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7"/>
  </p:notesMasterIdLst>
  <p:sldIdLst>
    <p:sldId id="291" r:id="rId2"/>
    <p:sldId id="292" r:id="rId3"/>
    <p:sldId id="275" r:id="rId4"/>
    <p:sldId id="277" r:id="rId5"/>
    <p:sldId id="278" r:id="rId6"/>
    <p:sldId id="280" r:id="rId7"/>
    <p:sldId id="288" r:id="rId8"/>
    <p:sldId id="290" r:id="rId9"/>
    <p:sldId id="289" r:id="rId10"/>
    <p:sldId id="281" r:id="rId11"/>
    <p:sldId id="282" r:id="rId12"/>
    <p:sldId id="283" r:id="rId13"/>
    <p:sldId id="284" r:id="rId14"/>
    <p:sldId id="285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7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B20A7-C903-4240-8790-FF598C000F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ECE-9F34-4C79-84AF-9F1D99DF0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72A320-6258-4014-B038-1DFC99BD1174}" type="slidenum">
              <a:rPr 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69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407617-B55A-49EF-9D26-1DC0F03641FD}" type="slidenum">
              <a:rPr 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7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5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77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7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37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9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32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8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40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1D8E-CFDB-4A63-9865-58528B2E2DA7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64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biosafety.utdev4.wpengine.com/wp-content/uploads/sites/30/2013/03/vacuumflask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biosafety.utdev4.wpengine.com/wp-content/uploads/sites/30/2013/03/sharpscontain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hyperlink" Target="http://www.cropsoil.uga.edu/~parrottlab/GMOcartoons/062900.html" TargetMode="External"/><Relationship Id="rId7" Type="http://schemas.openxmlformats.org/officeDocument/2006/relationships/hyperlink" Target="http://www.cropsoil.uga.edu/~parrottlab/GMOcartoons/won't-eat.html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opsoil.uga.edu/~parrottlab/GMOcartoons/untitledge.html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://www.cropsoil.uga.edu/~parrottlab/GMOcartoons/index.html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://www.cropsoil.uga.edu/~parrottlab/GMOcartoons/Sylvia1.html" TargetMode="Externa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biosafety.utdev4.wpengine.com/wp-content/uploads/sites/30/2013/03/biohazardtrashcan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u="sng" dirty="0" smtClean="0"/>
          </a:p>
          <a:p>
            <a:pPr marL="0" indent="0" algn="ctr">
              <a:buNone/>
            </a:pPr>
            <a:r>
              <a:rPr lang="en-US" sz="5400" b="1" u="sng" dirty="0" err="1" smtClean="0"/>
              <a:t>Biohazardous</a:t>
            </a:r>
            <a:r>
              <a:rPr lang="en-US" sz="5400" b="1" u="sng" dirty="0" smtClean="0"/>
              <a:t> waste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val="309642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r>
              <a:rPr lang="en-US" sz="3600" dirty="0"/>
              <a:t> </a:t>
            </a:r>
            <a:r>
              <a:rPr lang="en-US" sz="3600" b="1" dirty="0"/>
              <a:t>Liquid </a:t>
            </a:r>
            <a:r>
              <a:rPr lang="en-US" sz="3600" b="1" dirty="0" err="1" smtClean="0"/>
              <a:t>Biohazardous</a:t>
            </a:r>
            <a:r>
              <a:rPr lang="en-US" sz="3600" b="1" dirty="0" smtClean="0"/>
              <a:t> </a:t>
            </a:r>
            <a:r>
              <a:rPr lang="en-US" sz="3600" b="1" dirty="0"/>
              <a:t>waste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bulk </a:t>
            </a:r>
            <a:r>
              <a:rPr lang="en-US" dirty="0"/>
              <a:t>quantities of blood, </a:t>
            </a:r>
            <a:endParaRPr lang="en-US" dirty="0" smtClean="0"/>
          </a:p>
          <a:p>
            <a:r>
              <a:rPr lang="en-US" dirty="0" smtClean="0"/>
              <a:t>blood </a:t>
            </a:r>
            <a:r>
              <a:rPr lang="en-US" dirty="0"/>
              <a:t>products, </a:t>
            </a:r>
            <a:endParaRPr lang="en-US" dirty="0" smtClean="0"/>
          </a:p>
          <a:p>
            <a:r>
              <a:rPr lang="en-US" dirty="0" smtClean="0"/>
              <a:t>body </a:t>
            </a:r>
            <a:r>
              <a:rPr lang="en-US" dirty="0"/>
              <a:t>fluids from human and animal </a:t>
            </a:r>
            <a:r>
              <a:rPr lang="en-US" dirty="0" smtClean="0"/>
              <a:t>research</a:t>
            </a:r>
          </a:p>
          <a:p>
            <a:r>
              <a:rPr lang="en-US" dirty="0" smtClean="0"/>
              <a:t> </a:t>
            </a:r>
            <a:r>
              <a:rPr lang="en-US" dirty="0"/>
              <a:t>contaminated culture </a:t>
            </a:r>
            <a:r>
              <a:rPr lang="en-US" dirty="0" smtClean="0"/>
              <a:t>media</a:t>
            </a:r>
          </a:p>
          <a:p>
            <a:r>
              <a:rPr lang="en-US" dirty="0" smtClean="0"/>
              <a:t>If less </a:t>
            </a:r>
            <a:r>
              <a:rPr lang="en-US" dirty="0" smtClean="0"/>
              <a:t>25ml -------solid waste</a:t>
            </a:r>
          </a:p>
          <a:p>
            <a:pPr marL="0" indent="0">
              <a:buNone/>
            </a:pPr>
            <a:r>
              <a:rPr lang="en-US" sz="2400" b="1" dirty="0" smtClean="0"/>
              <a:t>Storage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C</a:t>
            </a:r>
            <a:r>
              <a:rPr lang="en-US" sz="2400" dirty="0" smtClean="0"/>
              <a:t>losed</a:t>
            </a:r>
            <a:r>
              <a:rPr lang="en-US" sz="2400" dirty="0"/>
              <a:t>, </a:t>
            </a:r>
            <a:r>
              <a:rPr lang="en-US" sz="2400" dirty="0" smtClean="0"/>
              <a:t>leak proof containers</a:t>
            </a:r>
          </a:p>
          <a:p>
            <a:pPr marL="0" indent="0">
              <a:buNone/>
            </a:pPr>
            <a:r>
              <a:rPr lang="en-US" sz="2400" dirty="0" smtClean="0"/>
              <a:t> Collection </a:t>
            </a:r>
            <a:r>
              <a:rPr lang="en-US" sz="2400" dirty="0"/>
              <a:t>vessels </a:t>
            </a:r>
            <a:r>
              <a:rPr lang="en-US" sz="2400" dirty="0" smtClean="0"/>
              <a:t>------ must be   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a bucket or deep </a:t>
            </a:r>
            <a:r>
              <a:rPr lang="en-US" sz="2400" dirty="0" smtClean="0"/>
              <a:t>tray</a:t>
            </a:r>
          </a:p>
          <a:p>
            <a:r>
              <a:rPr lang="en-US" sz="2400" dirty="0"/>
              <a:t>L</a:t>
            </a:r>
            <a:r>
              <a:rPr lang="en-US" sz="2400" dirty="0" smtClean="0"/>
              <a:t>abeled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pic>
        <p:nvPicPr>
          <p:cNvPr id="4" name="Picture 3" descr="Vacuum Flask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36912"/>
            <a:ext cx="3168352" cy="4077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48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 and Disposal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r>
              <a:rPr lang="en-US" b="1" dirty="0"/>
              <a:t>Chemical treatment of liquids with disinfectant; disposal via lab </a:t>
            </a:r>
            <a:r>
              <a:rPr lang="en-US" b="1" dirty="0" smtClean="0"/>
              <a:t>sink</a:t>
            </a:r>
          </a:p>
          <a:p>
            <a:pPr marL="0" indent="0">
              <a:buNone/>
            </a:pPr>
            <a:r>
              <a:rPr lang="en-US" dirty="0" smtClean="0"/>
              <a:t>Disinfectants --- </a:t>
            </a:r>
            <a:r>
              <a:rPr lang="en-US" dirty="0"/>
              <a:t>used for treatment of liquid biological waste.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Add </a:t>
            </a:r>
            <a:r>
              <a:rPr lang="en-US" dirty="0"/>
              <a:t>household bleach </a:t>
            </a:r>
            <a:r>
              <a:rPr lang="en-US" dirty="0" smtClean="0"/>
              <a:t>---- </a:t>
            </a:r>
            <a:r>
              <a:rPr lang="en-US" dirty="0"/>
              <a:t>makes 10% </a:t>
            </a:r>
            <a:r>
              <a:rPr lang="en-US" dirty="0" smtClean="0"/>
              <a:t>of </a:t>
            </a:r>
            <a:r>
              <a:rPr lang="en-US" dirty="0"/>
              <a:t>final </a:t>
            </a:r>
            <a:r>
              <a:rPr lang="en-US" dirty="0" smtClean="0"/>
              <a:t>volume ---- </a:t>
            </a:r>
            <a:r>
              <a:rPr lang="en-US" dirty="0"/>
              <a:t>at least 30 </a:t>
            </a:r>
            <a:r>
              <a:rPr lang="en-US" dirty="0" smtClean="0"/>
              <a:t>min. Discard </a:t>
            </a:r>
            <a:r>
              <a:rPr lang="en-US" dirty="0"/>
              <a:t>the mixture </a:t>
            </a:r>
            <a:r>
              <a:rPr lang="en-US" dirty="0" smtClean="0"/>
              <a:t>-------- </a:t>
            </a:r>
            <a:r>
              <a:rPr lang="en-US" dirty="0"/>
              <a:t>lab </a:t>
            </a:r>
            <a:r>
              <a:rPr lang="en-US" dirty="0" smtClean="0"/>
              <a:t>sink. Rinse </a:t>
            </a:r>
            <a:r>
              <a:rPr lang="en-US" dirty="0"/>
              <a:t>down the sink with water.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/>
              <a:t>splash goggles, gloves, and a lab coat for handling of bleach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Autoclave treatment of liquids; disposal via lab </a:t>
            </a:r>
            <a:r>
              <a:rPr lang="en-US" b="1" dirty="0" smtClean="0"/>
              <a:t>sink</a:t>
            </a:r>
          </a:p>
          <a:p>
            <a:pPr marL="0" indent="0">
              <a:buNone/>
            </a:pPr>
            <a:r>
              <a:rPr lang="en-US" dirty="0" smtClean="0"/>
              <a:t>Place the </a:t>
            </a:r>
            <a:r>
              <a:rPr lang="en-US" dirty="0"/>
              <a:t>collection vessel in a secondary container </a:t>
            </a:r>
            <a:r>
              <a:rPr lang="en-US" dirty="0" smtClean="0"/>
              <a:t>and autoclave. </a:t>
            </a:r>
            <a:r>
              <a:rPr lang="en-US" dirty="0"/>
              <a:t>Treat by autoclave using the liquids cycle.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Discard through </a:t>
            </a:r>
            <a:r>
              <a:rPr lang="en-US" dirty="0"/>
              <a:t>lab sink.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loose </a:t>
            </a:r>
            <a:r>
              <a:rPr lang="en-US" dirty="0"/>
              <a:t>the </a:t>
            </a:r>
            <a:r>
              <a:rPr lang="en-US" dirty="0" smtClean="0"/>
              <a:t>lid </a:t>
            </a:r>
            <a:r>
              <a:rPr lang="en-US" dirty="0"/>
              <a:t>on the vessel before placing in </a:t>
            </a:r>
            <a:r>
              <a:rPr lang="en-US" dirty="0" smtClean="0"/>
              <a:t>autoclave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852936"/>
            <a:ext cx="1404938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r>
              <a:rPr lang="en-US" sz="3600" b="1" dirty="0"/>
              <a:t> </a:t>
            </a:r>
            <a:r>
              <a:rPr lang="en-US" sz="3600" b="1" dirty="0" err="1"/>
              <a:t>Biohazardous</a:t>
            </a:r>
            <a:r>
              <a:rPr lang="en-US" sz="3600" b="1" dirty="0"/>
              <a:t> sharps waste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600" dirty="0" smtClean="0"/>
              <a:t> </a:t>
            </a:r>
            <a:r>
              <a:rPr lang="en-US" sz="2600" dirty="0"/>
              <a:t>A</a:t>
            </a:r>
            <a:r>
              <a:rPr lang="en-US" sz="2600" dirty="0" smtClean="0"/>
              <a:t>ny </a:t>
            </a:r>
            <a:r>
              <a:rPr lang="en-US" sz="2600" dirty="0"/>
              <a:t>device that is sharp enough to puncture the </a:t>
            </a:r>
            <a:r>
              <a:rPr lang="en-US" sz="2600" dirty="0" smtClean="0"/>
              <a:t>skin ------- </a:t>
            </a:r>
            <a:r>
              <a:rPr lang="en-US" sz="2600" dirty="0"/>
              <a:t>contaminated with a biological material that is an infectious disease transmission </a:t>
            </a:r>
            <a:r>
              <a:rPr lang="en-US" sz="2600" dirty="0" smtClean="0"/>
              <a:t>risk.</a:t>
            </a:r>
          </a:p>
          <a:p>
            <a:pPr marL="0" indent="0">
              <a:buNone/>
            </a:pPr>
            <a:r>
              <a:rPr lang="en-US" sz="2600" dirty="0" smtClean="0"/>
              <a:t>  </a:t>
            </a:r>
            <a:r>
              <a:rPr lang="en-US" sz="2600" b="1" dirty="0" smtClean="0"/>
              <a:t>Examples</a:t>
            </a:r>
          </a:p>
          <a:p>
            <a:r>
              <a:rPr lang="en-US" sz="2600" dirty="0"/>
              <a:t>Needles, </a:t>
            </a:r>
            <a:endParaRPr lang="en-US" sz="2600" dirty="0" smtClean="0"/>
          </a:p>
          <a:p>
            <a:r>
              <a:rPr lang="en-US" sz="2600" dirty="0" smtClean="0"/>
              <a:t>disposable syringes </a:t>
            </a:r>
          </a:p>
          <a:p>
            <a:r>
              <a:rPr lang="en-US" sz="2600" dirty="0" smtClean="0"/>
              <a:t>capillary tubes</a:t>
            </a:r>
          </a:p>
          <a:p>
            <a:r>
              <a:rPr lang="en-US" sz="2600" dirty="0" smtClean="0"/>
              <a:t> scalpels</a:t>
            </a:r>
          </a:p>
          <a:p>
            <a:r>
              <a:rPr lang="en-US" sz="2600" dirty="0" smtClean="0"/>
              <a:t>Microscope </a:t>
            </a:r>
            <a:r>
              <a:rPr lang="en-US" sz="2600" dirty="0"/>
              <a:t>slides </a:t>
            </a:r>
            <a:endParaRPr lang="en-US" sz="2600" dirty="0" smtClean="0"/>
          </a:p>
          <a:p>
            <a:r>
              <a:rPr lang="en-US" sz="2600" dirty="0" smtClean="0"/>
              <a:t>Pasteur </a:t>
            </a:r>
            <a:r>
              <a:rPr lang="en-US" sz="2600" dirty="0"/>
              <a:t>pipettes </a:t>
            </a:r>
          </a:p>
          <a:p>
            <a:r>
              <a:rPr lang="en-US" sz="2600" dirty="0"/>
              <a:t>Small glass/broken tubes of </a:t>
            </a:r>
            <a:r>
              <a:rPr lang="en-US" sz="2600" dirty="0" smtClean="0"/>
              <a:t>blood cultures</a:t>
            </a: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54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48680"/>
            <a:ext cx="7886700" cy="5628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Storage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S</a:t>
            </a:r>
            <a:r>
              <a:rPr lang="en-US" sz="2400" dirty="0" smtClean="0"/>
              <a:t>pecifically designed container</a:t>
            </a:r>
            <a:endParaRPr lang="en-US" sz="2400" dirty="0"/>
          </a:p>
          <a:p>
            <a:r>
              <a:rPr lang="en-US" sz="2400" dirty="0"/>
              <a:t>constructed of puncture-resistant </a:t>
            </a:r>
            <a:r>
              <a:rPr lang="en-US" sz="2400" dirty="0" smtClean="0"/>
              <a:t>material</a:t>
            </a:r>
            <a:endParaRPr lang="en-US" sz="2400" dirty="0"/>
          </a:p>
          <a:p>
            <a:r>
              <a:rPr lang="en-US" sz="2400" dirty="0"/>
              <a:t>leak-proof on the sides and </a:t>
            </a:r>
            <a:r>
              <a:rPr lang="en-US" sz="2400" dirty="0" smtClean="0"/>
              <a:t>bottom</a:t>
            </a:r>
            <a:endParaRPr lang="en-US" sz="2400" dirty="0"/>
          </a:p>
          <a:p>
            <a:r>
              <a:rPr lang="en-US" sz="2400" dirty="0"/>
              <a:t>marked </a:t>
            </a:r>
            <a:r>
              <a:rPr lang="en-US" sz="2400" dirty="0" smtClean="0"/>
              <a:t>-------- </a:t>
            </a:r>
            <a:r>
              <a:rPr lang="en-US" sz="2400" dirty="0"/>
              <a:t>biohazard </a:t>
            </a:r>
            <a:r>
              <a:rPr lang="en-US" sz="2400" dirty="0" smtClean="0"/>
              <a:t>symbol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has a restricted opening to prevent </a:t>
            </a:r>
            <a:endParaRPr lang="en-US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items </a:t>
            </a:r>
            <a:r>
              <a:rPr lang="en-US" sz="2400" dirty="0"/>
              <a:t>from coming back out of the </a:t>
            </a:r>
            <a:endParaRPr lang="en-US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container</a:t>
            </a:r>
            <a:r>
              <a:rPr lang="en-US" sz="2400" dirty="0"/>
              <a:t>, and to prevent someone </a:t>
            </a:r>
            <a:endParaRPr lang="en-US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from </a:t>
            </a:r>
            <a:r>
              <a:rPr lang="en-US" sz="2400" dirty="0"/>
              <a:t>sticking their hand inside.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4" name="Picture 3" descr="Sharps Container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16832"/>
            <a:ext cx="3600400" cy="4916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63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7650"/>
          </a:xfrm>
        </p:spPr>
        <p:txBody>
          <a:bodyPr/>
          <a:lstStyle/>
          <a:p>
            <a:r>
              <a:rPr lang="en-US" b="1" dirty="0"/>
              <a:t>Treatment and Disposal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/>
          <a:lstStyle/>
          <a:p>
            <a:r>
              <a:rPr lang="en-US" b="1" dirty="0"/>
              <a:t>Medical Waste </a:t>
            </a:r>
            <a:r>
              <a:rPr lang="en-US" b="1" dirty="0" smtClean="0"/>
              <a:t>disposal Contractor</a:t>
            </a:r>
            <a:endParaRPr lang="en-US" b="1" dirty="0"/>
          </a:p>
          <a:p>
            <a:pPr marL="0" indent="0">
              <a:buNone/>
            </a:pPr>
            <a:r>
              <a:rPr lang="en-US" sz="2400" dirty="0"/>
              <a:t>D</a:t>
            </a:r>
            <a:r>
              <a:rPr lang="en-US" sz="2400" dirty="0" smtClean="0"/>
              <a:t>epartments ----- </a:t>
            </a:r>
            <a:r>
              <a:rPr lang="en-US" sz="2400" dirty="0"/>
              <a:t>contract for pickup and disposal of waste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Sharps </a:t>
            </a:r>
            <a:r>
              <a:rPr lang="en-US" sz="2400" dirty="0"/>
              <a:t>containers must be </a:t>
            </a:r>
            <a:r>
              <a:rPr lang="en-US" sz="2400" b="1" dirty="0"/>
              <a:t>permanently closed </a:t>
            </a:r>
            <a:r>
              <a:rPr lang="en-US" sz="2400" dirty="0"/>
              <a:t>and wiped down with a disinfectant prior to removal from the lab and for </a:t>
            </a:r>
            <a:r>
              <a:rPr lang="en-US" sz="2400" dirty="0" smtClean="0"/>
              <a:t>disposal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any </a:t>
            </a:r>
            <a:r>
              <a:rPr lang="en-US" sz="2400" b="1" dirty="0"/>
              <a:t>liquids</a:t>
            </a:r>
            <a:r>
              <a:rPr lang="en-US" sz="2400" dirty="0"/>
              <a:t> </a:t>
            </a:r>
            <a:r>
              <a:rPr lang="en-US" sz="2400" dirty="0" smtClean="0"/>
              <a:t>------------ </a:t>
            </a:r>
            <a:r>
              <a:rPr lang="en-US" sz="2400" dirty="0" err="1" smtClean="0"/>
              <a:t>biohazardous</a:t>
            </a:r>
            <a:r>
              <a:rPr lang="en-US" sz="2400" dirty="0" smtClean="0"/>
              <a:t> </a:t>
            </a:r>
            <a:r>
              <a:rPr lang="en-US" sz="2400" dirty="0"/>
              <a:t>sharps container, it must be placed in a leak-proof </a:t>
            </a:r>
            <a:r>
              <a:rPr lang="en-US" sz="2400" b="1" dirty="0"/>
              <a:t>secondary container </a:t>
            </a:r>
            <a:r>
              <a:rPr lang="en-US" sz="2400" dirty="0"/>
              <a:t>with a secure lid</a:t>
            </a:r>
          </a:p>
        </p:txBody>
      </p:sp>
    </p:spTree>
    <p:extLst>
      <p:ext uri="{BB962C8B-B14F-4D97-AF65-F5344CB8AC3E}">
        <p14:creationId xmlns:p14="http://schemas.microsoft.com/office/powerpoint/2010/main" val="32490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n-US" sz="3600" b="1" dirty="0"/>
              <a:t>Pathological waste 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>
            <a:normAutofit/>
          </a:bodyPr>
          <a:lstStyle/>
          <a:p>
            <a:r>
              <a:rPr lang="en-US" dirty="0" smtClean="0"/>
              <a:t>all </a:t>
            </a:r>
            <a:r>
              <a:rPr lang="en-US" dirty="0"/>
              <a:t>unfixed human organs, </a:t>
            </a:r>
            <a:endParaRPr lang="en-US" dirty="0" smtClean="0"/>
          </a:p>
          <a:p>
            <a:r>
              <a:rPr lang="en-US" dirty="0" smtClean="0"/>
              <a:t>tissues </a:t>
            </a:r>
            <a:r>
              <a:rPr lang="en-US" dirty="0"/>
              <a:t>and body </a:t>
            </a:r>
            <a:r>
              <a:rPr lang="en-US" dirty="0" smtClean="0"/>
              <a:t>parts</a:t>
            </a:r>
          </a:p>
          <a:p>
            <a:r>
              <a:rPr lang="en-US" dirty="0" smtClean="0"/>
              <a:t> </a:t>
            </a:r>
            <a:r>
              <a:rPr lang="en-US" dirty="0"/>
              <a:t>unfixed animal tissues </a:t>
            </a:r>
          </a:p>
          <a:p>
            <a:r>
              <a:rPr lang="en-US" dirty="0" smtClean="0"/>
              <a:t> carcass </a:t>
            </a:r>
          </a:p>
          <a:p>
            <a:pPr marL="0" indent="0">
              <a:buNone/>
            </a:pPr>
            <a:r>
              <a:rPr lang="en-US" b="1" dirty="0" smtClean="0"/>
              <a:t> Storage</a:t>
            </a:r>
            <a:r>
              <a:rPr lang="en-US" b="1" dirty="0"/>
              <a:t>, Treatment and Disposal</a:t>
            </a:r>
          </a:p>
          <a:p>
            <a:pPr marL="0" indent="0">
              <a:buNone/>
            </a:pPr>
            <a:r>
              <a:rPr lang="en-US" dirty="0" smtClean="0"/>
              <a:t> double-bagged </a:t>
            </a:r>
            <a:r>
              <a:rPr lang="en-US" dirty="0"/>
              <a:t>in biohazard bags </a:t>
            </a:r>
            <a:r>
              <a:rPr lang="en-US" dirty="0" smtClean="0"/>
              <a:t>-------- </a:t>
            </a:r>
            <a:r>
              <a:rPr lang="en-US" b="1" dirty="0"/>
              <a:t>S</a:t>
            </a:r>
            <a:r>
              <a:rPr lang="en-US" b="1" dirty="0" smtClean="0"/>
              <a:t>ymbol</a:t>
            </a:r>
          </a:p>
          <a:p>
            <a:pPr marL="0" indent="0">
              <a:buNone/>
            </a:pPr>
            <a:r>
              <a:rPr lang="en-US" dirty="0" smtClean="0"/>
              <a:t> Stored --------- </a:t>
            </a:r>
            <a:r>
              <a:rPr lang="en-US" dirty="0"/>
              <a:t>minimize </a:t>
            </a:r>
            <a:r>
              <a:rPr lang="en-US" dirty="0" smtClean="0"/>
              <a:t>the </a:t>
            </a:r>
            <a:r>
              <a:rPr lang="en-US" dirty="0"/>
              <a:t>release of fluids </a:t>
            </a:r>
            <a:r>
              <a:rPr lang="en-US" dirty="0" smtClean="0"/>
              <a:t>during  handling </a:t>
            </a:r>
          </a:p>
          <a:p>
            <a:pPr marL="0" indent="0">
              <a:buNone/>
            </a:pPr>
            <a:r>
              <a:rPr lang="en-US" dirty="0" smtClean="0"/>
              <a:t>Storage </a:t>
            </a:r>
            <a:r>
              <a:rPr lang="en-US" dirty="0"/>
              <a:t>of bags in a </a:t>
            </a:r>
            <a:r>
              <a:rPr lang="en-US" dirty="0" smtClean="0"/>
              <a:t>tray, </a:t>
            </a:r>
            <a:r>
              <a:rPr lang="en-US" dirty="0"/>
              <a:t>or secondary storage of bags in a </a:t>
            </a:r>
            <a:r>
              <a:rPr lang="en-US" dirty="0" smtClean="0"/>
              <a:t> </a:t>
            </a:r>
            <a:r>
              <a:rPr lang="en-US" dirty="0"/>
              <a:t>plastic zipper bag </a:t>
            </a:r>
            <a:r>
              <a:rPr lang="en-US" dirty="0" smtClean="0"/>
              <a:t>----------------- </a:t>
            </a:r>
            <a:r>
              <a:rPr lang="en-US" dirty="0"/>
              <a:t>strongly recommended.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medical waste disposal contractor </a:t>
            </a:r>
            <a:r>
              <a:rPr lang="en-US" dirty="0" smtClean="0"/>
              <a:t>----------- pickup and disposal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338" y="0"/>
            <a:ext cx="3068960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6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414592" cy="151216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sz="5400" b="1" dirty="0" smtClean="0"/>
              <a:t>Biohazards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80920" cy="468052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/>
              <a:t>Definition:</a:t>
            </a:r>
          </a:p>
          <a:p>
            <a:pPr algn="just"/>
            <a:r>
              <a:rPr lang="en-US" sz="2800" dirty="0" smtClean="0">
                <a:cs typeface="Times New Roman" panose="02020603050405020304" pitchFamily="18" charset="0"/>
              </a:rPr>
              <a:t>Biological</a:t>
            </a:r>
            <a:r>
              <a:rPr lang="en-US" sz="2800" dirty="0">
                <a:cs typeface="Times New Roman" panose="02020603050405020304" pitchFamily="18" charset="0"/>
              </a:rPr>
              <a:t> substances that pose a threat to the health </a:t>
            </a:r>
            <a:r>
              <a:rPr lang="en-US" sz="2800" dirty="0" smtClean="0">
                <a:cs typeface="Times New Roman" panose="02020603050405020304" pitchFamily="18" charset="0"/>
              </a:rPr>
              <a:t>of living organisms, </a:t>
            </a:r>
            <a:r>
              <a:rPr lang="en-US" sz="2800" dirty="0">
                <a:cs typeface="Times New Roman" panose="02020603050405020304" pitchFamily="18" charset="0"/>
              </a:rPr>
              <a:t>primarily that of humans. </a:t>
            </a:r>
            <a:endParaRPr lang="en-US" sz="2800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cs typeface="Times New Roman" panose="02020603050405020304" pitchFamily="18" charset="0"/>
              </a:rPr>
              <a:t>Biohazards -------------</a:t>
            </a:r>
            <a:r>
              <a:rPr lang="en-US" sz="2800" dirty="0">
                <a:cs typeface="Times New Roman" panose="02020603050405020304" pitchFamily="18" charset="0"/>
              </a:rPr>
              <a:t> biological </a:t>
            </a:r>
            <a:r>
              <a:rPr lang="en-US" sz="2800" dirty="0" smtClean="0">
                <a:cs typeface="Times New Roman" panose="02020603050405020304" pitchFamily="18" charset="0"/>
              </a:rPr>
              <a:t>hazards</a:t>
            </a:r>
            <a:r>
              <a:rPr lang="en-US" sz="2800" b="1" dirty="0" smtClean="0"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b="1" dirty="0" smtClean="0">
                <a:cs typeface="Times New Roman" panose="02020603050405020304" pitchFamily="18" charset="0"/>
              </a:rPr>
              <a:t>Examples</a:t>
            </a:r>
          </a:p>
          <a:p>
            <a:pPr algn="just"/>
            <a:r>
              <a:rPr lang="en-US" sz="2800" dirty="0" smtClean="0">
                <a:cs typeface="Times New Roman" panose="02020603050405020304" pitchFamily="18" charset="0"/>
              </a:rPr>
              <a:t>medical </a:t>
            </a:r>
            <a:r>
              <a:rPr lang="en-US" sz="2800" dirty="0">
                <a:cs typeface="Times New Roman" panose="02020603050405020304" pitchFamily="18" charset="0"/>
              </a:rPr>
              <a:t>waste or </a:t>
            </a:r>
            <a:endParaRPr lang="en-US" sz="2800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cs typeface="Times New Roman" panose="02020603050405020304" pitchFamily="18" charset="0"/>
              </a:rPr>
              <a:t>samples of a microorganisms, </a:t>
            </a:r>
          </a:p>
          <a:p>
            <a:pPr algn="just"/>
            <a:r>
              <a:rPr lang="en-US" sz="2800" dirty="0" smtClean="0">
                <a:cs typeface="Times New Roman" panose="02020603050405020304" pitchFamily="18" charset="0"/>
              </a:rPr>
              <a:t>virus</a:t>
            </a:r>
          </a:p>
          <a:p>
            <a:pPr algn="just"/>
            <a:r>
              <a:rPr lang="en-US" sz="2800" dirty="0" smtClean="0">
                <a:cs typeface="Times New Roman" panose="02020603050405020304" pitchFamily="18" charset="0"/>
              </a:rPr>
              <a:t>toxin</a:t>
            </a:r>
            <a:r>
              <a:rPr lang="en-US" sz="2800" dirty="0">
                <a:cs typeface="Times New Roman" panose="02020603050405020304" pitchFamily="18" charset="0"/>
              </a:rPr>
              <a:t> (from a biological source) </a:t>
            </a:r>
            <a:r>
              <a:rPr lang="en-US" sz="2800" dirty="0" smtClean="0">
                <a:cs typeface="Times New Roman" panose="02020603050405020304" pitchFamily="18" charset="0"/>
              </a:rPr>
              <a:t>-------- human health</a:t>
            </a:r>
            <a:endParaRPr lang="en-US" sz="2800" dirty="0">
              <a:cs typeface="Times New Roman" panose="02020603050405020304" pitchFamily="18" charset="0"/>
            </a:endParaRPr>
          </a:p>
          <a:p>
            <a:endParaRPr lang="en-US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Biohazard symbols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096000" cy="1795463"/>
          </a:xfrm>
        </p:spPr>
        <p:txBody>
          <a:bodyPr>
            <a:normAutofit/>
          </a:bodyPr>
          <a:lstStyle/>
          <a:p>
            <a:pPr algn="ctr" eaLnBrk="1" hangingPunct="1"/>
            <a:endParaRPr lang="en-US" sz="2800" dirty="0" smtClean="0">
              <a:solidFill>
                <a:srgbClr val="800000"/>
              </a:solidFill>
            </a:endParaRPr>
          </a:p>
        </p:txBody>
      </p:sp>
      <p:pic>
        <p:nvPicPr>
          <p:cNvPr id="5124" name="Picture 4" descr="biohaz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4741068"/>
            <a:ext cx="1524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903" y="1237289"/>
            <a:ext cx="12192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28484"/>
            <a:ext cx="10096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921" y="4631531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1158751"/>
            <a:ext cx="16192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36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err="1" smtClean="0"/>
              <a:t>Biohazardous</a:t>
            </a:r>
            <a:r>
              <a:rPr lang="en-US" sz="3600" b="1" dirty="0" smtClean="0"/>
              <a:t> materials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90689"/>
            <a:ext cx="7772400" cy="1281111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Transgenic Plants, Animals, virus, bacteria, fungi and Insects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490913" y="1878013"/>
            <a:ext cx="1841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  <p:graphicFrame>
        <p:nvGraphicFramePr>
          <p:cNvPr id="111644" name="Group 28"/>
          <p:cNvGraphicFramePr>
            <a:graphicFrameLocks noGrp="1"/>
          </p:cNvGraphicFramePr>
          <p:nvPr/>
        </p:nvGraphicFramePr>
        <p:xfrm>
          <a:off x="3490913" y="3430588"/>
          <a:ext cx="1968500" cy="1554444"/>
        </p:xfrm>
        <a:graphic>
          <a:graphicData uri="http://schemas.openxmlformats.org/drawingml/2006/table">
            <a:tbl>
              <a:tblPr/>
              <a:tblGrid>
                <a:gridCol w="393700"/>
                <a:gridCol w="393700"/>
                <a:gridCol w="393700"/>
                <a:gridCol w="393700"/>
                <a:gridCol w="393700"/>
              </a:tblGrid>
              <a:tr h="155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/>
                        </a:rPr>
                        <a:t> 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 </a:t>
                      </a:r>
                    </a:p>
                  </a:txBody>
                  <a:tcPr marT="45702" marB="45702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/>
                        </a:rPr>
                        <a:t> 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 </a:t>
                      </a:r>
                    </a:p>
                  </a:txBody>
                  <a:tcPr marT="45702" marB="45702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5"/>
                        </a:rPr>
                        <a:t> 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 </a:t>
                      </a:r>
                    </a:p>
                  </a:txBody>
                  <a:tcPr marT="45702" marB="45702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6"/>
                        </a:rPr>
                        <a:t> 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 </a:t>
                      </a:r>
                    </a:p>
                  </a:txBody>
                  <a:tcPr marT="45702" marB="45702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7"/>
                        </a:rPr>
                        <a:t>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</a:t>
                      </a:r>
                    </a:p>
                  </a:txBody>
                  <a:tcPr marT="45702" marB="45702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63" name="Picture 3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60" y="2819400"/>
            <a:ext cx="2315580" cy="161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3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14" y="4872445"/>
            <a:ext cx="2338019" cy="155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Picture 3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47" y="2793087"/>
            <a:ext cx="1571625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6" name="Picture 3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19400"/>
            <a:ext cx="2111177" cy="161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389" y="4872445"/>
            <a:ext cx="1512167" cy="16941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056" y="4789700"/>
            <a:ext cx="2099887" cy="185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7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Biohazardous</a:t>
            </a:r>
            <a:r>
              <a:rPr lang="en-US" sz="3600" b="1" dirty="0" smtClean="0"/>
              <a:t> waste categories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Main Four categories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Solid </a:t>
            </a:r>
            <a:r>
              <a:rPr lang="en-US" sz="2400" dirty="0" err="1" smtClean="0"/>
              <a:t>Biohazardous</a:t>
            </a:r>
            <a:r>
              <a:rPr lang="en-US" sz="2400" dirty="0" smtClean="0"/>
              <a:t> waste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Liquid </a:t>
            </a:r>
            <a:r>
              <a:rPr lang="en-US" sz="2400" dirty="0" err="1" smtClean="0"/>
              <a:t>Biohazardous</a:t>
            </a:r>
            <a:r>
              <a:rPr lang="en-US" sz="2400" dirty="0"/>
              <a:t> </a:t>
            </a:r>
            <a:r>
              <a:rPr lang="en-US" sz="2400" dirty="0" smtClean="0"/>
              <a:t>waste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Biohazardous</a:t>
            </a:r>
            <a:r>
              <a:rPr lang="en-US" sz="2400" dirty="0" smtClean="0"/>
              <a:t> </a:t>
            </a:r>
            <a:r>
              <a:rPr lang="en-US" sz="2400" dirty="0"/>
              <a:t>sharps </a:t>
            </a:r>
            <a:r>
              <a:rPr lang="en-US" sz="2400" dirty="0" smtClean="0"/>
              <a:t>waste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Pathological </a:t>
            </a:r>
            <a:r>
              <a:rPr lang="en-US" sz="2400" dirty="0"/>
              <a:t>waste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Each form must be </a:t>
            </a:r>
            <a:r>
              <a:rPr lang="en-US" sz="2400" b="1" dirty="0"/>
              <a:t>segregated</a:t>
            </a:r>
            <a:r>
              <a:rPr lang="en-US" sz="2400" dirty="0"/>
              <a:t>,</a:t>
            </a:r>
            <a:r>
              <a:rPr lang="en-US" sz="2400" b="1" dirty="0"/>
              <a:t> identified</a:t>
            </a:r>
            <a:r>
              <a:rPr lang="en-US" sz="2400" dirty="0"/>
              <a:t>, </a:t>
            </a:r>
            <a:r>
              <a:rPr lang="en-US" sz="2400" b="1" dirty="0"/>
              <a:t>decontaminated</a:t>
            </a:r>
            <a:r>
              <a:rPr lang="en-US" sz="2400" dirty="0"/>
              <a:t> and </a:t>
            </a:r>
            <a:r>
              <a:rPr lang="en-US" sz="2400" b="1" dirty="0"/>
              <a:t>disposed of </a:t>
            </a:r>
            <a:r>
              <a:rPr lang="en-US" sz="2400" dirty="0"/>
              <a:t>in an appropriate </a:t>
            </a:r>
            <a:r>
              <a:rPr lang="en-US" sz="2400" dirty="0" smtClean="0"/>
              <a:t>manner </a:t>
            </a:r>
            <a:r>
              <a:rPr lang="en-US" sz="2400" dirty="0"/>
              <a:t>in order to </a:t>
            </a:r>
            <a:r>
              <a:rPr lang="en-US" sz="2400" dirty="0" smtClean="0"/>
              <a:t>minimize </a:t>
            </a:r>
            <a:r>
              <a:rPr lang="en-US" sz="2400" dirty="0"/>
              <a:t>risks</a:t>
            </a:r>
          </a:p>
        </p:txBody>
      </p:sp>
    </p:spTree>
    <p:extLst>
      <p:ext uri="{BB962C8B-B14F-4D97-AF65-F5344CB8AC3E}">
        <p14:creationId xmlns:p14="http://schemas.microsoft.com/office/powerpoint/2010/main" val="3208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sz="3600" b="1" dirty="0"/>
              <a:t>Solid </a:t>
            </a:r>
            <a:r>
              <a:rPr lang="en-US" sz="3600" b="1" dirty="0" err="1"/>
              <a:t>Biohazardous</a:t>
            </a:r>
            <a:r>
              <a:rPr lang="en-US" sz="3600" b="1" dirty="0"/>
              <a:t> </a:t>
            </a:r>
            <a:r>
              <a:rPr lang="en-US" sz="3600" b="1" dirty="0" smtClean="0"/>
              <a:t>waste (non-sharps)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/>
          <a:lstStyle/>
          <a:p>
            <a:r>
              <a:rPr lang="en-US" dirty="0"/>
              <a:t>Gloves and other disposable PPE contaminated </a:t>
            </a:r>
            <a:r>
              <a:rPr lang="en-US" dirty="0" smtClean="0"/>
              <a:t>with culture material</a:t>
            </a:r>
            <a:endParaRPr lang="en-US" dirty="0"/>
          </a:p>
          <a:p>
            <a:r>
              <a:rPr lang="en-US" dirty="0" err="1" smtClean="0"/>
              <a:t>Plasticware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(pipettes </a:t>
            </a:r>
            <a:r>
              <a:rPr lang="en-US" dirty="0"/>
              <a:t>or pipette tips, culture plates, specimen </a:t>
            </a:r>
            <a:r>
              <a:rPr lang="en-US" dirty="0" smtClean="0"/>
              <a:t>vials</a:t>
            </a:r>
            <a:r>
              <a:rPr lang="en-US" dirty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Cont. </a:t>
            </a:r>
            <a:r>
              <a:rPr lang="en-US" dirty="0"/>
              <a:t>bacterial and cell culture </a:t>
            </a:r>
            <a:r>
              <a:rPr lang="en-US" dirty="0" smtClean="0"/>
              <a:t>material</a:t>
            </a:r>
            <a:endParaRPr lang="en-US" dirty="0"/>
          </a:p>
          <a:p>
            <a:r>
              <a:rPr lang="en-US" dirty="0"/>
              <a:t>Towels and bench paper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All </a:t>
            </a:r>
            <a:r>
              <a:rPr lang="en-US" dirty="0"/>
              <a:t>culture or sample containers that are contaminated with biological materials</a:t>
            </a:r>
          </a:p>
          <a:p>
            <a:r>
              <a:rPr lang="en-US" dirty="0" smtClean="0"/>
              <a:t>Vials </a:t>
            </a:r>
            <a:r>
              <a:rPr lang="en-US" dirty="0"/>
              <a:t>of blood </a:t>
            </a:r>
          </a:p>
          <a:p>
            <a:pPr marL="0" indent="0">
              <a:buNone/>
            </a:pPr>
            <a:r>
              <a:rPr lang="en-US" dirty="0" smtClean="0"/>
              <a:t> (glass </a:t>
            </a:r>
            <a:r>
              <a:rPr lang="en-US" dirty="0"/>
              <a:t>blood vials </a:t>
            </a:r>
            <a:r>
              <a:rPr lang="en-US" dirty="0" smtClean="0"/>
              <a:t>-------break </a:t>
            </a:r>
            <a:r>
              <a:rPr lang="en-US" dirty="0"/>
              <a:t>easily </a:t>
            </a:r>
            <a:r>
              <a:rPr lang="en-US" dirty="0" smtClean="0"/>
              <a:t>--------- </a:t>
            </a:r>
            <a:r>
              <a:rPr lang="en-US" dirty="0"/>
              <a:t>as sharps </a:t>
            </a:r>
            <a:r>
              <a:rPr lang="en-US" dirty="0" smtClean="0"/>
              <a:t>waste)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Storage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6753"/>
            <a:ext cx="7886700" cy="4980210"/>
          </a:xfrm>
        </p:spPr>
        <p:txBody>
          <a:bodyPr>
            <a:normAutofit/>
          </a:bodyPr>
          <a:lstStyle/>
          <a:p>
            <a:r>
              <a:rPr lang="en-US" dirty="0"/>
              <a:t> leak-proof container lined with an autoclave bag of moderate </a:t>
            </a:r>
            <a:r>
              <a:rPr lang="en-US" dirty="0" smtClean="0"/>
              <a:t>thickness</a:t>
            </a:r>
          </a:p>
          <a:p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ontainer  ----------lid  </a:t>
            </a:r>
          </a:p>
          <a:p>
            <a:r>
              <a:rPr lang="en-US" dirty="0"/>
              <a:t>C</a:t>
            </a:r>
            <a:r>
              <a:rPr lang="en-US" dirty="0" smtClean="0"/>
              <a:t>ontainer ------- </a:t>
            </a:r>
            <a:r>
              <a:rPr lang="en-US" dirty="0"/>
              <a:t>labeled </a:t>
            </a:r>
            <a:r>
              <a:rPr lang="en-US" dirty="0" smtClean="0"/>
              <a:t>-------- </a:t>
            </a:r>
            <a:r>
              <a:rPr lang="en-US" dirty="0"/>
              <a:t>biohazard </a:t>
            </a:r>
            <a:r>
              <a:rPr lang="en-US" dirty="0" smtClean="0"/>
              <a:t>symbol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Bench </a:t>
            </a:r>
            <a:r>
              <a:rPr lang="en-US" dirty="0"/>
              <a:t>top containers </a:t>
            </a:r>
            <a:r>
              <a:rPr lang="en-US" dirty="0" smtClean="0"/>
              <a:t>(Small </a:t>
            </a:r>
            <a:r>
              <a:rPr lang="en-US" dirty="0"/>
              <a:t>plastic </a:t>
            </a:r>
            <a:r>
              <a:rPr lang="en-US" dirty="0" smtClean="0"/>
              <a:t>containers)</a:t>
            </a:r>
          </a:p>
          <a:p>
            <a:pPr marL="0" indent="0">
              <a:buNone/>
            </a:pPr>
            <a:r>
              <a:rPr lang="en-US" dirty="0" smtClean="0"/>
              <a:t>    --------- suitable-----For </a:t>
            </a:r>
            <a:r>
              <a:rPr lang="en-US" dirty="0"/>
              <a:t>small quantities </a:t>
            </a:r>
            <a:r>
              <a:rPr lang="en-US" dirty="0" smtClean="0"/>
              <a:t>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contaminated dry goods </a:t>
            </a:r>
          </a:p>
          <a:p>
            <a:pPr marL="0" indent="0">
              <a:buNone/>
            </a:pPr>
            <a:r>
              <a:rPr lang="en-US" dirty="0"/>
              <a:t>     (pipette tips, centrifuge tubes)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aily disposal of ------- into </a:t>
            </a:r>
            <a:r>
              <a:rPr lang="en-US" dirty="0"/>
              <a:t>a </a:t>
            </a:r>
            <a:r>
              <a:rPr lang="en-US" dirty="0" smtClean="0"/>
              <a:t>larger </a:t>
            </a:r>
            <a:r>
              <a:rPr lang="en-US" dirty="0"/>
              <a:t>container 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strongly recommended</a:t>
            </a:r>
            <a:r>
              <a:rPr lang="en-US" dirty="0" smtClean="0"/>
              <a:t>.</a:t>
            </a:r>
          </a:p>
        </p:txBody>
      </p:sp>
      <p:pic>
        <p:nvPicPr>
          <p:cNvPr id="4" name="Content Placeholder 3" descr="Biohazard Bin">
            <a:hlinkClick r:id="rId2"/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9000"/>
            <a:ext cx="3085703" cy="32895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1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Wastes Requiring Special </a:t>
            </a:r>
            <a:r>
              <a:rPr lang="en-US" sz="2400" b="1" dirty="0" smtClean="0"/>
              <a:t>Considerations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1800" b="1" dirty="0" smtClean="0"/>
              <a:t>Breakable </a:t>
            </a:r>
            <a:r>
              <a:rPr lang="en-US" sz="1800" b="1" dirty="0" err="1"/>
              <a:t>Biohazardous</a:t>
            </a:r>
            <a:r>
              <a:rPr lang="en-US" sz="1800" b="1" dirty="0"/>
              <a:t> Wastes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    tubes of blood ------- create trouble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treated as ------sharp waste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b="1" dirty="0"/>
              <a:t>Serological </a:t>
            </a:r>
            <a:r>
              <a:rPr lang="en-US" sz="1800" b="1" dirty="0" smtClean="0"/>
              <a:t>pipettes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All plastic </a:t>
            </a:r>
            <a:r>
              <a:rPr lang="en-US" dirty="0" smtClean="0"/>
              <a:t>pipettes------------ </a:t>
            </a:r>
            <a:r>
              <a:rPr lang="en-US" dirty="0"/>
              <a:t>segregated </a:t>
            </a:r>
            <a:r>
              <a:rPr lang="en-US" dirty="0" smtClean="0"/>
              <a:t>----- puncture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Treatment and </a:t>
            </a:r>
            <a:r>
              <a:rPr lang="en-US" sz="4000" b="1" dirty="0" smtClean="0"/>
              <a:t>Disposal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r>
              <a:rPr lang="en-US" sz="2800" dirty="0"/>
              <a:t>The purpose of solid </a:t>
            </a:r>
            <a:r>
              <a:rPr lang="en-US" sz="2800" dirty="0" err="1"/>
              <a:t>biohazardous</a:t>
            </a:r>
            <a:r>
              <a:rPr lang="en-US" sz="2800" dirty="0"/>
              <a:t> waste treatment is </a:t>
            </a:r>
            <a:r>
              <a:rPr lang="en-US" sz="2800" b="1" dirty="0"/>
              <a:t>biological inactivation </a:t>
            </a:r>
            <a:r>
              <a:rPr lang="en-US" sz="2800" dirty="0"/>
              <a:t>in a manner that reduces hazardous exposure risk for lab </a:t>
            </a:r>
            <a:r>
              <a:rPr lang="en-US" sz="2800" dirty="0" smtClean="0"/>
              <a:t>workers </a:t>
            </a:r>
            <a:r>
              <a:rPr lang="en-US" sz="2800" dirty="0"/>
              <a:t>and the environment.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is generally achieved </a:t>
            </a:r>
            <a:r>
              <a:rPr lang="en-US" sz="2800" dirty="0" smtClean="0"/>
              <a:t>by </a:t>
            </a:r>
            <a:r>
              <a:rPr lang="en-US" sz="2800" b="1" dirty="0" smtClean="0"/>
              <a:t>autoclave </a:t>
            </a:r>
            <a:r>
              <a:rPr lang="en-US" sz="2800" b="1" dirty="0"/>
              <a:t>treatment of waste </a:t>
            </a:r>
            <a:r>
              <a:rPr lang="en-US" sz="2800" dirty="0"/>
              <a:t>or treatment and disposal through a </a:t>
            </a:r>
            <a:r>
              <a:rPr lang="en-US" sz="2800" b="1" dirty="0"/>
              <a:t>medical waste disposal contractor </a:t>
            </a:r>
            <a:r>
              <a:rPr lang="en-US" sz="2800" dirty="0" smtClean="0"/>
              <a:t>who </a:t>
            </a:r>
            <a:r>
              <a:rPr lang="en-US" sz="2800" dirty="0"/>
              <a:t>will autoclave or incinerate the waste. </a:t>
            </a:r>
          </a:p>
        </p:txBody>
      </p:sp>
    </p:spTree>
    <p:extLst>
      <p:ext uri="{BB962C8B-B14F-4D97-AF65-F5344CB8AC3E}">
        <p14:creationId xmlns:p14="http://schemas.microsoft.com/office/powerpoint/2010/main" val="39388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10011</TotalTime>
  <Words>508</Words>
  <Application>Microsoft Office PowerPoint</Application>
  <PresentationFormat>On-screen Show (4:3)</PresentationFormat>
  <Paragraphs>124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PowerPoint Presentation</vt:lpstr>
      <vt:lpstr> Biohazards </vt:lpstr>
      <vt:lpstr>Biohazard symbols</vt:lpstr>
      <vt:lpstr>Biohazardous materials</vt:lpstr>
      <vt:lpstr>Biohazardous waste categories</vt:lpstr>
      <vt:lpstr>1. Solid Biohazardous waste (non-sharps) </vt:lpstr>
      <vt:lpstr>Storage</vt:lpstr>
      <vt:lpstr>PowerPoint Presentation</vt:lpstr>
      <vt:lpstr>Treatment and Disposal </vt:lpstr>
      <vt:lpstr>2. Liquid Biohazardous waste  </vt:lpstr>
      <vt:lpstr>Treatment and Disposal </vt:lpstr>
      <vt:lpstr>3. Biohazardous sharps waste </vt:lpstr>
      <vt:lpstr>PowerPoint Presentation</vt:lpstr>
      <vt:lpstr>Treatment and Disposal </vt:lpstr>
      <vt:lpstr>4. Pathological waste 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Categories</dc:title>
  <dc:creator>Natasha Anwar</dc:creator>
  <cp:lastModifiedBy>Dr.Saiqa Ilyas</cp:lastModifiedBy>
  <cp:revision>73</cp:revision>
  <dcterms:created xsi:type="dcterms:W3CDTF">2013-02-25T00:51:44Z</dcterms:created>
  <dcterms:modified xsi:type="dcterms:W3CDTF">2019-08-21T10:44:23Z</dcterms:modified>
</cp:coreProperties>
</file>