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8" r:id="rId2"/>
    <p:sldId id="258" r:id="rId3"/>
    <p:sldId id="307" r:id="rId4"/>
    <p:sldId id="301" r:id="rId5"/>
    <p:sldId id="296" r:id="rId6"/>
    <p:sldId id="259" r:id="rId7"/>
    <p:sldId id="302" r:id="rId8"/>
    <p:sldId id="303" r:id="rId9"/>
    <p:sldId id="304" r:id="rId10"/>
    <p:sldId id="292" r:id="rId11"/>
    <p:sldId id="261" r:id="rId12"/>
    <p:sldId id="286" r:id="rId13"/>
    <p:sldId id="299" r:id="rId14"/>
    <p:sldId id="288" r:id="rId15"/>
    <p:sldId id="278" r:id="rId16"/>
    <p:sldId id="306" r:id="rId17"/>
    <p:sldId id="269" r:id="rId18"/>
    <p:sldId id="272" r:id="rId19"/>
    <p:sldId id="294" r:id="rId20"/>
    <p:sldId id="311" r:id="rId21"/>
    <p:sldId id="312" r:id="rId22"/>
    <p:sldId id="31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1EA01-E695-4913-9497-9A05F50EB379}" type="datetimeFigureOut">
              <a:rPr lang="en-US" smtClean="0"/>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2EA82-1970-475D-9043-FEE0C7342B8F}" type="slidenum">
              <a:rPr lang="en-US" smtClean="0"/>
              <a:t>‹#›</a:t>
            </a:fld>
            <a:endParaRPr lang="en-US"/>
          </a:p>
        </p:txBody>
      </p:sp>
    </p:spTree>
    <p:extLst>
      <p:ext uri="{BB962C8B-B14F-4D97-AF65-F5344CB8AC3E}">
        <p14:creationId xmlns:p14="http://schemas.microsoft.com/office/powerpoint/2010/main" val="363895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2EA82-1970-475D-9043-FEE0C7342B8F}" type="slidenum">
              <a:rPr lang="en-US" smtClean="0"/>
              <a:t>7</a:t>
            </a:fld>
            <a:endParaRPr lang="en-US"/>
          </a:p>
        </p:txBody>
      </p:sp>
    </p:spTree>
    <p:extLst>
      <p:ext uri="{BB962C8B-B14F-4D97-AF65-F5344CB8AC3E}">
        <p14:creationId xmlns:p14="http://schemas.microsoft.com/office/powerpoint/2010/main" val="370274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2EA82-1970-475D-9043-FEE0C7342B8F}" type="slidenum">
              <a:rPr lang="en-US" smtClean="0"/>
              <a:t>8</a:t>
            </a:fld>
            <a:endParaRPr lang="en-US"/>
          </a:p>
        </p:txBody>
      </p:sp>
    </p:spTree>
    <p:extLst>
      <p:ext uri="{BB962C8B-B14F-4D97-AF65-F5344CB8AC3E}">
        <p14:creationId xmlns:p14="http://schemas.microsoft.com/office/powerpoint/2010/main" val="223376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2EA82-1970-475D-9043-FEE0C7342B8F}" type="slidenum">
              <a:rPr lang="en-US" smtClean="0"/>
              <a:t>9</a:t>
            </a:fld>
            <a:endParaRPr lang="en-US"/>
          </a:p>
        </p:txBody>
      </p:sp>
    </p:spTree>
    <p:extLst>
      <p:ext uri="{BB962C8B-B14F-4D97-AF65-F5344CB8AC3E}">
        <p14:creationId xmlns:p14="http://schemas.microsoft.com/office/powerpoint/2010/main" val="165965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EE13424-DB58-4B9E-A3EC-2FAF28E34B75}" type="slidenum">
              <a:rPr lang="en-US" altLang="en-US"/>
              <a:pPr/>
              <a:t>17</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659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8F33595-C9B0-4C4C-AC28-DBE3BF857FF6}" type="slidenum">
              <a:rPr lang="en-US" altLang="en-US"/>
              <a:pPr/>
              <a:t>18</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4023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mallbusiness.findlaw.com/intellectual-property/what-is-a-patent.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smallbusiness.findlaw.com/intellectual-property/the-u-s-patent-and-trademark-offic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hirealawyer.findlaw.com/choosing-the-right-lawyer/intellectual-property-law.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mallbusiness.findlaw.com/intellectual-property/is-your-invention-patentabl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b="1" u="sng" dirty="0" smtClean="0"/>
              <a:t>Patenting </a:t>
            </a:r>
            <a:r>
              <a:rPr lang="en-US" b="1" u="sng" dirty="0"/>
              <a:t>and its benefits </a:t>
            </a:r>
            <a:r>
              <a:rPr lang="en-US" dirty="0" smtClean="0"/>
              <a:t> </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39545"/>
            <a:ext cx="651263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224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Process of patenting</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86840"/>
            <a:ext cx="7070163"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716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Types of patent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0605"/>
            <a:ext cx="7832368"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2133600"/>
            <a:ext cx="6477000" cy="369332"/>
          </a:xfrm>
          <a:prstGeom prst="rect">
            <a:avLst/>
          </a:prstGeom>
          <a:noFill/>
        </p:spPr>
        <p:txBody>
          <a:bodyPr wrap="square" rtlCol="0">
            <a:spAutoFit/>
          </a:bodyPr>
          <a:lstStyle/>
          <a:p>
            <a:endParaRPr lang="en-US" dirty="0"/>
          </a:p>
        </p:txBody>
      </p:sp>
      <p:sp>
        <p:nvSpPr>
          <p:cNvPr id="9" name="Content Placeholder 2"/>
          <p:cNvSpPr>
            <a:spLocks noGrp="1"/>
          </p:cNvSpPr>
          <p:nvPr>
            <p:ph idx="1"/>
          </p:nvPr>
        </p:nvSpPr>
        <p:spPr/>
        <p:txBody>
          <a:bodyPr/>
          <a:lstStyle/>
          <a:p>
            <a:pPr marL="0" indent="0">
              <a:buNone/>
            </a:pPr>
            <a:endParaRPr lang="en-US" altLang="en-US" dirty="0">
              <a:ea typeface="ＭＳ Ｐゴシック" pitchFamily="34" charset="-128"/>
            </a:endParaRPr>
          </a:p>
          <a:p>
            <a:pPr lvl="1"/>
            <a:r>
              <a:rPr lang="en-US" altLang="en-US" sz="3200" dirty="0">
                <a:ea typeface="ＭＳ Ｐゴシック" pitchFamily="34" charset="-128"/>
              </a:rPr>
              <a:t>Utility Patents</a:t>
            </a:r>
          </a:p>
          <a:p>
            <a:pPr lvl="2"/>
            <a:r>
              <a:rPr lang="en-US" altLang="en-US" dirty="0">
                <a:ea typeface="ＭＳ Ｐゴシック" pitchFamily="34" charset="-128"/>
              </a:rPr>
              <a:t>Term 20 years from Filing</a:t>
            </a:r>
          </a:p>
          <a:p>
            <a:pPr lvl="1"/>
            <a:r>
              <a:rPr lang="en-US" altLang="en-US" sz="3200" dirty="0">
                <a:ea typeface="ＭＳ Ｐゴシック" pitchFamily="34" charset="-128"/>
              </a:rPr>
              <a:t>Design Patents </a:t>
            </a:r>
          </a:p>
          <a:p>
            <a:pPr lvl="2"/>
            <a:r>
              <a:rPr lang="en-US" altLang="en-US" dirty="0" smtClean="0">
                <a:ea typeface="ＭＳ Ｐゴシック" pitchFamily="34" charset="-128"/>
              </a:rPr>
              <a:t>Term </a:t>
            </a:r>
            <a:r>
              <a:rPr lang="en-US" altLang="en-US" dirty="0">
                <a:ea typeface="ＭＳ Ｐゴシック" pitchFamily="34" charset="-128"/>
              </a:rPr>
              <a:t>14 years from the date of the Patent Grant </a:t>
            </a:r>
          </a:p>
          <a:p>
            <a:pPr lvl="1"/>
            <a:r>
              <a:rPr lang="en-US" altLang="en-US" sz="3200" dirty="0">
                <a:ea typeface="ＭＳ Ｐゴシック" pitchFamily="34" charset="-128"/>
              </a:rPr>
              <a:t>Plant Patents </a:t>
            </a:r>
          </a:p>
          <a:p>
            <a:pPr lvl="2"/>
            <a:r>
              <a:rPr lang="en-US" altLang="en-US" dirty="0">
                <a:ea typeface="ＭＳ Ｐゴシック" pitchFamily="34" charset="-128"/>
              </a:rPr>
              <a:t>Term 20 years from Filing</a:t>
            </a:r>
            <a:endParaRPr lang="en-US" dirty="0"/>
          </a:p>
        </p:txBody>
      </p:sp>
    </p:spTree>
    <p:extLst>
      <p:ext uri="{BB962C8B-B14F-4D97-AF65-F5344CB8AC3E}">
        <p14:creationId xmlns:p14="http://schemas.microsoft.com/office/powerpoint/2010/main" val="4196108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tility patent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217517" cy="470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2133600"/>
            <a:ext cx="4419600" cy="3539430"/>
          </a:xfrm>
          <a:prstGeom prst="rect">
            <a:avLst/>
          </a:prstGeom>
          <a:noFill/>
        </p:spPr>
        <p:txBody>
          <a:bodyPr wrap="square" rtlCol="0">
            <a:spAutoFit/>
          </a:bodyPr>
          <a:lstStyle/>
          <a:p>
            <a:pPr marL="457200" indent="-457200">
              <a:spcBef>
                <a:spcPct val="0"/>
              </a:spcBef>
              <a:spcAft>
                <a:spcPct val="40000"/>
              </a:spcAft>
              <a:buFont typeface="Arial" panose="020B0604020202020204" pitchFamily="34" charset="0"/>
              <a:buChar char="•"/>
            </a:pPr>
            <a:r>
              <a:rPr lang="en-US" sz="2800" dirty="0"/>
              <a:t>Granted for new, </a:t>
            </a:r>
            <a:r>
              <a:rPr lang="en-US" sz="2800" dirty="0" smtClean="0"/>
              <a:t>non-obvious</a:t>
            </a:r>
            <a:r>
              <a:rPr lang="en-US" sz="2800" dirty="0"/>
              <a:t>, and useful inventions for processes, machines, manufactures, composition of matter, or if the invention makes an improvement on a previous invention.</a:t>
            </a:r>
            <a:endParaRPr lang="en-US" altLang="en-US" sz="2800" dirty="0">
              <a:cs typeface="Arial" charset="0"/>
            </a:endParaRPr>
          </a:p>
        </p:txBody>
      </p:sp>
    </p:spTree>
    <p:extLst>
      <p:ext uri="{BB962C8B-B14F-4D97-AF65-F5344CB8AC3E}">
        <p14:creationId xmlns:p14="http://schemas.microsoft.com/office/powerpoint/2010/main" val="124140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dirty="0" smtClean="0"/>
              <a:t>Design patent</a:t>
            </a:r>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1" y="3581400"/>
            <a:ext cx="2587926"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058" y="5334000"/>
            <a:ext cx="28670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1224" y="3429000"/>
            <a:ext cx="310896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785360"/>
            <a:ext cx="2756471"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7920" y="1828800"/>
            <a:ext cx="292608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624965"/>
            <a:ext cx="24955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52678" y="1488573"/>
            <a:ext cx="2781459" cy="5435334"/>
          </a:xfrm>
          <a:prstGeom prst="rect">
            <a:avLst/>
          </a:prstGeom>
          <a:noFill/>
        </p:spPr>
        <p:txBody>
          <a:bodyPr wrap="square" rtlCol="0">
            <a:spAutoFit/>
          </a:bodyPr>
          <a:lstStyle/>
          <a:p>
            <a:pPr>
              <a:spcBef>
                <a:spcPct val="0"/>
              </a:spcBef>
              <a:spcAft>
                <a:spcPct val="40000"/>
              </a:spcAft>
            </a:pPr>
            <a:r>
              <a:rPr lang="en-US" sz="2800" dirty="0" smtClean="0"/>
              <a:t>Granted </a:t>
            </a:r>
            <a:r>
              <a:rPr lang="en-US" sz="2800" dirty="0"/>
              <a:t>for new and original ornamental designs of a manufactured product. </a:t>
            </a:r>
            <a:endParaRPr lang="en-US" sz="2800" dirty="0" smtClean="0"/>
          </a:p>
          <a:p>
            <a:pPr>
              <a:spcBef>
                <a:spcPct val="0"/>
              </a:spcBef>
              <a:spcAft>
                <a:spcPct val="40000"/>
              </a:spcAft>
            </a:pPr>
            <a:r>
              <a:rPr lang="en-US" sz="2800" dirty="0" smtClean="0"/>
              <a:t>The </a:t>
            </a:r>
            <a:r>
              <a:rPr lang="en-US" sz="2800" dirty="0"/>
              <a:t>appearance of the object receives protection instead of its functionality.</a:t>
            </a:r>
            <a:endParaRPr lang="en-US" altLang="en-US" sz="2800" dirty="0"/>
          </a:p>
        </p:txBody>
      </p:sp>
    </p:spTree>
    <p:extLst>
      <p:ext uri="{BB962C8B-B14F-4D97-AF65-F5344CB8AC3E}">
        <p14:creationId xmlns:p14="http://schemas.microsoft.com/office/powerpoint/2010/main" val="2806251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Plant patent</a:t>
            </a:r>
            <a:endParaRPr lang="en-US"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733800"/>
            <a:ext cx="2270681"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7325"/>
            <a:ext cx="27622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37338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895475"/>
            <a:ext cx="23812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00400" y="1452561"/>
            <a:ext cx="3291840" cy="5946243"/>
          </a:xfrm>
          <a:prstGeom prst="rect">
            <a:avLst/>
          </a:prstGeom>
          <a:noFill/>
        </p:spPr>
        <p:txBody>
          <a:bodyPr wrap="square" rtlCol="0">
            <a:spAutoFit/>
          </a:bodyPr>
          <a:lstStyle/>
          <a:p>
            <a:pPr marL="457200" indent="-457200">
              <a:spcBef>
                <a:spcPct val="0"/>
              </a:spcBef>
              <a:spcAft>
                <a:spcPct val="40000"/>
              </a:spcAft>
              <a:buFont typeface="Arial" panose="020B0604020202020204" pitchFamily="34" charset="0"/>
              <a:buChar char="•"/>
            </a:pPr>
            <a:r>
              <a:rPr lang="en-US" sz="2800" dirty="0"/>
              <a:t>A patent for the invention or discovery of an asexually reproducible plant that is distinct and new.</a:t>
            </a:r>
            <a:endParaRPr lang="en-US" altLang="en-US" sz="2800" dirty="0"/>
          </a:p>
          <a:p>
            <a:pPr marL="457200" indent="-457200" algn="just">
              <a:spcBef>
                <a:spcPct val="0"/>
              </a:spcBef>
              <a:spcAft>
                <a:spcPct val="40000"/>
              </a:spcAft>
              <a:buFont typeface="Arial" panose="020B0604020202020204" pitchFamily="34" charset="0"/>
              <a:buChar char="•"/>
            </a:pPr>
            <a:r>
              <a:rPr lang="en-US" altLang="en-US" sz="2800" dirty="0"/>
              <a:t>U</a:t>
            </a:r>
            <a:r>
              <a:rPr lang="en-US" altLang="en-US" sz="2800" dirty="0" smtClean="0"/>
              <a:t>sing </a:t>
            </a:r>
            <a:r>
              <a:rPr lang="en-US" altLang="en-US" sz="2800" dirty="0"/>
              <a:t>the claimed plant for a period of 20 years from the application filing date</a:t>
            </a:r>
            <a:r>
              <a:rPr lang="en-US" altLang="en-US" sz="2800" dirty="0" smtClean="0"/>
              <a:t>.</a:t>
            </a:r>
          </a:p>
          <a:p>
            <a:pPr algn="just">
              <a:spcBef>
                <a:spcPct val="0"/>
              </a:spcBef>
              <a:spcAft>
                <a:spcPct val="40000"/>
              </a:spcAft>
            </a:pPr>
            <a:r>
              <a:rPr lang="en-US" sz="2200" dirty="0" smtClean="0"/>
              <a:t> </a:t>
            </a:r>
            <a:endParaRPr lang="en-US" altLang="en-US" sz="2200" dirty="0"/>
          </a:p>
        </p:txBody>
      </p:sp>
    </p:spTree>
    <p:extLst>
      <p:ext uri="{BB962C8B-B14F-4D97-AF65-F5344CB8AC3E}">
        <p14:creationId xmlns:p14="http://schemas.microsoft.com/office/powerpoint/2010/main" val="1006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smtClean="0"/>
              <a:t>Parts of U.S. patents</a:t>
            </a:r>
            <a:endParaRPr lang="en-US" dirty="0"/>
          </a:p>
        </p:txBody>
      </p:sp>
      <p:pic>
        <p:nvPicPr>
          <p:cNvPr id="5122" name="Picture 2"/>
          <p:cNvPicPr>
            <a:picLocks noGrp="1"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7800" y="1463040"/>
            <a:ext cx="5394960"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2209800"/>
            <a:ext cx="5486400" cy="4031873"/>
          </a:xfrm>
          <a:prstGeom prst="rect">
            <a:avLst/>
          </a:prstGeom>
          <a:noFill/>
        </p:spPr>
        <p:txBody>
          <a:bodyPr wrap="square" rtlCol="0">
            <a:spAutoFit/>
          </a:bodyPr>
          <a:lstStyle/>
          <a:p>
            <a:pPr marL="533400" indent="-533400">
              <a:buFont typeface="Wingdings" pitchFamily="2" charset="2"/>
              <a:buAutoNum type="alphaUcPeriod"/>
            </a:pPr>
            <a:r>
              <a:rPr lang="en-US" altLang="en-US" sz="3200" dirty="0">
                <a:solidFill>
                  <a:srgbClr val="002060"/>
                </a:solidFill>
              </a:rPr>
              <a:t>Specification – detailed description of invention and </a:t>
            </a:r>
            <a:br>
              <a:rPr lang="en-US" altLang="en-US" sz="3200" dirty="0">
                <a:solidFill>
                  <a:srgbClr val="002060"/>
                </a:solidFill>
              </a:rPr>
            </a:br>
            <a:r>
              <a:rPr lang="en-US" altLang="en-US" sz="3200" dirty="0">
                <a:solidFill>
                  <a:srgbClr val="002060"/>
                </a:solidFill>
              </a:rPr>
              <a:t>background</a:t>
            </a:r>
          </a:p>
          <a:p>
            <a:pPr marL="533400" indent="-533400">
              <a:buFont typeface="Wingdings" pitchFamily="2" charset="2"/>
              <a:buAutoNum type="alphaUcPeriod"/>
            </a:pPr>
            <a:r>
              <a:rPr lang="en-US" altLang="en-US" sz="3200" dirty="0">
                <a:solidFill>
                  <a:srgbClr val="002060"/>
                </a:solidFill>
              </a:rPr>
              <a:t>Drawings – diagrams, flow charts, data (e.g. NMR, IR, etc.)</a:t>
            </a:r>
          </a:p>
          <a:p>
            <a:pPr marL="533400" indent="-533400">
              <a:buFont typeface="Wingdings" pitchFamily="2" charset="2"/>
              <a:buAutoNum type="alphaUcPeriod"/>
            </a:pPr>
            <a:r>
              <a:rPr lang="en-US" altLang="en-US" sz="3200" dirty="0">
                <a:solidFill>
                  <a:srgbClr val="002060"/>
                </a:solidFill>
              </a:rPr>
              <a:t>Claims – define “metes and bounds” of invention</a:t>
            </a:r>
          </a:p>
        </p:txBody>
      </p:sp>
    </p:spTree>
    <p:extLst>
      <p:ext uri="{BB962C8B-B14F-4D97-AF65-F5344CB8AC3E}">
        <p14:creationId xmlns:p14="http://schemas.microsoft.com/office/powerpoint/2010/main" val="2499809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76201"/>
            <a:ext cx="6781800" cy="6781800"/>
          </a:xfrm>
        </p:spPr>
      </p:pic>
    </p:spTree>
    <p:extLst>
      <p:ext uri="{BB962C8B-B14F-4D97-AF65-F5344CB8AC3E}">
        <p14:creationId xmlns:p14="http://schemas.microsoft.com/office/powerpoint/2010/main" val="161313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108075" y="485775"/>
            <a:ext cx="3370263" cy="519113"/>
          </a:xfrm>
          <a:prstGeom prst="rect">
            <a:avLst/>
          </a:prstGeom>
          <a:solidFill>
            <a:schemeClr val="accent1">
              <a:lumMod val="20000"/>
              <a:lumOff val="80000"/>
            </a:schemeClr>
          </a:solidFill>
          <a:ln>
            <a:noFill/>
          </a:ln>
          <a:effectLst/>
          <a:extLst/>
        </p:spPr>
        <p:txBody>
          <a:bodyPr wrap="none">
            <a:spAutoFit/>
          </a:bodyPr>
          <a:lstStyle/>
          <a:p>
            <a:pPr eaLnBrk="0" hangingPunct="0"/>
            <a:r>
              <a:rPr lang="en-US" altLang="en-US" sz="2800" b="1" dirty="0">
                <a:latin typeface="Arial" pitchFamily="34" charset="0"/>
              </a:rPr>
              <a:t>Biotech Inventions</a:t>
            </a:r>
          </a:p>
        </p:txBody>
      </p:sp>
      <p:sp>
        <p:nvSpPr>
          <p:cNvPr id="8196" name="Text Box 4"/>
          <p:cNvSpPr txBox="1">
            <a:spLocks noChangeArrowheads="1"/>
          </p:cNvSpPr>
          <p:nvPr/>
        </p:nvSpPr>
        <p:spPr bwMode="auto">
          <a:xfrm>
            <a:off x="1262856" y="1524000"/>
            <a:ext cx="3060700" cy="457200"/>
          </a:xfrm>
          <a:prstGeom prst="rect">
            <a:avLst/>
          </a:prstGeom>
          <a:solidFill>
            <a:schemeClr val="accent2">
              <a:lumMod val="40000"/>
              <a:lumOff val="60000"/>
            </a:schemeClr>
          </a:solidFill>
          <a:ln>
            <a:noFill/>
          </a:ln>
          <a:effectLst/>
          <a:extLst/>
        </p:spPr>
        <p:txBody>
          <a:bodyPr wrap="none">
            <a:spAutoFit/>
          </a:bodyPr>
          <a:lstStyle/>
          <a:p>
            <a:r>
              <a:rPr lang="en-US" altLang="en-US" b="1" i="1" dirty="0">
                <a:latin typeface="Arial" pitchFamily="34" charset="0"/>
              </a:rPr>
              <a:t>What is patentable?</a:t>
            </a:r>
          </a:p>
        </p:txBody>
      </p:sp>
      <p:sp>
        <p:nvSpPr>
          <p:cNvPr id="8197" name="Text Box 5"/>
          <p:cNvSpPr txBox="1">
            <a:spLocks noChangeArrowheads="1"/>
          </p:cNvSpPr>
          <p:nvPr/>
        </p:nvSpPr>
        <p:spPr bwMode="auto">
          <a:xfrm>
            <a:off x="1143000" y="3638550"/>
            <a:ext cx="2117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Arial" pitchFamily="34" charset="0"/>
              </a:rPr>
              <a:t>Taq polymerase</a:t>
            </a:r>
          </a:p>
        </p:txBody>
      </p:sp>
      <p:sp>
        <p:nvSpPr>
          <p:cNvPr id="8198" name="Text Box 6"/>
          <p:cNvSpPr txBox="1">
            <a:spLocks noChangeArrowheads="1"/>
          </p:cNvSpPr>
          <p:nvPr/>
        </p:nvSpPr>
        <p:spPr bwMode="auto">
          <a:xfrm>
            <a:off x="1235075" y="4006850"/>
            <a:ext cx="20553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dirty="0">
                <a:latin typeface="Arial" pitchFamily="34" charset="0"/>
              </a:rPr>
              <a:t>naturally-occurring</a:t>
            </a:r>
          </a:p>
        </p:txBody>
      </p:sp>
      <p:sp>
        <p:nvSpPr>
          <p:cNvPr id="8200" name="Text Box 8"/>
          <p:cNvSpPr txBox="1">
            <a:spLocks noChangeArrowheads="1"/>
          </p:cNvSpPr>
          <p:nvPr/>
        </p:nvSpPr>
        <p:spPr bwMode="auto">
          <a:xfrm>
            <a:off x="4132263" y="2525713"/>
            <a:ext cx="2292350" cy="711200"/>
          </a:xfrm>
          <a:prstGeom prst="rect">
            <a:avLst/>
          </a:prstGeom>
          <a:gradFill rotWithShape="0">
            <a:gsLst>
              <a:gs pos="0">
                <a:srgbClr val="9AE07A"/>
              </a:gs>
              <a:gs pos="100000">
                <a:schemeClr val="bg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Arial" pitchFamily="34" charset="0"/>
              </a:rPr>
              <a:t>Purification from </a:t>
            </a:r>
          </a:p>
          <a:p>
            <a:r>
              <a:rPr lang="en-US" altLang="en-US" sz="2000" b="1">
                <a:latin typeface="Arial" pitchFamily="34" charset="0"/>
              </a:rPr>
              <a:t>T. aquaticus</a:t>
            </a:r>
          </a:p>
        </p:txBody>
      </p:sp>
      <p:sp>
        <p:nvSpPr>
          <p:cNvPr id="8201" name="Text Box 9"/>
          <p:cNvSpPr txBox="1">
            <a:spLocks noChangeArrowheads="1"/>
          </p:cNvSpPr>
          <p:nvPr/>
        </p:nvSpPr>
        <p:spPr bwMode="auto">
          <a:xfrm>
            <a:off x="4132263" y="3717925"/>
            <a:ext cx="731837" cy="406400"/>
          </a:xfrm>
          <a:prstGeom prst="rect">
            <a:avLst/>
          </a:prstGeom>
          <a:gradFill rotWithShape="0">
            <a:gsLst>
              <a:gs pos="0">
                <a:srgbClr val="9AE07A"/>
              </a:gs>
              <a:gs pos="100000">
                <a:schemeClr val="bg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Arial" pitchFamily="34" charset="0"/>
              </a:rPr>
              <a:t>PCR</a:t>
            </a:r>
          </a:p>
        </p:txBody>
      </p:sp>
      <p:sp>
        <p:nvSpPr>
          <p:cNvPr id="8202" name="Text Box 10"/>
          <p:cNvSpPr txBox="1">
            <a:spLocks noChangeArrowheads="1"/>
          </p:cNvSpPr>
          <p:nvPr/>
        </p:nvSpPr>
        <p:spPr bwMode="auto">
          <a:xfrm>
            <a:off x="4132263" y="4632325"/>
            <a:ext cx="2506662" cy="711200"/>
          </a:xfrm>
          <a:prstGeom prst="rect">
            <a:avLst/>
          </a:prstGeom>
          <a:gradFill rotWithShape="0">
            <a:gsLst>
              <a:gs pos="0">
                <a:srgbClr val="9AE07A"/>
              </a:gs>
              <a:gs pos="100000">
                <a:schemeClr val="bg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Arial" pitchFamily="34" charset="0"/>
              </a:rPr>
              <a:t>Recombinant form </a:t>
            </a:r>
          </a:p>
          <a:p>
            <a:r>
              <a:rPr lang="en-US" altLang="en-US" sz="2000" b="1" dirty="0">
                <a:latin typeface="Arial" pitchFamily="34" charset="0"/>
              </a:rPr>
              <a:t>of Taq polymerase</a:t>
            </a:r>
          </a:p>
        </p:txBody>
      </p:sp>
      <p:sp>
        <p:nvSpPr>
          <p:cNvPr id="8203" name="Text Box 11"/>
          <p:cNvSpPr txBox="1">
            <a:spLocks noChangeArrowheads="1"/>
          </p:cNvSpPr>
          <p:nvPr/>
        </p:nvSpPr>
        <p:spPr bwMode="auto">
          <a:xfrm>
            <a:off x="7162800" y="3276600"/>
            <a:ext cx="1681163" cy="1196975"/>
          </a:xfrm>
          <a:prstGeom prst="rect">
            <a:avLst/>
          </a:prstGeom>
          <a:gradFill rotWithShape="0">
            <a:gsLst>
              <a:gs pos="0">
                <a:srgbClr val="FFFFFF"/>
              </a:gs>
              <a:gs pos="100000">
                <a:srgbClr val="EF976B"/>
              </a:gs>
            </a:gsLst>
            <a:lin ang="189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itchFamily="34" charset="0"/>
              </a:rPr>
              <a:t>Novel?</a:t>
            </a:r>
          </a:p>
          <a:p>
            <a:r>
              <a:rPr lang="en-US" altLang="en-US" b="1">
                <a:latin typeface="Arial" pitchFamily="34" charset="0"/>
              </a:rPr>
              <a:t>Obvious? </a:t>
            </a:r>
          </a:p>
          <a:p>
            <a:r>
              <a:rPr lang="en-US" altLang="en-US" b="1">
                <a:latin typeface="Arial" pitchFamily="34" charset="0"/>
              </a:rPr>
              <a:t>Useful?</a:t>
            </a:r>
          </a:p>
        </p:txBody>
      </p:sp>
      <p:sp>
        <p:nvSpPr>
          <p:cNvPr id="8204" name="Line 12"/>
          <p:cNvSpPr>
            <a:spLocks noChangeShapeType="1"/>
          </p:cNvSpPr>
          <p:nvPr/>
        </p:nvSpPr>
        <p:spPr bwMode="auto">
          <a:xfrm>
            <a:off x="3581400" y="30480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Line 13"/>
          <p:cNvSpPr>
            <a:spLocks noChangeShapeType="1"/>
          </p:cNvSpPr>
          <p:nvPr/>
        </p:nvSpPr>
        <p:spPr bwMode="auto">
          <a:xfrm>
            <a:off x="3276600" y="38862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Line 14"/>
          <p:cNvSpPr>
            <a:spLocks noChangeShapeType="1"/>
          </p:cNvSpPr>
          <p:nvPr/>
        </p:nvSpPr>
        <p:spPr bwMode="auto">
          <a:xfrm>
            <a:off x="3581400" y="2895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p:cNvSpPr>
            <a:spLocks noChangeShapeType="1"/>
          </p:cNvSpPr>
          <p:nvPr/>
        </p:nvSpPr>
        <p:spPr bwMode="auto">
          <a:xfrm>
            <a:off x="3581400" y="3886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p:cNvSpPr>
            <a:spLocks noChangeShapeType="1"/>
          </p:cNvSpPr>
          <p:nvPr/>
        </p:nvSpPr>
        <p:spPr bwMode="auto">
          <a:xfrm>
            <a:off x="3581400" y="5029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AutoShape 17" descr="60%"/>
          <p:cNvSpPr>
            <a:spLocks noChangeArrowheads="1"/>
          </p:cNvSpPr>
          <p:nvPr/>
        </p:nvSpPr>
        <p:spPr bwMode="auto">
          <a:xfrm rot="1246336">
            <a:off x="6477000" y="3276600"/>
            <a:ext cx="609600" cy="304800"/>
          </a:xfrm>
          <a:prstGeom prst="notchedRightArrow">
            <a:avLst>
              <a:gd name="adj1" fmla="val 50000"/>
              <a:gd name="adj2" fmla="val 50000"/>
            </a:avLst>
          </a:prstGeom>
          <a:gradFill rotWithShape="0">
            <a:gsLst>
              <a:gs pos="0">
                <a:schemeClr val="bg1"/>
              </a:gs>
              <a:gs pos="100000">
                <a:srgbClr val="AD2F5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AutoShape 18" descr="60%"/>
          <p:cNvSpPr>
            <a:spLocks noChangeArrowheads="1"/>
          </p:cNvSpPr>
          <p:nvPr/>
        </p:nvSpPr>
        <p:spPr bwMode="auto">
          <a:xfrm>
            <a:off x="5257800" y="3733800"/>
            <a:ext cx="914400" cy="304800"/>
          </a:xfrm>
          <a:prstGeom prst="notchedRightArrow">
            <a:avLst>
              <a:gd name="adj1" fmla="val 50000"/>
              <a:gd name="adj2" fmla="val 75000"/>
            </a:avLst>
          </a:prstGeom>
          <a:gradFill rotWithShape="0">
            <a:gsLst>
              <a:gs pos="0">
                <a:schemeClr val="bg1"/>
              </a:gs>
              <a:gs pos="100000">
                <a:srgbClr val="AD2F5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 name="AutoShape 19" descr="60%"/>
          <p:cNvSpPr>
            <a:spLocks noChangeArrowheads="1"/>
          </p:cNvSpPr>
          <p:nvPr/>
        </p:nvSpPr>
        <p:spPr bwMode="auto">
          <a:xfrm rot="-2081012">
            <a:off x="6400800" y="4122738"/>
            <a:ext cx="685800" cy="322262"/>
          </a:xfrm>
          <a:prstGeom prst="notchedRightArrow">
            <a:avLst>
              <a:gd name="adj1" fmla="val 50000"/>
              <a:gd name="adj2" fmla="val 53202"/>
            </a:avLst>
          </a:prstGeom>
          <a:gradFill rotWithShape="0">
            <a:gsLst>
              <a:gs pos="0">
                <a:schemeClr val="bg1"/>
              </a:gs>
              <a:gs pos="100000">
                <a:srgbClr val="AD2F5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Text Box 20"/>
          <p:cNvSpPr txBox="1">
            <a:spLocks noChangeArrowheads="1"/>
          </p:cNvSpPr>
          <p:nvPr/>
        </p:nvSpPr>
        <p:spPr bwMode="auto">
          <a:xfrm>
            <a:off x="4160838" y="6535738"/>
            <a:ext cx="885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a:latin typeface="Arial" pitchFamily="34" charset="0"/>
              </a:rPr>
              <a:t>Confidential </a:t>
            </a:r>
          </a:p>
        </p:txBody>
      </p:sp>
    </p:spTree>
    <p:extLst>
      <p:ext uri="{BB962C8B-B14F-4D97-AF65-F5344CB8AC3E}">
        <p14:creationId xmlns:p14="http://schemas.microsoft.com/office/powerpoint/2010/main" val="4093687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123950" y="2176463"/>
            <a:ext cx="5962650" cy="3937000"/>
          </a:xfrm>
          <a:prstGeom prst="rect">
            <a:avLst/>
          </a:prstGeom>
          <a:gradFill rotWithShape="0">
            <a:gsLst>
              <a:gs pos="0">
                <a:schemeClr val="bg1"/>
              </a:gs>
              <a:gs pos="100000">
                <a:srgbClr val="ADF088"/>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accent2"/>
              </a:buClr>
              <a:buFont typeface="Wingdings" pitchFamily="2" charset="2"/>
              <a:buChar char="q"/>
            </a:pPr>
            <a:r>
              <a:rPr lang="en-US" altLang="en-US" sz="1800" b="1">
                <a:latin typeface="Arial" pitchFamily="34" charset="0"/>
              </a:rPr>
              <a:t> Nucleotide, Protein sequences</a:t>
            </a:r>
          </a:p>
          <a:p>
            <a:endParaRPr lang="en-US" altLang="en-US" sz="1800" b="1">
              <a:latin typeface="Arial" pitchFamily="34" charset="0"/>
            </a:endParaRPr>
          </a:p>
          <a:p>
            <a:pPr>
              <a:buClr>
                <a:schemeClr val="accent2"/>
              </a:buClr>
              <a:buFont typeface="Wingdings" pitchFamily="2" charset="2"/>
              <a:buChar char="q"/>
            </a:pPr>
            <a:r>
              <a:rPr lang="en-US" altLang="en-US" sz="1800" b="1">
                <a:latin typeface="Arial" pitchFamily="34" charset="0"/>
              </a:rPr>
              <a:t> Promoters</a:t>
            </a:r>
          </a:p>
          <a:p>
            <a:pPr>
              <a:buClr>
                <a:schemeClr val="accent2"/>
              </a:buClr>
              <a:buFont typeface="Wingdings" pitchFamily="2" charset="2"/>
              <a:buChar char="q"/>
            </a:pPr>
            <a:endParaRPr lang="en-US" altLang="en-US" sz="1800" b="1">
              <a:latin typeface="Arial" pitchFamily="34" charset="0"/>
            </a:endParaRPr>
          </a:p>
          <a:p>
            <a:pPr>
              <a:buClr>
                <a:schemeClr val="accent2"/>
              </a:buClr>
              <a:buFont typeface="Wingdings" pitchFamily="2" charset="2"/>
              <a:buChar char="q"/>
            </a:pPr>
            <a:r>
              <a:rPr lang="en-US" altLang="en-US" sz="1800" b="1">
                <a:latin typeface="Arial" pitchFamily="34" charset="0"/>
              </a:rPr>
              <a:t> Vectors</a:t>
            </a:r>
          </a:p>
          <a:p>
            <a:pPr>
              <a:buClr>
                <a:schemeClr val="accent2"/>
              </a:buClr>
              <a:buFont typeface="Wingdings" pitchFamily="2" charset="2"/>
              <a:buChar char="q"/>
            </a:pPr>
            <a:endParaRPr lang="en-US" altLang="en-US" sz="1800" b="1">
              <a:latin typeface="Arial" pitchFamily="34" charset="0"/>
            </a:endParaRPr>
          </a:p>
          <a:p>
            <a:pPr>
              <a:buClr>
                <a:schemeClr val="accent2"/>
              </a:buClr>
              <a:buFont typeface="Wingdings" pitchFamily="2" charset="2"/>
              <a:buChar char="q"/>
            </a:pPr>
            <a:r>
              <a:rPr lang="en-US" altLang="en-US" sz="1800" b="1">
                <a:latin typeface="Arial" pitchFamily="34" charset="0"/>
              </a:rPr>
              <a:t> Epitope sequences and Antibodies </a:t>
            </a:r>
          </a:p>
          <a:p>
            <a:endParaRPr lang="en-US" altLang="en-US" sz="1800" b="1">
              <a:latin typeface="Arial" pitchFamily="34" charset="0"/>
            </a:endParaRPr>
          </a:p>
          <a:p>
            <a:pPr>
              <a:buClr>
                <a:schemeClr val="accent2"/>
              </a:buClr>
              <a:buFont typeface="Wingdings" pitchFamily="2" charset="2"/>
              <a:buChar char="q"/>
            </a:pPr>
            <a:r>
              <a:rPr lang="en-US" altLang="en-US" sz="1800" b="1">
                <a:latin typeface="Arial" pitchFamily="34" charset="0"/>
              </a:rPr>
              <a:t> Processes used for making the protein</a:t>
            </a:r>
          </a:p>
          <a:p>
            <a:pPr>
              <a:buClr>
                <a:schemeClr val="accent2"/>
              </a:buClr>
              <a:buFont typeface="Wingdings" pitchFamily="2" charset="2"/>
              <a:buChar char="q"/>
            </a:pPr>
            <a:endParaRPr lang="en-US" altLang="en-US" sz="1800" b="1">
              <a:latin typeface="Arial" pitchFamily="34" charset="0"/>
            </a:endParaRPr>
          </a:p>
          <a:p>
            <a:pPr>
              <a:buClr>
                <a:schemeClr val="accent2"/>
              </a:buClr>
              <a:buFont typeface="Wingdings" pitchFamily="2" charset="2"/>
              <a:buChar char="q"/>
            </a:pPr>
            <a:r>
              <a:rPr lang="en-US" altLang="en-US" sz="1800" b="1">
                <a:latin typeface="Arial" pitchFamily="34" charset="0"/>
              </a:rPr>
              <a:t> Method of Use(s): diagnostic, treatment, screening</a:t>
            </a:r>
          </a:p>
          <a:p>
            <a:pPr>
              <a:buClr>
                <a:schemeClr val="accent2"/>
              </a:buClr>
              <a:buFont typeface="Wingdings" pitchFamily="2" charset="2"/>
              <a:buChar char="q"/>
            </a:pPr>
            <a:endParaRPr lang="en-US" altLang="en-US" sz="1800" b="1">
              <a:latin typeface="Arial" pitchFamily="34" charset="0"/>
            </a:endParaRPr>
          </a:p>
          <a:p>
            <a:pPr>
              <a:buClr>
                <a:schemeClr val="accent2"/>
              </a:buClr>
              <a:buFont typeface="Wingdings" pitchFamily="2" charset="2"/>
              <a:buChar char="q"/>
            </a:pPr>
            <a:r>
              <a:rPr lang="en-US" altLang="en-US" sz="1800" b="1">
                <a:latin typeface="Arial" pitchFamily="34" charset="0"/>
              </a:rPr>
              <a:t> Pharmaceutical Product</a:t>
            </a:r>
          </a:p>
          <a:p>
            <a:endParaRPr lang="en-US" altLang="en-US" sz="1800" b="1">
              <a:latin typeface="Arial" pitchFamily="34" charset="0"/>
            </a:endParaRPr>
          </a:p>
        </p:txBody>
      </p:sp>
      <p:sp>
        <p:nvSpPr>
          <p:cNvPr id="64515" name="Text Box 3"/>
          <p:cNvSpPr txBox="1">
            <a:spLocks noChangeArrowheads="1"/>
          </p:cNvSpPr>
          <p:nvPr/>
        </p:nvSpPr>
        <p:spPr bwMode="auto">
          <a:xfrm>
            <a:off x="1127125" y="1563688"/>
            <a:ext cx="5805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latin typeface="Arial" pitchFamily="34" charset="0"/>
              </a:rPr>
              <a:t>Gene Inventions and exemplary claims</a:t>
            </a:r>
          </a:p>
        </p:txBody>
      </p:sp>
      <p:sp>
        <p:nvSpPr>
          <p:cNvPr id="64516" name="Text Box 4"/>
          <p:cNvSpPr txBox="1">
            <a:spLocks noChangeArrowheads="1"/>
          </p:cNvSpPr>
          <p:nvPr/>
        </p:nvSpPr>
        <p:spPr bwMode="auto">
          <a:xfrm>
            <a:off x="1108075" y="485775"/>
            <a:ext cx="3370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latin typeface="Arial" pitchFamily="34" charset="0"/>
              </a:rPr>
              <a:t>Biotech Inventions</a:t>
            </a:r>
          </a:p>
        </p:txBody>
      </p:sp>
      <p:sp>
        <p:nvSpPr>
          <p:cNvPr id="64517" name="Text Box 5"/>
          <p:cNvSpPr txBox="1">
            <a:spLocks noChangeArrowheads="1"/>
          </p:cNvSpPr>
          <p:nvPr/>
        </p:nvSpPr>
        <p:spPr bwMode="auto">
          <a:xfrm>
            <a:off x="4160838" y="6535738"/>
            <a:ext cx="885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a:latin typeface="Arial" pitchFamily="34" charset="0"/>
              </a:rPr>
              <a:t>Confidential </a:t>
            </a:r>
          </a:p>
        </p:txBody>
      </p:sp>
    </p:spTree>
    <p:extLst>
      <p:ext uri="{BB962C8B-B14F-4D97-AF65-F5344CB8AC3E}">
        <p14:creationId xmlns:p14="http://schemas.microsoft.com/office/powerpoint/2010/main" val="4144809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869680" cy="466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304800"/>
            <a:ext cx="8778240" cy="646331"/>
          </a:xfrm>
          <a:prstGeom prst="rect">
            <a:avLst/>
          </a:prstGeom>
          <a:solidFill>
            <a:srgbClr val="FF0000"/>
          </a:solidFill>
        </p:spPr>
        <p:txBody>
          <a:bodyPr wrap="square" rtlCol="0">
            <a:spAutoFit/>
          </a:bodyPr>
          <a:lstStyle/>
          <a:p>
            <a:r>
              <a:rPr lang="en-US" sz="3600" dirty="0" smtClean="0"/>
              <a:t>Life is not patentable</a:t>
            </a:r>
            <a:endParaRPr lang="en-US" sz="3600" dirty="0"/>
          </a:p>
        </p:txBody>
      </p:sp>
    </p:spTree>
    <p:extLst>
      <p:ext uri="{BB962C8B-B14F-4D97-AF65-F5344CB8AC3E}">
        <p14:creationId xmlns:p14="http://schemas.microsoft.com/office/powerpoint/2010/main" val="376062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bg1">
              <a:lumMod val="95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What is patent?</a:t>
            </a:r>
            <a:endParaRPr lang="en-US" dirty="0"/>
          </a:p>
        </p:txBody>
      </p:sp>
      <p:pic>
        <p:nvPicPr>
          <p:cNvPr id="2050" name="Picture 2"/>
          <p:cNvPicPr>
            <a:picLocks noGrp="1" noChangeAspect="1" noChangeArrowheads="1"/>
          </p:cNvPicPr>
          <p:nvPr>
            <p:ph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1108491"/>
            <a:ext cx="7132320" cy="57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1752600"/>
            <a:ext cx="6858000" cy="5878532"/>
          </a:xfrm>
          <a:prstGeom prst="rect">
            <a:avLst/>
          </a:prstGeom>
          <a:noFill/>
        </p:spPr>
        <p:txBody>
          <a:bodyPr wrap="square" rtlCol="0">
            <a:spAutoFit/>
          </a:bodyPr>
          <a:lstStyle/>
          <a:p>
            <a:r>
              <a:rPr lang="en-US" sz="3200" dirty="0"/>
              <a:t>•  </a:t>
            </a:r>
            <a:r>
              <a:rPr lang="en-US" sz="3200" dirty="0" smtClean="0"/>
              <a:t> - </a:t>
            </a:r>
            <a:r>
              <a:rPr lang="en-US" sz="3000" dirty="0" smtClean="0"/>
              <a:t>A form of Intellectual Property </a:t>
            </a:r>
            <a:r>
              <a:rPr lang="en-US" sz="3000" dirty="0"/>
              <a:t>right to an invention of a technical product or process. </a:t>
            </a:r>
            <a:endParaRPr lang="en-US" sz="3000" dirty="0" smtClean="0"/>
          </a:p>
          <a:p>
            <a:r>
              <a:rPr lang="en-US" sz="3000" dirty="0"/>
              <a:t>A </a:t>
            </a:r>
            <a:r>
              <a:rPr lang="en-US" sz="3000" dirty="0">
                <a:hlinkClick r:id="rId3" tooltip="What is a Patent?"/>
              </a:rPr>
              <a:t>patent</a:t>
            </a:r>
            <a:r>
              <a:rPr lang="en-US" sz="3000" dirty="0"/>
              <a:t> is a property right granted by the </a:t>
            </a:r>
            <a:r>
              <a:rPr lang="en-US" sz="3000" dirty="0">
                <a:hlinkClick r:id="rId4" tooltip="The U.S. Patent and Trademark Office"/>
              </a:rPr>
              <a:t>U.S. Patent and Trademark Office</a:t>
            </a:r>
            <a:r>
              <a:rPr lang="en-US" sz="3000" dirty="0"/>
              <a:t> (USPTO).</a:t>
            </a:r>
            <a:r>
              <a:rPr lang="en-US" sz="3200" dirty="0"/>
              <a:t> </a:t>
            </a:r>
            <a:r>
              <a:rPr lang="en-US" sz="3200" dirty="0" smtClean="0"/>
              <a:t> </a:t>
            </a:r>
          </a:p>
          <a:p>
            <a:pPr marL="514350" indent="-514350">
              <a:buFont typeface="Arial" panose="020B0604020202020204" pitchFamily="34" charset="0"/>
              <a:buChar char="•"/>
            </a:pPr>
            <a:r>
              <a:rPr lang="en-US" sz="3200" dirty="0"/>
              <a:t>– </a:t>
            </a:r>
            <a:r>
              <a:rPr lang="en-US" sz="3000" dirty="0" smtClean="0"/>
              <a:t>A patent gives its owner the right </a:t>
            </a:r>
            <a:r>
              <a:rPr lang="en-US" sz="3000" dirty="0"/>
              <a:t>to exclude others from making, using, selling, offering for sale or importing the claimed invention </a:t>
            </a:r>
            <a:r>
              <a:rPr lang="en-US" sz="3000" dirty="0" smtClean="0"/>
              <a:t>for a limited period of time, usually twenty years.</a:t>
            </a:r>
          </a:p>
          <a:p>
            <a:endParaRPr lang="en-US" sz="3200" dirty="0" smtClean="0"/>
          </a:p>
        </p:txBody>
      </p:sp>
    </p:spTree>
    <p:extLst>
      <p:ext uri="{BB962C8B-B14F-4D97-AF65-F5344CB8AC3E}">
        <p14:creationId xmlns:p14="http://schemas.microsoft.com/office/powerpoint/2010/main" val="3261108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5400" b="1" dirty="0" smtClean="0"/>
              <a:t>Copyrights</a:t>
            </a:r>
            <a:endParaRPr lang="en-US" sz="5400" b="1" dirty="0"/>
          </a:p>
        </p:txBody>
      </p:sp>
      <p:sp>
        <p:nvSpPr>
          <p:cNvPr id="3" name="Content Placeholder 2"/>
          <p:cNvSpPr>
            <a:spLocks noGrp="1"/>
          </p:cNvSpPr>
          <p:nvPr>
            <p:ph idx="1"/>
          </p:nvPr>
        </p:nvSpPr>
        <p:spPr>
          <a:xfrm>
            <a:off x="457200" y="1066800"/>
            <a:ext cx="8229600" cy="5562600"/>
          </a:xfrm>
        </p:spPr>
        <p:txBody>
          <a:bodyPr>
            <a:normAutofit lnSpcReduction="10000"/>
          </a:bodyPr>
          <a:lstStyle/>
          <a:p>
            <a:r>
              <a:rPr lang="en-US" dirty="0"/>
              <a:t>Patents refer to an invention, whereas copyrights refer to the </a:t>
            </a:r>
            <a:r>
              <a:rPr lang="en-US" b="1" dirty="0"/>
              <a:t>expression of an idea</a:t>
            </a:r>
            <a:r>
              <a:rPr lang="en-US" dirty="0"/>
              <a:t>, such as an artistic work</a:t>
            </a:r>
            <a:r>
              <a:rPr lang="en-US" dirty="0" smtClean="0"/>
              <a:t>.</a:t>
            </a:r>
          </a:p>
          <a:p>
            <a:r>
              <a:rPr lang="en-US" dirty="0"/>
              <a:t>Copyrights protect the expression of ideas. Artistic works are generally considered to be expressions of ideas – </a:t>
            </a:r>
            <a:r>
              <a:rPr lang="en-US" b="1" dirty="0"/>
              <a:t>books, paintings, songs, movies, and computer programs </a:t>
            </a:r>
            <a:r>
              <a:rPr lang="en-US" dirty="0"/>
              <a:t>are examples</a:t>
            </a:r>
            <a:r>
              <a:rPr lang="en-US" dirty="0" smtClean="0"/>
              <a:t>.</a:t>
            </a:r>
          </a:p>
          <a:p>
            <a:r>
              <a:rPr lang="en-US" dirty="0"/>
              <a:t>Copyright </a:t>
            </a:r>
            <a:r>
              <a:rPr lang="en-US" b="1" dirty="0"/>
              <a:t>will not protect the process </a:t>
            </a:r>
            <a:r>
              <a:rPr lang="en-US" dirty="0"/>
              <a:t>through which a particular work was created or the use of information within it</a:t>
            </a:r>
          </a:p>
        </p:txBody>
      </p:sp>
    </p:spTree>
    <p:extLst>
      <p:ext uri="{BB962C8B-B14F-4D97-AF65-F5344CB8AC3E}">
        <p14:creationId xmlns:p14="http://schemas.microsoft.com/office/powerpoint/2010/main" val="239382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pPr algn="l"/>
            <a:r>
              <a:rPr lang="en-US" sz="6000" b="1" dirty="0" smtClean="0"/>
              <a:t>Trademarks</a:t>
            </a:r>
            <a:endParaRPr lang="en-US" sz="6000" b="1" dirty="0"/>
          </a:p>
        </p:txBody>
      </p:sp>
      <p:sp>
        <p:nvSpPr>
          <p:cNvPr id="3" name="Content Placeholder 2"/>
          <p:cNvSpPr>
            <a:spLocks noGrp="1"/>
          </p:cNvSpPr>
          <p:nvPr>
            <p:ph idx="1"/>
          </p:nvPr>
        </p:nvSpPr>
        <p:spPr>
          <a:xfrm>
            <a:off x="457200" y="838200"/>
            <a:ext cx="8229600" cy="5562600"/>
          </a:xfrm>
        </p:spPr>
        <p:txBody>
          <a:bodyPr>
            <a:normAutofit fontScale="77500" lnSpcReduction="20000"/>
          </a:bodyPr>
          <a:lstStyle/>
          <a:p>
            <a:pPr algn="just"/>
            <a:endParaRPr lang="en-US" sz="3500" dirty="0" smtClean="0"/>
          </a:p>
          <a:p>
            <a:pPr algn="just"/>
            <a:endParaRPr lang="en-US" sz="3500" dirty="0" smtClean="0"/>
          </a:p>
          <a:p>
            <a:pPr algn="just"/>
            <a:endParaRPr lang="en-US" sz="3500" dirty="0" smtClean="0"/>
          </a:p>
          <a:p>
            <a:pPr algn="just"/>
            <a:r>
              <a:rPr lang="en-US" sz="3500" dirty="0" smtClean="0"/>
              <a:t>trademarks </a:t>
            </a:r>
            <a:r>
              <a:rPr lang="en-US" sz="3500" dirty="0"/>
              <a:t>are not concerned with the functionality of a product. </a:t>
            </a:r>
            <a:endParaRPr lang="en-US" sz="3500" dirty="0" smtClean="0"/>
          </a:p>
          <a:p>
            <a:pPr algn="just"/>
            <a:r>
              <a:rPr lang="en-US" sz="3500" dirty="0"/>
              <a:t>Trademarks are used </a:t>
            </a:r>
            <a:r>
              <a:rPr lang="en-US" sz="3500" b="1" dirty="0"/>
              <a:t>to identify the source of a product or service</a:t>
            </a:r>
            <a:r>
              <a:rPr lang="en-US" sz="3500" dirty="0"/>
              <a:t>, or to differentiate the source of the product or service from others. These identifying marks may include </a:t>
            </a:r>
            <a:r>
              <a:rPr lang="en-US" sz="3500" b="1" dirty="0"/>
              <a:t>words, phrases, symbols, logos, or other devices </a:t>
            </a:r>
            <a:endParaRPr lang="en-US" sz="3500" b="1" dirty="0" smtClean="0"/>
          </a:p>
          <a:p>
            <a:pPr algn="just"/>
            <a:r>
              <a:rPr lang="en-US" sz="3500" dirty="0" smtClean="0"/>
              <a:t>Trademarks </a:t>
            </a:r>
            <a:r>
              <a:rPr lang="en-US" sz="3500" dirty="0"/>
              <a:t>give you the right to prevent others from unfairly competing with you by using “confusingly similar” marks.</a:t>
            </a:r>
          </a:p>
          <a:p>
            <a:pPr marL="0" indent="0" algn="just">
              <a:buNone/>
            </a:pP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9318"/>
            <a:ext cx="4330515" cy="1876425"/>
          </a:xfrm>
          <a:prstGeom prst="rect">
            <a:avLst/>
          </a:prstGeom>
        </p:spPr>
      </p:pic>
    </p:spTree>
    <p:extLst>
      <p:ext uri="{BB962C8B-B14F-4D97-AF65-F5344CB8AC3E}">
        <p14:creationId xmlns:p14="http://schemas.microsoft.com/office/powerpoint/2010/main" val="344162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Examples</a:t>
            </a:r>
            <a:endParaRPr lang="en-US" b="1" dirty="0"/>
          </a:p>
        </p:txBody>
      </p:sp>
      <p:sp>
        <p:nvSpPr>
          <p:cNvPr id="3" name="Content Placeholder 2"/>
          <p:cNvSpPr>
            <a:spLocks noGrp="1"/>
          </p:cNvSpPr>
          <p:nvPr>
            <p:ph idx="1"/>
          </p:nvPr>
        </p:nvSpPr>
        <p:spPr>
          <a:xfrm>
            <a:off x="457200" y="990600"/>
            <a:ext cx="8229600" cy="5410200"/>
          </a:xfrm>
        </p:spPr>
        <p:txBody>
          <a:bodyPr>
            <a:normAutofit fontScale="85000" lnSpcReduction="20000"/>
          </a:bodyPr>
          <a:lstStyle/>
          <a:p>
            <a:r>
              <a:rPr lang="en-US" b="1" dirty="0"/>
              <a:t>Software</a:t>
            </a:r>
            <a:r>
              <a:rPr lang="en-US" dirty="0"/>
              <a:t>: </a:t>
            </a:r>
            <a:endParaRPr lang="en-US" dirty="0" smtClean="0"/>
          </a:p>
          <a:p>
            <a:pPr marL="0" indent="0">
              <a:buNone/>
            </a:pPr>
            <a:r>
              <a:rPr lang="en-US" dirty="0" smtClean="0"/>
              <a:t>You </a:t>
            </a:r>
            <a:r>
              <a:rPr lang="en-US" dirty="0"/>
              <a:t>can </a:t>
            </a:r>
            <a:r>
              <a:rPr lang="en-US" i="1" dirty="0"/>
              <a:t>patent</a:t>
            </a:r>
            <a:r>
              <a:rPr lang="en-US" dirty="0"/>
              <a:t> its functionality, </a:t>
            </a:r>
            <a:endParaRPr lang="en-US" dirty="0" smtClean="0"/>
          </a:p>
          <a:p>
            <a:pPr marL="0" indent="0">
              <a:buNone/>
            </a:pPr>
            <a:r>
              <a:rPr lang="en-US" i="1" dirty="0" smtClean="0"/>
              <a:t>trademark</a:t>
            </a:r>
            <a:r>
              <a:rPr lang="en-US" dirty="0"/>
              <a:t> the name or logo of the company producing the software, </a:t>
            </a:r>
          </a:p>
          <a:p>
            <a:pPr marL="0" indent="0">
              <a:buNone/>
            </a:pPr>
            <a:r>
              <a:rPr lang="en-US" i="1" dirty="0" smtClean="0"/>
              <a:t>copyright</a:t>
            </a:r>
            <a:r>
              <a:rPr lang="en-US" dirty="0"/>
              <a:t> the code itself.</a:t>
            </a:r>
          </a:p>
          <a:p>
            <a:r>
              <a:rPr lang="en-US" b="1" dirty="0"/>
              <a:t>Company logo</a:t>
            </a:r>
            <a:r>
              <a:rPr lang="en-US" dirty="0"/>
              <a:t>: </a:t>
            </a:r>
            <a:endParaRPr lang="en-US" dirty="0" smtClean="0"/>
          </a:p>
          <a:p>
            <a:pPr marL="0" indent="0">
              <a:buNone/>
            </a:pPr>
            <a:r>
              <a:rPr lang="en-US"/>
              <a:t> </a:t>
            </a:r>
            <a:r>
              <a:rPr lang="en-US" smtClean="0"/>
              <a:t>You </a:t>
            </a:r>
            <a:r>
              <a:rPr lang="en-US" dirty="0"/>
              <a:t>can </a:t>
            </a:r>
            <a:r>
              <a:rPr lang="en-US" i="1" dirty="0"/>
              <a:t>trademark </a:t>
            </a:r>
            <a:r>
              <a:rPr lang="en-US" dirty="0"/>
              <a:t>the logo itself (as it indicates the source of the company’s products and services), and </a:t>
            </a:r>
            <a:r>
              <a:rPr lang="en-US" i="1" dirty="0"/>
              <a:t>copyright </a:t>
            </a:r>
            <a:r>
              <a:rPr lang="en-US" dirty="0"/>
              <a:t>the creative and artistic aspects of the logo.</a:t>
            </a:r>
          </a:p>
          <a:p>
            <a:r>
              <a:rPr lang="en-US" b="1" dirty="0"/>
              <a:t>Laptop</a:t>
            </a:r>
            <a:r>
              <a:rPr lang="en-US" dirty="0"/>
              <a:t>: </a:t>
            </a:r>
            <a:endParaRPr lang="en-US" dirty="0" smtClean="0"/>
          </a:p>
          <a:p>
            <a:pPr marL="0" indent="0">
              <a:buNone/>
            </a:pPr>
            <a:r>
              <a:rPr lang="en-US" dirty="0" smtClean="0"/>
              <a:t>You </a:t>
            </a:r>
            <a:r>
              <a:rPr lang="en-US" dirty="0"/>
              <a:t>can </a:t>
            </a:r>
            <a:r>
              <a:rPr lang="en-US" i="1" dirty="0"/>
              <a:t>patent </a:t>
            </a:r>
            <a:r>
              <a:rPr lang="en-US" dirty="0"/>
              <a:t>the computer technology itself</a:t>
            </a:r>
            <a:r>
              <a:rPr lang="en-US" dirty="0" smtClean="0"/>
              <a:t>,</a:t>
            </a:r>
          </a:p>
          <a:p>
            <a:pPr marL="0" indent="0">
              <a:buNone/>
            </a:pPr>
            <a:r>
              <a:rPr lang="en-US" dirty="0"/>
              <a:t> </a:t>
            </a:r>
            <a:r>
              <a:rPr lang="en-US" i="1" dirty="0"/>
              <a:t>trademark </a:t>
            </a:r>
            <a:r>
              <a:rPr lang="en-US" dirty="0"/>
              <a:t>the brand that’s producing the laptop, </a:t>
            </a:r>
            <a:r>
              <a:rPr lang="en-US" i="1" dirty="0" smtClean="0"/>
              <a:t>copyright</a:t>
            </a:r>
            <a:r>
              <a:rPr lang="en-US" i="1" dirty="0"/>
              <a:t> </a:t>
            </a:r>
            <a:r>
              <a:rPr lang="en-US" dirty="0"/>
              <a:t>the code for the laptop’s operating system.</a:t>
            </a:r>
          </a:p>
        </p:txBody>
      </p:sp>
    </p:spTree>
    <p:extLst>
      <p:ext uri="{BB962C8B-B14F-4D97-AF65-F5344CB8AC3E}">
        <p14:creationId xmlns:p14="http://schemas.microsoft.com/office/powerpoint/2010/main" val="73057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r>
              <a:rPr lang="en-US" dirty="0"/>
              <a:t>The term "</a:t>
            </a:r>
            <a:r>
              <a:rPr lang="en-US" dirty="0">
                <a:hlinkClick r:id="rId2" tooltip="What is Intellectual Property Law?"/>
              </a:rPr>
              <a:t>intellectual property</a:t>
            </a:r>
            <a:r>
              <a:rPr lang="en-US" dirty="0"/>
              <a:t>" broadly refers </a:t>
            </a:r>
            <a:r>
              <a:rPr lang="en-US" u="sng" dirty="0"/>
              <a:t>to ideas and concepts that are unique and potentially valuable</a:t>
            </a:r>
            <a:r>
              <a:rPr lang="en-US" dirty="0"/>
              <a:t>, such as an invention or a work of fiction, and the determination of </a:t>
            </a:r>
            <a:r>
              <a:rPr lang="en-US" dirty="0" smtClean="0"/>
              <a:t>who owns </a:t>
            </a:r>
            <a:r>
              <a:rPr lang="en-US" dirty="0"/>
              <a:t>these ideas or concepts</a:t>
            </a:r>
            <a:r>
              <a:rPr lang="en-US" dirty="0" smtClean="0"/>
              <a:t>.</a:t>
            </a:r>
          </a:p>
          <a:p>
            <a:r>
              <a:rPr lang="en-US" dirty="0" smtClean="0"/>
              <a:t>There </a:t>
            </a:r>
            <a:r>
              <a:rPr lang="en-US" dirty="0"/>
              <a:t>are three distinct types of intellectual property -- </a:t>
            </a:r>
            <a:r>
              <a:rPr lang="en-US" dirty="0" smtClean="0">
                <a:solidFill>
                  <a:srgbClr val="00B050"/>
                </a:solidFill>
              </a:rPr>
              <a:t>patents,</a:t>
            </a:r>
          </a:p>
          <a:p>
            <a:pPr marL="0" indent="0">
              <a:buNone/>
            </a:pPr>
            <a:r>
              <a:rPr lang="en-US" dirty="0">
                <a:solidFill>
                  <a:srgbClr val="00B050"/>
                </a:solidFill>
              </a:rPr>
              <a:t> </a:t>
            </a:r>
            <a:r>
              <a:rPr lang="en-US" dirty="0" smtClean="0">
                <a:solidFill>
                  <a:srgbClr val="00B050"/>
                </a:solidFill>
              </a:rPr>
              <a:t>                       trademarks</a:t>
            </a:r>
          </a:p>
          <a:p>
            <a:pPr marL="0" indent="0">
              <a:buNone/>
            </a:pPr>
            <a:r>
              <a:rPr lang="en-US" dirty="0">
                <a:solidFill>
                  <a:srgbClr val="00B050"/>
                </a:solidFill>
              </a:rPr>
              <a:t> </a:t>
            </a:r>
            <a:r>
              <a:rPr lang="en-US" dirty="0" smtClean="0">
                <a:solidFill>
                  <a:srgbClr val="00B050"/>
                </a:solidFill>
              </a:rPr>
              <a:t>                       </a:t>
            </a:r>
            <a:r>
              <a:rPr lang="en-US" dirty="0">
                <a:solidFill>
                  <a:srgbClr val="00B050"/>
                </a:solidFill>
              </a:rPr>
              <a:t>copyrights</a:t>
            </a:r>
          </a:p>
          <a:p>
            <a:endParaRPr lang="en-US" dirty="0"/>
          </a:p>
        </p:txBody>
      </p:sp>
    </p:spTree>
    <p:extLst>
      <p:ext uri="{BB962C8B-B14F-4D97-AF65-F5344CB8AC3E}">
        <p14:creationId xmlns:p14="http://schemas.microsoft.com/office/powerpoint/2010/main" val="2812450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59"/>
            <a:ext cx="8229600" cy="1143000"/>
          </a:xfrm>
          <a:solidFill>
            <a:schemeClr val="bg1">
              <a:lumMod val="95000"/>
            </a:schemeClr>
          </a:solidFill>
        </p:spPr>
        <p:style>
          <a:lnRef idx="2">
            <a:schemeClr val="dk1"/>
          </a:lnRef>
          <a:fillRef idx="1">
            <a:schemeClr val="lt1"/>
          </a:fillRef>
          <a:effectRef idx="0">
            <a:schemeClr val="dk1"/>
          </a:effectRef>
          <a:fontRef idx="minor">
            <a:schemeClr val="dk1"/>
          </a:fontRef>
        </p:style>
        <p:txBody>
          <a:bodyPr/>
          <a:lstStyle/>
          <a:p>
            <a:r>
              <a:rPr lang="en-US" dirty="0" smtClean="0"/>
              <a:t>Patents</a:t>
            </a:r>
            <a:endParaRPr lang="en-US" dirty="0"/>
          </a:p>
        </p:txBody>
      </p:sp>
      <p:pic>
        <p:nvPicPr>
          <p:cNvPr id="2050" name="Picture 2"/>
          <p:cNvPicPr>
            <a:picLocks noGrp="1" noChangeAspect="1" noChangeArrowheads="1"/>
          </p:cNvPicPr>
          <p:nvPr>
            <p:ph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1482763"/>
            <a:ext cx="7132320" cy="533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51560" y="2133600"/>
            <a:ext cx="68580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 – </a:t>
            </a:r>
            <a:r>
              <a:rPr lang="en-US" sz="3200" dirty="0"/>
              <a:t>Patents are granted by national or regional patent offices. </a:t>
            </a:r>
            <a:endParaRPr lang="en-US" sz="3200" dirty="0" smtClean="0"/>
          </a:p>
          <a:p>
            <a:pPr marL="457200" indent="-457200">
              <a:buFont typeface="Arial" panose="020B0604020202020204" pitchFamily="34" charset="0"/>
              <a:buChar char="•"/>
            </a:pPr>
            <a:r>
              <a:rPr lang="en-US" sz="3200" dirty="0" smtClean="0"/>
              <a:t>A </a:t>
            </a:r>
            <a:r>
              <a:rPr lang="en-US" sz="3200" dirty="0"/>
              <a:t>given patent is therefore only useful for protecting an invention in the country in which that patent is granted. </a:t>
            </a:r>
            <a:endParaRPr lang="en-US" sz="3200" dirty="0" smtClean="0"/>
          </a:p>
          <a:p>
            <a:pPr marL="457200" indent="-457200">
              <a:buFont typeface="Arial" panose="020B0604020202020204" pitchFamily="34" charset="0"/>
              <a:buChar char="•"/>
            </a:pPr>
            <a:r>
              <a:rPr lang="en-US" sz="3200" dirty="0" smtClean="0"/>
              <a:t>In </a:t>
            </a:r>
            <a:r>
              <a:rPr lang="en-US" sz="3200" dirty="0"/>
              <a:t>other words, patent law is territorial in </a:t>
            </a:r>
            <a:r>
              <a:rPr lang="en-US" sz="3200" dirty="0" smtClean="0"/>
              <a:t>nature.</a:t>
            </a:r>
          </a:p>
        </p:txBody>
      </p:sp>
    </p:spTree>
    <p:extLst>
      <p:ext uri="{BB962C8B-B14F-4D97-AF65-F5344CB8AC3E}">
        <p14:creationId xmlns:p14="http://schemas.microsoft.com/office/powerpoint/2010/main" val="39547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smtClean="0"/>
              <a:t>Example</a:t>
            </a:r>
            <a:r>
              <a:rPr lang="en-US" b="1" dirty="0" smtClean="0">
                <a:ln w="18000">
                  <a:solidFill>
                    <a:schemeClr val="accent2">
                      <a:satMod val="140000"/>
                    </a:schemeClr>
                  </a:solidFill>
                  <a:prstDash val="solid"/>
                  <a:miter lim="800000"/>
                </a:ln>
                <a:solidFill>
                  <a:schemeClr val="accent1">
                    <a:lumMod val="20000"/>
                    <a:lumOff val="80000"/>
                  </a:schemeClr>
                </a:solidFill>
                <a:effectLst>
                  <a:outerShdw blurRad="25500" dist="23000" dir="7020000" algn="tl">
                    <a:srgbClr val="000000">
                      <a:alpha val="50000"/>
                    </a:srgbClr>
                  </a:outerShdw>
                </a:effectLst>
              </a:rPr>
              <a:t> </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84430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754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900" b="1" dirty="0" smtClean="0"/>
              <a:t>Protection </a:t>
            </a:r>
            <a:r>
              <a:rPr lang="en-US" sz="4900" b="1" dirty="0"/>
              <a:t>of an invention</a:t>
            </a:r>
            <a:r>
              <a:rPr lang="en-US" sz="5400" b="1" dirty="0"/>
              <a:t/>
            </a:r>
            <a:br>
              <a:rPr lang="en-US" sz="5400" b="1" dirty="0"/>
            </a:br>
            <a:r>
              <a:rPr lang="en-US" sz="5400" dirty="0" smtClean="0"/>
              <a:t> </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 y="1828800"/>
            <a:ext cx="8221872" cy="4846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25714" y="1915885"/>
            <a:ext cx="77724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rgbClr val="0070C0"/>
                </a:solidFill>
              </a:rPr>
              <a:t>Patent </a:t>
            </a:r>
            <a:r>
              <a:rPr lang="en-US" sz="3600" dirty="0">
                <a:solidFill>
                  <a:srgbClr val="0070C0"/>
                </a:solidFill>
              </a:rPr>
              <a:t>rights protect inventions. </a:t>
            </a:r>
            <a:endParaRPr lang="en-US" sz="3600" dirty="0" smtClean="0">
              <a:solidFill>
                <a:srgbClr val="0070C0"/>
              </a:solidFill>
            </a:endParaRPr>
          </a:p>
          <a:p>
            <a:pPr marL="571500" indent="-571500">
              <a:buFont typeface="Arial" panose="020B0604020202020204" pitchFamily="34" charset="0"/>
              <a:buChar char="•"/>
            </a:pPr>
            <a:endParaRPr lang="en-US" sz="3600" dirty="0" smtClean="0">
              <a:solidFill>
                <a:srgbClr val="0070C0"/>
              </a:solidFill>
            </a:endParaRPr>
          </a:p>
          <a:p>
            <a:pPr marL="571500" indent="-571500">
              <a:buFont typeface="Arial" panose="020B0604020202020204" pitchFamily="34" charset="0"/>
              <a:buChar char="•"/>
            </a:pPr>
            <a:r>
              <a:rPr lang="en-US" sz="3600" dirty="0" smtClean="0">
                <a:solidFill>
                  <a:srgbClr val="0070C0"/>
                </a:solidFill>
              </a:rPr>
              <a:t>If </a:t>
            </a:r>
            <a:r>
              <a:rPr lang="en-US" sz="3600" dirty="0">
                <a:solidFill>
                  <a:srgbClr val="0070C0"/>
                </a:solidFill>
              </a:rPr>
              <a:t>you have a patent, others are in principle not permitted to make, use, resell, rent out, supply, import or stock your invention, or offer it to someone else.</a:t>
            </a:r>
            <a:r>
              <a:rPr lang="en-US" sz="3600" b="1" dirty="0" smtClean="0">
                <a:solidFill>
                  <a:srgbClr val="0070C0"/>
                </a:solidFill>
              </a:rPr>
              <a:t> </a:t>
            </a:r>
            <a:endParaRPr lang="en-US" sz="3600" b="1" dirty="0">
              <a:solidFill>
                <a:srgbClr val="0070C0"/>
              </a:solidFill>
            </a:endParaRPr>
          </a:p>
          <a:p>
            <a:pPr marL="571500" indent="-571500">
              <a:buFont typeface="Arial" panose="020B0604020202020204" pitchFamily="34" charset="0"/>
              <a:buChar char="•"/>
            </a:pPr>
            <a:endParaRPr lang="en-US" sz="3600" dirty="0">
              <a:solidFill>
                <a:srgbClr val="00B0F0"/>
              </a:solidFill>
            </a:endParaRPr>
          </a:p>
        </p:txBody>
      </p:sp>
    </p:spTree>
    <p:extLst>
      <p:ext uri="{BB962C8B-B14F-4D97-AF65-F5344CB8AC3E}">
        <p14:creationId xmlns:p14="http://schemas.microsoft.com/office/powerpoint/2010/main" val="316553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99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What are the Basic Requirements for a Patent?</a:t>
            </a:r>
            <a:endParaRPr lang="en-US" dirty="0"/>
          </a:p>
        </p:txBody>
      </p:sp>
      <p:sp>
        <p:nvSpPr>
          <p:cNvPr id="6" name="Content Placeholder 5"/>
          <p:cNvSpPr txBox="1">
            <a:spLocks noGrp="1"/>
          </p:cNvSpPr>
          <p:nvPr>
            <p:ph idx="1"/>
          </p:nvPr>
        </p:nvSpPr>
        <p:spPr>
          <a:xfrm>
            <a:off x="457200" y="1600200"/>
            <a:ext cx="8229600" cy="4856714"/>
          </a:xfrm>
          <a:prstGeom prst="rect">
            <a:avLst/>
          </a:prstGeom>
          <a:noFill/>
        </p:spPr>
        <p:txBody>
          <a:bodyPr wrap="square" rtlCol="0">
            <a:spAutoFit/>
          </a:bodyPr>
          <a:lstStyle/>
          <a:p>
            <a:r>
              <a:rPr lang="en-US" sz="2600" dirty="0" smtClean="0"/>
              <a:t>In </a:t>
            </a:r>
            <a:r>
              <a:rPr lang="en-US" sz="2600" dirty="0"/>
              <a:t>the United States, there are five elements of </a:t>
            </a:r>
            <a:r>
              <a:rPr lang="en-US" sz="2600" dirty="0">
                <a:hlinkClick r:id="rId3" tooltip="Is Your Invention Patentable?"/>
              </a:rPr>
              <a:t>patent eligibility</a:t>
            </a:r>
            <a:r>
              <a:rPr lang="en-US" sz="2600" dirty="0"/>
              <a:t>. The USPTO states the following:</a:t>
            </a:r>
          </a:p>
          <a:p>
            <a:pPr marL="514350" indent="-514350">
              <a:buFont typeface="+mj-lt"/>
              <a:buAutoNum type="arabicPeriod"/>
            </a:pPr>
            <a:r>
              <a:rPr lang="en-US" sz="2800" dirty="0"/>
              <a:t>for your </a:t>
            </a:r>
            <a:r>
              <a:rPr lang="en-US" sz="2800" dirty="0" smtClean="0"/>
              <a:t>invention, </a:t>
            </a:r>
            <a:r>
              <a:rPr lang="en-US" sz="2800" dirty="0"/>
              <a:t>In </a:t>
            </a:r>
            <a:r>
              <a:rPr lang="en-US" sz="2800" dirty="0" smtClean="0"/>
              <a:t>order to </a:t>
            </a:r>
            <a:r>
              <a:rPr lang="en-US" sz="2800" dirty="0"/>
              <a:t>qualify for patent eligibility, it must cover subject matter that Congress has defined as patentable. The USPTO defines </a:t>
            </a:r>
            <a:r>
              <a:rPr lang="en-US" sz="2800" b="1" dirty="0"/>
              <a:t>patentable subject matter </a:t>
            </a:r>
            <a:r>
              <a:rPr lang="en-US" sz="2800" dirty="0"/>
              <a:t>as any "new and useful" process, machine, manufacture or composition of matter. Machines or processes are patentable subject matter, but the laws of nature are not. So, you can patent a machine for sorting packages, but you can't get a patent for sunlight</a:t>
            </a:r>
            <a:r>
              <a:rPr lang="en-US" sz="2800" dirty="0" smtClean="0"/>
              <a:t>.</a:t>
            </a:r>
            <a:endParaRPr lang="en-US" sz="2800" dirty="0"/>
          </a:p>
        </p:txBody>
      </p:sp>
    </p:spTree>
    <p:extLst>
      <p:ext uri="{BB962C8B-B14F-4D97-AF65-F5344CB8AC3E}">
        <p14:creationId xmlns:p14="http://schemas.microsoft.com/office/powerpoint/2010/main" val="3959265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990"/>
            <a:ext cx="8229600" cy="653410"/>
          </a:xfrm>
        </p:spPr>
        <p:style>
          <a:lnRef idx="1">
            <a:schemeClr val="accent3"/>
          </a:lnRef>
          <a:fillRef idx="2">
            <a:schemeClr val="accent3"/>
          </a:fillRef>
          <a:effectRef idx="1">
            <a:schemeClr val="accent3"/>
          </a:effectRef>
          <a:fontRef idx="minor">
            <a:schemeClr val="dk1"/>
          </a:fontRef>
        </p:style>
        <p:txBody>
          <a:bodyPr>
            <a:normAutofit fontScale="90000"/>
          </a:bodyPr>
          <a:lstStyle/>
          <a:p>
            <a:endParaRPr lang="en-US" dirty="0"/>
          </a:p>
        </p:txBody>
      </p:sp>
      <p:sp>
        <p:nvSpPr>
          <p:cNvPr id="6" name="Content Placeholder 5"/>
          <p:cNvSpPr txBox="1">
            <a:spLocks noGrp="1"/>
          </p:cNvSpPr>
          <p:nvPr>
            <p:ph idx="1"/>
          </p:nvPr>
        </p:nvSpPr>
        <p:spPr>
          <a:xfrm>
            <a:off x="457200" y="1600200"/>
            <a:ext cx="8229600" cy="5090624"/>
          </a:xfrm>
          <a:prstGeom prst="rect">
            <a:avLst/>
          </a:prstGeom>
          <a:noFill/>
        </p:spPr>
        <p:txBody>
          <a:bodyPr wrap="square" rtlCol="0">
            <a:spAutoFit/>
          </a:bodyPr>
          <a:lstStyle/>
          <a:p>
            <a:pPr marL="514350" indent="-514350">
              <a:buFont typeface="+mj-lt"/>
              <a:buAutoNum type="arabicPeriod" startAt="2"/>
            </a:pPr>
            <a:r>
              <a:rPr lang="en-US" sz="2800" dirty="0" smtClean="0"/>
              <a:t>The </a:t>
            </a:r>
            <a:r>
              <a:rPr lang="en-US" sz="2800" dirty="0"/>
              <a:t>invention must have a "</a:t>
            </a:r>
            <a:r>
              <a:rPr lang="en-US" sz="2800" b="1" dirty="0"/>
              <a:t>utility," </a:t>
            </a:r>
            <a:r>
              <a:rPr lang="en-US" sz="2800" dirty="0"/>
              <a:t>or in other words, be useful. Note that this requirement is only for utility </a:t>
            </a:r>
            <a:r>
              <a:rPr lang="en-US" sz="2800" dirty="0" smtClean="0"/>
              <a:t>patents.</a:t>
            </a:r>
            <a:endParaRPr lang="en-US" sz="2800" dirty="0"/>
          </a:p>
          <a:p>
            <a:pPr marL="514350" indent="-514350">
              <a:buFont typeface="+mj-lt"/>
              <a:buAutoNum type="arabicPeriod" startAt="2"/>
            </a:pPr>
            <a:r>
              <a:rPr lang="en-US" sz="2800" dirty="0" smtClean="0"/>
              <a:t>The </a:t>
            </a:r>
            <a:r>
              <a:rPr lang="en-US" sz="2800" dirty="0"/>
              <a:t>invention must be "</a:t>
            </a:r>
            <a:r>
              <a:rPr lang="en-US" sz="2800" b="1" dirty="0"/>
              <a:t>novel," or new</a:t>
            </a:r>
            <a:r>
              <a:rPr lang="en-US" sz="2800" dirty="0"/>
              <a:t>.</a:t>
            </a:r>
          </a:p>
          <a:p>
            <a:pPr marL="514350" indent="-514350">
              <a:buFont typeface="+mj-lt"/>
              <a:buAutoNum type="arabicPeriod" startAt="2"/>
            </a:pPr>
            <a:r>
              <a:rPr lang="en-US" sz="2800" dirty="0" smtClean="0"/>
              <a:t>The </a:t>
            </a:r>
            <a:r>
              <a:rPr lang="en-US" sz="2800" dirty="0"/>
              <a:t>invention must be "</a:t>
            </a:r>
            <a:r>
              <a:rPr lang="en-US" sz="2800" b="1" dirty="0"/>
              <a:t>non-obvious</a:t>
            </a:r>
            <a:r>
              <a:rPr lang="en-US" sz="2800" dirty="0"/>
              <a:t>," meaning its use or function can't be something that is simply the next logical step of an already patented invention. Much of the argument between the USPTO and patent applicants revolves around the issue of non-obviousness.</a:t>
            </a:r>
          </a:p>
          <a:p>
            <a:endParaRPr lang="en-US" sz="2800" dirty="0"/>
          </a:p>
        </p:txBody>
      </p:sp>
    </p:spTree>
    <p:extLst>
      <p:ext uri="{BB962C8B-B14F-4D97-AF65-F5344CB8AC3E}">
        <p14:creationId xmlns:p14="http://schemas.microsoft.com/office/powerpoint/2010/main" val="2119540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990"/>
            <a:ext cx="8229600" cy="653410"/>
          </a:xfrm>
        </p:spPr>
        <p:style>
          <a:lnRef idx="1">
            <a:schemeClr val="accent3"/>
          </a:lnRef>
          <a:fillRef idx="2">
            <a:schemeClr val="accent3"/>
          </a:fillRef>
          <a:effectRef idx="1">
            <a:schemeClr val="accent3"/>
          </a:effectRef>
          <a:fontRef idx="minor">
            <a:schemeClr val="dk1"/>
          </a:fontRef>
        </p:style>
        <p:txBody>
          <a:bodyPr>
            <a:normAutofit fontScale="90000"/>
          </a:bodyPr>
          <a:lstStyle/>
          <a:p>
            <a:endParaRPr lang="en-US" dirty="0"/>
          </a:p>
        </p:txBody>
      </p:sp>
      <p:sp>
        <p:nvSpPr>
          <p:cNvPr id="6" name="Content Placeholder 5"/>
          <p:cNvSpPr txBox="1">
            <a:spLocks noGrp="1"/>
          </p:cNvSpPr>
          <p:nvPr>
            <p:ph idx="1"/>
          </p:nvPr>
        </p:nvSpPr>
        <p:spPr>
          <a:xfrm>
            <a:off x="457200" y="1600200"/>
            <a:ext cx="8229600" cy="4616648"/>
          </a:xfrm>
          <a:prstGeom prst="rect">
            <a:avLst/>
          </a:prstGeom>
          <a:noFill/>
        </p:spPr>
        <p:txBody>
          <a:bodyPr wrap="square" rtlCol="0">
            <a:spAutoFit/>
          </a:bodyPr>
          <a:lstStyle/>
          <a:p>
            <a:pPr marL="514350" indent="-514350">
              <a:lnSpc>
                <a:spcPct val="150000"/>
              </a:lnSpc>
              <a:buFont typeface="+mj-lt"/>
              <a:buAutoNum type="arabicPeriod" startAt="5"/>
            </a:pPr>
            <a:r>
              <a:rPr lang="en-US" sz="2800" dirty="0"/>
              <a:t>The invention must not have been</a:t>
            </a:r>
            <a:r>
              <a:rPr lang="en-US" sz="2800" b="1" dirty="0"/>
              <a:t> "disclosed" </a:t>
            </a:r>
            <a:r>
              <a:rPr lang="en-US" sz="2800" dirty="0"/>
              <a:t>to the public prior to the application for the patent. </a:t>
            </a:r>
            <a:r>
              <a:rPr lang="en-US" sz="2800" b="1" dirty="0"/>
              <a:t>For example</a:t>
            </a:r>
            <a:r>
              <a:rPr lang="en-US" sz="2800" dirty="0"/>
              <a:t>, if you've written an article describing the invention before you apply for the patent, the USPTO may deny the application because you've already disclosed the patent and therefore it's public </a:t>
            </a:r>
            <a:r>
              <a:rPr lang="en-US" sz="2800" dirty="0" smtClean="0"/>
              <a:t>knowledge.</a:t>
            </a:r>
            <a:endParaRPr lang="en-US" sz="2800" dirty="0"/>
          </a:p>
        </p:txBody>
      </p:sp>
    </p:spTree>
    <p:extLst>
      <p:ext uri="{BB962C8B-B14F-4D97-AF65-F5344CB8AC3E}">
        <p14:creationId xmlns:p14="http://schemas.microsoft.com/office/powerpoint/2010/main" val="335684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700</Words>
  <Application>Microsoft Office PowerPoint</Application>
  <PresentationFormat>On-screen Show (4:3)</PresentationFormat>
  <Paragraphs>104</Paragraphs>
  <Slides>22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Calibri</vt:lpstr>
      <vt:lpstr>Wingdings</vt:lpstr>
      <vt:lpstr>Office Theme</vt:lpstr>
      <vt:lpstr>Patenting and its benefits  </vt:lpstr>
      <vt:lpstr>What is patent?</vt:lpstr>
      <vt:lpstr>PowerPoint Presentation</vt:lpstr>
      <vt:lpstr>Patents</vt:lpstr>
      <vt:lpstr>Example </vt:lpstr>
      <vt:lpstr> Protection of an invention  </vt:lpstr>
      <vt:lpstr>What are the Basic Requirements for a Patent?</vt:lpstr>
      <vt:lpstr>PowerPoint Presentation</vt:lpstr>
      <vt:lpstr>PowerPoint Presentation</vt:lpstr>
      <vt:lpstr>Process of patenting</vt:lpstr>
      <vt:lpstr>Types of patent</vt:lpstr>
      <vt:lpstr>Utility patent</vt:lpstr>
      <vt:lpstr>Design patent</vt:lpstr>
      <vt:lpstr>Plant patent</vt:lpstr>
      <vt:lpstr>Parts of U.S. patents</vt:lpstr>
      <vt:lpstr>PowerPoint Presentation</vt:lpstr>
      <vt:lpstr>PowerPoint Presentation</vt:lpstr>
      <vt:lpstr>PowerPoint Presentation</vt:lpstr>
      <vt:lpstr>PowerPoint Presentation</vt:lpstr>
      <vt:lpstr>Copyrights</vt:lpstr>
      <vt:lpstr>Trademarks</vt:lpstr>
      <vt:lpstr>Examples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Arshad</dc:creator>
  <cp:lastModifiedBy>Dr.Saiqa Ilyas</cp:lastModifiedBy>
  <cp:revision>44</cp:revision>
  <dcterms:created xsi:type="dcterms:W3CDTF">2006-08-16T00:00:00Z</dcterms:created>
  <dcterms:modified xsi:type="dcterms:W3CDTF">2019-01-22T09:00:53Z</dcterms:modified>
</cp:coreProperties>
</file>