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6" r:id="rId7"/>
    <p:sldId id="267" r:id="rId8"/>
    <p:sldId id="258" r:id="rId9"/>
    <p:sldId id="259" r:id="rId10"/>
    <p:sldId id="260"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418" autoAdjust="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1/9/2018</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1/9/2018</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1/9/2018</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1/9/2018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1/9/2018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1/9/2018</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41493"/>
            <a:ext cx="8825658" cy="2677648"/>
          </a:xfrm>
        </p:spPr>
        <p:txBody>
          <a:bodyPr/>
          <a:lstStyle/>
          <a:p>
            <a:r>
              <a:rPr lang="en-US" b="1" dirty="0" smtClean="0">
                <a:latin typeface="Calibri" panose="020F0502020204030204" pitchFamily="34" charset="0"/>
              </a:rPr>
              <a:t>ETHICAL ISSUES OF CLONING TECHNOLOGIES</a:t>
            </a:r>
            <a:endParaRPr lang="en-US" b="1" dirty="0">
              <a:latin typeface="Calibri" panose="020F0502020204030204" pitchFamily="34" charset="0"/>
            </a:endParaRPr>
          </a:p>
        </p:txBody>
      </p:sp>
      <p:sp>
        <p:nvSpPr>
          <p:cNvPr id="3" name="Subtitle 2"/>
          <p:cNvSpPr>
            <a:spLocks noGrp="1"/>
          </p:cNvSpPr>
          <p:nvPr>
            <p:ph type="subTitle" idx="1"/>
          </p:nvPr>
        </p:nvSpPr>
        <p:spPr>
          <a:xfrm>
            <a:off x="1033034" y="4274460"/>
            <a:ext cx="5794486" cy="1821540"/>
          </a:xfrm>
        </p:spPr>
        <p:txBody>
          <a:bodyPr>
            <a:normAutofit/>
          </a:bodyPr>
          <a:lstStyle/>
          <a:p>
            <a:endParaRPr lang="en-US" sz="3200" dirty="0">
              <a:latin typeface="Calibri" panose="020F0502020204030204" pitchFamily="34" charset="0"/>
            </a:endParaRPr>
          </a:p>
        </p:txBody>
      </p:sp>
      <p:sp>
        <p:nvSpPr>
          <p:cNvPr id="4" name="TextBox 3"/>
          <p:cNvSpPr txBox="1"/>
          <p:nvPr/>
        </p:nvSpPr>
        <p:spPr>
          <a:xfrm>
            <a:off x="5273040" y="4274460"/>
            <a:ext cx="5059680" cy="584775"/>
          </a:xfrm>
          <a:prstGeom prst="rect">
            <a:avLst/>
          </a:prstGeom>
          <a:noFill/>
        </p:spPr>
        <p:txBody>
          <a:bodyPr wrap="square" rtlCol="0">
            <a:spAutoFit/>
          </a:bodyPr>
          <a:lstStyle/>
          <a:p>
            <a:r>
              <a:rPr lang="en-US" sz="3200" dirty="0" smtClean="0">
                <a:solidFill>
                  <a:schemeClr val="tx2">
                    <a:lumMod val="40000"/>
                    <a:lumOff val="60000"/>
                  </a:schemeClr>
                </a:solidFill>
                <a:latin typeface="Calibri" panose="020F0502020204030204" pitchFamily="34" charset="0"/>
              </a:rPr>
              <a:t>                    </a:t>
            </a:r>
            <a:endParaRPr lang="en-US" sz="3200" dirty="0">
              <a:solidFill>
                <a:schemeClr val="tx2">
                  <a:lumMod val="40000"/>
                  <a:lumOff val="60000"/>
                </a:schemeClr>
              </a:solidFill>
              <a:latin typeface="Calibri" panose="020F0502020204030204" pitchFamily="34" charset="0"/>
            </a:endParaRPr>
          </a:p>
        </p:txBody>
      </p:sp>
    </p:spTree>
    <p:extLst>
      <p:ext uri="{BB962C8B-B14F-4D97-AF65-F5344CB8AC3E}">
        <p14:creationId xmlns:p14="http://schemas.microsoft.com/office/powerpoint/2010/main" val="1174719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110829"/>
            <a:ext cx="8825659" cy="706964"/>
          </a:xfrm>
        </p:spPr>
        <p:txBody>
          <a:bodyPr/>
          <a:lstStyle/>
          <a:p>
            <a:r>
              <a:rPr lang="en-US" b="1" dirty="0"/>
              <a:t>Legal and Other Issues</a:t>
            </a:r>
            <a:r>
              <a:rPr lang="en-US" dirty="0"/>
              <a:t/>
            </a:r>
            <a:br>
              <a:rPr lang="en-US" dirty="0"/>
            </a:br>
            <a:endParaRPr lang="en-US" dirty="0"/>
          </a:p>
        </p:txBody>
      </p:sp>
      <p:sp>
        <p:nvSpPr>
          <p:cNvPr id="3" name="Content Placeholder 2"/>
          <p:cNvSpPr>
            <a:spLocks noGrp="1"/>
          </p:cNvSpPr>
          <p:nvPr>
            <p:ph idx="1"/>
          </p:nvPr>
        </p:nvSpPr>
        <p:spPr>
          <a:xfrm>
            <a:off x="533400" y="2270760"/>
            <a:ext cx="11658600" cy="4587240"/>
          </a:xfrm>
        </p:spPr>
        <p:txBody>
          <a:bodyPr>
            <a:noAutofit/>
          </a:bodyPr>
          <a:lstStyle/>
          <a:p>
            <a:r>
              <a:rPr lang="en-US" sz="2400" b="1" dirty="0">
                <a:latin typeface="Calibri" panose="020F0502020204030204" pitchFamily="34" charset="0"/>
              </a:rPr>
              <a:t>Altering Gene Pool</a:t>
            </a:r>
            <a:br>
              <a:rPr lang="en-US" sz="2400" b="1" dirty="0">
                <a:latin typeface="Calibri" panose="020F0502020204030204" pitchFamily="34" charset="0"/>
              </a:rPr>
            </a:br>
            <a:r>
              <a:rPr lang="en-US" sz="2400" dirty="0">
                <a:latin typeface="Calibri" panose="020F0502020204030204" pitchFamily="34" charset="0"/>
              </a:rPr>
              <a:t>If cloning becomes widespread, the genetic diversity of humans will go down. This would result in the decrease in immunity of humans against diseases. Thus making humans susceptible to epidemics and unknown diseases</a:t>
            </a:r>
            <a:r>
              <a:rPr lang="en-US" sz="2400" dirty="0" smtClean="0">
                <a:latin typeface="Calibri" panose="020F0502020204030204" pitchFamily="34" charset="0"/>
              </a:rPr>
              <a:t>.</a:t>
            </a:r>
          </a:p>
          <a:p>
            <a:r>
              <a:rPr lang="en-US" sz="2400" b="1" dirty="0">
                <a:latin typeface="Calibri" panose="020F0502020204030204" pitchFamily="34" charset="0"/>
              </a:rPr>
              <a:t>I</a:t>
            </a:r>
            <a:r>
              <a:rPr lang="en-US" sz="2400" b="1" dirty="0" smtClean="0">
                <a:latin typeface="Calibri" panose="020F0502020204030204" pitchFamily="34" charset="0"/>
              </a:rPr>
              <a:t>llegal </a:t>
            </a:r>
            <a:r>
              <a:rPr lang="en-US" sz="2400" b="1" dirty="0">
                <a:latin typeface="Calibri" panose="020F0502020204030204" pitchFamily="34" charset="0"/>
              </a:rPr>
              <a:t>Cloning and Clones</a:t>
            </a:r>
            <a:br>
              <a:rPr lang="en-US" sz="2400" b="1" dirty="0">
                <a:latin typeface="Calibri" panose="020F0502020204030204" pitchFamily="34" charset="0"/>
              </a:rPr>
            </a:br>
            <a:r>
              <a:rPr lang="en-US" sz="2400" dirty="0">
                <a:latin typeface="Calibri" panose="020F0502020204030204" pitchFamily="34" charset="0"/>
              </a:rPr>
              <a:t>A cloned child having multiple donors might complicate parental right issues as well as inheritance and marital eligibility issues. Another view suggests that there is a possibility of clones being developed without the concerned individual's consent. This will definitely create legal issues not to mention violation of medical as well as moral ethics.</a:t>
            </a:r>
            <a:br>
              <a:rPr lang="en-US" sz="2400" dirty="0">
                <a:latin typeface="Calibri" panose="020F0502020204030204" pitchFamily="34" charset="0"/>
              </a:rPr>
            </a:br>
            <a:endParaRPr lang="en-US" sz="2400" dirty="0">
              <a:latin typeface="Calibri" panose="020F0502020204030204" pitchFamily="34" charset="0"/>
            </a:endParaRPr>
          </a:p>
        </p:txBody>
      </p:sp>
    </p:spTree>
    <p:extLst>
      <p:ext uri="{BB962C8B-B14F-4D97-AF65-F5344CB8AC3E}">
        <p14:creationId xmlns:p14="http://schemas.microsoft.com/office/powerpoint/2010/main" val="3130399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41960" y="2392680"/>
            <a:ext cx="11750040" cy="4770120"/>
          </a:xfrm>
        </p:spPr>
        <p:txBody>
          <a:bodyPr>
            <a:noAutofit/>
          </a:bodyPr>
          <a:lstStyle/>
          <a:p>
            <a:r>
              <a:rPr lang="en-US" sz="2400" dirty="0">
                <a:latin typeface="Calibri" panose="020F0502020204030204" pitchFamily="34" charset="0"/>
              </a:rPr>
              <a:t>Concepts of life, values and rules concerning reproduction </a:t>
            </a:r>
            <a:r>
              <a:rPr lang="en-US" sz="2400" dirty="0" smtClean="0">
                <a:latin typeface="Calibri" panose="020F0502020204030204" pitchFamily="34" charset="0"/>
              </a:rPr>
              <a:t>have developed </a:t>
            </a:r>
            <a:r>
              <a:rPr lang="en-US" sz="2400" dirty="0">
                <a:latin typeface="Calibri" panose="020F0502020204030204" pitchFamily="34" charset="0"/>
              </a:rPr>
              <a:t>in each society and are deeply embedded in culture, tradition and religious </a:t>
            </a:r>
            <a:r>
              <a:rPr lang="en-US" sz="2400" dirty="0" smtClean="0">
                <a:latin typeface="Calibri" panose="020F0502020204030204" pitchFamily="34" charset="0"/>
              </a:rPr>
              <a:t>teachings.</a:t>
            </a:r>
          </a:p>
          <a:p>
            <a:r>
              <a:rPr lang="en-US" sz="2400" dirty="0" smtClean="0">
                <a:latin typeface="Calibri" panose="020F0502020204030204" pitchFamily="34" charset="0"/>
              </a:rPr>
              <a:t>However</a:t>
            </a:r>
            <a:r>
              <a:rPr lang="en-US" sz="2400" dirty="0">
                <a:latin typeface="Calibri" panose="020F0502020204030204" pitchFamily="34" charset="0"/>
              </a:rPr>
              <a:t>, rapid developments in genetics and biotechnology easily transcend national </a:t>
            </a:r>
            <a:r>
              <a:rPr lang="en-US" sz="2400" dirty="0" smtClean="0">
                <a:latin typeface="Calibri" panose="020F0502020204030204" pitchFamily="34" charset="0"/>
              </a:rPr>
              <a:t>borders and </a:t>
            </a:r>
            <a:r>
              <a:rPr lang="en-US" sz="2400" dirty="0">
                <a:latin typeface="Calibri" panose="020F0502020204030204" pitchFamily="34" charset="0"/>
              </a:rPr>
              <a:t>sometimes challenge such values</a:t>
            </a:r>
            <a:r>
              <a:rPr lang="en-US" sz="2400" dirty="0" smtClean="0">
                <a:latin typeface="Calibri" panose="020F0502020204030204" pitchFamily="34" charset="0"/>
              </a:rPr>
              <a:t>..</a:t>
            </a:r>
          </a:p>
          <a:p>
            <a:r>
              <a:rPr lang="en-US" sz="2400" dirty="0" smtClean="0">
                <a:latin typeface="Calibri" panose="020F0502020204030204" pitchFamily="34" charset="0"/>
              </a:rPr>
              <a:t> </a:t>
            </a:r>
            <a:r>
              <a:rPr lang="en-US" sz="2400" dirty="0">
                <a:latin typeface="Calibri" panose="020F0502020204030204" pitchFamily="34" charset="0"/>
              </a:rPr>
              <a:t>Understandably, to respect each society, differing </a:t>
            </a:r>
            <a:r>
              <a:rPr lang="en-US" sz="2400">
                <a:latin typeface="Calibri" panose="020F0502020204030204" pitchFamily="34" charset="0"/>
              </a:rPr>
              <a:t>national </a:t>
            </a:r>
            <a:r>
              <a:rPr lang="en-US" sz="2400" smtClean="0">
                <a:latin typeface="Calibri" panose="020F0502020204030204" pitchFamily="34" charset="0"/>
              </a:rPr>
              <a:t>rules may </a:t>
            </a:r>
            <a:r>
              <a:rPr lang="en-US" sz="2400" dirty="0">
                <a:latin typeface="Calibri" panose="020F0502020204030204" pitchFamily="34" charset="0"/>
              </a:rPr>
              <a:t>govern the application of certain technologies</a:t>
            </a:r>
            <a:r>
              <a:rPr lang="en-US" sz="2400" dirty="0" smtClean="0">
                <a:latin typeface="Calibri" panose="020F0502020204030204" pitchFamily="34" charset="0"/>
              </a:rPr>
              <a:t>.</a:t>
            </a:r>
          </a:p>
          <a:p>
            <a:r>
              <a:rPr lang="en-US" sz="2400" dirty="0" smtClean="0">
                <a:latin typeface="Calibri" panose="020F0502020204030204" pitchFamily="34" charset="0"/>
              </a:rPr>
              <a:t> </a:t>
            </a:r>
            <a:r>
              <a:rPr lang="en-US" sz="2400" dirty="0">
                <a:latin typeface="Calibri" panose="020F0502020204030204" pitchFamily="34" charset="0"/>
              </a:rPr>
              <a:t>But the fundamental value of “human </a:t>
            </a:r>
            <a:r>
              <a:rPr lang="en-US" sz="2400" dirty="0" smtClean="0">
                <a:latin typeface="Calibri" panose="020F0502020204030204" pitchFamily="34" charset="0"/>
              </a:rPr>
              <a:t>dignity "remains </a:t>
            </a:r>
            <a:r>
              <a:rPr lang="en-US" sz="2400" dirty="0">
                <a:latin typeface="Calibri" panose="020F0502020204030204" pitchFamily="34" charset="0"/>
              </a:rPr>
              <a:t>a touchstone to guide us all in the </a:t>
            </a:r>
            <a:r>
              <a:rPr lang="en-US" sz="2400" dirty="0" smtClean="0">
                <a:latin typeface="Calibri" panose="020F0502020204030204" pitchFamily="34" charset="0"/>
              </a:rPr>
              <a:t>questions </a:t>
            </a:r>
            <a:r>
              <a:rPr lang="en-US" sz="2400" dirty="0">
                <a:latin typeface="Calibri" panose="020F0502020204030204" pitchFamily="34" charset="0"/>
              </a:rPr>
              <a:t>for answers.</a:t>
            </a:r>
            <a:br>
              <a:rPr lang="en-US" sz="2400" dirty="0">
                <a:latin typeface="Calibri" panose="020F0502020204030204" pitchFamily="34" charset="0"/>
              </a:rPr>
            </a:br>
            <a:r>
              <a:rPr lang="en-US" sz="2400" dirty="0">
                <a:latin typeface="Calibri" panose="020F0502020204030204" pitchFamily="34" charset="0"/>
              </a:rPr>
              <a:t/>
            </a:r>
            <a:br>
              <a:rPr lang="en-US" sz="2400" dirty="0">
                <a:latin typeface="Calibri" panose="020F0502020204030204" pitchFamily="34" charset="0"/>
              </a:rPr>
            </a:br>
            <a:endParaRPr lang="en-US" sz="2400" dirty="0">
              <a:latin typeface="Calibri" panose="020F0502020204030204" pitchFamily="34" charset="0"/>
            </a:endParaRPr>
          </a:p>
        </p:txBody>
      </p:sp>
    </p:spTree>
    <p:extLst>
      <p:ext uri="{BB962C8B-B14F-4D97-AF65-F5344CB8AC3E}">
        <p14:creationId xmlns:p14="http://schemas.microsoft.com/office/powerpoint/2010/main" val="121867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533400" y="2603500"/>
            <a:ext cx="11658600" cy="4102100"/>
          </a:xfrm>
        </p:spPr>
        <p:txBody>
          <a:bodyPr>
            <a:noAutofit/>
          </a:bodyPr>
          <a:lstStyle/>
          <a:p>
            <a:r>
              <a:rPr lang="en-US" sz="2400" b="1" dirty="0" smtClean="0">
                <a:latin typeface="Calibri" panose="020F0502020204030204" pitchFamily="34" charset="0"/>
              </a:rPr>
              <a:t>Definition</a:t>
            </a:r>
          </a:p>
          <a:p>
            <a:pPr marL="0" indent="0">
              <a:buNone/>
            </a:pPr>
            <a:r>
              <a:rPr lang="en-US" sz="2400" dirty="0" smtClean="0">
                <a:latin typeface="Calibri" panose="020F0502020204030204" pitchFamily="34" charset="0"/>
              </a:rPr>
              <a:t>                     “</a:t>
            </a:r>
            <a:r>
              <a:rPr lang="en-US" sz="2400" b="1" dirty="0">
                <a:latin typeface="Calibri" panose="020F0502020204030204" pitchFamily="34" charset="0"/>
              </a:rPr>
              <a:t>cloning</a:t>
            </a:r>
            <a:r>
              <a:rPr lang="en-US" sz="2400" dirty="0">
                <a:latin typeface="Calibri" panose="020F0502020204030204" pitchFamily="34" charset="0"/>
              </a:rPr>
              <a:t> is the process of producing similar populations </a:t>
            </a:r>
            <a:r>
              <a:rPr lang="en-US" sz="2400" dirty="0" smtClean="0">
                <a:latin typeface="Calibri" panose="020F0502020204030204" pitchFamily="34" charset="0"/>
              </a:rPr>
              <a:t>of genetically </a:t>
            </a:r>
            <a:r>
              <a:rPr lang="en-US" sz="2400" dirty="0">
                <a:latin typeface="Calibri" panose="020F0502020204030204" pitchFamily="34" charset="0"/>
              </a:rPr>
              <a:t>identical individuals that occurs in nature when organisms such </a:t>
            </a:r>
            <a:r>
              <a:rPr lang="en-US" sz="2400" dirty="0" smtClean="0">
                <a:latin typeface="Calibri" panose="020F0502020204030204" pitchFamily="34" charset="0"/>
              </a:rPr>
              <a:t>as bacteria, insects or plants reproduce asexually”.</a:t>
            </a:r>
          </a:p>
          <a:p>
            <a:pPr marL="0" indent="0">
              <a:buNone/>
            </a:pPr>
            <a:r>
              <a:rPr lang="en-US" sz="2400" dirty="0">
                <a:latin typeface="Calibri" panose="020F0502020204030204" pitchFamily="34" charset="0"/>
              </a:rPr>
              <a:t>Cloning in biotechnology refers to processes used to create copies of  DNA fragments (molecular biology), cells (cell cloning), or o</a:t>
            </a:r>
            <a:r>
              <a:rPr lang="en-US" sz="2400" dirty="0" smtClean="0">
                <a:latin typeface="Calibri" panose="020F0502020204030204" pitchFamily="34" charset="0"/>
              </a:rPr>
              <a:t>rganisms</a:t>
            </a:r>
            <a:r>
              <a:rPr lang="en-US" sz="2400" dirty="0">
                <a:latin typeface="Calibri" panose="020F0502020204030204" pitchFamily="34" charset="0"/>
              </a:rPr>
              <a:t>. The technique of producing a genetically identical duplicate of an organism by replacing the nucleus of an unfertilized ovum with the nucleus of a tissue cell from the organism.</a:t>
            </a:r>
            <a:endParaRPr lang="en-US" sz="2400" dirty="0" smtClean="0">
              <a:latin typeface="Calibri" panose="020F0502020204030204" pitchFamily="34" charset="0"/>
            </a:endParaRPr>
          </a:p>
        </p:txBody>
      </p:sp>
    </p:spTree>
    <p:extLst>
      <p:ext uri="{BB962C8B-B14F-4D97-AF65-F5344CB8AC3E}">
        <p14:creationId xmlns:p14="http://schemas.microsoft.com/office/powerpoint/2010/main" val="3835596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Brief History</a:t>
            </a:r>
            <a:endParaRPr lang="en-US" b="1" dirty="0"/>
          </a:p>
        </p:txBody>
      </p:sp>
      <p:sp>
        <p:nvSpPr>
          <p:cNvPr id="3" name="Content Placeholder 2"/>
          <p:cNvSpPr>
            <a:spLocks noGrp="1"/>
          </p:cNvSpPr>
          <p:nvPr>
            <p:ph idx="1"/>
          </p:nvPr>
        </p:nvSpPr>
        <p:spPr>
          <a:xfrm>
            <a:off x="472440" y="2286000"/>
            <a:ext cx="11719560" cy="4846320"/>
          </a:xfrm>
        </p:spPr>
        <p:txBody>
          <a:bodyPr>
            <a:normAutofit/>
          </a:bodyPr>
          <a:lstStyle/>
          <a:p>
            <a:r>
              <a:rPr lang="en-US" sz="2400" b="1" dirty="0">
                <a:latin typeface="Calibri" panose="020F0502020204030204" pitchFamily="34" charset="0"/>
              </a:rPr>
              <a:t>1938 – the first idea of cloning</a:t>
            </a:r>
            <a:r>
              <a:rPr lang="en-US" sz="2400" dirty="0">
                <a:latin typeface="Calibri" panose="020F0502020204030204" pitchFamily="34" charset="0"/>
              </a:rPr>
              <a:t>: Hans Spemann proposes a “fantastic experiment” – to replace the nucleus of an egg cell with the nucleus of another cell and to grow an embryo from such an egg</a:t>
            </a:r>
            <a:r>
              <a:rPr lang="en-US" sz="2400" dirty="0" smtClean="0">
                <a:latin typeface="Calibri" panose="020F0502020204030204" pitchFamily="34" charset="0"/>
              </a:rPr>
              <a:t>;</a:t>
            </a:r>
          </a:p>
          <a:p>
            <a:r>
              <a:rPr lang="en-US" sz="2400" b="1" dirty="0">
                <a:latin typeface="Calibri" panose="020F0502020204030204" pitchFamily="34" charset="0"/>
              </a:rPr>
              <a:t>1996</a:t>
            </a:r>
            <a:r>
              <a:rPr lang="en-US" sz="2400" dirty="0">
                <a:latin typeface="Calibri" panose="020F0502020204030204" pitchFamily="34" charset="0"/>
              </a:rPr>
              <a:t> – the first mammal cloned from a cell taken from an adult animal – </a:t>
            </a:r>
            <a:r>
              <a:rPr lang="en-US" sz="2400" b="1" dirty="0">
                <a:latin typeface="Calibri" panose="020F0502020204030204" pitchFamily="34" charset="0"/>
              </a:rPr>
              <a:t>Dolly the sheep</a:t>
            </a:r>
            <a:r>
              <a:rPr lang="en-US" sz="2400" dirty="0" smtClean="0">
                <a:latin typeface="Calibri" panose="020F0502020204030204" pitchFamily="34" charset="0"/>
              </a:rPr>
              <a:t>.</a:t>
            </a:r>
            <a:endParaRPr lang="en-US" sz="2400" dirty="0">
              <a:latin typeface="Calibri" panose="020F0502020204030204" pitchFamily="34" charset="0"/>
            </a:endParaRPr>
          </a:p>
          <a:p>
            <a:r>
              <a:rPr lang="en-US" sz="2400" b="1" dirty="0">
                <a:latin typeface="Calibri" panose="020F0502020204030204" pitchFamily="34" charset="0"/>
              </a:rPr>
              <a:t>1998 – the first cloned mouse</a:t>
            </a:r>
            <a:r>
              <a:rPr lang="en-US" sz="2400" dirty="0">
                <a:latin typeface="Calibri" panose="020F0502020204030204" pitchFamily="34" charset="0"/>
              </a:rPr>
              <a:t> (it was called </a:t>
            </a:r>
            <a:r>
              <a:rPr lang="en-US" sz="2400" dirty="0" err="1">
                <a:latin typeface="Calibri" panose="020F0502020204030204" pitchFamily="34" charset="0"/>
              </a:rPr>
              <a:t>Cumulina</a:t>
            </a:r>
            <a:r>
              <a:rPr lang="en-US" sz="2400" dirty="0" smtClean="0">
                <a:latin typeface="Calibri" panose="020F0502020204030204" pitchFamily="34" charset="0"/>
              </a:rPr>
              <a:t>);</a:t>
            </a:r>
            <a:endParaRPr lang="en-US" sz="2400" dirty="0">
              <a:latin typeface="Calibri" panose="020F0502020204030204" pitchFamily="34" charset="0"/>
            </a:endParaRPr>
          </a:p>
          <a:p>
            <a:r>
              <a:rPr lang="en-US" sz="2400" b="1" dirty="0">
                <a:latin typeface="Calibri" panose="020F0502020204030204" pitchFamily="34" charset="0"/>
              </a:rPr>
              <a:t>2000 – the first cloned pig </a:t>
            </a:r>
            <a:r>
              <a:rPr lang="en-US" sz="2400" dirty="0">
                <a:latin typeface="Calibri" panose="020F0502020204030204" pitchFamily="34" charset="0"/>
              </a:rPr>
              <a:t>(or even five pigs);</a:t>
            </a:r>
          </a:p>
          <a:p>
            <a:r>
              <a:rPr lang="es-ES" sz="2400" b="1" dirty="0" smtClean="0">
                <a:latin typeface="Calibri" panose="020F0502020204030204" pitchFamily="34" charset="0"/>
              </a:rPr>
              <a:t>2008 </a:t>
            </a:r>
            <a:r>
              <a:rPr lang="es-ES" sz="2400" b="1" dirty="0">
                <a:latin typeface="Calibri" panose="020F0502020204030204" pitchFamily="34" charset="0"/>
              </a:rPr>
              <a:t>– a Labrador </a:t>
            </a:r>
            <a:r>
              <a:rPr lang="es-ES" sz="2400" b="1" dirty="0" err="1">
                <a:latin typeface="Calibri" panose="020F0502020204030204" pitchFamily="34" charset="0"/>
              </a:rPr>
              <a:t>dog</a:t>
            </a:r>
            <a:r>
              <a:rPr lang="es-ES" sz="2400" dirty="0">
                <a:latin typeface="Calibri" panose="020F0502020204030204" pitchFamily="34" charset="0"/>
              </a:rPr>
              <a:t> </a:t>
            </a:r>
            <a:r>
              <a:rPr lang="es-ES" sz="2400" dirty="0" smtClean="0">
                <a:latin typeface="Calibri" panose="020F0502020204030204" pitchFamily="34" charset="0"/>
              </a:rPr>
              <a:t> </a:t>
            </a:r>
            <a:r>
              <a:rPr lang="es-ES" sz="2400" dirty="0" err="1" smtClean="0">
                <a:latin typeface="Calibri" panose="020F0502020204030204" pitchFamily="34" charset="0"/>
              </a:rPr>
              <a:t>cloned</a:t>
            </a:r>
            <a:r>
              <a:rPr lang="es-ES" sz="2400" dirty="0">
                <a:latin typeface="Calibri" panose="020F0502020204030204" pitchFamily="34" charset="0"/>
              </a:rPr>
              <a:t>;</a:t>
            </a:r>
          </a:p>
          <a:p>
            <a:r>
              <a:rPr lang="en-US" sz="2400" b="1" dirty="0" smtClean="0">
                <a:latin typeface="Calibri" panose="020F0502020204030204" pitchFamily="34" charset="0"/>
              </a:rPr>
              <a:t>2009 </a:t>
            </a:r>
            <a:r>
              <a:rPr lang="en-US" sz="2400" b="1" dirty="0">
                <a:latin typeface="Calibri" panose="020F0502020204030204" pitchFamily="34" charset="0"/>
              </a:rPr>
              <a:t>– a camel female</a:t>
            </a:r>
            <a:r>
              <a:rPr lang="en-US" sz="2400" dirty="0">
                <a:latin typeface="Calibri" panose="020F0502020204030204" pitchFamily="34" charset="0"/>
              </a:rPr>
              <a:t> cloned (</a:t>
            </a:r>
            <a:r>
              <a:rPr lang="en-US" sz="2400" dirty="0" err="1">
                <a:latin typeface="Calibri" panose="020F0502020204030204" pitchFamily="34" charset="0"/>
              </a:rPr>
              <a:t>Injaz</a:t>
            </a:r>
            <a:r>
              <a:rPr lang="en-US" sz="2400" dirty="0">
                <a:latin typeface="Calibri" panose="020F0502020204030204" pitchFamily="34" charset="0"/>
              </a:rPr>
              <a:t>); </a:t>
            </a:r>
            <a:r>
              <a:rPr lang="en-US" sz="2400" dirty="0" err="1">
                <a:latin typeface="Calibri" panose="020F0502020204030204" pitchFamily="34" charset="0"/>
              </a:rPr>
              <a:t>Injaz</a:t>
            </a:r>
            <a:r>
              <a:rPr lang="en-US" sz="2400" dirty="0">
                <a:latin typeface="Calibri" panose="020F0502020204030204" pitchFamily="34" charset="0"/>
              </a:rPr>
              <a:t> was created from ovarian cells of a female killed for meat in 2005. </a:t>
            </a:r>
          </a:p>
          <a:p>
            <a:pPr marL="0" indent="0">
              <a:buNone/>
            </a:pPr>
            <a:endParaRPr lang="en-US" sz="2400"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969493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Cloning</a:t>
            </a:r>
            <a:endParaRPr lang="en-US" b="1" dirty="0"/>
          </a:p>
        </p:txBody>
      </p:sp>
      <p:sp>
        <p:nvSpPr>
          <p:cNvPr id="3" name="Content Placeholder 2"/>
          <p:cNvSpPr>
            <a:spLocks noGrp="1"/>
          </p:cNvSpPr>
          <p:nvPr>
            <p:ph idx="1"/>
          </p:nvPr>
        </p:nvSpPr>
        <p:spPr>
          <a:xfrm>
            <a:off x="441960" y="2286000"/>
            <a:ext cx="11750040" cy="4815840"/>
          </a:xfrm>
        </p:spPr>
        <p:txBody>
          <a:bodyPr>
            <a:noAutofit/>
          </a:bodyPr>
          <a:lstStyle/>
          <a:p>
            <a:pPr marL="0" indent="0">
              <a:buNone/>
            </a:pPr>
            <a:r>
              <a:rPr lang="en-US" sz="2400" dirty="0">
                <a:latin typeface="Calibri" panose="020F0502020204030204" pitchFamily="34" charset="0"/>
              </a:rPr>
              <a:t>There are three different </a:t>
            </a:r>
            <a:r>
              <a:rPr lang="en-US" sz="2400" b="1" dirty="0">
                <a:latin typeface="Calibri" panose="020F0502020204030204" pitchFamily="34" charset="0"/>
              </a:rPr>
              <a:t>types</a:t>
            </a:r>
            <a:r>
              <a:rPr lang="en-US" sz="2400" dirty="0">
                <a:latin typeface="Calibri" panose="020F0502020204030204" pitchFamily="34" charset="0"/>
              </a:rPr>
              <a:t> of artificial </a:t>
            </a:r>
            <a:r>
              <a:rPr lang="en-US" sz="2400" b="1" dirty="0" smtClean="0">
                <a:latin typeface="Calibri" panose="020F0502020204030204" pitchFamily="34" charset="0"/>
              </a:rPr>
              <a:t>cloning </a:t>
            </a:r>
            <a:r>
              <a:rPr lang="en-US" sz="2400" dirty="0" smtClean="0">
                <a:latin typeface="Calibri" panose="020F0502020204030204" pitchFamily="34" charset="0"/>
              </a:rPr>
              <a:t>as follows:</a:t>
            </a:r>
          </a:p>
          <a:p>
            <a:r>
              <a:rPr lang="en-US" sz="2400" b="1" dirty="0" smtClean="0">
                <a:latin typeface="Calibri" panose="020F0502020204030204" pitchFamily="34" charset="0"/>
              </a:rPr>
              <a:t>Recombinant </a:t>
            </a:r>
            <a:r>
              <a:rPr lang="en-US" sz="2400" b="1" dirty="0">
                <a:latin typeface="Calibri" panose="020F0502020204030204" pitchFamily="34" charset="0"/>
              </a:rPr>
              <a:t>DNA Technology/ DNA Cloning/ Gene </a:t>
            </a:r>
            <a:r>
              <a:rPr lang="en-US" sz="2400" b="1" dirty="0" smtClean="0">
                <a:latin typeface="Calibri" panose="020F0502020204030204" pitchFamily="34" charset="0"/>
              </a:rPr>
              <a:t>Cloning</a:t>
            </a:r>
            <a:r>
              <a:rPr lang="en-US" sz="2400" dirty="0" smtClean="0">
                <a:latin typeface="Calibri" panose="020F0502020204030204" pitchFamily="34" charset="0"/>
              </a:rPr>
              <a:t>: </a:t>
            </a:r>
            <a:r>
              <a:rPr lang="en-US" sz="2400" dirty="0">
                <a:latin typeface="Calibri" panose="020F0502020204030204" pitchFamily="34" charset="0"/>
              </a:rPr>
              <a:t>Gene cloning produces copies of genes or DNA segments. Gene cloning is done by inserting a gene, which has been separated from the chromosomal DNA (the 'foreign DNA'), from an organism into the genetic material of a vector which has also been separated from its chromosomal DNA</a:t>
            </a:r>
            <a:r>
              <a:rPr lang="en-US" sz="2400" dirty="0" smtClean="0">
                <a:latin typeface="Calibri" panose="020F0502020204030204" pitchFamily="34" charset="0"/>
              </a:rPr>
              <a:t>.</a:t>
            </a:r>
          </a:p>
          <a:p>
            <a:r>
              <a:rPr lang="en-US" sz="2400" b="1" dirty="0">
                <a:latin typeface="Calibri" panose="020F0502020204030204" pitchFamily="34" charset="0"/>
              </a:rPr>
              <a:t>Reproductive </a:t>
            </a:r>
            <a:r>
              <a:rPr lang="en-US" sz="2400" b="1" dirty="0" smtClean="0">
                <a:latin typeface="Calibri" panose="020F0502020204030204" pitchFamily="34" charset="0"/>
              </a:rPr>
              <a:t>Cloning: </a:t>
            </a:r>
            <a:r>
              <a:rPr lang="en-US" sz="2400" dirty="0" smtClean="0">
                <a:latin typeface="Calibri" panose="020F0502020204030204" pitchFamily="34" charset="0"/>
              </a:rPr>
              <a:t>Cloning </a:t>
            </a:r>
            <a:r>
              <a:rPr lang="en-US" sz="2400" dirty="0">
                <a:latin typeface="Calibri" panose="020F0502020204030204" pitchFamily="34" charset="0"/>
              </a:rPr>
              <a:t>animals is done through reproductive cloning. In reproductive cloning, a mature somatic cell (ex: skin cell) is removed from an animal that wants to be copied. </a:t>
            </a:r>
            <a:endParaRPr lang="en-US" sz="2400" dirty="0" smtClean="0">
              <a:latin typeface="Calibri" panose="020F0502020204030204" pitchFamily="34" charset="0"/>
            </a:endParaRPr>
          </a:p>
          <a:p>
            <a:r>
              <a:rPr lang="en-US" sz="2400" b="1" dirty="0" smtClean="0">
                <a:latin typeface="Calibri" panose="020F0502020204030204" pitchFamily="34" charset="0"/>
              </a:rPr>
              <a:t>Therapeutic </a:t>
            </a:r>
            <a:r>
              <a:rPr lang="en-US" sz="2400" b="1" dirty="0">
                <a:latin typeface="Calibri" panose="020F0502020204030204" pitchFamily="34" charset="0"/>
              </a:rPr>
              <a:t>Cloning/ Embryo </a:t>
            </a:r>
            <a:r>
              <a:rPr lang="en-US" sz="2400" b="1" dirty="0" smtClean="0">
                <a:latin typeface="Calibri" panose="020F0502020204030204" pitchFamily="34" charset="0"/>
              </a:rPr>
              <a:t>Cloning: </a:t>
            </a:r>
            <a:r>
              <a:rPr lang="en-US" sz="2400" dirty="0" smtClean="0">
                <a:latin typeface="Calibri" panose="020F0502020204030204" pitchFamily="34" charset="0"/>
              </a:rPr>
              <a:t>Therapeutic </a:t>
            </a:r>
            <a:r>
              <a:rPr lang="en-US" sz="2400" dirty="0">
                <a:latin typeface="Calibri" panose="020F0502020204030204" pitchFamily="34" charset="0"/>
              </a:rPr>
              <a:t>cloning basically has the same procedure as reproductive cloning but with different results and goals. </a:t>
            </a:r>
            <a:endParaRPr lang="en-US" sz="2400" b="1" dirty="0">
              <a:latin typeface="Calibri" panose="020F0502020204030204" pitchFamily="34" charset="0"/>
            </a:endParaRPr>
          </a:p>
        </p:txBody>
      </p:sp>
    </p:spTree>
    <p:extLst>
      <p:ext uri="{BB962C8B-B14F-4D97-AF65-F5344CB8AC3E}">
        <p14:creationId xmlns:p14="http://schemas.microsoft.com/office/powerpoint/2010/main" val="4126641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 y="807720"/>
            <a:ext cx="11704320" cy="6050280"/>
          </a:xfrm>
        </p:spPr>
        <p:txBody>
          <a:bodyPr>
            <a:normAutofit/>
          </a:bodyPr>
          <a:lstStyle/>
          <a:p>
            <a:pPr marL="0" indent="0">
              <a:buNone/>
            </a:pPr>
            <a:r>
              <a:rPr lang="en-US" sz="3600" b="1" dirty="0" smtClean="0">
                <a:solidFill>
                  <a:schemeClr val="bg1"/>
                </a:solidFill>
                <a:latin typeface="Calibri" panose="020F0502020204030204" pitchFamily="34" charset="0"/>
              </a:rPr>
              <a:t>    Human </a:t>
            </a:r>
            <a:r>
              <a:rPr lang="en-US" sz="3600" b="1" dirty="0">
                <a:solidFill>
                  <a:schemeClr val="bg1"/>
                </a:solidFill>
                <a:latin typeface="Calibri" panose="020F0502020204030204" pitchFamily="34" charset="0"/>
              </a:rPr>
              <a:t>Cloning</a:t>
            </a:r>
            <a:r>
              <a:rPr lang="en-US" sz="3600" b="1" dirty="0" smtClean="0">
                <a:solidFill>
                  <a:schemeClr val="bg1"/>
                </a:solidFill>
                <a:latin typeface="Calibri" panose="020F0502020204030204" pitchFamily="34" charset="0"/>
              </a:rPr>
              <a:t>??</a:t>
            </a:r>
          </a:p>
          <a:p>
            <a:endParaRPr lang="en-US" sz="2400" b="1" dirty="0">
              <a:latin typeface="Calibri" panose="020F0502020204030204" pitchFamily="34" charset="0"/>
            </a:endParaRPr>
          </a:p>
          <a:p>
            <a:pPr marL="400050" lvl="1" indent="0">
              <a:buNone/>
            </a:pPr>
            <a:endParaRPr lang="en-US" sz="2400" dirty="0">
              <a:latin typeface="Calibri" panose="020F0502020204030204" pitchFamily="34" charset="0"/>
            </a:endParaRPr>
          </a:p>
          <a:p>
            <a:r>
              <a:rPr lang="en-US" sz="2400" dirty="0" smtClean="0">
                <a:latin typeface="Calibri" panose="020F0502020204030204" pitchFamily="34" charset="0"/>
              </a:rPr>
              <a:t>There </a:t>
            </a:r>
            <a:r>
              <a:rPr lang="en-US" sz="2400" dirty="0">
                <a:latin typeface="Calibri" panose="020F0502020204030204" pitchFamily="34" charset="0"/>
              </a:rPr>
              <a:t>has not been any evidence of a human clone. Cloning humans has been tried by many scientists but has failed. Cloning humans has been banned in many places because, if successful, of the possible impact of mental development on the clone. Also, cloning humans have been banned as it is seen as unethical</a:t>
            </a:r>
            <a:r>
              <a:rPr lang="en-US" sz="2400" dirty="0" smtClean="0">
                <a:latin typeface="Calibri" panose="020F0502020204030204" pitchFamily="34" charset="0"/>
              </a:rPr>
              <a:t>.</a:t>
            </a:r>
          </a:p>
          <a:p>
            <a:pPr marL="400050" lvl="1" indent="0">
              <a:buNone/>
            </a:pPr>
            <a:endParaRPr lang="en-US" sz="24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850" y="4114800"/>
            <a:ext cx="10958830" cy="2743200"/>
          </a:xfrm>
          <a:prstGeom prst="rect">
            <a:avLst/>
          </a:prstGeom>
        </p:spPr>
      </p:pic>
      <p:sp>
        <p:nvSpPr>
          <p:cNvPr id="5" name="AutoShape 2" descr="Image result for cloning"/>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cloning"/>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cloning"/>
          <p:cNvSpPr>
            <a:spLocks noChangeAspect="1" noChangeArrowheads="1"/>
          </p:cNvSpPr>
          <p:nvPr/>
        </p:nvSpPr>
        <p:spPr bwMode="auto">
          <a:xfrm>
            <a:off x="6172200" y="4267200"/>
            <a:ext cx="6019800" cy="332359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ge result for cloning"/>
          <p:cNvSpPr>
            <a:spLocks noChangeAspect="1" noChangeArrowheads="1"/>
          </p:cNvSpPr>
          <p:nvPr/>
        </p:nvSpPr>
        <p:spPr bwMode="auto">
          <a:xfrm>
            <a:off x="27305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14194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868680"/>
            <a:ext cx="8825659" cy="1116753"/>
          </a:xfrm>
        </p:spPr>
        <p:txBody>
          <a:bodyPr/>
          <a:lstStyle/>
          <a:p>
            <a:r>
              <a:rPr lang="en-US" b="1" dirty="0"/>
              <a:t>The Advantages of Cloning</a:t>
            </a:r>
            <a:r>
              <a:rPr lang="en-US" dirty="0"/>
              <a:t/>
            </a:r>
            <a:br>
              <a:rPr lang="en-US" dirty="0"/>
            </a:br>
            <a:endParaRPr lang="en-US" dirty="0"/>
          </a:p>
        </p:txBody>
      </p:sp>
      <p:sp>
        <p:nvSpPr>
          <p:cNvPr id="3" name="Content Placeholder 2"/>
          <p:cNvSpPr>
            <a:spLocks noGrp="1"/>
          </p:cNvSpPr>
          <p:nvPr>
            <p:ph idx="1"/>
          </p:nvPr>
        </p:nvSpPr>
        <p:spPr>
          <a:xfrm>
            <a:off x="487680" y="2209800"/>
            <a:ext cx="11704320" cy="5166360"/>
          </a:xfrm>
        </p:spPr>
        <p:txBody>
          <a:bodyPr>
            <a:normAutofit/>
          </a:bodyPr>
          <a:lstStyle/>
          <a:p>
            <a:r>
              <a:rPr lang="en-US" sz="2400" b="1" dirty="0">
                <a:latin typeface="Calibri" panose="020F0502020204030204" pitchFamily="34" charset="0"/>
              </a:rPr>
              <a:t>1. Biological Children To Infertile </a:t>
            </a:r>
            <a:r>
              <a:rPr lang="en-US" sz="2400" b="1" dirty="0" smtClean="0">
                <a:latin typeface="Calibri" panose="020F0502020204030204" pitchFamily="34" charset="0"/>
              </a:rPr>
              <a:t>Couples:</a:t>
            </a:r>
            <a:r>
              <a:rPr lang="en-US" sz="2400" dirty="0" smtClean="0">
                <a:latin typeface="Calibri" panose="020F0502020204030204" pitchFamily="34" charset="0"/>
              </a:rPr>
              <a:t> Couple </a:t>
            </a:r>
            <a:r>
              <a:rPr lang="en-US" sz="2400" dirty="0">
                <a:latin typeface="Calibri" panose="020F0502020204030204" pitchFamily="34" charset="0"/>
              </a:rPr>
              <a:t>who are not able to naturally conceive a child would be able to clone themselves in order to have a biological child. </a:t>
            </a:r>
            <a:endParaRPr lang="en-US" sz="2400" dirty="0" smtClean="0">
              <a:latin typeface="Calibri" panose="020F0502020204030204" pitchFamily="34" charset="0"/>
            </a:endParaRPr>
          </a:p>
          <a:p>
            <a:r>
              <a:rPr lang="en-US" sz="2400" b="1" dirty="0">
                <a:latin typeface="Calibri" panose="020F0502020204030204" pitchFamily="34" charset="0"/>
              </a:rPr>
              <a:t>2. Medical Advancement </a:t>
            </a:r>
            <a:r>
              <a:rPr lang="en-US" sz="2400" b="1" dirty="0" smtClean="0">
                <a:latin typeface="Calibri" panose="020F0502020204030204" pitchFamily="34" charset="0"/>
              </a:rPr>
              <a:t>Boom:</a:t>
            </a:r>
            <a:r>
              <a:rPr lang="en-US" sz="2400" dirty="0" smtClean="0">
                <a:latin typeface="Calibri" panose="020F0502020204030204" pitchFamily="34" charset="0"/>
              </a:rPr>
              <a:t> Once </a:t>
            </a:r>
            <a:r>
              <a:rPr lang="en-US" sz="2400" dirty="0">
                <a:latin typeface="Calibri" panose="020F0502020204030204" pitchFamily="34" charset="0"/>
              </a:rPr>
              <a:t>the process of cloning humans is perfected and becomes a common practice, many other worlds of medical research would be expanded. </a:t>
            </a:r>
            <a:endParaRPr lang="en-US" sz="2400" dirty="0" smtClean="0">
              <a:latin typeface="Calibri" panose="020F0502020204030204" pitchFamily="34" charset="0"/>
            </a:endParaRPr>
          </a:p>
          <a:p>
            <a:r>
              <a:rPr lang="en-US" sz="2400" b="1" dirty="0">
                <a:latin typeface="Calibri" panose="020F0502020204030204" pitchFamily="34" charset="0"/>
              </a:rPr>
              <a:t>3. Compensating A </a:t>
            </a:r>
            <a:r>
              <a:rPr lang="en-US" sz="2400" b="1" dirty="0" smtClean="0">
                <a:latin typeface="Calibri" panose="020F0502020204030204" pitchFamily="34" charset="0"/>
              </a:rPr>
              <a:t>Loss: </a:t>
            </a:r>
            <a:r>
              <a:rPr lang="en-US" sz="2400" dirty="0" smtClean="0">
                <a:latin typeface="Calibri" panose="020F0502020204030204" pitchFamily="34" charset="0"/>
              </a:rPr>
              <a:t>Parents </a:t>
            </a:r>
            <a:r>
              <a:rPr lang="en-US" sz="2400" dirty="0">
                <a:latin typeface="Calibri" panose="020F0502020204030204" pitchFamily="34" charset="0"/>
              </a:rPr>
              <a:t>who have lost a child could clone them and have their child back. This would also go for someone who lost a spouse or other family member. </a:t>
            </a:r>
            <a:endParaRPr lang="en-US" sz="2400" dirty="0" smtClean="0">
              <a:latin typeface="Calibri" panose="020F0502020204030204" pitchFamily="34" charset="0"/>
            </a:endParaRPr>
          </a:p>
          <a:p>
            <a:r>
              <a:rPr lang="en-US" sz="2400" b="1" dirty="0">
                <a:latin typeface="Calibri" panose="020F0502020204030204" pitchFamily="34" charset="0"/>
              </a:rPr>
              <a:t>4</a:t>
            </a:r>
            <a:r>
              <a:rPr lang="en-US" sz="2400" b="1" dirty="0" smtClean="0">
                <a:latin typeface="Calibri" panose="020F0502020204030204" pitchFamily="34" charset="0"/>
              </a:rPr>
              <a:t>. </a:t>
            </a:r>
            <a:r>
              <a:rPr lang="en-US" sz="2400" b="1" dirty="0">
                <a:latin typeface="Calibri" panose="020F0502020204030204" pitchFamily="34" charset="0"/>
              </a:rPr>
              <a:t>The Elimination of Birth </a:t>
            </a:r>
            <a:r>
              <a:rPr lang="en-US" sz="2400" b="1" dirty="0" smtClean="0">
                <a:latin typeface="Calibri" panose="020F0502020204030204" pitchFamily="34" charset="0"/>
              </a:rPr>
              <a:t>Defects: </a:t>
            </a:r>
            <a:r>
              <a:rPr lang="en-US" sz="2400" dirty="0" smtClean="0">
                <a:latin typeface="Calibri" panose="020F0502020204030204" pitchFamily="34" charset="0"/>
              </a:rPr>
              <a:t>Any </a:t>
            </a:r>
            <a:r>
              <a:rPr lang="en-US" sz="2400" dirty="0">
                <a:latin typeface="Calibri" panose="020F0502020204030204" pitchFamily="34" charset="0"/>
              </a:rPr>
              <a:t>severe birth defect that is detected in the womb could be reversed using human cloning. </a:t>
            </a:r>
            <a:endParaRPr lang="en-US" sz="2400" dirty="0" smtClean="0">
              <a:latin typeface="Calibri" panose="020F0502020204030204" pitchFamily="34" charset="0"/>
            </a:endParaRPr>
          </a:p>
          <a:p>
            <a:r>
              <a:rPr lang="en-US" sz="2400" b="1" dirty="0" smtClean="0">
                <a:latin typeface="Calibri" panose="020F0502020204030204" pitchFamily="34" charset="0"/>
              </a:rPr>
              <a:t>5. </a:t>
            </a:r>
            <a:r>
              <a:rPr lang="en-US" sz="2400" b="1" dirty="0">
                <a:latin typeface="Calibri" panose="020F0502020204030204" pitchFamily="34" charset="0"/>
              </a:rPr>
              <a:t>Organ </a:t>
            </a:r>
            <a:r>
              <a:rPr lang="en-US" sz="2400" b="1" dirty="0" smtClean="0">
                <a:latin typeface="Calibri" panose="020F0502020204030204" pitchFamily="34" charset="0"/>
              </a:rPr>
              <a:t>Harvesting: </a:t>
            </a:r>
            <a:r>
              <a:rPr lang="en-US" sz="2400" dirty="0" smtClean="0">
                <a:latin typeface="Calibri" panose="020F0502020204030204" pitchFamily="34" charset="0"/>
              </a:rPr>
              <a:t>With </a:t>
            </a:r>
            <a:r>
              <a:rPr lang="en-US" sz="2400" dirty="0">
                <a:latin typeface="Calibri" panose="020F0502020204030204" pitchFamily="34" charset="0"/>
              </a:rPr>
              <a:t>human cloning, organs could be cloned from the person’s tissue and used as a </a:t>
            </a:r>
            <a:r>
              <a:rPr lang="en-US" sz="2400" dirty="0" smtClean="0">
                <a:latin typeface="Calibri" panose="020F0502020204030204" pitchFamily="34" charset="0"/>
              </a:rPr>
              <a:t>transplant.</a:t>
            </a:r>
            <a:r>
              <a:rPr lang="en-US" sz="2400" dirty="0">
                <a:latin typeface="Calibri" panose="020F0502020204030204" pitchFamily="34" charset="0"/>
              </a:rPr>
              <a:t/>
            </a:r>
            <a:br>
              <a:rPr lang="en-US" sz="2400" dirty="0">
                <a:latin typeface="Calibri" panose="020F0502020204030204" pitchFamily="34" charset="0"/>
              </a:rPr>
            </a:br>
            <a:endParaRPr lang="en-US" sz="2400" dirty="0">
              <a:latin typeface="Calibri" panose="020F0502020204030204" pitchFamily="34" charset="0"/>
            </a:endParaRPr>
          </a:p>
        </p:txBody>
      </p:sp>
    </p:spTree>
    <p:extLst>
      <p:ext uri="{BB962C8B-B14F-4D97-AF65-F5344CB8AC3E}">
        <p14:creationId xmlns:p14="http://schemas.microsoft.com/office/powerpoint/2010/main" val="420965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Cloning</a:t>
            </a:r>
            <a:endParaRPr lang="en-US" dirty="0"/>
          </a:p>
        </p:txBody>
      </p:sp>
      <p:sp>
        <p:nvSpPr>
          <p:cNvPr id="3" name="Content Placeholder 2"/>
          <p:cNvSpPr>
            <a:spLocks noGrp="1"/>
          </p:cNvSpPr>
          <p:nvPr>
            <p:ph idx="1"/>
          </p:nvPr>
        </p:nvSpPr>
        <p:spPr>
          <a:xfrm>
            <a:off x="441960" y="2133600"/>
            <a:ext cx="11750040" cy="4724400"/>
          </a:xfrm>
        </p:spPr>
        <p:txBody>
          <a:bodyPr>
            <a:noAutofit/>
          </a:bodyPr>
          <a:lstStyle/>
          <a:p>
            <a:r>
              <a:rPr lang="en-US" sz="2400" b="1" dirty="0">
                <a:latin typeface="Calibri" panose="020F0502020204030204" pitchFamily="34" charset="0"/>
              </a:rPr>
              <a:t>1</a:t>
            </a:r>
            <a:r>
              <a:rPr lang="en-US" sz="2000" b="1" dirty="0">
                <a:latin typeface="Calibri" panose="020F0502020204030204" pitchFamily="34" charset="0"/>
              </a:rPr>
              <a:t>. Currently Low Success Rates</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With the current information that we have on the process of cloning, there seems to be very limited </a:t>
            </a:r>
            <a:r>
              <a:rPr lang="en-US" sz="2000" dirty="0" smtClean="0">
                <a:latin typeface="Calibri" panose="020F0502020204030204" pitchFamily="34" charset="0"/>
              </a:rPr>
              <a:t>success.</a:t>
            </a:r>
          </a:p>
          <a:p>
            <a:r>
              <a:rPr lang="en-US" sz="2000" b="1" dirty="0">
                <a:latin typeface="Calibri" panose="020F0502020204030204" pitchFamily="34" charset="0"/>
              </a:rPr>
              <a:t>2. Development of New Illnesses</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When you are creating entirely new forms of genes, you run the risk of also developing new illnesses and diseases. </a:t>
            </a:r>
            <a:endParaRPr lang="en-US" sz="2000" dirty="0" smtClean="0">
              <a:latin typeface="Calibri" panose="020F0502020204030204" pitchFamily="34" charset="0"/>
            </a:endParaRPr>
          </a:p>
          <a:p>
            <a:r>
              <a:rPr lang="en-US" sz="2000" b="1" dirty="0" smtClean="0">
                <a:latin typeface="Calibri" panose="020F0502020204030204" pitchFamily="34" charset="0"/>
              </a:rPr>
              <a:t>3</a:t>
            </a:r>
            <a:r>
              <a:rPr lang="en-US" sz="2000" b="1" dirty="0">
                <a:latin typeface="Calibri" panose="020F0502020204030204" pitchFamily="34" charset="0"/>
              </a:rPr>
              <a:t>. Devalues Human Lives</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The belief that a person only has one life to live has been ingrained into people since the beginning of humanity. </a:t>
            </a:r>
            <a:endParaRPr lang="en-US" sz="2000" dirty="0" smtClean="0">
              <a:latin typeface="Calibri" panose="020F0502020204030204" pitchFamily="34" charset="0"/>
            </a:endParaRPr>
          </a:p>
          <a:p>
            <a:r>
              <a:rPr lang="en-US" sz="2000" b="1" dirty="0">
                <a:latin typeface="Calibri" panose="020F0502020204030204" pitchFamily="34" charset="0"/>
              </a:rPr>
              <a:t>4. Divisions In Society</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People who are cloned would likely be viewed as lesser citizens than those who where conceived naturally. </a:t>
            </a:r>
            <a:r>
              <a:rPr lang="en-US" sz="2000" dirty="0" smtClean="0">
                <a:latin typeface="Calibri" panose="020F0502020204030204" pitchFamily="34" charset="0"/>
              </a:rPr>
              <a:t>divides.</a:t>
            </a:r>
          </a:p>
          <a:p>
            <a:r>
              <a:rPr lang="en-US" sz="2000" b="1" dirty="0">
                <a:latin typeface="Calibri" panose="020F0502020204030204" pitchFamily="34" charset="0"/>
              </a:rPr>
              <a:t>5. Moral and Ethical Problems</a:t>
            </a: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Religion and cultural problems have played the largest part in the argument against human cloning</a:t>
            </a:r>
            <a:r>
              <a:rPr lang="en-US" sz="2000" dirty="0" smtClean="0">
                <a:latin typeface="Calibri" panose="020F0502020204030204" pitchFamily="34" charset="0"/>
              </a:rPr>
              <a:t>.</a:t>
            </a:r>
            <a:r>
              <a:rPr lang="en-US" sz="2000" dirty="0">
                <a:latin typeface="Calibri" panose="020F0502020204030204" pitchFamily="34" charset="0"/>
              </a:rPr>
              <a:t> </a:t>
            </a:r>
            <a:endParaRPr lang="en-US" sz="2000" dirty="0" smtClean="0">
              <a:latin typeface="Calibri" panose="020F0502020204030204" pitchFamily="34" charset="0"/>
            </a:endParaRPr>
          </a:p>
        </p:txBody>
      </p:sp>
    </p:spTree>
    <p:extLst>
      <p:ext uri="{BB962C8B-B14F-4D97-AF65-F5344CB8AC3E}">
        <p14:creationId xmlns:p14="http://schemas.microsoft.com/office/powerpoint/2010/main" val="1004440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29640"/>
            <a:ext cx="8825659" cy="822960"/>
          </a:xfrm>
        </p:spPr>
        <p:txBody>
          <a:bodyPr/>
          <a:lstStyle/>
          <a:p>
            <a:r>
              <a:rPr lang="en-US" b="1" dirty="0"/>
              <a:t>The Ethical Issues</a:t>
            </a:r>
            <a:r>
              <a:rPr lang="en-US" dirty="0"/>
              <a:t/>
            </a:r>
            <a:br>
              <a:rPr lang="en-US" dirty="0"/>
            </a:br>
            <a:endParaRPr lang="en-US" dirty="0"/>
          </a:p>
        </p:txBody>
      </p:sp>
      <p:sp>
        <p:nvSpPr>
          <p:cNvPr id="3" name="Content Placeholder 2"/>
          <p:cNvSpPr>
            <a:spLocks noGrp="1"/>
          </p:cNvSpPr>
          <p:nvPr>
            <p:ph idx="1"/>
          </p:nvPr>
        </p:nvSpPr>
        <p:spPr>
          <a:xfrm>
            <a:off x="487680" y="2240280"/>
            <a:ext cx="11704320" cy="5577840"/>
          </a:xfrm>
        </p:spPr>
        <p:txBody>
          <a:bodyPr>
            <a:normAutofit/>
          </a:bodyPr>
          <a:lstStyle/>
          <a:p>
            <a:r>
              <a:rPr lang="en-US" sz="2400" b="1" dirty="0">
                <a:latin typeface="Calibri" panose="020F0502020204030204" pitchFamily="34" charset="0"/>
              </a:rPr>
              <a:t>Religious Belief and Control</a:t>
            </a:r>
            <a:br>
              <a:rPr lang="en-US" sz="2400" b="1" dirty="0">
                <a:latin typeface="Calibri" panose="020F0502020204030204" pitchFamily="34" charset="0"/>
              </a:rPr>
            </a:br>
            <a:r>
              <a:rPr lang="en-US" sz="2400" dirty="0">
                <a:latin typeface="Calibri" panose="020F0502020204030204" pitchFamily="34" charset="0"/>
              </a:rPr>
              <a:t>Cloning goes against the basic belief of certain religions that only God has created life and its various forms in nature. Humans cannot act as "God". </a:t>
            </a:r>
            <a:r>
              <a:rPr lang="en-US" sz="2400" dirty="0" smtClean="0">
                <a:latin typeface="Calibri" panose="020F0502020204030204" pitchFamily="34" charset="0"/>
              </a:rPr>
              <a:t>Ethically</a:t>
            </a:r>
            <a:r>
              <a:rPr lang="en-US" sz="2400" dirty="0">
                <a:latin typeface="Calibri" panose="020F0502020204030204" pitchFamily="34" charset="0"/>
              </a:rPr>
              <a:t>, it is wrong for any human to have control over the genetic make up of any other individual. More so, the cloned individual would be generated for specific purposes. </a:t>
            </a:r>
            <a:endParaRPr lang="en-US" sz="2400" dirty="0" smtClean="0">
              <a:latin typeface="Calibri" panose="020F0502020204030204" pitchFamily="34" charset="0"/>
            </a:endParaRPr>
          </a:p>
          <a:p>
            <a:r>
              <a:rPr lang="en-US" sz="2400" b="1" dirty="0" smtClean="0">
                <a:latin typeface="Calibri" panose="020F0502020204030204" pitchFamily="34" charset="0"/>
              </a:rPr>
              <a:t>Relationships </a:t>
            </a:r>
            <a:r>
              <a:rPr lang="en-US" sz="2400" b="1" dirty="0">
                <a:latin typeface="Calibri" panose="020F0502020204030204" pitchFamily="34" charset="0"/>
              </a:rPr>
              <a:t>and Individuality</a:t>
            </a:r>
            <a:br>
              <a:rPr lang="en-US" sz="2400" b="1" dirty="0">
                <a:latin typeface="Calibri" panose="020F0502020204030204" pitchFamily="34" charset="0"/>
              </a:rPr>
            </a:br>
            <a:r>
              <a:rPr lang="en-US" sz="2400" dirty="0">
                <a:latin typeface="Calibri" panose="020F0502020204030204" pitchFamily="34" charset="0"/>
              </a:rPr>
              <a:t>Cloning creates a new human, yet strips him off his individuality. A man, along with his clone can never be dignified as a single identity. The uniqueness attributed to humans from God might be at stake. The replication of an individual is a major blow to his most distinct feature - his identity</a:t>
            </a:r>
            <a:r>
              <a:rPr lang="en-US" sz="2400" dirty="0" smtClean="0">
                <a:latin typeface="Calibri" panose="020F0502020204030204" pitchFamily="34" charset="0"/>
              </a:rPr>
              <a:t>. </a:t>
            </a:r>
          </a:p>
        </p:txBody>
      </p:sp>
    </p:spTree>
    <p:extLst>
      <p:ext uri="{BB962C8B-B14F-4D97-AF65-F5344CB8AC3E}">
        <p14:creationId xmlns:p14="http://schemas.microsoft.com/office/powerpoint/2010/main" val="3439413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 y="2255520"/>
            <a:ext cx="11750040" cy="4602480"/>
          </a:xfrm>
        </p:spPr>
        <p:txBody>
          <a:bodyPr/>
          <a:lstStyle/>
          <a:p>
            <a:endParaRPr lang="en-US" b="1" dirty="0" smtClean="0"/>
          </a:p>
          <a:p>
            <a:r>
              <a:rPr lang="en-US" sz="2400" b="1" dirty="0" smtClean="0">
                <a:latin typeface="Calibri" panose="020F0502020204030204" pitchFamily="34" charset="0"/>
              </a:rPr>
              <a:t>Failure </a:t>
            </a:r>
            <a:r>
              <a:rPr lang="en-US" sz="2400" b="1" dirty="0">
                <a:latin typeface="Calibri" panose="020F0502020204030204" pitchFamily="34" charset="0"/>
              </a:rPr>
              <a:t>Rate</a:t>
            </a:r>
            <a:br>
              <a:rPr lang="en-US" sz="2400" b="1" dirty="0">
                <a:latin typeface="Calibri" panose="020F0502020204030204" pitchFamily="34" charset="0"/>
              </a:rPr>
            </a:br>
            <a:r>
              <a:rPr lang="en-US" sz="2400" dirty="0">
                <a:latin typeface="Calibri" panose="020F0502020204030204" pitchFamily="34" charset="0"/>
              </a:rPr>
              <a:t>Physicians and doctors have a moral obligation to ensure and translate the safety of any medical procedure to his/her patients. As of now, no one can guarantee that the child born due to cloning would be a healthy one.</a:t>
            </a:r>
            <a:br>
              <a:rPr lang="en-US" sz="2400" dirty="0">
                <a:latin typeface="Calibri" panose="020F0502020204030204" pitchFamily="34" charset="0"/>
              </a:rPr>
            </a:br>
            <a:r>
              <a:rPr lang="en-US" sz="2400" dirty="0">
                <a:latin typeface="Calibri" panose="020F0502020204030204" pitchFamily="34" charset="0"/>
              </a:rPr>
              <a:t>The high failure rate in cloning mammals and other species is completely unacceptable when it comes to cloning humans. Moreover, in case of a failed cloning attempt, putting down mammals or other species in itself is distressing. Translating the same in case of human clones is ethically and medically unjustifiable, as well as criminal.</a:t>
            </a:r>
          </a:p>
          <a:p>
            <a:endParaRPr lang="en-US" dirty="0"/>
          </a:p>
        </p:txBody>
      </p:sp>
    </p:spTree>
    <p:extLst>
      <p:ext uri="{BB962C8B-B14F-4D97-AF65-F5344CB8AC3E}">
        <p14:creationId xmlns:p14="http://schemas.microsoft.com/office/powerpoint/2010/main" val="1253742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165</TotalTime>
  <Words>353</Words>
  <Application>Microsoft Office PowerPoint</Application>
  <PresentationFormat>Custom</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ETHICAL ISSUES OF CLONING TECHNOLOGIES</vt:lpstr>
      <vt:lpstr>Introduction</vt:lpstr>
      <vt:lpstr>Brief History</vt:lpstr>
      <vt:lpstr>Types of Cloning</vt:lpstr>
      <vt:lpstr>PowerPoint Presentation</vt:lpstr>
      <vt:lpstr>The Advantages of Cloning </vt:lpstr>
      <vt:lpstr>Disadvantages of Cloning</vt:lpstr>
      <vt:lpstr>The Ethical Issues </vt:lpstr>
      <vt:lpstr>PowerPoint Presentation</vt:lpstr>
      <vt:lpstr>Legal and Other Issues </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OF CLONING TECHNOLOGIES</dc:title>
  <dc:creator>hira malika</dc:creator>
  <cp:lastModifiedBy>saiqa ilyas</cp:lastModifiedBy>
  <cp:revision>20</cp:revision>
  <dcterms:created xsi:type="dcterms:W3CDTF">2017-01-09T04:46:55Z</dcterms:created>
  <dcterms:modified xsi:type="dcterms:W3CDTF">2018-01-09T18:54:48Z</dcterms:modified>
</cp:coreProperties>
</file>