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4" r:id="rId4"/>
    <p:sldId id="260" r:id="rId5"/>
    <p:sldId id="261" r:id="rId6"/>
    <p:sldId id="273" r:id="rId7"/>
    <p:sldId id="274" r:id="rId8"/>
    <p:sldId id="262" r:id="rId9"/>
    <p:sldId id="276" r:id="rId10"/>
    <p:sldId id="275" r:id="rId11"/>
    <p:sldId id="264" r:id="rId12"/>
    <p:sldId id="280" r:id="rId13"/>
    <p:sldId id="279" r:id="rId14"/>
    <p:sldId id="267" r:id="rId15"/>
    <p:sldId id="277" r:id="rId16"/>
    <p:sldId id="268" r:id="rId17"/>
    <p:sldId id="281" r:id="rId18"/>
    <p:sldId id="269" r:id="rId19"/>
    <p:sldId id="270" r:id="rId20"/>
    <p:sldId id="285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CCAEFD-84DC-4B33-86B8-DD2466A992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E23594-8B69-4067-8128-BE349C66BF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32460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cap="none" dirty="0" smtClean="0"/>
              <a:t>Ethical Issues in Reproductive </a:t>
            </a:r>
            <a:r>
              <a:rPr lang="en-US" sz="4400" cap="none" dirty="0"/>
              <a:t>T</a:t>
            </a:r>
            <a:r>
              <a:rPr lang="en-US" sz="4400" cap="none" dirty="0" smtClean="0"/>
              <a:t>echnologies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3657600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surrogate mother might refuse to cede custody to the intended biological parents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1"/>
            <a:ext cx="68961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1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44" y="3352801"/>
            <a:ext cx="406645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Intracytoplasmic sperm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a micromanipulation procedure in which a single sperm is injected directly into an egg to attempt fertilization, used with male infertility or couples with prior IVF fertilization failure. </a:t>
            </a:r>
          </a:p>
        </p:txBody>
      </p:sp>
    </p:spTree>
    <p:extLst>
      <p:ext uri="{BB962C8B-B14F-4D97-AF65-F5344CB8AC3E}">
        <p14:creationId xmlns:p14="http://schemas.microsoft.com/office/powerpoint/2010/main" val="3324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943600" cy="1143000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943600" cy="2581584"/>
          </a:xfr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/>
              <a:t> ICSI is a procedure which effectively eliminates male infertility by introducing sperm cells directly into an egg.</a:t>
            </a:r>
          </a:p>
        </p:txBody>
      </p:sp>
    </p:spTree>
    <p:extLst>
      <p:ext uri="{BB962C8B-B14F-4D97-AF65-F5344CB8AC3E}">
        <p14:creationId xmlns:p14="http://schemas.microsoft.com/office/powerpoint/2010/main" val="39015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ICSI’s method of directly introducing sperm into an egg defeats the natural process of </a:t>
            </a:r>
            <a:r>
              <a:rPr lang="en-US" dirty="0" smtClean="0"/>
              <a:t>selecting, natural selection makes </a:t>
            </a:r>
            <a:r>
              <a:rPr lang="en-US" dirty="0"/>
              <a:t>sure that the best sperm with the best genetic material </a:t>
            </a:r>
            <a:r>
              <a:rPr lang="en-US" dirty="0" smtClean="0"/>
              <a:t>get the chance to fertilize. </a:t>
            </a:r>
          </a:p>
          <a:p>
            <a:r>
              <a:rPr lang="en-US" dirty="0" smtClean="0"/>
              <a:t>Removing </a:t>
            </a:r>
            <a:r>
              <a:rPr lang="en-US" dirty="0"/>
              <a:t>that selection process can lead to an increase risk of developmental and health issues for ICSI children, as well as a higher risk of miscarriage because of the poorer genetic material </a:t>
            </a:r>
            <a:r>
              <a:rPr lang="en-US" dirty="0" smtClean="0"/>
              <a:t>involved</a:t>
            </a:r>
          </a:p>
          <a:p>
            <a:r>
              <a:rPr lang="en-US" dirty="0"/>
              <a:t>children conceived through ICSI are infertile or sub-fertile as a consequence of the </a:t>
            </a:r>
            <a:r>
              <a:rPr lang="en-US" dirty="0" smtClean="0"/>
              <a:t>procedure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Artificial insemination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procedure when sperm are inserted directly into a woman's cervix, fallopian tubes, or uterus. This makes the trip shorter for the sperm and bypasses any possible obstructions.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40" y="3581400"/>
            <a:ext cx="467183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Increase the </a:t>
            </a:r>
            <a:r>
              <a:rPr lang="en-US" dirty="0"/>
              <a:t>chances of becoming pregnant and having a family of </a:t>
            </a:r>
            <a:r>
              <a:rPr lang="en-US" dirty="0" smtClean="0"/>
              <a:t> own.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sperm will be tested. </a:t>
            </a:r>
            <a:r>
              <a:rPr lang="en-US" dirty="0" smtClean="0"/>
              <a:t>It </a:t>
            </a:r>
            <a:r>
              <a:rPr lang="en-US" dirty="0"/>
              <a:t>means </a:t>
            </a:r>
            <a:r>
              <a:rPr lang="en-US" dirty="0" smtClean="0"/>
              <a:t>that </a:t>
            </a:r>
            <a:r>
              <a:rPr lang="en-US" dirty="0"/>
              <a:t>genetic disorders</a:t>
            </a:r>
            <a:r>
              <a:rPr lang="en-US" dirty="0" smtClean="0"/>
              <a:t> will </a:t>
            </a:r>
            <a:r>
              <a:rPr lang="en-US" dirty="0"/>
              <a:t>be able to </a:t>
            </a:r>
            <a:r>
              <a:rPr lang="en-US" dirty="0" smtClean="0"/>
              <a:t>decreased.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913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omen </a:t>
            </a:r>
            <a:r>
              <a:rPr lang="en-US" dirty="0"/>
              <a:t>will have complications with the pregnancy </a:t>
            </a:r>
            <a:endParaRPr lang="en-US" dirty="0" smtClean="0"/>
          </a:p>
          <a:p>
            <a:r>
              <a:rPr lang="en-US" dirty="0"/>
              <a:t>women may suffer from vaginal discharge </a:t>
            </a:r>
            <a:endParaRPr lang="en-US" dirty="0" smtClean="0"/>
          </a:p>
          <a:p>
            <a:r>
              <a:rPr lang="en-US" dirty="0"/>
              <a:t> lower abdomen </a:t>
            </a:r>
            <a:r>
              <a:rPr lang="en-US" dirty="0" smtClean="0"/>
              <a:t>pain—headaches—cramping—depression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Ethical issues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7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Social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Undergoing reproductive treatments is very costly and these treatments do not guarantee that a child will result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Reproductive </a:t>
            </a:r>
            <a:r>
              <a:rPr lang="en-US" dirty="0"/>
              <a:t>Technology practices selective reduction which aborts some implanted, developing embryos so the others have a better chance to survive, because if not, it may lead to multiple pregnancy.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Surrogates </a:t>
            </a:r>
            <a:r>
              <a:rPr lang="en-US" dirty="0"/>
              <a:t>receive payment for producing a child beyond expenses they incur. Like the selling of organs, such arrangements wrongly commercialize the body.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4000" dirty="0"/>
              <a:t>Ethical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sz="9600" dirty="0"/>
              <a:t>Reproductive Technology violates the "one flesh" model of marriage in </a:t>
            </a:r>
            <a:r>
              <a:rPr lang="en-US" sz="9600" dirty="0" smtClean="0"/>
              <a:t>Scripture</a:t>
            </a:r>
          </a:p>
          <a:p>
            <a:endParaRPr lang="en-US" sz="9600" dirty="0" smtClean="0"/>
          </a:p>
          <a:p>
            <a:r>
              <a:rPr lang="en-US" sz="9600" dirty="0" smtClean="0"/>
              <a:t>Human </a:t>
            </a:r>
            <a:r>
              <a:rPr lang="en-US" sz="9600" dirty="0"/>
              <a:t>procreation means that children should come into being as a direct result of the love-making of their parents, where they are accepted as a ‘gift’ and blessing and not as a ‘product’ of doctors and technicians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r>
              <a:rPr lang="en-US" sz="9600" dirty="0" smtClean="0"/>
              <a:t> </a:t>
            </a:r>
          </a:p>
          <a:p>
            <a:r>
              <a:rPr lang="en-US" sz="9600" dirty="0" smtClean="0"/>
              <a:t>Surrogacy </a:t>
            </a:r>
            <a:r>
              <a:rPr lang="en-US" sz="9600" dirty="0"/>
              <a:t>is an experiment in child welfare. It also weakens the integrity and functionality of the family by confusing relationships 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 smtClean="0"/>
              <a:t>“You </a:t>
            </a:r>
            <a:r>
              <a:rPr lang="en-US" sz="9600" dirty="0"/>
              <a:t>created every part of me, you put me together in my mother’s </a:t>
            </a:r>
            <a:r>
              <a:rPr lang="en-US" sz="9600" dirty="0" smtClean="0"/>
              <a:t>womb”. </a:t>
            </a:r>
            <a:r>
              <a:rPr lang="en-US" sz="9600" dirty="0"/>
              <a:t>(Psalms 139:13</a:t>
            </a:r>
            <a:r>
              <a:rPr lang="en-US" sz="9600" dirty="0" smtClean="0"/>
              <a:t>)</a:t>
            </a:r>
          </a:p>
          <a:p>
            <a:pPr marL="0" indent="0">
              <a:buNone/>
            </a:pPr>
            <a:endParaRPr lang="en-US" sz="9600" dirty="0"/>
          </a:p>
          <a:p>
            <a:endParaRPr lang="en-US" sz="9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6" y="4572000"/>
            <a:ext cx="4015854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reproductive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efers </a:t>
            </a:r>
            <a:r>
              <a:rPr lang="en-US" dirty="0"/>
              <a:t>to various medical procedures that are designed to alleviate infertility, or the inability of a couple to produce a child of their own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Treatments </a:t>
            </a:r>
            <a:r>
              <a:rPr lang="en-US" dirty="0"/>
              <a:t>or procedures that include the handling of human eggs and sperm or embryos for the purpose of establishing a pregnancy </a:t>
            </a:r>
          </a:p>
        </p:txBody>
      </p:sp>
    </p:spTree>
    <p:extLst>
      <p:ext uri="{BB962C8B-B14F-4D97-AF65-F5344CB8AC3E}">
        <p14:creationId xmlns:p14="http://schemas.microsoft.com/office/powerpoint/2010/main" val="21227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4000" dirty="0"/>
              <a:t>Ethical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marital act is not a manufacturing process, and children are not products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Legal battles between the sets of parents involved in one child’s life are emerging. </a:t>
            </a:r>
          </a:p>
          <a:p>
            <a:endParaRPr lang="en-US" sz="2800" dirty="0"/>
          </a:p>
          <a:p>
            <a:r>
              <a:rPr lang="en-US" sz="2800" dirty="0"/>
              <a:t>The expansive use of reproductive technology also means that more and more children begin life with a single parent or a combination of ‘genetic’, ‘gestational’ or ‘social’ parents. This deprives them of the right to be conceived, carried in the womb, brought into the world and brought up within marriage.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Ethical issues of medical technology can be confusing and at times </a:t>
            </a:r>
            <a:r>
              <a:rPr lang="en-US" dirty="0" smtClean="0"/>
              <a:t>frustrating</a:t>
            </a:r>
          </a:p>
          <a:p>
            <a:r>
              <a:rPr lang="en-US" dirty="0" smtClean="0"/>
              <a:t>God </a:t>
            </a:r>
            <a:r>
              <a:rPr lang="en-US" dirty="0"/>
              <a:t>alone can give life. He made human beings according to His own image and children are His gift to </a:t>
            </a:r>
            <a:r>
              <a:rPr lang="en-US" dirty="0" smtClean="0"/>
              <a:t>them. </a:t>
            </a:r>
            <a:r>
              <a:rPr lang="en-US" dirty="0"/>
              <a:t>not as a ‘product’ of doctors and technicians.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/>
              <a:t>for everything there is a season and time for every Matter under </a:t>
            </a:r>
            <a:r>
              <a:rPr lang="en-US" dirty="0" smtClean="0"/>
              <a:t>heaven, a </a:t>
            </a:r>
            <a:r>
              <a:rPr lang="en-US" dirty="0" smtClean="0"/>
              <a:t>time to be born and a time to be die” (Ecclesiastes 3:1-2)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 smtClean="0"/>
              <a:t>    </a:t>
            </a:r>
            <a:r>
              <a:rPr lang="en-US" sz="6600" b="1" dirty="0" smtClean="0">
                <a:solidFill>
                  <a:srgbClr val="FF0000"/>
                </a:solidFill>
              </a:rPr>
              <a:t>THANKS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14" y="3962400"/>
            <a:ext cx="3810000" cy="25053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Infertility is the inability of a person, animal or plant to reproduce by natural </a:t>
            </a:r>
            <a:r>
              <a:rPr lang="en-US" dirty="0" smtClean="0"/>
              <a:t>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1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</a:t>
            </a:r>
            <a:r>
              <a:rPr lang="en-US" sz="4000" dirty="0"/>
              <a:t>reproductive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5410200" cy="28863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Some common types </a:t>
            </a:r>
            <a:r>
              <a:rPr lang="en-US" dirty="0"/>
              <a:t>of </a:t>
            </a:r>
            <a:r>
              <a:rPr lang="en-US" sz="2800" dirty="0"/>
              <a:t>reproductive </a:t>
            </a:r>
            <a:r>
              <a:rPr lang="en-US" sz="2800" dirty="0" smtClean="0"/>
              <a:t>technologies are: </a:t>
            </a:r>
          </a:p>
          <a:p>
            <a:r>
              <a:rPr lang="en-US" dirty="0" smtClean="0"/>
              <a:t>In-Vitro </a:t>
            </a:r>
            <a:r>
              <a:rPr lang="en-US" dirty="0"/>
              <a:t>Fertilization (IVF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Surrogacy</a:t>
            </a:r>
          </a:p>
          <a:p>
            <a:r>
              <a:rPr lang="en-US" dirty="0"/>
              <a:t>Intracytoplasmic sperm </a:t>
            </a:r>
            <a:r>
              <a:rPr lang="en-US" dirty="0" smtClean="0"/>
              <a:t>injection</a:t>
            </a:r>
          </a:p>
          <a:p>
            <a:r>
              <a:rPr lang="en-US" dirty="0"/>
              <a:t>Artificial insemination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090386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In-Vitro Fertilization (IVF)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562600" cy="4846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echnique </a:t>
            </a:r>
            <a:r>
              <a:rPr lang="en-US" dirty="0"/>
              <a:t>whereby egg cells are fertilized by a sperm outside a woman’s womb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IVF involves combining eggs and sperm outside the body in a laboratory. Once an embryo or embryos form, they are then placed in the uterus. This procedure was once known as "test-tube babies”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5218" y="5410200"/>
            <a:ext cx="1828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Louise brown, England 1978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15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6858000" cy="2200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IVF </a:t>
            </a:r>
            <a:r>
              <a:rPr lang="en-US" dirty="0"/>
              <a:t>allowed women to be pregnant even in their 50s-60s.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after Menopause, Uterus is still available to carry out this </a:t>
            </a:r>
            <a:r>
              <a:rPr lang="en-US" dirty="0" smtClean="0"/>
              <a:t>function (IVF).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086600" cy="288638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IVF is opposite from </a:t>
            </a:r>
            <a:r>
              <a:rPr lang="en-US" dirty="0"/>
              <a:t>traditional father-mother model </a:t>
            </a:r>
            <a:endParaRPr lang="en-US" dirty="0" smtClean="0"/>
          </a:p>
          <a:p>
            <a:r>
              <a:rPr lang="en-US" dirty="0"/>
              <a:t>Children not genetically related to </a:t>
            </a:r>
            <a:r>
              <a:rPr lang="en-US" dirty="0" smtClean="0"/>
              <a:t>parents</a:t>
            </a:r>
          </a:p>
          <a:p>
            <a:r>
              <a:rPr lang="en-US" dirty="0"/>
              <a:t>Psychological problems for the child </a:t>
            </a:r>
            <a:endParaRPr lang="en-US" dirty="0" smtClean="0"/>
          </a:p>
          <a:p>
            <a:r>
              <a:rPr lang="en-US" dirty="0"/>
              <a:t>Same sex couples can have children </a:t>
            </a:r>
            <a:r>
              <a:rPr lang="en-US" dirty="0" err="1" smtClean="0"/>
              <a:t>i.e</a:t>
            </a:r>
            <a:r>
              <a:rPr lang="en-US" dirty="0" smtClean="0"/>
              <a:t> : </a:t>
            </a:r>
            <a:r>
              <a:rPr lang="en-US" dirty="0"/>
              <a:t>lesbian </a:t>
            </a:r>
            <a:r>
              <a:rPr lang="en-US" dirty="0" smtClean="0"/>
              <a:t>couple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799"/>
            <a:ext cx="5181600" cy="348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surrogacy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in which a woman (the surrogate mother) bears a child for a couple unable to produce children,</a:t>
            </a:r>
            <a:r>
              <a:rPr lang="en-US" dirty="0"/>
              <a:t> Via artificial insemination (usually with the sperm of the husband) or through the implantation of an embryo produced by in vitro fertilization. 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allows women unable to give birth to have their biological child , even if someone else is carrying the child during the gestation period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</TotalTime>
  <Words>798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Ethical Issues in Reproductive Technologies</vt:lpstr>
      <vt:lpstr>reproductive technologies</vt:lpstr>
      <vt:lpstr>Infertility</vt:lpstr>
      <vt:lpstr>Types of reproductive technologies</vt:lpstr>
      <vt:lpstr>In-Vitro Fertilization (IVF)</vt:lpstr>
      <vt:lpstr>Advantages </vt:lpstr>
      <vt:lpstr>disadvantages</vt:lpstr>
      <vt:lpstr>surrogacy</vt:lpstr>
      <vt:lpstr>Advantages</vt:lpstr>
      <vt:lpstr>disadvantages</vt:lpstr>
      <vt:lpstr>Intracytoplasmic sperm injection</vt:lpstr>
      <vt:lpstr>Advantages</vt:lpstr>
      <vt:lpstr>disadvantages</vt:lpstr>
      <vt:lpstr>Artificial insemination </vt:lpstr>
      <vt:lpstr>Advantages</vt:lpstr>
      <vt:lpstr>disadvantages</vt:lpstr>
      <vt:lpstr>Ethical issues </vt:lpstr>
      <vt:lpstr>Social issues</vt:lpstr>
      <vt:lpstr>Ethical issues </vt:lpstr>
      <vt:lpstr>Ethical issues 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</dc:creator>
  <cp:lastModifiedBy>saiqa ilyas</cp:lastModifiedBy>
  <cp:revision>31</cp:revision>
  <dcterms:created xsi:type="dcterms:W3CDTF">2017-01-17T14:57:42Z</dcterms:created>
  <dcterms:modified xsi:type="dcterms:W3CDTF">2018-01-03T07:54:18Z</dcterms:modified>
</cp:coreProperties>
</file>