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73"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1" d="100"/>
          <a:sy n="61" d="100"/>
        </p:scale>
        <p:origin x="88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50825F7-031E-47CD-80EF-8173E209F76C}" type="doc">
      <dgm:prSet loTypeId="urn:microsoft.com/office/officeart/2005/8/layout/hierarchy6" loCatId="hierarchy" qsTypeId="urn:microsoft.com/office/officeart/2005/8/quickstyle/simple1" qsCatId="simple" csTypeId="urn:microsoft.com/office/officeart/2005/8/colors/accent1_2" csCatId="accent1" phldr="1"/>
      <dgm:spPr/>
      <dgm:t>
        <a:bodyPr/>
        <a:lstStyle/>
        <a:p>
          <a:endParaRPr lang="en-US"/>
        </a:p>
      </dgm:t>
    </dgm:pt>
    <dgm:pt modelId="{78818D85-9114-4857-BD22-1172C37F0F5B}">
      <dgm:prSet phldrT="[Text]" custT="1"/>
      <dgm:spPr/>
      <dgm:t>
        <a:bodyPr/>
        <a:lstStyle/>
        <a:p>
          <a:r>
            <a:rPr lang="en-US" sz="1600" b="1" dirty="0"/>
            <a:t>Drug delivery</a:t>
          </a:r>
        </a:p>
      </dgm:t>
    </dgm:pt>
    <dgm:pt modelId="{E8A37005-F187-4062-B2C0-6CE788577533}" type="parTrans" cxnId="{2FD4B2AD-06C4-4005-AF98-0B3AB7E3FEE1}">
      <dgm:prSet/>
      <dgm:spPr/>
      <dgm:t>
        <a:bodyPr/>
        <a:lstStyle/>
        <a:p>
          <a:endParaRPr lang="en-US"/>
        </a:p>
      </dgm:t>
    </dgm:pt>
    <dgm:pt modelId="{1E4D343C-3074-4FFC-B1FF-2EB6C18D61EF}" type="sibTrans" cxnId="{2FD4B2AD-06C4-4005-AF98-0B3AB7E3FEE1}">
      <dgm:prSet/>
      <dgm:spPr/>
      <dgm:t>
        <a:bodyPr/>
        <a:lstStyle/>
        <a:p>
          <a:endParaRPr lang="en-US"/>
        </a:p>
      </dgm:t>
    </dgm:pt>
    <dgm:pt modelId="{104F38F6-35C9-4224-8532-742869D36829}">
      <dgm:prSet phldrT="[Text]" custT="1"/>
      <dgm:spPr/>
      <dgm:t>
        <a:bodyPr/>
        <a:lstStyle/>
        <a:p>
          <a:r>
            <a:rPr lang="en-US" sz="1600" dirty="0"/>
            <a:t>oral</a:t>
          </a:r>
        </a:p>
      </dgm:t>
    </dgm:pt>
    <dgm:pt modelId="{617EAD46-0285-4EAA-ACF2-3DD4E9C23761}" type="parTrans" cxnId="{FE888239-8BC8-4788-B54F-3FA72D2AEAE4}">
      <dgm:prSet/>
      <dgm:spPr/>
      <dgm:t>
        <a:bodyPr/>
        <a:lstStyle/>
        <a:p>
          <a:endParaRPr lang="en-US" sz="5400"/>
        </a:p>
      </dgm:t>
    </dgm:pt>
    <dgm:pt modelId="{848DBEF4-279A-47D1-8237-BF8A68063C42}" type="sibTrans" cxnId="{FE888239-8BC8-4788-B54F-3FA72D2AEAE4}">
      <dgm:prSet/>
      <dgm:spPr/>
      <dgm:t>
        <a:bodyPr/>
        <a:lstStyle/>
        <a:p>
          <a:endParaRPr lang="en-US"/>
        </a:p>
      </dgm:t>
    </dgm:pt>
    <dgm:pt modelId="{2E92C667-61BB-403E-8EF6-2190F3452953}">
      <dgm:prSet phldrT="[Text]" custT="1"/>
      <dgm:spPr/>
      <dgm:t>
        <a:bodyPr/>
        <a:lstStyle/>
        <a:p>
          <a:r>
            <a:rPr lang="en-US" sz="1600" dirty="0"/>
            <a:t>ophthalmic</a:t>
          </a:r>
        </a:p>
      </dgm:t>
    </dgm:pt>
    <dgm:pt modelId="{75B61A49-A920-4E37-81DE-030C475B6F9D}" type="parTrans" cxnId="{84BF6239-16FF-46E5-A577-AA4B1170F7A7}">
      <dgm:prSet/>
      <dgm:spPr/>
      <dgm:t>
        <a:bodyPr/>
        <a:lstStyle/>
        <a:p>
          <a:endParaRPr lang="en-US" sz="5400"/>
        </a:p>
      </dgm:t>
    </dgm:pt>
    <dgm:pt modelId="{EC8F250E-4C30-4925-88E3-A3E140B154FC}" type="sibTrans" cxnId="{84BF6239-16FF-46E5-A577-AA4B1170F7A7}">
      <dgm:prSet/>
      <dgm:spPr/>
      <dgm:t>
        <a:bodyPr/>
        <a:lstStyle/>
        <a:p>
          <a:endParaRPr lang="en-US"/>
        </a:p>
      </dgm:t>
    </dgm:pt>
    <dgm:pt modelId="{D97B91FE-07A0-4AAF-91D0-DF600AD467F2}">
      <dgm:prSet phldrT="[Text]" custT="1"/>
      <dgm:spPr/>
      <dgm:t>
        <a:bodyPr/>
        <a:lstStyle/>
        <a:p>
          <a:r>
            <a:rPr lang="en-US" sz="1600" dirty="0" err="1"/>
            <a:t>otologic</a:t>
          </a:r>
          <a:endParaRPr lang="en-US" sz="1600" dirty="0"/>
        </a:p>
      </dgm:t>
    </dgm:pt>
    <dgm:pt modelId="{078C1EFE-0BA3-4940-B98B-9BC2F38E37DF}" type="parTrans" cxnId="{1070ABBC-E42C-4E6D-9225-5C60DE23D9A2}">
      <dgm:prSet/>
      <dgm:spPr/>
      <dgm:t>
        <a:bodyPr/>
        <a:lstStyle/>
        <a:p>
          <a:endParaRPr lang="en-US" sz="5400"/>
        </a:p>
      </dgm:t>
    </dgm:pt>
    <dgm:pt modelId="{C6F6B184-07D5-4810-9E84-86BE15CA6B0B}" type="sibTrans" cxnId="{1070ABBC-E42C-4E6D-9225-5C60DE23D9A2}">
      <dgm:prSet/>
      <dgm:spPr/>
      <dgm:t>
        <a:bodyPr/>
        <a:lstStyle/>
        <a:p>
          <a:endParaRPr lang="en-US"/>
        </a:p>
      </dgm:t>
    </dgm:pt>
    <dgm:pt modelId="{76963C87-B748-46E7-A43F-F73F60F239CF}">
      <dgm:prSet phldrT="[Text]" custT="1"/>
      <dgm:spPr/>
      <dgm:t>
        <a:bodyPr/>
        <a:lstStyle/>
        <a:p>
          <a:r>
            <a:rPr lang="en-US" sz="1600" dirty="0"/>
            <a:t>nasal</a:t>
          </a:r>
        </a:p>
      </dgm:t>
    </dgm:pt>
    <dgm:pt modelId="{74444BF1-4F09-4C24-998E-1AC30B922A4A}" type="parTrans" cxnId="{D4FDEF46-0F7C-42FA-A5D4-159CFE17DD84}">
      <dgm:prSet/>
      <dgm:spPr/>
      <dgm:t>
        <a:bodyPr/>
        <a:lstStyle/>
        <a:p>
          <a:endParaRPr lang="en-US" sz="5400"/>
        </a:p>
      </dgm:t>
    </dgm:pt>
    <dgm:pt modelId="{738C9703-3ED6-4BA0-8A45-E06AF8DCEC5C}" type="sibTrans" cxnId="{D4FDEF46-0F7C-42FA-A5D4-159CFE17DD84}">
      <dgm:prSet/>
      <dgm:spPr/>
      <dgm:t>
        <a:bodyPr/>
        <a:lstStyle/>
        <a:p>
          <a:endParaRPr lang="en-US"/>
        </a:p>
      </dgm:t>
    </dgm:pt>
    <dgm:pt modelId="{9E262F8E-7CC3-4D60-9DA0-359EEFEF7460}">
      <dgm:prSet phldrT="[Text]" custT="1"/>
      <dgm:spPr/>
      <dgm:t>
        <a:bodyPr/>
        <a:lstStyle/>
        <a:p>
          <a:r>
            <a:rPr lang="en-US" sz="1600" dirty="0" err="1"/>
            <a:t>urogenital</a:t>
          </a:r>
          <a:endParaRPr lang="en-US" sz="1600" dirty="0"/>
        </a:p>
      </dgm:t>
    </dgm:pt>
    <dgm:pt modelId="{75BEA8F8-E957-40E7-AD42-41C07F810316}" type="parTrans" cxnId="{31718E0B-1940-4821-A548-CB10CCC6C24D}">
      <dgm:prSet/>
      <dgm:spPr/>
      <dgm:t>
        <a:bodyPr/>
        <a:lstStyle/>
        <a:p>
          <a:endParaRPr lang="en-US" sz="5400"/>
        </a:p>
      </dgm:t>
    </dgm:pt>
    <dgm:pt modelId="{53C3BF94-8190-4B94-803D-AC540759A8B0}" type="sibTrans" cxnId="{31718E0B-1940-4821-A548-CB10CCC6C24D}">
      <dgm:prSet/>
      <dgm:spPr/>
      <dgm:t>
        <a:bodyPr/>
        <a:lstStyle/>
        <a:p>
          <a:endParaRPr lang="en-US"/>
        </a:p>
      </dgm:t>
    </dgm:pt>
    <dgm:pt modelId="{F64EB04F-6320-4B15-8B94-4E63302468D8}">
      <dgm:prSet phldrT="[Text]" custT="1"/>
      <dgm:spPr/>
      <dgm:t>
        <a:bodyPr/>
        <a:lstStyle/>
        <a:p>
          <a:r>
            <a:rPr lang="en-US" sz="1600" dirty="0"/>
            <a:t>Rectal</a:t>
          </a:r>
        </a:p>
      </dgm:t>
    </dgm:pt>
    <dgm:pt modelId="{C412BFD4-3D58-4851-938E-56F019AD3DE4}" type="parTrans" cxnId="{B057F3E0-21AC-4B09-9B6C-F06E47A6D066}">
      <dgm:prSet/>
      <dgm:spPr/>
      <dgm:t>
        <a:bodyPr/>
        <a:lstStyle/>
        <a:p>
          <a:endParaRPr lang="en-US" sz="5400"/>
        </a:p>
      </dgm:t>
    </dgm:pt>
    <dgm:pt modelId="{1ABCB198-E8BE-4E6C-9C23-6CDDC880E66D}" type="sibTrans" cxnId="{B057F3E0-21AC-4B09-9B6C-F06E47A6D066}">
      <dgm:prSet/>
      <dgm:spPr/>
      <dgm:t>
        <a:bodyPr/>
        <a:lstStyle/>
        <a:p>
          <a:endParaRPr lang="en-US"/>
        </a:p>
      </dgm:t>
    </dgm:pt>
    <dgm:pt modelId="{DECD1AAF-225E-4278-8996-AF2BD01A5022}">
      <dgm:prSet phldrT="[Text]" custT="1"/>
      <dgm:spPr/>
      <dgm:t>
        <a:bodyPr/>
        <a:lstStyle/>
        <a:p>
          <a:r>
            <a:rPr lang="en-US" sz="1600" dirty="0"/>
            <a:t>Dermal</a:t>
          </a:r>
        </a:p>
      </dgm:t>
    </dgm:pt>
    <dgm:pt modelId="{2D335078-08D2-462A-8D39-D8B1C8150D61}" type="parTrans" cxnId="{A39C400F-4124-43E2-AEFC-97B04B125AE8}">
      <dgm:prSet/>
      <dgm:spPr/>
      <dgm:t>
        <a:bodyPr/>
        <a:lstStyle/>
        <a:p>
          <a:endParaRPr lang="en-US" sz="5400"/>
        </a:p>
      </dgm:t>
    </dgm:pt>
    <dgm:pt modelId="{873DC371-02A9-489E-A94B-966CFCA660FB}" type="sibTrans" cxnId="{A39C400F-4124-43E2-AEFC-97B04B125AE8}">
      <dgm:prSet/>
      <dgm:spPr/>
      <dgm:t>
        <a:bodyPr/>
        <a:lstStyle/>
        <a:p>
          <a:endParaRPr lang="en-US"/>
        </a:p>
      </dgm:t>
    </dgm:pt>
    <dgm:pt modelId="{45C59619-E638-4C9F-A208-57A92D11F6FD}">
      <dgm:prSet phldrT="[Text]" custT="1"/>
      <dgm:spPr/>
      <dgm:t>
        <a:bodyPr/>
        <a:lstStyle/>
        <a:p>
          <a:r>
            <a:rPr lang="en-US" sz="1600" dirty="0"/>
            <a:t>Injection/ Infusion</a:t>
          </a:r>
        </a:p>
      </dgm:t>
    </dgm:pt>
    <dgm:pt modelId="{D01996E7-E5F9-433E-A5B3-C4D7841D8E1B}" type="parTrans" cxnId="{FFEDA343-098F-40A5-8A0F-18FC2EA5B82A}">
      <dgm:prSet/>
      <dgm:spPr/>
      <dgm:t>
        <a:bodyPr/>
        <a:lstStyle/>
        <a:p>
          <a:endParaRPr lang="en-US" sz="5400"/>
        </a:p>
      </dgm:t>
    </dgm:pt>
    <dgm:pt modelId="{6A8F6278-F555-416A-91BD-3562A69808D8}" type="sibTrans" cxnId="{FFEDA343-098F-40A5-8A0F-18FC2EA5B82A}">
      <dgm:prSet/>
      <dgm:spPr/>
      <dgm:t>
        <a:bodyPr/>
        <a:lstStyle/>
        <a:p>
          <a:endParaRPr lang="en-US"/>
        </a:p>
      </dgm:t>
    </dgm:pt>
    <dgm:pt modelId="{9E30BDC9-0F41-45D9-9902-F113C16E9E82}" type="pres">
      <dgm:prSet presAssocID="{350825F7-031E-47CD-80EF-8173E209F76C}" presName="mainComposite" presStyleCnt="0">
        <dgm:presLayoutVars>
          <dgm:chPref val="1"/>
          <dgm:dir/>
          <dgm:animOne val="branch"/>
          <dgm:animLvl val="lvl"/>
          <dgm:resizeHandles val="exact"/>
        </dgm:presLayoutVars>
      </dgm:prSet>
      <dgm:spPr/>
    </dgm:pt>
    <dgm:pt modelId="{2FA14F29-C745-4086-8F74-532F96EF4552}" type="pres">
      <dgm:prSet presAssocID="{350825F7-031E-47CD-80EF-8173E209F76C}" presName="hierFlow" presStyleCnt="0"/>
      <dgm:spPr/>
    </dgm:pt>
    <dgm:pt modelId="{B3726DDF-3DBE-49E6-8EE1-2E7F5C9FB8A8}" type="pres">
      <dgm:prSet presAssocID="{350825F7-031E-47CD-80EF-8173E209F76C}" presName="hierChild1" presStyleCnt="0">
        <dgm:presLayoutVars>
          <dgm:chPref val="1"/>
          <dgm:animOne val="branch"/>
          <dgm:animLvl val="lvl"/>
        </dgm:presLayoutVars>
      </dgm:prSet>
      <dgm:spPr/>
    </dgm:pt>
    <dgm:pt modelId="{21660671-B39F-42D4-B624-574508EB06A8}" type="pres">
      <dgm:prSet presAssocID="{78818D85-9114-4857-BD22-1172C37F0F5B}" presName="Name14" presStyleCnt="0"/>
      <dgm:spPr/>
    </dgm:pt>
    <dgm:pt modelId="{F614FA03-C05D-4406-9B16-A55C2FE71A2F}" type="pres">
      <dgm:prSet presAssocID="{78818D85-9114-4857-BD22-1172C37F0F5B}" presName="level1Shape" presStyleLbl="node0" presStyleIdx="0" presStyleCnt="1" custScaleX="2000000" custScaleY="1769399" custLinFactY="-600000" custLinFactNeighborY="-614899">
        <dgm:presLayoutVars>
          <dgm:chPref val="3"/>
        </dgm:presLayoutVars>
      </dgm:prSet>
      <dgm:spPr/>
    </dgm:pt>
    <dgm:pt modelId="{97E0F773-E6CF-4B45-911E-991089D087DB}" type="pres">
      <dgm:prSet presAssocID="{78818D85-9114-4857-BD22-1172C37F0F5B}" presName="hierChild2" presStyleCnt="0"/>
      <dgm:spPr/>
    </dgm:pt>
    <dgm:pt modelId="{34459F8B-094D-4A1B-8DC0-DE6B721BD932}" type="pres">
      <dgm:prSet presAssocID="{617EAD46-0285-4EAA-ACF2-3DD4E9C23761}" presName="Name19" presStyleLbl="parChTrans1D2" presStyleIdx="0" presStyleCnt="8" custScaleX="2000000" custScaleY="2000000"/>
      <dgm:spPr/>
    </dgm:pt>
    <dgm:pt modelId="{65A5E031-A918-498D-86CB-83F5AB1B745B}" type="pres">
      <dgm:prSet presAssocID="{104F38F6-35C9-4224-8532-742869D36829}" presName="Name21" presStyleCnt="0"/>
      <dgm:spPr/>
    </dgm:pt>
    <dgm:pt modelId="{E86A0917-1CC3-49E3-9E68-14C48135A363}" type="pres">
      <dgm:prSet presAssocID="{104F38F6-35C9-4224-8532-742869D36829}" presName="level2Shape" presStyleLbl="node2" presStyleIdx="0" presStyleCnt="8" custScaleX="2000000" custScaleY="2000000"/>
      <dgm:spPr/>
    </dgm:pt>
    <dgm:pt modelId="{6C962437-3D16-4E84-8A04-C48844C683DD}" type="pres">
      <dgm:prSet presAssocID="{104F38F6-35C9-4224-8532-742869D36829}" presName="hierChild3" presStyleCnt="0"/>
      <dgm:spPr/>
    </dgm:pt>
    <dgm:pt modelId="{B55CD2B0-748C-4B71-86A6-CABC1A336F28}" type="pres">
      <dgm:prSet presAssocID="{75B61A49-A920-4E37-81DE-030C475B6F9D}" presName="Name19" presStyleLbl="parChTrans1D2" presStyleIdx="1" presStyleCnt="8" custScaleX="2000000" custScaleY="2000000"/>
      <dgm:spPr/>
    </dgm:pt>
    <dgm:pt modelId="{94C4318F-C622-4F99-AC22-3494B2B77D52}" type="pres">
      <dgm:prSet presAssocID="{2E92C667-61BB-403E-8EF6-2190F3452953}" presName="Name21" presStyleCnt="0"/>
      <dgm:spPr/>
    </dgm:pt>
    <dgm:pt modelId="{48B3B8AA-E200-454F-8CBC-4E7F283A8230}" type="pres">
      <dgm:prSet presAssocID="{2E92C667-61BB-403E-8EF6-2190F3452953}" presName="level2Shape" presStyleLbl="node2" presStyleIdx="1" presStyleCnt="8" custScaleX="2000000" custScaleY="2000000"/>
      <dgm:spPr/>
    </dgm:pt>
    <dgm:pt modelId="{81D76FB9-80DA-40D3-9F78-D23A081C0C33}" type="pres">
      <dgm:prSet presAssocID="{2E92C667-61BB-403E-8EF6-2190F3452953}" presName="hierChild3" presStyleCnt="0"/>
      <dgm:spPr/>
    </dgm:pt>
    <dgm:pt modelId="{E82632E5-CE85-4095-9D55-727592429436}" type="pres">
      <dgm:prSet presAssocID="{078C1EFE-0BA3-4940-B98B-9BC2F38E37DF}" presName="Name19" presStyleLbl="parChTrans1D2" presStyleIdx="2" presStyleCnt="8" custScaleX="2000000" custScaleY="2000000"/>
      <dgm:spPr/>
    </dgm:pt>
    <dgm:pt modelId="{5443A26D-2FF4-4A18-9BDA-43718382BB15}" type="pres">
      <dgm:prSet presAssocID="{D97B91FE-07A0-4AAF-91D0-DF600AD467F2}" presName="Name21" presStyleCnt="0"/>
      <dgm:spPr/>
    </dgm:pt>
    <dgm:pt modelId="{48BC222A-DA8E-414C-8A94-00C97360F9D4}" type="pres">
      <dgm:prSet presAssocID="{D97B91FE-07A0-4AAF-91D0-DF600AD467F2}" presName="level2Shape" presStyleLbl="node2" presStyleIdx="2" presStyleCnt="8" custScaleX="2000000" custScaleY="2000000"/>
      <dgm:spPr/>
    </dgm:pt>
    <dgm:pt modelId="{3AF96229-27DB-4307-A7A2-913BBCF88393}" type="pres">
      <dgm:prSet presAssocID="{D97B91FE-07A0-4AAF-91D0-DF600AD467F2}" presName="hierChild3" presStyleCnt="0"/>
      <dgm:spPr/>
    </dgm:pt>
    <dgm:pt modelId="{7A3CEF0C-8C06-405E-9248-DB907A31837F}" type="pres">
      <dgm:prSet presAssocID="{74444BF1-4F09-4C24-998E-1AC30B922A4A}" presName="Name19" presStyleLbl="parChTrans1D2" presStyleIdx="3" presStyleCnt="8" custScaleX="2000000" custScaleY="2000000"/>
      <dgm:spPr/>
    </dgm:pt>
    <dgm:pt modelId="{C6B375D9-16A7-4EFF-8812-202B721AF642}" type="pres">
      <dgm:prSet presAssocID="{76963C87-B748-46E7-A43F-F73F60F239CF}" presName="Name21" presStyleCnt="0"/>
      <dgm:spPr/>
    </dgm:pt>
    <dgm:pt modelId="{675C2F0D-C2E5-448C-97F3-6A02276C6524}" type="pres">
      <dgm:prSet presAssocID="{76963C87-B748-46E7-A43F-F73F60F239CF}" presName="level2Shape" presStyleLbl="node2" presStyleIdx="3" presStyleCnt="8" custScaleX="2000000" custScaleY="2000000"/>
      <dgm:spPr/>
    </dgm:pt>
    <dgm:pt modelId="{D8718F30-45E4-420A-8AEF-D0E7626FD84B}" type="pres">
      <dgm:prSet presAssocID="{76963C87-B748-46E7-A43F-F73F60F239CF}" presName="hierChild3" presStyleCnt="0"/>
      <dgm:spPr/>
    </dgm:pt>
    <dgm:pt modelId="{25CCF408-710C-4F2E-94F0-F8BDDDF407C3}" type="pres">
      <dgm:prSet presAssocID="{75BEA8F8-E957-40E7-AD42-41C07F810316}" presName="Name19" presStyleLbl="parChTrans1D2" presStyleIdx="4" presStyleCnt="8" custScaleX="2000000" custScaleY="2000000"/>
      <dgm:spPr/>
    </dgm:pt>
    <dgm:pt modelId="{00A0E5C6-D2BC-4A45-9B49-5802DBEAE1CE}" type="pres">
      <dgm:prSet presAssocID="{9E262F8E-7CC3-4D60-9DA0-359EEFEF7460}" presName="Name21" presStyleCnt="0"/>
      <dgm:spPr/>
    </dgm:pt>
    <dgm:pt modelId="{D25F0C02-73A3-43F5-9D98-2C054E97504D}" type="pres">
      <dgm:prSet presAssocID="{9E262F8E-7CC3-4D60-9DA0-359EEFEF7460}" presName="level2Shape" presStyleLbl="node2" presStyleIdx="4" presStyleCnt="8" custScaleX="2000000" custScaleY="2000000"/>
      <dgm:spPr/>
    </dgm:pt>
    <dgm:pt modelId="{766B5D7C-9088-4DD0-87E6-F1478C658565}" type="pres">
      <dgm:prSet presAssocID="{9E262F8E-7CC3-4D60-9DA0-359EEFEF7460}" presName="hierChild3" presStyleCnt="0"/>
      <dgm:spPr/>
    </dgm:pt>
    <dgm:pt modelId="{693B62D1-96C0-4F23-8923-40E3D988FDE4}" type="pres">
      <dgm:prSet presAssocID="{C412BFD4-3D58-4851-938E-56F019AD3DE4}" presName="Name19" presStyleLbl="parChTrans1D2" presStyleIdx="5" presStyleCnt="8" custScaleX="2000000" custScaleY="2000000"/>
      <dgm:spPr/>
    </dgm:pt>
    <dgm:pt modelId="{4ABBA244-9891-47D7-8A4A-6C2025EED16C}" type="pres">
      <dgm:prSet presAssocID="{F64EB04F-6320-4B15-8B94-4E63302468D8}" presName="Name21" presStyleCnt="0"/>
      <dgm:spPr/>
    </dgm:pt>
    <dgm:pt modelId="{42AB421A-2A00-4400-AD92-7D0EC48C28C0}" type="pres">
      <dgm:prSet presAssocID="{F64EB04F-6320-4B15-8B94-4E63302468D8}" presName="level2Shape" presStyleLbl="node2" presStyleIdx="5" presStyleCnt="8" custScaleX="2000000" custScaleY="2000000"/>
      <dgm:spPr/>
    </dgm:pt>
    <dgm:pt modelId="{BF8A8117-40A4-41D3-B856-689431EA112C}" type="pres">
      <dgm:prSet presAssocID="{F64EB04F-6320-4B15-8B94-4E63302468D8}" presName="hierChild3" presStyleCnt="0"/>
      <dgm:spPr/>
    </dgm:pt>
    <dgm:pt modelId="{2EE5B12A-8F70-427E-BD00-EAF2226A8FB9}" type="pres">
      <dgm:prSet presAssocID="{2D335078-08D2-462A-8D39-D8B1C8150D61}" presName="Name19" presStyleLbl="parChTrans1D2" presStyleIdx="6" presStyleCnt="8" custScaleX="2000000" custScaleY="2000000"/>
      <dgm:spPr/>
    </dgm:pt>
    <dgm:pt modelId="{930AC166-E75F-47D3-BFE6-056A4B6B51C2}" type="pres">
      <dgm:prSet presAssocID="{DECD1AAF-225E-4278-8996-AF2BD01A5022}" presName="Name21" presStyleCnt="0"/>
      <dgm:spPr/>
    </dgm:pt>
    <dgm:pt modelId="{B5C254A3-01B5-420A-832C-0F9A7B0A98A6}" type="pres">
      <dgm:prSet presAssocID="{DECD1AAF-225E-4278-8996-AF2BD01A5022}" presName="level2Shape" presStyleLbl="node2" presStyleIdx="6" presStyleCnt="8" custScaleX="2000000" custScaleY="2000000"/>
      <dgm:spPr/>
    </dgm:pt>
    <dgm:pt modelId="{95C225CF-CB67-47CD-9F02-B14EA0AD01C2}" type="pres">
      <dgm:prSet presAssocID="{DECD1AAF-225E-4278-8996-AF2BD01A5022}" presName="hierChild3" presStyleCnt="0"/>
      <dgm:spPr/>
    </dgm:pt>
    <dgm:pt modelId="{B68D4F22-E949-4365-BD4A-2D3F1C0FAC95}" type="pres">
      <dgm:prSet presAssocID="{D01996E7-E5F9-433E-A5B3-C4D7841D8E1B}" presName="Name19" presStyleLbl="parChTrans1D2" presStyleIdx="7" presStyleCnt="8" custScaleX="2000000" custScaleY="2000000"/>
      <dgm:spPr/>
    </dgm:pt>
    <dgm:pt modelId="{13B55CC5-22CC-4E6C-94D4-38C0C2BB5515}" type="pres">
      <dgm:prSet presAssocID="{45C59619-E638-4C9F-A208-57A92D11F6FD}" presName="Name21" presStyleCnt="0"/>
      <dgm:spPr/>
    </dgm:pt>
    <dgm:pt modelId="{1AB3D1BC-C49A-4532-9844-2497D1C3CECF}" type="pres">
      <dgm:prSet presAssocID="{45C59619-E638-4C9F-A208-57A92D11F6FD}" presName="level2Shape" presStyleLbl="node2" presStyleIdx="7" presStyleCnt="8" custScaleX="2000000" custScaleY="2000000"/>
      <dgm:spPr/>
    </dgm:pt>
    <dgm:pt modelId="{14D9A46A-DFA1-4F1B-BC95-A18309D5534C}" type="pres">
      <dgm:prSet presAssocID="{45C59619-E638-4C9F-A208-57A92D11F6FD}" presName="hierChild3" presStyleCnt="0"/>
      <dgm:spPr/>
    </dgm:pt>
    <dgm:pt modelId="{2B31B244-C69F-4520-94A5-23B2EE50A215}" type="pres">
      <dgm:prSet presAssocID="{350825F7-031E-47CD-80EF-8173E209F76C}" presName="bgShapesFlow" presStyleCnt="0"/>
      <dgm:spPr/>
    </dgm:pt>
  </dgm:ptLst>
  <dgm:cxnLst>
    <dgm:cxn modelId="{31718E0B-1940-4821-A548-CB10CCC6C24D}" srcId="{78818D85-9114-4857-BD22-1172C37F0F5B}" destId="{9E262F8E-7CC3-4D60-9DA0-359EEFEF7460}" srcOrd="4" destOrd="0" parTransId="{75BEA8F8-E957-40E7-AD42-41C07F810316}" sibTransId="{53C3BF94-8190-4B94-803D-AC540759A8B0}"/>
    <dgm:cxn modelId="{1D210F0E-90ED-4F7E-9F95-24C7AED68FD1}" type="presOf" srcId="{75BEA8F8-E957-40E7-AD42-41C07F810316}" destId="{25CCF408-710C-4F2E-94F0-F8BDDDF407C3}" srcOrd="0" destOrd="0" presId="urn:microsoft.com/office/officeart/2005/8/layout/hierarchy6"/>
    <dgm:cxn modelId="{A39C400F-4124-43E2-AEFC-97B04B125AE8}" srcId="{78818D85-9114-4857-BD22-1172C37F0F5B}" destId="{DECD1AAF-225E-4278-8996-AF2BD01A5022}" srcOrd="6" destOrd="0" parTransId="{2D335078-08D2-462A-8D39-D8B1C8150D61}" sibTransId="{873DC371-02A9-489E-A94B-966CFCA660FB}"/>
    <dgm:cxn modelId="{70F86622-F2A5-4FE4-B7BC-465316B69AB0}" type="presOf" srcId="{DECD1AAF-225E-4278-8996-AF2BD01A5022}" destId="{B5C254A3-01B5-420A-832C-0F9A7B0A98A6}" srcOrd="0" destOrd="0" presId="urn:microsoft.com/office/officeart/2005/8/layout/hierarchy6"/>
    <dgm:cxn modelId="{57AC2C28-443C-455F-BC53-5E0B442B8464}" type="presOf" srcId="{75B61A49-A920-4E37-81DE-030C475B6F9D}" destId="{B55CD2B0-748C-4B71-86A6-CABC1A336F28}" srcOrd="0" destOrd="0" presId="urn:microsoft.com/office/officeart/2005/8/layout/hierarchy6"/>
    <dgm:cxn modelId="{9A23752D-A95A-4F3D-9E22-B139ED1E936A}" type="presOf" srcId="{617EAD46-0285-4EAA-ACF2-3DD4E9C23761}" destId="{34459F8B-094D-4A1B-8DC0-DE6B721BD932}" srcOrd="0" destOrd="0" presId="urn:microsoft.com/office/officeart/2005/8/layout/hierarchy6"/>
    <dgm:cxn modelId="{84BF6239-16FF-46E5-A577-AA4B1170F7A7}" srcId="{78818D85-9114-4857-BD22-1172C37F0F5B}" destId="{2E92C667-61BB-403E-8EF6-2190F3452953}" srcOrd="1" destOrd="0" parTransId="{75B61A49-A920-4E37-81DE-030C475B6F9D}" sibTransId="{EC8F250E-4C30-4925-88E3-A3E140B154FC}"/>
    <dgm:cxn modelId="{FE888239-8BC8-4788-B54F-3FA72D2AEAE4}" srcId="{78818D85-9114-4857-BD22-1172C37F0F5B}" destId="{104F38F6-35C9-4224-8532-742869D36829}" srcOrd="0" destOrd="0" parTransId="{617EAD46-0285-4EAA-ACF2-3DD4E9C23761}" sibTransId="{848DBEF4-279A-47D1-8237-BF8A68063C42}"/>
    <dgm:cxn modelId="{FFEDA343-098F-40A5-8A0F-18FC2EA5B82A}" srcId="{78818D85-9114-4857-BD22-1172C37F0F5B}" destId="{45C59619-E638-4C9F-A208-57A92D11F6FD}" srcOrd="7" destOrd="0" parTransId="{D01996E7-E5F9-433E-A5B3-C4D7841D8E1B}" sibTransId="{6A8F6278-F555-416A-91BD-3562A69808D8}"/>
    <dgm:cxn modelId="{D4FDEF46-0F7C-42FA-A5D4-159CFE17DD84}" srcId="{78818D85-9114-4857-BD22-1172C37F0F5B}" destId="{76963C87-B748-46E7-A43F-F73F60F239CF}" srcOrd="3" destOrd="0" parTransId="{74444BF1-4F09-4C24-998E-1AC30B922A4A}" sibTransId="{738C9703-3ED6-4BA0-8A45-E06AF8DCEC5C}"/>
    <dgm:cxn modelId="{94E58D71-6D19-4EEE-A7CE-E799A292893C}" type="presOf" srcId="{45C59619-E638-4C9F-A208-57A92D11F6FD}" destId="{1AB3D1BC-C49A-4532-9844-2497D1C3CECF}" srcOrd="0" destOrd="0" presId="urn:microsoft.com/office/officeart/2005/8/layout/hierarchy6"/>
    <dgm:cxn modelId="{4A458056-B1C4-4D96-9EF9-B68E72870561}" type="presOf" srcId="{D01996E7-E5F9-433E-A5B3-C4D7841D8E1B}" destId="{B68D4F22-E949-4365-BD4A-2D3F1C0FAC95}" srcOrd="0" destOrd="0" presId="urn:microsoft.com/office/officeart/2005/8/layout/hierarchy6"/>
    <dgm:cxn modelId="{7A578C77-9B9D-404A-BD3C-1AE408FBF89A}" type="presOf" srcId="{74444BF1-4F09-4C24-998E-1AC30B922A4A}" destId="{7A3CEF0C-8C06-405E-9248-DB907A31837F}" srcOrd="0" destOrd="0" presId="urn:microsoft.com/office/officeart/2005/8/layout/hierarchy6"/>
    <dgm:cxn modelId="{850AB07B-21CC-42FD-8B40-481C1E86A78A}" type="presOf" srcId="{104F38F6-35C9-4224-8532-742869D36829}" destId="{E86A0917-1CC3-49E3-9E68-14C48135A363}" srcOrd="0" destOrd="0" presId="urn:microsoft.com/office/officeart/2005/8/layout/hierarchy6"/>
    <dgm:cxn modelId="{3706A27E-A647-446C-A902-1B44E84F6F2C}" type="presOf" srcId="{76963C87-B748-46E7-A43F-F73F60F239CF}" destId="{675C2F0D-C2E5-448C-97F3-6A02276C6524}" srcOrd="0" destOrd="0" presId="urn:microsoft.com/office/officeart/2005/8/layout/hierarchy6"/>
    <dgm:cxn modelId="{2FD4B2AD-06C4-4005-AF98-0B3AB7E3FEE1}" srcId="{350825F7-031E-47CD-80EF-8173E209F76C}" destId="{78818D85-9114-4857-BD22-1172C37F0F5B}" srcOrd="0" destOrd="0" parTransId="{E8A37005-F187-4062-B2C0-6CE788577533}" sibTransId="{1E4D343C-3074-4FFC-B1FF-2EB6C18D61EF}"/>
    <dgm:cxn modelId="{2F4155B5-9119-469A-AA1F-438648636608}" type="presOf" srcId="{2E92C667-61BB-403E-8EF6-2190F3452953}" destId="{48B3B8AA-E200-454F-8CBC-4E7F283A8230}" srcOrd="0" destOrd="0" presId="urn:microsoft.com/office/officeart/2005/8/layout/hierarchy6"/>
    <dgm:cxn modelId="{A10230B7-AAD7-4068-B1BE-6AD207A203A6}" type="presOf" srcId="{F64EB04F-6320-4B15-8B94-4E63302468D8}" destId="{42AB421A-2A00-4400-AD92-7D0EC48C28C0}" srcOrd="0" destOrd="0" presId="urn:microsoft.com/office/officeart/2005/8/layout/hierarchy6"/>
    <dgm:cxn modelId="{737829BA-C053-42EC-BB94-DC1DD176FE17}" type="presOf" srcId="{078C1EFE-0BA3-4940-B98B-9BC2F38E37DF}" destId="{E82632E5-CE85-4095-9D55-727592429436}" srcOrd="0" destOrd="0" presId="urn:microsoft.com/office/officeart/2005/8/layout/hierarchy6"/>
    <dgm:cxn modelId="{A43621BB-BFB7-4F1D-93A5-3359875064FE}" type="presOf" srcId="{9E262F8E-7CC3-4D60-9DA0-359EEFEF7460}" destId="{D25F0C02-73A3-43F5-9D98-2C054E97504D}" srcOrd="0" destOrd="0" presId="urn:microsoft.com/office/officeart/2005/8/layout/hierarchy6"/>
    <dgm:cxn modelId="{1070ABBC-E42C-4E6D-9225-5C60DE23D9A2}" srcId="{78818D85-9114-4857-BD22-1172C37F0F5B}" destId="{D97B91FE-07A0-4AAF-91D0-DF600AD467F2}" srcOrd="2" destOrd="0" parTransId="{078C1EFE-0BA3-4940-B98B-9BC2F38E37DF}" sibTransId="{C6F6B184-07D5-4810-9E84-86BE15CA6B0B}"/>
    <dgm:cxn modelId="{10A8BDBC-7CCB-4F42-B4F9-03228038FED2}" type="presOf" srcId="{C412BFD4-3D58-4851-938E-56F019AD3DE4}" destId="{693B62D1-96C0-4F23-8923-40E3D988FDE4}" srcOrd="0" destOrd="0" presId="urn:microsoft.com/office/officeart/2005/8/layout/hierarchy6"/>
    <dgm:cxn modelId="{04C883C8-8B31-46AA-8258-BE1B10633169}" type="presOf" srcId="{2D335078-08D2-462A-8D39-D8B1C8150D61}" destId="{2EE5B12A-8F70-427E-BD00-EAF2226A8FB9}" srcOrd="0" destOrd="0" presId="urn:microsoft.com/office/officeart/2005/8/layout/hierarchy6"/>
    <dgm:cxn modelId="{5A7D00DD-22A9-40F1-84E5-C8CDD31479E6}" type="presOf" srcId="{D97B91FE-07A0-4AAF-91D0-DF600AD467F2}" destId="{48BC222A-DA8E-414C-8A94-00C97360F9D4}" srcOrd="0" destOrd="0" presId="urn:microsoft.com/office/officeart/2005/8/layout/hierarchy6"/>
    <dgm:cxn modelId="{B057F3E0-21AC-4B09-9B6C-F06E47A6D066}" srcId="{78818D85-9114-4857-BD22-1172C37F0F5B}" destId="{F64EB04F-6320-4B15-8B94-4E63302468D8}" srcOrd="5" destOrd="0" parTransId="{C412BFD4-3D58-4851-938E-56F019AD3DE4}" sibTransId="{1ABCB198-E8BE-4E6C-9C23-6CDDC880E66D}"/>
    <dgm:cxn modelId="{F34768E7-EBE8-4E78-A39D-08D5667BCCEA}" type="presOf" srcId="{350825F7-031E-47CD-80EF-8173E209F76C}" destId="{9E30BDC9-0F41-45D9-9902-F113C16E9E82}" srcOrd="0" destOrd="0" presId="urn:microsoft.com/office/officeart/2005/8/layout/hierarchy6"/>
    <dgm:cxn modelId="{BC77ECF9-82C1-414E-ADB4-9354C2771ACB}" type="presOf" srcId="{78818D85-9114-4857-BD22-1172C37F0F5B}" destId="{F614FA03-C05D-4406-9B16-A55C2FE71A2F}" srcOrd="0" destOrd="0" presId="urn:microsoft.com/office/officeart/2005/8/layout/hierarchy6"/>
    <dgm:cxn modelId="{CAACBD7F-219F-4F35-AA0E-25EBD48A4346}" type="presParOf" srcId="{9E30BDC9-0F41-45D9-9902-F113C16E9E82}" destId="{2FA14F29-C745-4086-8F74-532F96EF4552}" srcOrd="0" destOrd="0" presId="urn:microsoft.com/office/officeart/2005/8/layout/hierarchy6"/>
    <dgm:cxn modelId="{AD0CC969-256F-456F-845D-3ED1F62B4C02}" type="presParOf" srcId="{2FA14F29-C745-4086-8F74-532F96EF4552}" destId="{B3726DDF-3DBE-49E6-8EE1-2E7F5C9FB8A8}" srcOrd="0" destOrd="0" presId="urn:microsoft.com/office/officeart/2005/8/layout/hierarchy6"/>
    <dgm:cxn modelId="{04C5A425-2CF3-469A-B843-3B3EFAF31F04}" type="presParOf" srcId="{B3726DDF-3DBE-49E6-8EE1-2E7F5C9FB8A8}" destId="{21660671-B39F-42D4-B624-574508EB06A8}" srcOrd="0" destOrd="0" presId="urn:microsoft.com/office/officeart/2005/8/layout/hierarchy6"/>
    <dgm:cxn modelId="{59E05D92-8CFF-4BF5-83B2-04CE62F24CFB}" type="presParOf" srcId="{21660671-B39F-42D4-B624-574508EB06A8}" destId="{F614FA03-C05D-4406-9B16-A55C2FE71A2F}" srcOrd="0" destOrd="0" presId="urn:microsoft.com/office/officeart/2005/8/layout/hierarchy6"/>
    <dgm:cxn modelId="{36963758-7C90-4E89-B51C-74E9CEDA7128}" type="presParOf" srcId="{21660671-B39F-42D4-B624-574508EB06A8}" destId="{97E0F773-E6CF-4B45-911E-991089D087DB}" srcOrd="1" destOrd="0" presId="urn:microsoft.com/office/officeart/2005/8/layout/hierarchy6"/>
    <dgm:cxn modelId="{609A5D21-6D97-4745-9D17-BB4C63F166CE}" type="presParOf" srcId="{97E0F773-E6CF-4B45-911E-991089D087DB}" destId="{34459F8B-094D-4A1B-8DC0-DE6B721BD932}" srcOrd="0" destOrd="0" presId="urn:microsoft.com/office/officeart/2005/8/layout/hierarchy6"/>
    <dgm:cxn modelId="{3BDE4171-2B68-4D1B-A98D-8BBFEB4CA676}" type="presParOf" srcId="{97E0F773-E6CF-4B45-911E-991089D087DB}" destId="{65A5E031-A918-498D-86CB-83F5AB1B745B}" srcOrd="1" destOrd="0" presId="urn:microsoft.com/office/officeart/2005/8/layout/hierarchy6"/>
    <dgm:cxn modelId="{60697833-B976-46C6-852E-0A2192E74427}" type="presParOf" srcId="{65A5E031-A918-498D-86CB-83F5AB1B745B}" destId="{E86A0917-1CC3-49E3-9E68-14C48135A363}" srcOrd="0" destOrd="0" presId="urn:microsoft.com/office/officeart/2005/8/layout/hierarchy6"/>
    <dgm:cxn modelId="{A9B071C1-8E3A-454F-A7ED-AFDFB7785333}" type="presParOf" srcId="{65A5E031-A918-498D-86CB-83F5AB1B745B}" destId="{6C962437-3D16-4E84-8A04-C48844C683DD}" srcOrd="1" destOrd="0" presId="urn:microsoft.com/office/officeart/2005/8/layout/hierarchy6"/>
    <dgm:cxn modelId="{CD12E687-A7FB-43D0-A251-E38121D6DF49}" type="presParOf" srcId="{97E0F773-E6CF-4B45-911E-991089D087DB}" destId="{B55CD2B0-748C-4B71-86A6-CABC1A336F28}" srcOrd="2" destOrd="0" presId="urn:microsoft.com/office/officeart/2005/8/layout/hierarchy6"/>
    <dgm:cxn modelId="{4FD74FA5-88D7-4B5B-9F46-44DB351A801C}" type="presParOf" srcId="{97E0F773-E6CF-4B45-911E-991089D087DB}" destId="{94C4318F-C622-4F99-AC22-3494B2B77D52}" srcOrd="3" destOrd="0" presId="urn:microsoft.com/office/officeart/2005/8/layout/hierarchy6"/>
    <dgm:cxn modelId="{3330497C-9F8C-45AE-8D28-DCEE3C26003C}" type="presParOf" srcId="{94C4318F-C622-4F99-AC22-3494B2B77D52}" destId="{48B3B8AA-E200-454F-8CBC-4E7F283A8230}" srcOrd="0" destOrd="0" presId="urn:microsoft.com/office/officeart/2005/8/layout/hierarchy6"/>
    <dgm:cxn modelId="{19A0B814-AF3B-461E-9988-DDE8752E2DAF}" type="presParOf" srcId="{94C4318F-C622-4F99-AC22-3494B2B77D52}" destId="{81D76FB9-80DA-40D3-9F78-D23A081C0C33}" srcOrd="1" destOrd="0" presId="urn:microsoft.com/office/officeart/2005/8/layout/hierarchy6"/>
    <dgm:cxn modelId="{F43BD077-C4A3-4D8B-A03D-DBB62EB8B747}" type="presParOf" srcId="{97E0F773-E6CF-4B45-911E-991089D087DB}" destId="{E82632E5-CE85-4095-9D55-727592429436}" srcOrd="4" destOrd="0" presId="urn:microsoft.com/office/officeart/2005/8/layout/hierarchy6"/>
    <dgm:cxn modelId="{8C3643BD-7F81-4DC7-B783-F6682E38051A}" type="presParOf" srcId="{97E0F773-E6CF-4B45-911E-991089D087DB}" destId="{5443A26D-2FF4-4A18-9BDA-43718382BB15}" srcOrd="5" destOrd="0" presId="urn:microsoft.com/office/officeart/2005/8/layout/hierarchy6"/>
    <dgm:cxn modelId="{98945A14-A14A-42C8-B7BE-0ED535F754AC}" type="presParOf" srcId="{5443A26D-2FF4-4A18-9BDA-43718382BB15}" destId="{48BC222A-DA8E-414C-8A94-00C97360F9D4}" srcOrd="0" destOrd="0" presId="urn:microsoft.com/office/officeart/2005/8/layout/hierarchy6"/>
    <dgm:cxn modelId="{F6589E2D-4C41-4C42-B004-DCDD2EA506E0}" type="presParOf" srcId="{5443A26D-2FF4-4A18-9BDA-43718382BB15}" destId="{3AF96229-27DB-4307-A7A2-913BBCF88393}" srcOrd="1" destOrd="0" presId="urn:microsoft.com/office/officeart/2005/8/layout/hierarchy6"/>
    <dgm:cxn modelId="{4B2FCDD9-F3B6-4C1B-8BDB-5FD858EA0FE7}" type="presParOf" srcId="{97E0F773-E6CF-4B45-911E-991089D087DB}" destId="{7A3CEF0C-8C06-405E-9248-DB907A31837F}" srcOrd="6" destOrd="0" presId="urn:microsoft.com/office/officeart/2005/8/layout/hierarchy6"/>
    <dgm:cxn modelId="{58A1791F-B885-4841-86C5-A2D04822B95D}" type="presParOf" srcId="{97E0F773-E6CF-4B45-911E-991089D087DB}" destId="{C6B375D9-16A7-4EFF-8812-202B721AF642}" srcOrd="7" destOrd="0" presId="urn:microsoft.com/office/officeart/2005/8/layout/hierarchy6"/>
    <dgm:cxn modelId="{F798B431-5EEA-4DF6-B062-B48F388A6629}" type="presParOf" srcId="{C6B375D9-16A7-4EFF-8812-202B721AF642}" destId="{675C2F0D-C2E5-448C-97F3-6A02276C6524}" srcOrd="0" destOrd="0" presId="urn:microsoft.com/office/officeart/2005/8/layout/hierarchy6"/>
    <dgm:cxn modelId="{03FEF9F5-C469-4B7B-BA1F-2414C3EEA49A}" type="presParOf" srcId="{C6B375D9-16A7-4EFF-8812-202B721AF642}" destId="{D8718F30-45E4-420A-8AEF-D0E7626FD84B}" srcOrd="1" destOrd="0" presId="urn:microsoft.com/office/officeart/2005/8/layout/hierarchy6"/>
    <dgm:cxn modelId="{88857CCB-6D27-4660-B603-03D14647DF97}" type="presParOf" srcId="{97E0F773-E6CF-4B45-911E-991089D087DB}" destId="{25CCF408-710C-4F2E-94F0-F8BDDDF407C3}" srcOrd="8" destOrd="0" presId="urn:microsoft.com/office/officeart/2005/8/layout/hierarchy6"/>
    <dgm:cxn modelId="{8BFBAF20-CC23-4EEA-993F-C71AC3EA7092}" type="presParOf" srcId="{97E0F773-E6CF-4B45-911E-991089D087DB}" destId="{00A0E5C6-D2BC-4A45-9B49-5802DBEAE1CE}" srcOrd="9" destOrd="0" presId="urn:microsoft.com/office/officeart/2005/8/layout/hierarchy6"/>
    <dgm:cxn modelId="{01AA497B-3631-4DF9-88DD-5DBEA76E24B3}" type="presParOf" srcId="{00A0E5C6-D2BC-4A45-9B49-5802DBEAE1CE}" destId="{D25F0C02-73A3-43F5-9D98-2C054E97504D}" srcOrd="0" destOrd="0" presId="urn:microsoft.com/office/officeart/2005/8/layout/hierarchy6"/>
    <dgm:cxn modelId="{8F7AC5EA-3FA0-4FA5-A135-24A2B6C91574}" type="presParOf" srcId="{00A0E5C6-D2BC-4A45-9B49-5802DBEAE1CE}" destId="{766B5D7C-9088-4DD0-87E6-F1478C658565}" srcOrd="1" destOrd="0" presId="urn:microsoft.com/office/officeart/2005/8/layout/hierarchy6"/>
    <dgm:cxn modelId="{E332B0B5-54D0-4E6F-A14F-958B65339164}" type="presParOf" srcId="{97E0F773-E6CF-4B45-911E-991089D087DB}" destId="{693B62D1-96C0-4F23-8923-40E3D988FDE4}" srcOrd="10" destOrd="0" presId="urn:microsoft.com/office/officeart/2005/8/layout/hierarchy6"/>
    <dgm:cxn modelId="{47E8D80E-2E9D-46C0-B208-16F23C047927}" type="presParOf" srcId="{97E0F773-E6CF-4B45-911E-991089D087DB}" destId="{4ABBA244-9891-47D7-8A4A-6C2025EED16C}" srcOrd="11" destOrd="0" presId="urn:microsoft.com/office/officeart/2005/8/layout/hierarchy6"/>
    <dgm:cxn modelId="{220A803F-4066-4DE6-885C-671353DF33D8}" type="presParOf" srcId="{4ABBA244-9891-47D7-8A4A-6C2025EED16C}" destId="{42AB421A-2A00-4400-AD92-7D0EC48C28C0}" srcOrd="0" destOrd="0" presId="urn:microsoft.com/office/officeart/2005/8/layout/hierarchy6"/>
    <dgm:cxn modelId="{98A2B90E-B1F8-47A2-8679-9092E7CBD261}" type="presParOf" srcId="{4ABBA244-9891-47D7-8A4A-6C2025EED16C}" destId="{BF8A8117-40A4-41D3-B856-689431EA112C}" srcOrd="1" destOrd="0" presId="urn:microsoft.com/office/officeart/2005/8/layout/hierarchy6"/>
    <dgm:cxn modelId="{8D2FF48C-35D4-470B-BBE6-4EC53FBF9975}" type="presParOf" srcId="{97E0F773-E6CF-4B45-911E-991089D087DB}" destId="{2EE5B12A-8F70-427E-BD00-EAF2226A8FB9}" srcOrd="12" destOrd="0" presId="urn:microsoft.com/office/officeart/2005/8/layout/hierarchy6"/>
    <dgm:cxn modelId="{5209DB11-3BF8-41AF-856F-A7270FA692A2}" type="presParOf" srcId="{97E0F773-E6CF-4B45-911E-991089D087DB}" destId="{930AC166-E75F-47D3-BFE6-056A4B6B51C2}" srcOrd="13" destOrd="0" presId="urn:microsoft.com/office/officeart/2005/8/layout/hierarchy6"/>
    <dgm:cxn modelId="{BF5379BC-FD75-447A-BDBA-1415BEFD11E3}" type="presParOf" srcId="{930AC166-E75F-47D3-BFE6-056A4B6B51C2}" destId="{B5C254A3-01B5-420A-832C-0F9A7B0A98A6}" srcOrd="0" destOrd="0" presId="urn:microsoft.com/office/officeart/2005/8/layout/hierarchy6"/>
    <dgm:cxn modelId="{E5DF642A-6FC6-40A3-992B-6D29F98224EC}" type="presParOf" srcId="{930AC166-E75F-47D3-BFE6-056A4B6B51C2}" destId="{95C225CF-CB67-47CD-9F02-B14EA0AD01C2}" srcOrd="1" destOrd="0" presId="urn:microsoft.com/office/officeart/2005/8/layout/hierarchy6"/>
    <dgm:cxn modelId="{AC209883-3AF9-4F62-B410-D9CFA92293F8}" type="presParOf" srcId="{97E0F773-E6CF-4B45-911E-991089D087DB}" destId="{B68D4F22-E949-4365-BD4A-2D3F1C0FAC95}" srcOrd="14" destOrd="0" presId="urn:microsoft.com/office/officeart/2005/8/layout/hierarchy6"/>
    <dgm:cxn modelId="{24AFB0A1-E8B2-4F14-A016-DA2F0630A242}" type="presParOf" srcId="{97E0F773-E6CF-4B45-911E-991089D087DB}" destId="{13B55CC5-22CC-4E6C-94D4-38C0C2BB5515}" srcOrd="15" destOrd="0" presId="urn:microsoft.com/office/officeart/2005/8/layout/hierarchy6"/>
    <dgm:cxn modelId="{E7A58283-A08D-4323-91FC-224486F10C62}" type="presParOf" srcId="{13B55CC5-22CC-4E6C-94D4-38C0C2BB5515}" destId="{1AB3D1BC-C49A-4532-9844-2497D1C3CECF}" srcOrd="0" destOrd="0" presId="urn:microsoft.com/office/officeart/2005/8/layout/hierarchy6"/>
    <dgm:cxn modelId="{EF475A10-1ED4-4735-BFE7-F4AB3BFEEBDD}" type="presParOf" srcId="{13B55CC5-22CC-4E6C-94D4-38C0C2BB5515}" destId="{14D9A46A-DFA1-4F1B-BC95-A18309D5534C}" srcOrd="1" destOrd="0" presId="urn:microsoft.com/office/officeart/2005/8/layout/hierarchy6"/>
    <dgm:cxn modelId="{8288D5E7-E33A-4536-926E-671A839CA7B3}" type="presParOf" srcId="{9E30BDC9-0F41-45D9-9902-F113C16E9E82}" destId="{2B31B244-C69F-4520-94A5-23B2EE50A215}" srcOrd="1" destOrd="0" presId="urn:microsoft.com/office/officeart/2005/8/layout/hierarchy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14FA03-C05D-4406-9B16-A55C2FE71A2F}">
      <dsp:nvSpPr>
        <dsp:cNvPr id="0" name=""/>
        <dsp:cNvSpPr/>
      </dsp:nvSpPr>
      <dsp:spPr>
        <a:xfrm>
          <a:off x="5255344" y="1525778"/>
          <a:ext cx="1478111" cy="871789"/>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t>Drug delivery</a:t>
          </a:r>
        </a:p>
      </dsp:txBody>
      <dsp:txXfrm>
        <a:off x="5280878" y="1551312"/>
        <a:ext cx="1427043" cy="820721"/>
      </dsp:txXfrm>
    </dsp:sp>
    <dsp:sp modelId="{34459F8B-094D-4A1B-8DC0-DE6B721BD932}">
      <dsp:nvSpPr>
        <dsp:cNvPr id="0" name=""/>
        <dsp:cNvSpPr/>
      </dsp:nvSpPr>
      <dsp:spPr>
        <a:xfrm>
          <a:off x="743409" y="2397568"/>
          <a:ext cx="5250990" cy="618293"/>
        </a:xfrm>
        <a:custGeom>
          <a:avLst/>
          <a:gdLst/>
          <a:ahLst/>
          <a:cxnLst/>
          <a:rect l="0" t="0" r="0" b="0"/>
          <a:pathLst>
            <a:path>
              <a:moveTo>
                <a:pt x="5250990" y="0"/>
              </a:moveTo>
              <a:lnTo>
                <a:pt x="5250990" y="309146"/>
              </a:lnTo>
              <a:lnTo>
                <a:pt x="0" y="309146"/>
              </a:lnTo>
              <a:lnTo>
                <a:pt x="0" y="618293"/>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86A0917-1CC3-49E3-9E68-14C48135A363}">
      <dsp:nvSpPr>
        <dsp:cNvPr id="0" name=""/>
        <dsp:cNvSpPr/>
      </dsp:nvSpPr>
      <dsp:spPr>
        <a:xfrm>
          <a:off x="4353" y="3015861"/>
          <a:ext cx="1478111" cy="985407"/>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oral</a:t>
          </a:r>
        </a:p>
      </dsp:txBody>
      <dsp:txXfrm>
        <a:off x="33215" y="3044723"/>
        <a:ext cx="1420387" cy="927683"/>
      </dsp:txXfrm>
    </dsp:sp>
    <dsp:sp modelId="{B55CD2B0-748C-4B71-86A6-CABC1A336F28}">
      <dsp:nvSpPr>
        <dsp:cNvPr id="0" name=""/>
        <dsp:cNvSpPr/>
      </dsp:nvSpPr>
      <dsp:spPr>
        <a:xfrm>
          <a:off x="2243692" y="2397568"/>
          <a:ext cx="3750707" cy="618293"/>
        </a:xfrm>
        <a:custGeom>
          <a:avLst/>
          <a:gdLst/>
          <a:ahLst/>
          <a:cxnLst/>
          <a:rect l="0" t="0" r="0" b="0"/>
          <a:pathLst>
            <a:path>
              <a:moveTo>
                <a:pt x="3750707" y="0"/>
              </a:moveTo>
              <a:lnTo>
                <a:pt x="3750707" y="309146"/>
              </a:lnTo>
              <a:lnTo>
                <a:pt x="0" y="309146"/>
              </a:lnTo>
              <a:lnTo>
                <a:pt x="0" y="618293"/>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8B3B8AA-E200-454F-8CBC-4E7F283A8230}">
      <dsp:nvSpPr>
        <dsp:cNvPr id="0" name=""/>
        <dsp:cNvSpPr/>
      </dsp:nvSpPr>
      <dsp:spPr>
        <a:xfrm>
          <a:off x="1504636" y="3015861"/>
          <a:ext cx="1478111" cy="985407"/>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ophthalmic</a:t>
          </a:r>
        </a:p>
      </dsp:txBody>
      <dsp:txXfrm>
        <a:off x="1533498" y="3044723"/>
        <a:ext cx="1420387" cy="927683"/>
      </dsp:txXfrm>
    </dsp:sp>
    <dsp:sp modelId="{E82632E5-CE85-4095-9D55-727592429436}">
      <dsp:nvSpPr>
        <dsp:cNvPr id="0" name=""/>
        <dsp:cNvSpPr/>
      </dsp:nvSpPr>
      <dsp:spPr>
        <a:xfrm>
          <a:off x="3743975" y="2397568"/>
          <a:ext cx="2250424" cy="618293"/>
        </a:xfrm>
        <a:custGeom>
          <a:avLst/>
          <a:gdLst/>
          <a:ahLst/>
          <a:cxnLst/>
          <a:rect l="0" t="0" r="0" b="0"/>
          <a:pathLst>
            <a:path>
              <a:moveTo>
                <a:pt x="2250424" y="0"/>
              </a:moveTo>
              <a:lnTo>
                <a:pt x="2250424" y="309146"/>
              </a:lnTo>
              <a:lnTo>
                <a:pt x="0" y="309146"/>
              </a:lnTo>
              <a:lnTo>
                <a:pt x="0" y="618293"/>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8BC222A-DA8E-414C-8A94-00C97360F9D4}">
      <dsp:nvSpPr>
        <dsp:cNvPr id="0" name=""/>
        <dsp:cNvSpPr/>
      </dsp:nvSpPr>
      <dsp:spPr>
        <a:xfrm>
          <a:off x="3004919" y="3015861"/>
          <a:ext cx="1478111" cy="985407"/>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err="1"/>
            <a:t>otologic</a:t>
          </a:r>
          <a:endParaRPr lang="en-US" sz="1600" kern="1200" dirty="0"/>
        </a:p>
      </dsp:txBody>
      <dsp:txXfrm>
        <a:off x="3033781" y="3044723"/>
        <a:ext cx="1420387" cy="927683"/>
      </dsp:txXfrm>
    </dsp:sp>
    <dsp:sp modelId="{7A3CEF0C-8C06-405E-9248-DB907A31837F}">
      <dsp:nvSpPr>
        <dsp:cNvPr id="0" name=""/>
        <dsp:cNvSpPr/>
      </dsp:nvSpPr>
      <dsp:spPr>
        <a:xfrm>
          <a:off x="5244258" y="2397568"/>
          <a:ext cx="750141" cy="618293"/>
        </a:xfrm>
        <a:custGeom>
          <a:avLst/>
          <a:gdLst/>
          <a:ahLst/>
          <a:cxnLst/>
          <a:rect l="0" t="0" r="0" b="0"/>
          <a:pathLst>
            <a:path>
              <a:moveTo>
                <a:pt x="750141" y="0"/>
              </a:moveTo>
              <a:lnTo>
                <a:pt x="750141" y="309146"/>
              </a:lnTo>
              <a:lnTo>
                <a:pt x="0" y="309146"/>
              </a:lnTo>
              <a:lnTo>
                <a:pt x="0" y="618293"/>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75C2F0D-C2E5-448C-97F3-6A02276C6524}">
      <dsp:nvSpPr>
        <dsp:cNvPr id="0" name=""/>
        <dsp:cNvSpPr/>
      </dsp:nvSpPr>
      <dsp:spPr>
        <a:xfrm>
          <a:off x="4505202" y="3015861"/>
          <a:ext cx="1478111" cy="985407"/>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nasal</a:t>
          </a:r>
        </a:p>
      </dsp:txBody>
      <dsp:txXfrm>
        <a:off x="4534064" y="3044723"/>
        <a:ext cx="1420387" cy="927683"/>
      </dsp:txXfrm>
    </dsp:sp>
    <dsp:sp modelId="{25CCF408-710C-4F2E-94F0-F8BDDDF407C3}">
      <dsp:nvSpPr>
        <dsp:cNvPr id="0" name=""/>
        <dsp:cNvSpPr/>
      </dsp:nvSpPr>
      <dsp:spPr>
        <a:xfrm>
          <a:off x="5994400" y="2397568"/>
          <a:ext cx="750141" cy="618293"/>
        </a:xfrm>
        <a:custGeom>
          <a:avLst/>
          <a:gdLst/>
          <a:ahLst/>
          <a:cxnLst/>
          <a:rect l="0" t="0" r="0" b="0"/>
          <a:pathLst>
            <a:path>
              <a:moveTo>
                <a:pt x="0" y="0"/>
              </a:moveTo>
              <a:lnTo>
                <a:pt x="0" y="309146"/>
              </a:lnTo>
              <a:lnTo>
                <a:pt x="750141" y="309146"/>
              </a:lnTo>
              <a:lnTo>
                <a:pt x="750141" y="618293"/>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25F0C02-73A3-43F5-9D98-2C054E97504D}">
      <dsp:nvSpPr>
        <dsp:cNvPr id="0" name=""/>
        <dsp:cNvSpPr/>
      </dsp:nvSpPr>
      <dsp:spPr>
        <a:xfrm>
          <a:off x="6005485" y="3015861"/>
          <a:ext cx="1478111" cy="985407"/>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err="1"/>
            <a:t>urogenital</a:t>
          </a:r>
          <a:endParaRPr lang="en-US" sz="1600" kern="1200" dirty="0"/>
        </a:p>
      </dsp:txBody>
      <dsp:txXfrm>
        <a:off x="6034347" y="3044723"/>
        <a:ext cx="1420387" cy="927683"/>
      </dsp:txXfrm>
    </dsp:sp>
    <dsp:sp modelId="{693B62D1-96C0-4F23-8923-40E3D988FDE4}">
      <dsp:nvSpPr>
        <dsp:cNvPr id="0" name=""/>
        <dsp:cNvSpPr/>
      </dsp:nvSpPr>
      <dsp:spPr>
        <a:xfrm>
          <a:off x="5994400" y="2397568"/>
          <a:ext cx="2250424" cy="618293"/>
        </a:xfrm>
        <a:custGeom>
          <a:avLst/>
          <a:gdLst/>
          <a:ahLst/>
          <a:cxnLst/>
          <a:rect l="0" t="0" r="0" b="0"/>
          <a:pathLst>
            <a:path>
              <a:moveTo>
                <a:pt x="0" y="0"/>
              </a:moveTo>
              <a:lnTo>
                <a:pt x="0" y="309146"/>
              </a:lnTo>
              <a:lnTo>
                <a:pt x="2250424" y="309146"/>
              </a:lnTo>
              <a:lnTo>
                <a:pt x="2250424" y="618293"/>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2AB421A-2A00-4400-AD92-7D0EC48C28C0}">
      <dsp:nvSpPr>
        <dsp:cNvPr id="0" name=""/>
        <dsp:cNvSpPr/>
      </dsp:nvSpPr>
      <dsp:spPr>
        <a:xfrm>
          <a:off x="7505768" y="3015861"/>
          <a:ext cx="1478111" cy="985407"/>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Rectal</a:t>
          </a:r>
        </a:p>
      </dsp:txBody>
      <dsp:txXfrm>
        <a:off x="7534630" y="3044723"/>
        <a:ext cx="1420387" cy="927683"/>
      </dsp:txXfrm>
    </dsp:sp>
    <dsp:sp modelId="{2EE5B12A-8F70-427E-BD00-EAF2226A8FB9}">
      <dsp:nvSpPr>
        <dsp:cNvPr id="0" name=""/>
        <dsp:cNvSpPr/>
      </dsp:nvSpPr>
      <dsp:spPr>
        <a:xfrm>
          <a:off x="5994400" y="2397568"/>
          <a:ext cx="3750707" cy="618293"/>
        </a:xfrm>
        <a:custGeom>
          <a:avLst/>
          <a:gdLst/>
          <a:ahLst/>
          <a:cxnLst/>
          <a:rect l="0" t="0" r="0" b="0"/>
          <a:pathLst>
            <a:path>
              <a:moveTo>
                <a:pt x="0" y="0"/>
              </a:moveTo>
              <a:lnTo>
                <a:pt x="0" y="309146"/>
              </a:lnTo>
              <a:lnTo>
                <a:pt x="3750707" y="309146"/>
              </a:lnTo>
              <a:lnTo>
                <a:pt x="3750707" y="618293"/>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5C254A3-01B5-420A-832C-0F9A7B0A98A6}">
      <dsp:nvSpPr>
        <dsp:cNvPr id="0" name=""/>
        <dsp:cNvSpPr/>
      </dsp:nvSpPr>
      <dsp:spPr>
        <a:xfrm>
          <a:off x="9006051" y="3015861"/>
          <a:ext cx="1478111" cy="985407"/>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Dermal</a:t>
          </a:r>
        </a:p>
      </dsp:txBody>
      <dsp:txXfrm>
        <a:off x="9034913" y="3044723"/>
        <a:ext cx="1420387" cy="927683"/>
      </dsp:txXfrm>
    </dsp:sp>
    <dsp:sp modelId="{B68D4F22-E949-4365-BD4A-2D3F1C0FAC95}">
      <dsp:nvSpPr>
        <dsp:cNvPr id="0" name=""/>
        <dsp:cNvSpPr/>
      </dsp:nvSpPr>
      <dsp:spPr>
        <a:xfrm>
          <a:off x="5994400" y="2397568"/>
          <a:ext cx="5250990" cy="618293"/>
        </a:xfrm>
        <a:custGeom>
          <a:avLst/>
          <a:gdLst/>
          <a:ahLst/>
          <a:cxnLst/>
          <a:rect l="0" t="0" r="0" b="0"/>
          <a:pathLst>
            <a:path>
              <a:moveTo>
                <a:pt x="0" y="0"/>
              </a:moveTo>
              <a:lnTo>
                <a:pt x="0" y="309146"/>
              </a:lnTo>
              <a:lnTo>
                <a:pt x="5250990" y="309146"/>
              </a:lnTo>
              <a:lnTo>
                <a:pt x="5250990" y="618293"/>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AB3D1BC-C49A-4532-9844-2497D1C3CECF}">
      <dsp:nvSpPr>
        <dsp:cNvPr id="0" name=""/>
        <dsp:cNvSpPr/>
      </dsp:nvSpPr>
      <dsp:spPr>
        <a:xfrm>
          <a:off x="10506334" y="3015861"/>
          <a:ext cx="1478111" cy="985407"/>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Injection/ Infusion</a:t>
          </a:r>
        </a:p>
      </dsp:txBody>
      <dsp:txXfrm>
        <a:off x="10535196" y="3044723"/>
        <a:ext cx="1420387" cy="92768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77098ED-127F-47D6-831D-C4A365D7B573}" type="datetimeFigureOut">
              <a:rPr lang="en-US" smtClean="0"/>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E1713A-1043-4CF5-A32F-4FDBDBE9B82F}"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909997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877098ED-127F-47D6-831D-C4A365D7B573}" type="datetimeFigureOut">
              <a:rPr lang="en-US" smtClean="0"/>
              <a:t>3/28/2020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E1713A-1043-4CF5-A32F-4FDBDBE9B82F}" type="slidenum">
              <a:rPr lang="en-US" smtClean="0"/>
              <a:t>‹#›</a:t>
            </a:fld>
            <a:endParaRPr lang="en-US"/>
          </a:p>
        </p:txBody>
      </p:sp>
    </p:spTree>
    <p:extLst>
      <p:ext uri="{BB962C8B-B14F-4D97-AF65-F5344CB8AC3E}">
        <p14:creationId xmlns:p14="http://schemas.microsoft.com/office/powerpoint/2010/main" val="37492211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7098ED-127F-47D6-831D-C4A365D7B573}" type="datetimeFigureOut">
              <a:rPr lang="en-US" smtClean="0"/>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E1713A-1043-4CF5-A32F-4FDBDBE9B82F}" type="slidenum">
              <a:rPr lang="en-US" smtClean="0"/>
              <a:t>‹#›</a:t>
            </a:fld>
            <a:endParaRPr lang="en-US"/>
          </a:p>
        </p:txBody>
      </p:sp>
    </p:spTree>
    <p:extLst>
      <p:ext uri="{BB962C8B-B14F-4D97-AF65-F5344CB8AC3E}">
        <p14:creationId xmlns:p14="http://schemas.microsoft.com/office/powerpoint/2010/main" val="17805918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7098ED-127F-47D6-831D-C4A365D7B573}" type="datetimeFigureOut">
              <a:rPr lang="en-US" smtClean="0"/>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E1713A-1043-4CF5-A32F-4FDBDBE9B82F}"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5016660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7098ED-127F-47D6-831D-C4A365D7B573}" type="datetimeFigureOut">
              <a:rPr lang="en-US" smtClean="0"/>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E1713A-1043-4CF5-A32F-4FDBDBE9B82F}" type="slidenum">
              <a:rPr lang="en-US" smtClean="0"/>
              <a:t>‹#›</a:t>
            </a:fld>
            <a:endParaRPr lang="en-US"/>
          </a:p>
        </p:txBody>
      </p:sp>
    </p:spTree>
    <p:extLst>
      <p:ext uri="{BB962C8B-B14F-4D97-AF65-F5344CB8AC3E}">
        <p14:creationId xmlns:p14="http://schemas.microsoft.com/office/powerpoint/2010/main" val="40665557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7098ED-127F-47D6-831D-C4A365D7B573}" type="datetimeFigureOut">
              <a:rPr lang="en-US" smtClean="0"/>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E1713A-1043-4CF5-A32F-4FDBDBE9B82F}"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1589811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7098ED-127F-47D6-831D-C4A365D7B573}" type="datetimeFigureOut">
              <a:rPr lang="en-US" smtClean="0"/>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E1713A-1043-4CF5-A32F-4FDBDBE9B82F}" type="slidenum">
              <a:rPr lang="en-US" smtClean="0"/>
              <a:t>‹#›</a:t>
            </a:fld>
            <a:endParaRPr lang="en-US"/>
          </a:p>
        </p:txBody>
      </p:sp>
    </p:spTree>
    <p:extLst>
      <p:ext uri="{BB962C8B-B14F-4D97-AF65-F5344CB8AC3E}">
        <p14:creationId xmlns:p14="http://schemas.microsoft.com/office/powerpoint/2010/main" val="34480459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7098ED-127F-47D6-831D-C4A365D7B573}" type="datetimeFigureOut">
              <a:rPr lang="en-US" smtClean="0"/>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E1713A-1043-4CF5-A32F-4FDBDBE9B82F}" type="slidenum">
              <a:rPr lang="en-US" smtClean="0"/>
              <a:t>‹#›</a:t>
            </a:fld>
            <a:endParaRPr lang="en-US"/>
          </a:p>
        </p:txBody>
      </p:sp>
    </p:spTree>
    <p:extLst>
      <p:ext uri="{BB962C8B-B14F-4D97-AF65-F5344CB8AC3E}">
        <p14:creationId xmlns:p14="http://schemas.microsoft.com/office/powerpoint/2010/main" val="16373886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7098ED-127F-47D6-831D-C4A365D7B573}" type="datetimeFigureOut">
              <a:rPr lang="en-US" smtClean="0"/>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E1713A-1043-4CF5-A32F-4FDBDBE9B82F}" type="slidenum">
              <a:rPr lang="en-US" smtClean="0"/>
              <a:t>‹#›</a:t>
            </a:fld>
            <a:endParaRPr lang="en-US"/>
          </a:p>
        </p:txBody>
      </p:sp>
    </p:spTree>
    <p:extLst>
      <p:ext uri="{BB962C8B-B14F-4D97-AF65-F5344CB8AC3E}">
        <p14:creationId xmlns:p14="http://schemas.microsoft.com/office/powerpoint/2010/main" val="2029116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7098ED-127F-47D6-831D-C4A365D7B573}" type="datetimeFigureOut">
              <a:rPr lang="en-US" smtClean="0"/>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E1713A-1043-4CF5-A32F-4FDBDBE9B82F}" type="slidenum">
              <a:rPr lang="en-US" smtClean="0"/>
              <a:t>‹#›</a:t>
            </a:fld>
            <a:endParaRPr lang="en-US"/>
          </a:p>
        </p:txBody>
      </p:sp>
    </p:spTree>
    <p:extLst>
      <p:ext uri="{BB962C8B-B14F-4D97-AF65-F5344CB8AC3E}">
        <p14:creationId xmlns:p14="http://schemas.microsoft.com/office/powerpoint/2010/main" val="103793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7098ED-127F-47D6-831D-C4A365D7B573}" type="datetimeFigureOut">
              <a:rPr lang="en-US" smtClean="0"/>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E1713A-1043-4CF5-A32F-4FDBDBE9B82F}" type="slidenum">
              <a:rPr lang="en-US" smtClean="0"/>
              <a:t>‹#›</a:t>
            </a:fld>
            <a:endParaRPr lang="en-US"/>
          </a:p>
        </p:txBody>
      </p:sp>
    </p:spTree>
    <p:extLst>
      <p:ext uri="{BB962C8B-B14F-4D97-AF65-F5344CB8AC3E}">
        <p14:creationId xmlns:p14="http://schemas.microsoft.com/office/powerpoint/2010/main" val="3636822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7098ED-127F-47D6-831D-C4A365D7B573}" type="datetimeFigureOut">
              <a:rPr lang="en-US" smtClean="0"/>
              <a:t>3/28/2020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E1713A-1043-4CF5-A32F-4FDBDBE9B82F}" type="slidenum">
              <a:rPr lang="en-US" smtClean="0"/>
              <a:t>‹#›</a:t>
            </a:fld>
            <a:endParaRPr lang="en-US"/>
          </a:p>
        </p:txBody>
      </p:sp>
    </p:spTree>
    <p:extLst>
      <p:ext uri="{BB962C8B-B14F-4D97-AF65-F5344CB8AC3E}">
        <p14:creationId xmlns:p14="http://schemas.microsoft.com/office/powerpoint/2010/main" val="2562398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7098ED-127F-47D6-831D-C4A365D7B573}" type="datetimeFigureOut">
              <a:rPr lang="en-US" smtClean="0"/>
              <a:t>3/28/2020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E1713A-1043-4CF5-A32F-4FDBDBE9B82F}" type="slidenum">
              <a:rPr lang="en-US" smtClean="0"/>
              <a:t>‹#›</a:t>
            </a:fld>
            <a:endParaRPr lang="en-US"/>
          </a:p>
        </p:txBody>
      </p:sp>
    </p:spTree>
    <p:extLst>
      <p:ext uri="{BB962C8B-B14F-4D97-AF65-F5344CB8AC3E}">
        <p14:creationId xmlns:p14="http://schemas.microsoft.com/office/powerpoint/2010/main" val="3604868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7098ED-127F-47D6-831D-C4A365D7B573}" type="datetimeFigureOut">
              <a:rPr lang="en-US" smtClean="0"/>
              <a:t>3/28/2020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E1713A-1043-4CF5-A32F-4FDBDBE9B82F}" type="slidenum">
              <a:rPr lang="en-US" smtClean="0"/>
              <a:t>‹#›</a:t>
            </a:fld>
            <a:endParaRPr lang="en-US"/>
          </a:p>
        </p:txBody>
      </p:sp>
    </p:spTree>
    <p:extLst>
      <p:ext uri="{BB962C8B-B14F-4D97-AF65-F5344CB8AC3E}">
        <p14:creationId xmlns:p14="http://schemas.microsoft.com/office/powerpoint/2010/main" val="1360053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7098ED-127F-47D6-831D-C4A365D7B573}" type="datetimeFigureOut">
              <a:rPr lang="en-US" smtClean="0"/>
              <a:t>3/28/2020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E1713A-1043-4CF5-A32F-4FDBDBE9B82F}" type="slidenum">
              <a:rPr lang="en-US" smtClean="0"/>
              <a:t>‹#›</a:t>
            </a:fld>
            <a:endParaRPr lang="en-US"/>
          </a:p>
        </p:txBody>
      </p:sp>
    </p:spTree>
    <p:extLst>
      <p:ext uri="{BB962C8B-B14F-4D97-AF65-F5344CB8AC3E}">
        <p14:creationId xmlns:p14="http://schemas.microsoft.com/office/powerpoint/2010/main" val="3264174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77098ED-127F-47D6-831D-C4A365D7B573}" type="datetimeFigureOut">
              <a:rPr lang="en-US" smtClean="0"/>
              <a:t>3/28/2020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E1713A-1043-4CF5-A32F-4FDBDBE9B82F}" type="slidenum">
              <a:rPr lang="en-US" smtClean="0"/>
              <a:t>‹#›</a:t>
            </a:fld>
            <a:endParaRPr lang="en-US"/>
          </a:p>
        </p:txBody>
      </p:sp>
    </p:spTree>
    <p:extLst>
      <p:ext uri="{BB962C8B-B14F-4D97-AF65-F5344CB8AC3E}">
        <p14:creationId xmlns:p14="http://schemas.microsoft.com/office/powerpoint/2010/main" val="3969009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77098ED-127F-47D6-831D-C4A365D7B573}" type="datetimeFigureOut">
              <a:rPr lang="en-US" smtClean="0"/>
              <a:t>3/28/2020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E1713A-1043-4CF5-A32F-4FDBDBE9B82F}" type="slidenum">
              <a:rPr lang="en-US" smtClean="0"/>
              <a:t>‹#›</a:t>
            </a:fld>
            <a:endParaRPr lang="en-US"/>
          </a:p>
        </p:txBody>
      </p:sp>
    </p:spTree>
    <p:extLst>
      <p:ext uri="{BB962C8B-B14F-4D97-AF65-F5344CB8AC3E}">
        <p14:creationId xmlns:p14="http://schemas.microsoft.com/office/powerpoint/2010/main" val="1664242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877098ED-127F-47D6-831D-C4A365D7B573}" type="datetimeFigureOut">
              <a:rPr lang="en-US" smtClean="0"/>
              <a:t>3/28/2020</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33E1713A-1043-4CF5-A32F-4FDBDBE9B82F}" type="slidenum">
              <a:rPr lang="en-US" smtClean="0"/>
              <a:t>‹#›</a:t>
            </a:fld>
            <a:endParaRPr lang="en-US"/>
          </a:p>
        </p:txBody>
      </p:sp>
    </p:spTree>
    <p:extLst>
      <p:ext uri="{BB962C8B-B14F-4D97-AF65-F5344CB8AC3E}">
        <p14:creationId xmlns:p14="http://schemas.microsoft.com/office/powerpoint/2010/main" val="237935679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Medical Biotechnology</a:t>
            </a:r>
          </a:p>
        </p:txBody>
      </p:sp>
      <p:sp>
        <p:nvSpPr>
          <p:cNvPr id="3" name="Subtitle 2"/>
          <p:cNvSpPr>
            <a:spLocks noGrp="1"/>
          </p:cNvSpPr>
          <p:nvPr>
            <p:ph type="subTitle" idx="1"/>
          </p:nvPr>
        </p:nvSpPr>
        <p:spPr/>
        <p:txBody>
          <a:bodyPr>
            <a:normAutofit/>
          </a:bodyPr>
          <a:lstStyle/>
          <a:p>
            <a:r>
              <a:rPr lang="en-US" sz="3600" b="1" dirty="0"/>
              <a:t>Drug delivery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40"/>
            <a:ext cx="10972800" cy="919161"/>
          </a:xfrm>
        </p:spPr>
        <p:txBody>
          <a:bodyPr>
            <a:normAutofit fontScale="90000"/>
          </a:bodyPr>
          <a:lstStyle/>
          <a:p>
            <a:r>
              <a:rPr lang="en-US" sz="3733" b="1" dirty="0"/>
              <a:t>LIPOSOMAL AND TARGETED DRUG DELIVERY SYSTEM</a:t>
            </a:r>
          </a:p>
        </p:txBody>
      </p:sp>
      <p:sp>
        <p:nvSpPr>
          <p:cNvPr id="3" name="Content Placeholder 2"/>
          <p:cNvSpPr>
            <a:spLocks noGrp="1"/>
          </p:cNvSpPr>
          <p:nvPr>
            <p:ph idx="1"/>
          </p:nvPr>
        </p:nvSpPr>
        <p:spPr>
          <a:xfrm>
            <a:off x="304800" y="1193801"/>
            <a:ext cx="11582400" cy="5486399"/>
          </a:xfrm>
        </p:spPr>
        <p:txBody>
          <a:bodyPr>
            <a:noAutofit/>
          </a:bodyPr>
          <a:lstStyle/>
          <a:p>
            <a:pPr algn="just">
              <a:lnSpc>
                <a:spcPct val="170000"/>
              </a:lnSpc>
              <a:spcBef>
                <a:spcPts val="0"/>
              </a:spcBef>
            </a:pPr>
            <a:r>
              <a:rPr lang="en-US" sz="1400" dirty="0"/>
              <a:t>Drug delivery systems can in principle provide enhanced efficacy and/or reduced toxicity for anticancer agents. Long circulating macromolecular carriers such as liposomes can exploit the ‘enhanced permeability and retention’ effect for preferential </a:t>
            </a:r>
            <a:r>
              <a:rPr lang="en-US" sz="1400" dirty="0" err="1"/>
              <a:t>extravasation</a:t>
            </a:r>
            <a:r>
              <a:rPr lang="en-US" sz="1400" dirty="0"/>
              <a:t> from tumor vessels.</a:t>
            </a:r>
          </a:p>
          <a:p>
            <a:pPr algn="just">
              <a:lnSpc>
                <a:spcPct val="170000"/>
              </a:lnSpc>
              <a:spcBef>
                <a:spcPts val="0"/>
              </a:spcBef>
            </a:pPr>
            <a:r>
              <a:rPr lang="en-US" sz="1400" dirty="0"/>
              <a:t>The next generation of delivery systems will include true molecular targeting; </a:t>
            </a:r>
            <a:r>
              <a:rPr lang="en-US" sz="1400" dirty="0" err="1"/>
              <a:t>immunoliposomes</a:t>
            </a:r>
            <a:r>
              <a:rPr lang="en-US" sz="1400" dirty="0"/>
              <a:t> and other </a:t>
            </a:r>
            <a:r>
              <a:rPr lang="en-US" sz="1400" dirty="0" err="1"/>
              <a:t>ligand</a:t>
            </a:r>
            <a:r>
              <a:rPr lang="en-US" sz="1400" dirty="0"/>
              <a:t>-directed constructs represent an integration of biological components capable of tumor recognition with delivery technologies.</a:t>
            </a:r>
          </a:p>
          <a:p>
            <a:pPr algn="just">
              <a:lnSpc>
                <a:spcPct val="170000"/>
              </a:lnSpc>
              <a:spcBef>
                <a:spcPts val="0"/>
              </a:spcBef>
            </a:pPr>
            <a:r>
              <a:rPr lang="en-US" sz="1400" dirty="0"/>
              <a:t>currently approved liposomal drug delivery systems provide stable formulation, provide improved pharmacokinetics, and a degree of ‘passive’ or ‘physiological’ targeting to tumor tissue.</a:t>
            </a:r>
          </a:p>
          <a:p>
            <a:pPr algn="just">
              <a:lnSpc>
                <a:spcPct val="170000"/>
              </a:lnSpc>
              <a:spcBef>
                <a:spcPts val="0"/>
              </a:spcBef>
            </a:pPr>
            <a:r>
              <a:rPr lang="en-US" sz="1400" dirty="0"/>
              <a:t>However, these carriers do not directly target tumor cells. The design modifications that protect liposomes from undesirable interactions with plasma proteins and cell membranes, and which contrast them with reactive carriers such as cationic liposomes, also prevent interactions with tumor cells. Instead, after </a:t>
            </a:r>
            <a:r>
              <a:rPr lang="en-US" sz="1400" dirty="0" err="1"/>
              <a:t>extravasation</a:t>
            </a:r>
            <a:r>
              <a:rPr lang="en-US" sz="1400" dirty="0"/>
              <a:t> into tumor tissue, liposomes remain within tumor </a:t>
            </a:r>
            <a:r>
              <a:rPr lang="en-US" sz="1400" dirty="0" err="1"/>
              <a:t>stroma</a:t>
            </a:r>
            <a:r>
              <a:rPr lang="en-US" sz="1400" dirty="0"/>
              <a:t> as a drug-loaded depot. Liposomes eventually become subject to enzymatic degradation and/or </a:t>
            </a:r>
            <a:r>
              <a:rPr lang="en-US" sz="1400" dirty="0" err="1"/>
              <a:t>phagocytic</a:t>
            </a:r>
            <a:r>
              <a:rPr lang="en-US" sz="1400" dirty="0"/>
              <a:t> attack, leading to release of drug for subsequent diffusion to tumor cells. The next generation of drug carriers under development features direct molecular targeting of cancer cells via antibody-mediated or other </a:t>
            </a:r>
            <a:r>
              <a:rPr lang="en-US" sz="1400" dirty="0" err="1"/>
              <a:t>ligand</a:t>
            </a:r>
            <a:r>
              <a:rPr lang="en-US" sz="1400" dirty="0"/>
              <a:t>-mediated interactions.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10972800" cy="1143000"/>
          </a:xfrm>
        </p:spPr>
        <p:txBody>
          <a:bodyPr/>
          <a:lstStyle/>
          <a:p>
            <a:r>
              <a:rPr lang="en-US" dirty="0"/>
              <a:t>Liposomal Drug Delivery System</a:t>
            </a:r>
          </a:p>
        </p:txBody>
      </p:sp>
      <p:sp>
        <p:nvSpPr>
          <p:cNvPr id="3" name="Content Placeholder 2"/>
          <p:cNvSpPr>
            <a:spLocks noGrp="1"/>
          </p:cNvSpPr>
          <p:nvPr>
            <p:ph idx="1"/>
          </p:nvPr>
        </p:nvSpPr>
        <p:spPr/>
        <p:txBody>
          <a:bodyPr/>
          <a:lstStyle/>
          <a:p>
            <a:endParaRPr lang="en-US" dirty="0"/>
          </a:p>
        </p:txBody>
      </p:sp>
      <p:pic>
        <p:nvPicPr>
          <p:cNvPr id="31746" name="Picture 2" descr="Related image"/>
          <p:cNvPicPr>
            <a:picLocks noChangeAspect="1" noChangeArrowheads="1"/>
          </p:cNvPicPr>
          <p:nvPr/>
        </p:nvPicPr>
        <p:blipFill>
          <a:blip r:embed="rId2" cstate="print"/>
          <a:srcRect/>
          <a:stretch>
            <a:fillRect/>
          </a:stretch>
        </p:blipFill>
        <p:spPr bwMode="auto">
          <a:xfrm>
            <a:off x="1828800" y="1193800"/>
            <a:ext cx="8466667" cy="49784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40"/>
            <a:ext cx="10972800" cy="614361"/>
          </a:xfrm>
        </p:spPr>
        <p:txBody>
          <a:bodyPr>
            <a:normAutofit fontScale="90000"/>
          </a:bodyPr>
          <a:lstStyle/>
          <a:p>
            <a:r>
              <a:rPr lang="en-US" sz="3733" b="1" dirty="0" err="1"/>
              <a:t>Nanoparticulate</a:t>
            </a:r>
            <a:r>
              <a:rPr lang="en-US" sz="3733" b="1" dirty="0"/>
              <a:t> systems for brain delivery of drugs</a:t>
            </a:r>
          </a:p>
        </p:txBody>
      </p:sp>
      <p:sp>
        <p:nvSpPr>
          <p:cNvPr id="3" name="Content Placeholder 2"/>
          <p:cNvSpPr>
            <a:spLocks noGrp="1"/>
          </p:cNvSpPr>
          <p:nvPr>
            <p:ph idx="1"/>
          </p:nvPr>
        </p:nvSpPr>
        <p:spPr>
          <a:xfrm>
            <a:off x="203200" y="2500586"/>
            <a:ext cx="11785600" cy="5791200"/>
          </a:xfrm>
        </p:spPr>
        <p:txBody>
          <a:bodyPr>
            <a:noAutofit/>
          </a:bodyPr>
          <a:lstStyle/>
          <a:p>
            <a:pPr algn="just">
              <a:lnSpc>
                <a:spcPct val="170000"/>
              </a:lnSpc>
              <a:spcBef>
                <a:spcPts val="0"/>
              </a:spcBef>
            </a:pPr>
            <a:r>
              <a:rPr lang="en-US" sz="1867" dirty="0">
                <a:solidFill>
                  <a:schemeClr val="tx1">
                    <a:lumMod val="95000"/>
                  </a:schemeClr>
                </a:solidFill>
              </a:rPr>
              <a:t>One of the possibilities to deliver drugs to the brain is the employment of nanoparticles. </a:t>
            </a:r>
            <a:r>
              <a:rPr lang="en-US" sz="1867" dirty="0" err="1">
                <a:solidFill>
                  <a:schemeClr val="tx1">
                    <a:lumMod val="95000"/>
                  </a:schemeClr>
                </a:solidFill>
              </a:rPr>
              <a:t>Nanopartiacles</a:t>
            </a:r>
            <a:r>
              <a:rPr lang="en-US" sz="1867" dirty="0">
                <a:solidFill>
                  <a:schemeClr val="tx1">
                    <a:lumMod val="95000"/>
                  </a:schemeClr>
                </a:solidFill>
              </a:rPr>
              <a:t> are polymeric particles made of natural or artificial polymers ranging in size between about 10 and 1000 nm (1 mm). Drugs may be bound inform of a solid solution or dispersion or be adsorbed to the surface or chemically attached. Poly (</a:t>
            </a:r>
            <a:r>
              <a:rPr lang="en-US" sz="1867" dirty="0" err="1">
                <a:solidFill>
                  <a:schemeClr val="tx1">
                    <a:lumMod val="95000"/>
                  </a:schemeClr>
                </a:solidFill>
              </a:rPr>
              <a:t>butylcyanoacrylate</a:t>
            </a:r>
            <a:r>
              <a:rPr lang="en-US" sz="1867" dirty="0">
                <a:solidFill>
                  <a:schemeClr val="tx1">
                    <a:lumMod val="95000"/>
                  </a:schemeClr>
                </a:solidFill>
              </a:rPr>
              <a:t>) nanoparticles represent the </a:t>
            </a:r>
            <a:r>
              <a:rPr lang="en-US" sz="1867" dirty="0" err="1">
                <a:solidFill>
                  <a:schemeClr val="tx1">
                    <a:lumMod val="95000"/>
                  </a:schemeClr>
                </a:solidFill>
              </a:rPr>
              <a:t>onlynanoparticles</a:t>
            </a:r>
            <a:r>
              <a:rPr lang="en-US" sz="1867" dirty="0">
                <a:solidFill>
                  <a:schemeClr val="tx1">
                    <a:lumMod val="95000"/>
                  </a:schemeClr>
                </a:solidFill>
              </a:rPr>
              <a:t> that were so far successfully used for the </a:t>
            </a:r>
            <a:r>
              <a:rPr lang="en-US" sz="1867" i="1" dirty="0">
                <a:solidFill>
                  <a:schemeClr val="tx1">
                    <a:lumMod val="95000"/>
                  </a:schemeClr>
                </a:solidFill>
              </a:rPr>
              <a:t>in vivo</a:t>
            </a:r>
            <a:r>
              <a:rPr lang="en-US" sz="1867" dirty="0">
                <a:solidFill>
                  <a:schemeClr val="tx1">
                    <a:lumMod val="95000"/>
                  </a:schemeClr>
                </a:solidFill>
              </a:rPr>
              <a:t> delivery of drugs to the brain. The first drug that was de-livered to the brain using nanoparticles was the </a:t>
            </a:r>
            <a:r>
              <a:rPr lang="en-US" sz="1867" dirty="0" err="1">
                <a:solidFill>
                  <a:schemeClr val="tx1">
                    <a:lumMod val="95000"/>
                  </a:schemeClr>
                </a:solidFill>
              </a:rPr>
              <a:t>hexapeptidedalargin</a:t>
            </a:r>
            <a:r>
              <a:rPr lang="en-US" sz="1867" dirty="0">
                <a:solidFill>
                  <a:schemeClr val="tx1">
                    <a:lumMod val="95000"/>
                  </a:schemeClr>
                </a:solidFill>
              </a:rPr>
              <a:t> (Tyr-D-Ala- </a:t>
            </a:r>
            <a:r>
              <a:rPr lang="en-US" sz="1867" dirty="0" err="1">
                <a:solidFill>
                  <a:schemeClr val="tx1">
                    <a:lumMod val="95000"/>
                  </a:schemeClr>
                </a:solidFill>
              </a:rPr>
              <a:t>Gly</a:t>
            </a:r>
            <a:r>
              <a:rPr lang="en-US" sz="1867" dirty="0">
                <a:solidFill>
                  <a:schemeClr val="tx1">
                    <a:lumMod val="95000"/>
                  </a:schemeClr>
                </a:solidFill>
              </a:rPr>
              <a:t>- </a:t>
            </a:r>
            <a:r>
              <a:rPr lang="en-US" sz="1867" dirty="0" err="1">
                <a:solidFill>
                  <a:schemeClr val="tx1">
                    <a:lumMod val="95000"/>
                  </a:schemeClr>
                </a:solidFill>
              </a:rPr>
              <a:t>Phe</a:t>
            </a:r>
            <a:r>
              <a:rPr lang="en-US" sz="1867" dirty="0">
                <a:solidFill>
                  <a:schemeClr val="tx1">
                    <a:lumMod val="95000"/>
                  </a:schemeClr>
                </a:solidFill>
              </a:rPr>
              <a:t>-Leu-</a:t>
            </a:r>
            <a:r>
              <a:rPr lang="en-US" sz="1867" dirty="0" err="1">
                <a:solidFill>
                  <a:schemeClr val="tx1">
                    <a:lumMod val="95000"/>
                  </a:schemeClr>
                </a:solidFill>
              </a:rPr>
              <a:t>Arg</a:t>
            </a:r>
            <a:r>
              <a:rPr lang="en-US" sz="1867" dirty="0">
                <a:solidFill>
                  <a:schemeClr val="tx1">
                    <a:lumMod val="95000"/>
                  </a:schemeClr>
                </a:solidFill>
              </a:rPr>
              <a:t>), a Leu-enkephalin analogue with opioid activity.</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B1327B1-9A81-4720-A016-E8D1F876493B}"/>
              </a:ext>
            </a:extLst>
          </p:cNvPr>
          <p:cNvSpPr>
            <a:spLocks noGrp="1"/>
          </p:cNvSpPr>
          <p:nvPr>
            <p:ph idx="1"/>
          </p:nvPr>
        </p:nvSpPr>
        <p:spPr>
          <a:xfrm>
            <a:off x="294291" y="685800"/>
            <a:ext cx="11309130" cy="5630917"/>
          </a:xfrm>
        </p:spPr>
        <p:txBody>
          <a:bodyPr>
            <a:normAutofit/>
          </a:bodyPr>
          <a:lstStyle/>
          <a:p>
            <a:pPr algn="just">
              <a:lnSpc>
                <a:spcPct val="170000"/>
              </a:lnSpc>
              <a:spcBef>
                <a:spcPts val="0"/>
              </a:spcBef>
            </a:pPr>
            <a:r>
              <a:rPr lang="en-US" dirty="0">
                <a:solidFill>
                  <a:schemeClr val="tx1">
                    <a:lumMod val="95000"/>
                  </a:schemeClr>
                </a:solidFill>
              </a:rPr>
              <a:t>The main goals are to improve their stability in the biological environment, to mediate the bio-distribution of active compounds, improve drug loading, targeting, transport, release, and interaction with biological barriers.</a:t>
            </a:r>
          </a:p>
          <a:p>
            <a:pPr algn="just">
              <a:lnSpc>
                <a:spcPct val="170000"/>
              </a:lnSpc>
              <a:spcBef>
                <a:spcPts val="0"/>
              </a:spcBef>
            </a:pPr>
            <a:r>
              <a:rPr lang="en-US" dirty="0">
                <a:solidFill>
                  <a:schemeClr val="tx1">
                    <a:lumMod val="95000"/>
                  </a:schemeClr>
                </a:solidFill>
              </a:rPr>
              <a:t>Cytotoxicity of nanoparticles or their degradation products remains a major problem, and improvements in biocompatibility obviously are a main concern of future research.</a:t>
            </a:r>
          </a:p>
          <a:p>
            <a:pPr algn="just">
              <a:lnSpc>
                <a:spcPct val="170000"/>
              </a:lnSpc>
              <a:spcBef>
                <a:spcPts val="0"/>
              </a:spcBef>
            </a:pPr>
            <a:r>
              <a:rPr lang="en-US" dirty="0">
                <a:solidFill>
                  <a:schemeClr val="tx1">
                    <a:lumMod val="95000"/>
                  </a:schemeClr>
                </a:solidFill>
              </a:rPr>
              <a:t>The exact mechanism of nanoparticle transport into brain is not understood, but it is thought to depend on the particles size, material composition, and structure.</a:t>
            </a:r>
          </a:p>
          <a:p>
            <a:endParaRPr lang="en-US" dirty="0"/>
          </a:p>
        </p:txBody>
      </p:sp>
    </p:spTree>
    <p:extLst>
      <p:ext uri="{BB962C8B-B14F-4D97-AF65-F5344CB8AC3E}">
        <p14:creationId xmlns:p14="http://schemas.microsoft.com/office/powerpoint/2010/main" val="9072347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9698" name="Picture 2" descr="Mechanisms of degradation: bulk (A) and surface (B) degradation.Â "/>
          <p:cNvPicPr>
            <a:picLocks noChangeAspect="1" noChangeArrowheads="1"/>
          </p:cNvPicPr>
          <p:nvPr/>
        </p:nvPicPr>
        <p:blipFill>
          <a:blip r:embed="rId2" cstate="print"/>
          <a:srcRect/>
          <a:stretch>
            <a:fillRect/>
          </a:stretch>
        </p:blipFill>
        <p:spPr bwMode="auto">
          <a:xfrm>
            <a:off x="2133600" y="279400"/>
            <a:ext cx="7889752" cy="5588000"/>
          </a:xfrm>
          <a:prstGeom prst="rect">
            <a:avLst/>
          </a:prstGeom>
          <a:noFill/>
        </p:spPr>
      </p:pic>
      <p:sp>
        <p:nvSpPr>
          <p:cNvPr id="5" name="Rectangle 4"/>
          <p:cNvSpPr/>
          <p:nvPr/>
        </p:nvSpPr>
        <p:spPr>
          <a:xfrm>
            <a:off x="1930400" y="5996226"/>
            <a:ext cx="9753600" cy="461665"/>
          </a:xfrm>
          <a:prstGeom prst="rect">
            <a:avLst/>
          </a:prstGeom>
        </p:spPr>
        <p:txBody>
          <a:bodyPr wrap="square">
            <a:spAutoFit/>
          </a:bodyPr>
          <a:lstStyle/>
          <a:p>
            <a:r>
              <a:rPr lang="en-US" sz="2400" dirty="0"/>
              <a:t>Mechanisms of degradation: bulk (A) and surface (B) degradation.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buNone/>
            </a:pPr>
            <a:r>
              <a:rPr lang="en-US" dirty="0"/>
              <a:t>The nanotechnology includes:</a:t>
            </a:r>
          </a:p>
          <a:p>
            <a:endParaRPr lang="en-US" sz="3733" dirty="0"/>
          </a:p>
          <a:p>
            <a:r>
              <a:rPr lang="en-US" sz="3733" dirty="0"/>
              <a:t>Coated nanoparticles</a:t>
            </a:r>
          </a:p>
          <a:p>
            <a:r>
              <a:rPr lang="en-US" sz="3733" dirty="0" err="1"/>
              <a:t>Pegylated</a:t>
            </a:r>
            <a:r>
              <a:rPr lang="en-US" sz="3733" dirty="0"/>
              <a:t> nanoparticles</a:t>
            </a:r>
          </a:p>
          <a:p>
            <a:r>
              <a:rPr lang="en-US" sz="3733" dirty="0"/>
              <a:t>Solid Lipid Nanoparticles (SLN)</a:t>
            </a:r>
          </a:p>
          <a:p>
            <a:r>
              <a:rPr lang="en-US" sz="3733" dirty="0" err="1"/>
              <a:t>Nanogels</a:t>
            </a:r>
            <a:endParaRPr lang="en-US" sz="3733"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0943" y="254877"/>
            <a:ext cx="8534400" cy="1507067"/>
          </a:xfrm>
        </p:spPr>
        <p:txBody>
          <a:bodyPr>
            <a:normAutofit/>
          </a:bodyPr>
          <a:lstStyle/>
          <a:p>
            <a:r>
              <a:rPr lang="en-US" sz="4267" b="1" dirty="0"/>
              <a:t>OTHER CONTROLLED DRUG DELIVERY SYSTEMS</a:t>
            </a:r>
          </a:p>
        </p:txBody>
      </p:sp>
      <p:sp>
        <p:nvSpPr>
          <p:cNvPr id="3" name="Content Placeholder 2"/>
          <p:cNvSpPr>
            <a:spLocks noGrp="1"/>
          </p:cNvSpPr>
          <p:nvPr>
            <p:ph idx="1"/>
          </p:nvPr>
        </p:nvSpPr>
        <p:spPr>
          <a:xfrm>
            <a:off x="283779" y="1680396"/>
            <a:ext cx="10972800" cy="5059361"/>
          </a:xfrm>
        </p:spPr>
        <p:txBody>
          <a:bodyPr>
            <a:normAutofit/>
          </a:bodyPr>
          <a:lstStyle/>
          <a:p>
            <a:pPr algn="just">
              <a:lnSpc>
                <a:spcPct val="150000"/>
              </a:lnSpc>
              <a:spcBef>
                <a:spcPts val="800"/>
              </a:spcBef>
              <a:spcAft>
                <a:spcPts val="800"/>
              </a:spcAft>
            </a:pPr>
            <a:r>
              <a:rPr lang="en-US" dirty="0"/>
              <a:t>Extended release, slow release and sustained release preparation have been developed by pharmaceutical industry and pharmacy departments and investigated </a:t>
            </a:r>
            <a:r>
              <a:rPr lang="en-US" i="1" dirty="0"/>
              <a:t>in vitro</a:t>
            </a:r>
            <a:r>
              <a:rPr lang="en-US" dirty="0"/>
              <a:t> for release pattern and </a:t>
            </a:r>
            <a:r>
              <a:rPr lang="en-US" i="1" dirty="0"/>
              <a:t>in vivo</a:t>
            </a:r>
            <a:r>
              <a:rPr lang="en-US" dirty="0"/>
              <a:t> for bio-equivalence.</a:t>
            </a:r>
          </a:p>
          <a:p>
            <a:pPr algn="just">
              <a:lnSpc>
                <a:spcPct val="150000"/>
              </a:lnSpc>
              <a:spcBef>
                <a:spcPts val="800"/>
              </a:spcBef>
              <a:spcAft>
                <a:spcPts val="800"/>
              </a:spcAft>
            </a:pPr>
            <a:r>
              <a:rPr lang="en-US" dirty="0"/>
              <a:t>Dental product</a:t>
            </a:r>
          </a:p>
          <a:p>
            <a:pPr algn="just">
              <a:lnSpc>
                <a:spcPct val="150000"/>
              </a:lnSpc>
              <a:spcBef>
                <a:spcPts val="800"/>
              </a:spcBef>
              <a:spcAft>
                <a:spcPts val="800"/>
              </a:spcAft>
            </a:pPr>
            <a:r>
              <a:rPr lang="en-US" dirty="0"/>
              <a:t>Colon-specific drug delivery</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6557" y="924325"/>
            <a:ext cx="8534400" cy="1507067"/>
          </a:xfrm>
        </p:spPr>
        <p:txBody>
          <a:bodyPr>
            <a:noAutofit/>
          </a:bodyPr>
          <a:lstStyle/>
          <a:p>
            <a:r>
              <a:rPr lang="en-US" sz="4800" b="1" dirty="0"/>
              <a:t>What are some important areas for future research in drug delivery systems?</a:t>
            </a:r>
            <a:endParaRPr lang="en-US" sz="4800" dirty="0"/>
          </a:p>
        </p:txBody>
      </p:sp>
      <p:sp>
        <p:nvSpPr>
          <p:cNvPr id="3" name="Content Placeholder 2"/>
          <p:cNvSpPr>
            <a:spLocks noGrp="1"/>
          </p:cNvSpPr>
          <p:nvPr>
            <p:ph idx="1"/>
          </p:nvPr>
        </p:nvSpPr>
        <p:spPr>
          <a:xfrm>
            <a:off x="609600" y="2209799"/>
            <a:ext cx="10972800" cy="3916364"/>
          </a:xfrm>
        </p:spPr>
        <p:txBody>
          <a:bodyPr>
            <a:normAutofit/>
          </a:bodyPr>
          <a:lstStyle/>
          <a:p>
            <a:pPr>
              <a:lnSpc>
                <a:spcPct val="150000"/>
              </a:lnSpc>
              <a:spcBef>
                <a:spcPts val="800"/>
              </a:spcBef>
              <a:spcAft>
                <a:spcPts val="800"/>
              </a:spcAft>
            </a:pPr>
            <a:r>
              <a:rPr lang="en-US" dirty="0"/>
              <a:t>Crossing the Blood-Brain Barrier (BBB) in Brain Diseases and Disorders</a:t>
            </a:r>
          </a:p>
          <a:p>
            <a:pPr>
              <a:lnSpc>
                <a:spcPct val="150000"/>
              </a:lnSpc>
              <a:spcBef>
                <a:spcPts val="800"/>
              </a:spcBef>
              <a:spcAft>
                <a:spcPts val="800"/>
              </a:spcAft>
            </a:pPr>
            <a:r>
              <a:rPr lang="en-US" dirty="0"/>
              <a:t>Enhancing Targeted Intracellular Delivery</a:t>
            </a:r>
          </a:p>
          <a:p>
            <a:pPr>
              <a:lnSpc>
                <a:spcPct val="150000"/>
              </a:lnSpc>
              <a:spcBef>
                <a:spcPts val="800"/>
              </a:spcBef>
              <a:spcAft>
                <a:spcPts val="800"/>
              </a:spcAft>
            </a:pPr>
            <a:r>
              <a:rPr lang="en-US" dirty="0"/>
              <a:t>Combining Diagnosis and Treatment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4005" y="0"/>
            <a:ext cx="8534400" cy="1507067"/>
          </a:xfrm>
        </p:spPr>
        <p:txBody>
          <a:bodyPr/>
          <a:lstStyle/>
          <a:p>
            <a:r>
              <a:rPr lang="en-US" dirty="0"/>
              <a:t>Drug Delivery</a:t>
            </a:r>
          </a:p>
        </p:txBody>
      </p:sp>
      <p:sp>
        <p:nvSpPr>
          <p:cNvPr id="3" name="Content Placeholder 2"/>
          <p:cNvSpPr>
            <a:spLocks noGrp="1"/>
          </p:cNvSpPr>
          <p:nvPr>
            <p:ph idx="1"/>
          </p:nvPr>
        </p:nvSpPr>
        <p:spPr>
          <a:xfrm>
            <a:off x="474005" y="1841938"/>
            <a:ext cx="9847154" cy="3615267"/>
          </a:xfrm>
        </p:spPr>
        <p:txBody>
          <a:bodyPr>
            <a:noAutofit/>
          </a:bodyPr>
          <a:lstStyle/>
          <a:p>
            <a:pPr algn="just">
              <a:lnSpc>
                <a:spcPct val="160000"/>
              </a:lnSpc>
              <a:spcBef>
                <a:spcPts val="800"/>
              </a:spcBef>
            </a:pPr>
            <a:r>
              <a:rPr lang="en-US" sz="2800" b="1" dirty="0"/>
              <a:t>Drug delivery</a:t>
            </a:r>
            <a:r>
              <a:rPr lang="en-US" sz="2800" dirty="0"/>
              <a:t> refers to approaches, formulations, technologies, and systems for transporting a pharmaceutical compound in the body as needed to safely achieve its desired therapeutic effect.</a:t>
            </a:r>
          </a:p>
          <a:p>
            <a:pPr algn="just">
              <a:lnSpc>
                <a:spcPct val="160000"/>
              </a:lnSpc>
              <a:spcBef>
                <a:spcPts val="800"/>
              </a:spcBef>
            </a:pPr>
            <a:r>
              <a:rPr lang="en-US" sz="2800" dirty="0"/>
              <a:t>A </a:t>
            </a:r>
            <a:r>
              <a:rPr lang="en-US" sz="2800" b="1" dirty="0"/>
              <a:t>drug delivery system</a:t>
            </a:r>
            <a:r>
              <a:rPr lang="en-US" sz="2800" dirty="0"/>
              <a:t> is a system that is used as a carrier for administering a pharmaceutical  product to a patient.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1"/>
          <a:ext cx="11988800" cy="61256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633" y="0"/>
            <a:ext cx="8534400" cy="1507067"/>
          </a:xfrm>
        </p:spPr>
        <p:txBody>
          <a:bodyPr/>
          <a:lstStyle/>
          <a:p>
            <a:pPr algn="ctr"/>
            <a:r>
              <a:rPr lang="en-US" dirty="0"/>
              <a:t>Drug Delivery Forms</a:t>
            </a:r>
          </a:p>
        </p:txBody>
      </p:sp>
      <p:sp>
        <p:nvSpPr>
          <p:cNvPr id="3" name="Content Placeholder 2"/>
          <p:cNvSpPr>
            <a:spLocks noGrp="1"/>
          </p:cNvSpPr>
          <p:nvPr>
            <p:ph idx="1"/>
          </p:nvPr>
        </p:nvSpPr>
        <p:spPr>
          <a:xfrm>
            <a:off x="95632" y="1379483"/>
            <a:ext cx="11623401" cy="5080000"/>
          </a:xfrm>
        </p:spPr>
        <p:txBody>
          <a:bodyPr>
            <a:noAutofit/>
          </a:bodyPr>
          <a:lstStyle/>
          <a:p>
            <a:r>
              <a:rPr lang="en-US" b="1" dirty="0"/>
              <a:t>Pills</a:t>
            </a:r>
          </a:p>
          <a:p>
            <a:r>
              <a:rPr lang="en-US" b="1" dirty="0"/>
              <a:t>Tablet</a:t>
            </a:r>
          </a:p>
          <a:p>
            <a:r>
              <a:rPr lang="en-US" b="1" dirty="0"/>
              <a:t>Capsules</a:t>
            </a:r>
          </a:p>
          <a:p>
            <a:r>
              <a:rPr lang="en-US" b="1" dirty="0"/>
              <a:t>Dry Powder</a:t>
            </a:r>
          </a:p>
          <a:p>
            <a:r>
              <a:rPr lang="en-US" b="1" dirty="0"/>
              <a:t>Ointment</a:t>
            </a:r>
          </a:p>
          <a:p>
            <a:r>
              <a:rPr lang="en-US" b="1" dirty="0"/>
              <a:t>Sprays</a:t>
            </a:r>
          </a:p>
          <a:p>
            <a:r>
              <a:rPr lang="en-US" b="1" dirty="0"/>
              <a:t>Masks</a:t>
            </a:r>
          </a:p>
          <a:p>
            <a:r>
              <a:rPr lang="en-US" b="1" dirty="0" err="1"/>
              <a:t>Cannulas</a:t>
            </a:r>
            <a:endParaRPr lang="en-US" b="1" dirty="0"/>
          </a:p>
          <a:p>
            <a:r>
              <a:rPr lang="en-US" b="1" dirty="0"/>
              <a:t>Drops</a:t>
            </a:r>
          </a:p>
          <a:p>
            <a:r>
              <a:rPr lang="en-US" b="1" dirty="0"/>
              <a:t>Intravenous, intra muscular injections</a:t>
            </a:r>
          </a:p>
          <a:p>
            <a:r>
              <a:rPr lang="en-US" b="1" dirty="0"/>
              <a:t>Gels</a:t>
            </a:r>
          </a:p>
          <a:p>
            <a:r>
              <a:rPr lang="en-US" b="1" dirty="0"/>
              <a:t>Lotions</a:t>
            </a:r>
          </a:p>
          <a:p>
            <a:r>
              <a:rPr lang="en-US" b="1" dirty="0"/>
              <a:t>Balms etc</a:t>
            </a:r>
            <a:r>
              <a:rPr lang="en-US" dirty="0"/>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6763" y="0"/>
            <a:ext cx="8534400" cy="1507067"/>
          </a:xfrm>
        </p:spPr>
        <p:txBody>
          <a:bodyPr/>
          <a:lstStyle/>
          <a:p>
            <a:r>
              <a:rPr lang="en-US" dirty="0"/>
              <a:t>Drug Delivery Systems</a:t>
            </a:r>
          </a:p>
        </p:txBody>
      </p:sp>
      <p:sp>
        <p:nvSpPr>
          <p:cNvPr id="3" name="Content Placeholder 2"/>
          <p:cNvSpPr>
            <a:spLocks noGrp="1"/>
          </p:cNvSpPr>
          <p:nvPr>
            <p:ph idx="1"/>
          </p:nvPr>
        </p:nvSpPr>
        <p:spPr>
          <a:xfrm>
            <a:off x="609600" y="1600201"/>
            <a:ext cx="10972800" cy="4876799"/>
          </a:xfrm>
        </p:spPr>
        <p:txBody>
          <a:bodyPr>
            <a:normAutofit/>
          </a:bodyPr>
          <a:lstStyle/>
          <a:p>
            <a:pPr algn="just">
              <a:lnSpc>
                <a:spcPct val="160000"/>
              </a:lnSpc>
              <a:spcBef>
                <a:spcPts val="800"/>
              </a:spcBef>
              <a:spcAft>
                <a:spcPts val="800"/>
              </a:spcAft>
            </a:pPr>
            <a:r>
              <a:rPr lang="en-US" dirty="0"/>
              <a:t>D</a:t>
            </a:r>
            <a:r>
              <a:rPr lang="en-US" sz="2400" dirty="0"/>
              <a:t>rug delivery systems control the rate at which a drug is released and the location in the body where it is released. </a:t>
            </a:r>
          </a:p>
          <a:p>
            <a:pPr algn="just">
              <a:lnSpc>
                <a:spcPct val="160000"/>
              </a:lnSpc>
              <a:spcBef>
                <a:spcPts val="800"/>
              </a:spcBef>
              <a:spcAft>
                <a:spcPts val="800"/>
              </a:spcAft>
            </a:pPr>
            <a:r>
              <a:rPr lang="en-US" sz="2400" dirty="0"/>
              <a:t>Drug delivery systems combine one or more traditional drug delivery methods with engineered technology. These systems create the ability to specifically target where a drug is released in the body and/or the rate at which it gets released. This ability benefits patients in multiple ways.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026" y="146559"/>
            <a:ext cx="8534400" cy="1507067"/>
          </a:xfrm>
        </p:spPr>
        <p:txBody>
          <a:bodyPr/>
          <a:lstStyle/>
          <a:p>
            <a:r>
              <a:rPr lang="en-US" dirty="0"/>
              <a:t>Drug Delivery Route</a:t>
            </a:r>
          </a:p>
        </p:txBody>
      </p:sp>
      <p:sp>
        <p:nvSpPr>
          <p:cNvPr id="3" name="Content Placeholder 2"/>
          <p:cNvSpPr>
            <a:spLocks noGrp="1"/>
          </p:cNvSpPr>
          <p:nvPr>
            <p:ph idx="1"/>
          </p:nvPr>
        </p:nvSpPr>
        <p:spPr>
          <a:xfrm>
            <a:off x="399393" y="1484587"/>
            <a:ext cx="10972800" cy="4978399"/>
          </a:xfrm>
        </p:spPr>
        <p:txBody>
          <a:bodyPr>
            <a:noAutofit/>
          </a:bodyPr>
          <a:lstStyle/>
          <a:p>
            <a:pPr algn="just">
              <a:lnSpc>
                <a:spcPct val="170000"/>
              </a:lnSpc>
              <a:spcBef>
                <a:spcPts val="800"/>
              </a:spcBef>
              <a:spcAft>
                <a:spcPts val="800"/>
              </a:spcAft>
            </a:pPr>
            <a:r>
              <a:rPr lang="en-US" sz="2100" b="1" dirty="0"/>
              <a:t>Oral route: </a:t>
            </a:r>
            <a:r>
              <a:rPr lang="en-US" sz="2100" dirty="0"/>
              <a:t>this is the oldest route which has been used for conventional and novel drug delivery. The main two reasons for considering this route is the highly preferred one are ease of administration and the highly accepted and/ or comfortable for the patients</a:t>
            </a:r>
          </a:p>
          <a:p>
            <a:pPr algn="just">
              <a:lnSpc>
                <a:spcPct val="170000"/>
              </a:lnSpc>
              <a:spcBef>
                <a:spcPts val="800"/>
              </a:spcBef>
              <a:spcAft>
                <a:spcPts val="800"/>
              </a:spcAft>
            </a:pPr>
            <a:r>
              <a:rPr lang="en-US" sz="2100" b="1" dirty="0" err="1"/>
              <a:t>Parenteral</a:t>
            </a:r>
            <a:r>
              <a:rPr lang="en-US" sz="2100" b="1" dirty="0"/>
              <a:t> route: </a:t>
            </a:r>
            <a:r>
              <a:rPr lang="en-US" sz="2100" dirty="0"/>
              <a:t>This route or term means the introduction of medical therapy into the patient body through different routes other than oral route, these routes include intramuscular, intravenous, intra-arterial and subcutaneous route. This route considered as a very important role in the medical field and many drugs now a day’s synthesis to be administered by this route.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026" y="0"/>
            <a:ext cx="8534400" cy="1507067"/>
          </a:xfrm>
        </p:spPr>
        <p:txBody>
          <a:bodyPr/>
          <a:lstStyle/>
          <a:p>
            <a:r>
              <a:rPr lang="en-US" dirty="0"/>
              <a:t>Drug Delivery Route</a:t>
            </a:r>
          </a:p>
        </p:txBody>
      </p:sp>
      <p:sp>
        <p:nvSpPr>
          <p:cNvPr id="3" name="Content Placeholder 2"/>
          <p:cNvSpPr>
            <a:spLocks noGrp="1"/>
          </p:cNvSpPr>
          <p:nvPr>
            <p:ph idx="1"/>
          </p:nvPr>
        </p:nvSpPr>
        <p:spPr>
          <a:xfrm>
            <a:off x="262759" y="1136489"/>
            <a:ext cx="11666482" cy="5364160"/>
          </a:xfrm>
        </p:spPr>
        <p:txBody>
          <a:bodyPr>
            <a:noAutofit/>
          </a:bodyPr>
          <a:lstStyle/>
          <a:p>
            <a:pPr algn="just">
              <a:lnSpc>
                <a:spcPct val="170000"/>
              </a:lnSpc>
              <a:spcBef>
                <a:spcPts val="800"/>
              </a:spcBef>
              <a:spcAft>
                <a:spcPts val="800"/>
              </a:spcAft>
            </a:pPr>
            <a:r>
              <a:rPr lang="en-US" sz="2133" b="1" dirty="0"/>
              <a:t>Transdermal route: In this route the medical treatment will apply on the body surfaces such as the skin and / or mucous membrane. This route of administration significantly associated with local effect rather than systemic effect. Moreover, this route will transfer the active ingredients directly to the systematic circulation without gastrointestinal and/ or liver metabolism. </a:t>
            </a:r>
          </a:p>
          <a:p>
            <a:pPr algn="just">
              <a:lnSpc>
                <a:spcPct val="170000"/>
              </a:lnSpc>
              <a:spcBef>
                <a:spcPts val="800"/>
              </a:spcBef>
              <a:spcAft>
                <a:spcPts val="800"/>
              </a:spcAft>
            </a:pPr>
            <a:r>
              <a:rPr lang="en-US" sz="2133" b="1" dirty="0"/>
              <a:t>Inhalation route: In this type of medical treatment application route, the medical treatment will directly reach the lungs, by this way this route considers the route of choice to avoid systemic effect i.e., increase the bioavailability of the drug in the system. This route consider as the first choice in the treatment of respiratory diseases.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7766" y="0"/>
            <a:ext cx="8534400" cy="1507067"/>
          </a:xfrm>
        </p:spPr>
        <p:txBody>
          <a:bodyPr>
            <a:normAutofit/>
          </a:bodyPr>
          <a:lstStyle/>
          <a:p>
            <a:r>
              <a:rPr lang="en-US" dirty="0"/>
              <a:t>BEADED DELIVERY SYSTEMS</a:t>
            </a:r>
            <a:endParaRPr lang="en-US" b="1" dirty="0"/>
          </a:p>
        </p:txBody>
      </p:sp>
      <p:sp>
        <p:nvSpPr>
          <p:cNvPr id="3" name="Content Placeholder 2"/>
          <p:cNvSpPr>
            <a:spLocks noGrp="1"/>
          </p:cNvSpPr>
          <p:nvPr>
            <p:ph idx="1"/>
          </p:nvPr>
        </p:nvSpPr>
        <p:spPr>
          <a:xfrm>
            <a:off x="693683" y="1610712"/>
            <a:ext cx="10972800" cy="4876799"/>
          </a:xfrm>
        </p:spPr>
        <p:txBody>
          <a:bodyPr>
            <a:normAutofit/>
          </a:bodyPr>
          <a:lstStyle/>
          <a:p>
            <a:pPr algn="just">
              <a:lnSpc>
                <a:spcPct val="160000"/>
              </a:lnSpc>
              <a:spcBef>
                <a:spcPts val="800"/>
              </a:spcBef>
              <a:spcAft>
                <a:spcPts val="800"/>
              </a:spcAft>
            </a:pPr>
            <a:r>
              <a:rPr lang="en-US" dirty="0"/>
              <a:t>the beaded system consists of multiple, small beads that are composed of inert substances (such as polystyrene). The active drug is overlaid on the beads and encased in a delivery capsule. The drug delivery from this system is acid sensitive, in that drug levels are dependent on gastric acidity for release</a:t>
            </a:r>
          </a:p>
          <a:p>
            <a:pPr algn="just">
              <a:lnSpc>
                <a:spcPct val="160000"/>
              </a:lnSpc>
              <a:spcBef>
                <a:spcPts val="800"/>
              </a:spcBef>
              <a:spcAft>
                <a:spcPts val="800"/>
              </a:spcAft>
            </a:pPr>
            <a:r>
              <a:rPr lang="en-US" dirty="0"/>
              <a:t>advantages are seen for both efficacy (improved incontinence rates) and tolerability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264775"/>
            <a:ext cx="8534400" cy="1507067"/>
          </a:xfrm>
        </p:spPr>
        <p:txBody>
          <a:bodyPr/>
          <a:lstStyle/>
          <a:p>
            <a:r>
              <a:rPr lang="en-US" dirty="0"/>
              <a:t>Beaded Drug Delivery System</a:t>
            </a:r>
          </a:p>
        </p:txBody>
      </p:sp>
      <p:sp>
        <p:nvSpPr>
          <p:cNvPr id="3" name="Content Placeholder 2"/>
          <p:cNvSpPr>
            <a:spLocks noGrp="1"/>
          </p:cNvSpPr>
          <p:nvPr>
            <p:ph idx="1"/>
          </p:nvPr>
        </p:nvSpPr>
        <p:spPr/>
        <p:txBody>
          <a:bodyPr/>
          <a:lstStyle/>
          <a:p>
            <a:endParaRPr lang="en-US"/>
          </a:p>
        </p:txBody>
      </p:sp>
      <p:pic>
        <p:nvPicPr>
          <p:cNvPr id="30722" name="Picture 2" descr="Related image"/>
          <p:cNvPicPr>
            <a:picLocks noChangeAspect="1" noChangeArrowheads="1"/>
          </p:cNvPicPr>
          <p:nvPr/>
        </p:nvPicPr>
        <p:blipFill>
          <a:blip r:embed="rId2" cstate="print"/>
          <a:srcRect l="6381" t="18926" r="5882" b="5372"/>
          <a:stretch>
            <a:fillRect/>
          </a:stretch>
        </p:blipFill>
        <p:spPr bwMode="auto">
          <a:xfrm>
            <a:off x="2540000" y="2034309"/>
            <a:ext cx="7112000" cy="4137891"/>
          </a:xfrm>
          <a:prstGeom prst="rect">
            <a:avLst/>
          </a:prstGeom>
          <a:noFill/>
        </p:spPr>
      </p:pic>
    </p:spTree>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15</TotalTime>
  <Words>1022</Words>
  <Application>Microsoft Office PowerPoint</Application>
  <PresentationFormat>Widescreen</PresentationFormat>
  <Paragraphs>67</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Century Gothic</vt:lpstr>
      <vt:lpstr>Wingdings 3</vt:lpstr>
      <vt:lpstr>Slice</vt:lpstr>
      <vt:lpstr>Medical Biotechnology</vt:lpstr>
      <vt:lpstr>Drug Delivery</vt:lpstr>
      <vt:lpstr>PowerPoint Presentation</vt:lpstr>
      <vt:lpstr>Drug Delivery Forms</vt:lpstr>
      <vt:lpstr>Drug Delivery Systems</vt:lpstr>
      <vt:lpstr>Drug Delivery Route</vt:lpstr>
      <vt:lpstr>Drug Delivery Route</vt:lpstr>
      <vt:lpstr>BEADED DELIVERY SYSTEMS</vt:lpstr>
      <vt:lpstr>Beaded Drug Delivery System</vt:lpstr>
      <vt:lpstr>LIPOSOMAL AND TARGETED DRUG DELIVERY SYSTEM</vt:lpstr>
      <vt:lpstr>Liposomal Drug Delivery System</vt:lpstr>
      <vt:lpstr>Nanoparticulate systems for brain delivery of drugs</vt:lpstr>
      <vt:lpstr>PowerPoint Presentation</vt:lpstr>
      <vt:lpstr>PowerPoint Presentation</vt:lpstr>
      <vt:lpstr>PowerPoint Presentation</vt:lpstr>
      <vt:lpstr>OTHER CONTROLLED DRUG DELIVERY SYSTEMS</vt:lpstr>
      <vt:lpstr>What are some important areas for future research in drug delivery systems?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Medical Biotechnology</dc:title>
  <dc:creator>lenovo</dc:creator>
  <cp:lastModifiedBy>lenovo</cp:lastModifiedBy>
  <cp:revision>2</cp:revision>
  <dcterms:created xsi:type="dcterms:W3CDTF">2020-03-28T16:24:25Z</dcterms:created>
  <dcterms:modified xsi:type="dcterms:W3CDTF">2020-03-28T16:39:44Z</dcterms:modified>
</cp:coreProperties>
</file>