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4"/>
  </p:notesMasterIdLst>
  <p:handoutMasterIdLst>
    <p:handoutMasterId r:id="rId15"/>
  </p:handoutMasterIdLst>
  <p:sldIdLst>
    <p:sldId id="259" r:id="rId2"/>
    <p:sldId id="260" r:id="rId3"/>
    <p:sldId id="261" r:id="rId4"/>
    <p:sldId id="263" r:id="rId5"/>
    <p:sldId id="264" r:id="rId6"/>
    <p:sldId id="266" r:id="rId7"/>
    <p:sldId id="265" r:id="rId8"/>
    <p:sldId id="267" r:id="rId9"/>
    <p:sldId id="268" r:id="rId10"/>
    <p:sldId id="269" r:id="rId11"/>
    <p:sldId id="270" r:id="rId12"/>
    <p:sldId id="271"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81" d="100"/>
          <a:sy n="81" d="100"/>
        </p:scale>
        <p:origin x="-300" y="-36"/>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8/layout/AlternatingHexagons" loCatId="list" qsTypeId="urn:microsoft.com/office/officeart/2005/8/quickstyle/simple3" qsCatId="simple" csTypeId="urn:microsoft.com/office/officeart/2005/8/colors/colorful2" csCatId="colorful" phldr="1"/>
      <dgm:spPr/>
      <dgm:t>
        <a:bodyPr/>
        <a:lstStyle/>
        <a:p>
          <a:endParaRPr lang="en-US"/>
        </a:p>
      </dgm:t>
    </dgm:pt>
    <dgm:pt modelId="{75DA59A7-480D-49F3-940F-2B8D20C9F12E}" type="pres">
      <dgm:prSet presAssocID="{3F442EA2-39BA-4C9A-AD59-755D4917D532}" presName="Name0" presStyleCnt="0">
        <dgm:presLayoutVars>
          <dgm:chMax/>
          <dgm:chPref/>
          <dgm:dir/>
          <dgm:animLvl val="lvl"/>
        </dgm:presLayoutVars>
      </dgm:prSet>
      <dgm:spPr/>
      <dgm:t>
        <a:bodyPr/>
        <a:lstStyle/>
        <a:p>
          <a:endParaRPr lang="en-US"/>
        </a:p>
      </dgm:t>
    </dgm:pt>
  </dgm:ptLst>
  <dgm:cxnLst>
    <dgm:cxn modelId="{CD210CBE-7A32-44B4-83F1-A62A4E7ADC51}" type="presOf" srcId="{3F442EA2-39BA-4C9A-AD59-755D4917D532}" destId="{75DA59A7-480D-49F3-940F-2B8D20C9F12E}" srcOrd="0"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9/21/2020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9/21/2020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9/21/2020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9/21/2020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9/21/2020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9/21/2020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9/21/2020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9/21/2020</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t>9/21/2020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9B9059-F1D6-41D0-95CF-D21CAA096B3A}" type="datetimeFigureOut">
              <a:rPr lang="en-US" smtClean="0"/>
              <a:t>9/21/2020</a:t>
            </a:fld>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B9B9059-F1D6-41D0-95CF-D21CAA096B3A}" type="datetimeFigureOut">
              <a:rPr lang="en-US" smtClean="0"/>
              <a:t>9/21/2020</a:t>
            </a:fld>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B9B9059-F1D6-41D0-95CF-D21CAA096B3A}" type="datetimeFigureOut">
              <a:rPr lang="en-US" smtClean="0"/>
              <a:pPr/>
              <a:t>9/21/2020</a:t>
            </a:fld>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9/21/2020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9/21/2020</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9/21/2020</a:t>
            </a:fld>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freedownloadmanager.org/Windows-PC/BioEdit-FRE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BIOEDIT SOFTWARE</a:t>
            </a:r>
            <a:endParaRPr lang="en-US" dirty="0"/>
          </a:p>
        </p:txBody>
      </p:sp>
      <p:sp>
        <p:nvSpPr>
          <p:cNvPr id="3" name="Subtitle 2"/>
          <p:cNvSpPr>
            <a:spLocks noGrp="1"/>
          </p:cNvSpPr>
          <p:nvPr>
            <p:ph type="subTitle" idx="1"/>
          </p:nvPr>
        </p:nvSpPr>
        <p:spPr>
          <a:xfrm>
            <a:off x="1468246" y="3810000"/>
            <a:ext cx="9220200" cy="1524000"/>
          </a:xfrm>
        </p:spPr>
        <p:txBody>
          <a:bodyPr>
            <a:normAutofit/>
          </a:bodyPr>
          <a:lstStyle/>
          <a:p>
            <a:endParaRPr lang="en-US"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0812" y="228600"/>
            <a:ext cx="11658600" cy="6400800"/>
          </a:xfrm>
        </p:spPr>
        <p:txBody>
          <a:bodyPr>
            <a:normAutofit/>
          </a:bodyPr>
          <a:lstStyle/>
          <a:p>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12" y="-1"/>
            <a:ext cx="9296400" cy="6858001"/>
          </a:xfrm>
          <a:prstGeom prst="rect">
            <a:avLst/>
          </a:prstGeom>
        </p:spPr>
      </p:pic>
      <p:sp>
        <p:nvSpPr>
          <p:cNvPr id="6" name="TextBox 5"/>
          <p:cNvSpPr txBox="1"/>
          <p:nvPr/>
        </p:nvSpPr>
        <p:spPr>
          <a:xfrm>
            <a:off x="4570412" y="-1"/>
            <a:ext cx="3505200" cy="584775"/>
          </a:xfrm>
          <a:prstGeom prst="rect">
            <a:avLst/>
          </a:prstGeom>
          <a:noFill/>
          <a:ln>
            <a:solidFill>
              <a:schemeClr val="bg2"/>
            </a:solidFill>
          </a:ln>
        </p:spPr>
        <p:txBody>
          <a:bodyPr wrap="square" rtlCol="0" anchor="ctr" anchorCtr="1">
            <a:spAutoFit/>
          </a:bodyPr>
          <a:lstStyle/>
          <a:p>
            <a:r>
              <a:rPr lang="en-US" sz="3200" u="sng" dirty="0" smtClean="0">
                <a:solidFill>
                  <a:schemeClr val="bg1"/>
                </a:solidFill>
                <a:latin typeface="Aharoni" panose="02010803020104030203" pitchFamily="2" charset="-79"/>
                <a:cs typeface="Aharoni" panose="02010803020104030203" pitchFamily="2" charset="-79"/>
              </a:rPr>
              <a:t>TOOLBAR</a:t>
            </a:r>
          </a:p>
        </p:txBody>
      </p:sp>
    </p:spTree>
    <p:extLst>
      <p:ext uri="{BB962C8B-B14F-4D97-AF65-F5344CB8AC3E}">
        <p14:creationId xmlns:p14="http://schemas.microsoft.com/office/powerpoint/2010/main" val="202754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5612" y="381000"/>
            <a:ext cx="10287000" cy="5892801"/>
          </a:xfrm>
        </p:spPr>
        <p:txBody>
          <a:bodyPr>
            <a:normAutofit fontScale="92500" lnSpcReduction="20000"/>
          </a:bodyPr>
          <a:lstStyle/>
          <a:p>
            <a:r>
              <a:rPr lang="en-US" dirty="0" smtClean="0"/>
              <a:t>ADVANTAGES:</a:t>
            </a:r>
          </a:p>
          <a:p>
            <a:r>
              <a:rPr lang="en-US" dirty="0"/>
              <a:t>An easy, graphical interface for sequence manipulation and editing. </a:t>
            </a:r>
            <a:endParaRPr lang="en-US" dirty="0" smtClean="0"/>
          </a:p>
          <a:p>
            <a:r>
              <a:rPr lang="en-US" dirty="0" smtClean="0"/>
              <a:t>• </a:t>
            </a:r>
            <a:r>
              <a:rPr lang="en-US" dirty="0"/>
              <a:t>Variable editing options, including ‘select and drag’ sliding and 'grab and drag' sliding of residues, variable selection options, mouse-click insert and delete of gaps, full column selecting, on-screen editing with cut, copy and paste, and auto-scrolling of edit window</a:t>
            </a:r>
            <a:r>
              <a:rPr lang="en-US" dirty="0" smtClean="0"/>
              <a:t>.</a:t>
            </a:r>
          </a:p>
          <a:p>
            <a:r>
              <a:rPr lang="en-US" dirty="0" smtClean="0"/>
              <a:t> </a:t>
            </a:r>
            <a:r>
              <a:rPr lang="en-US" dirty="0"/>
              <a:t>• Anchor alignment columns to protect fixed regions in an alignment. </a:t>
            </a:r>
            <a:endParaRPr lang="en-US" dirty="0" smtClean="0"/>
          </a:p>
          <a:p>
            <a:r>
              <a:rPr lang="en-US" dirty="0" smtClean="0"/>
              <a:t>• </a:t>
            </a:r>
            <a:r>
              <a:rPr lang="en-US" dirty="0"/>
              <a:t>Automatically and manually annotate sequences with features such as introns, exons, promoters, CDS, and all standard </a:t>
            </a:r>
            <a:r>
              <a:rPr lang="en-US" dirty="0" err="1"/>
              <a:t>GenBank</a:t>
            </a:r>
            <a:r>
              <a:rPr lang="en-US" dirty="0"/>
              <a:t> feature types. Automatically annotate other sequences in an alignment using one sequence as a template</a:t>
            </a:r>
            <a:r>
              <a:rPr lang="en-US" dirty="0" smtClean="0"/>
              <a:t>.</a:t>
            </a:r>
          </a:p>
          <a:p>
            <a:r>
              <a:rPr lang="en-US" dirty="0" smtClean="0"/>
              <a:t> </a:t>
            </a:r>
            <a:r>
              <a:rPr lang="en-US" dirty="0"/>
              <a:t>• Group sequences into color-coded families and lock group members for synchronized </a:t>
            </a:r>
            <a:r>
              <a:rPr lang="en-US" dirty="0" smtClean="0"/>
              <a:t>hand alignment</a:t>
            </a:r>
            <a:r>
              <a:rPr lang="en-US" dirty="0"/>
              <a:t>. </a:t>
            </a:r>
            <a:endParaRPr lang="en-US" dirty="0" smtClean="0"/>
          </a:p>
          <a:p>
            <a:r>
              <a:rPr lang="en-US" dirty="0" smtClean="0"/>
              <a:t>• </a:t>
            </a:r>
            <a:r>
              <a:rPr lang="en-US" dirty="0"/>
              <a:t>User-defined character-relevance (any characters can be set to be considered as relevant bases in nucleic acid or amino acid sequences for the purposes of similarity shading, sequence identity matrices, and conservation plot views.</a:t>
            </a:r>
          </a:p>
        </p:txBody>
      </p:sp>
    </p:spTree>
    <p:extLst>
      <p:ext uri="{BB962C8B-B14F-4D97-AF65-F5344CB8AC3E}">
        <p14:creationId xmlns:p14="http://schemas.microsoft.com/office/powerpoint/2010/main" val="8599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412" y="228600"/>
            <a:ext cx="11506200" cy="6045201"/>
          </a:xfrm>
        </p:spPr>
        <p:txBody>
          <a:bodyPr>
            <a:normAutofit fontScale="92500" lnSpcReduction="10000"/>
          </a:bodyPr>
          <a:lstStyle/>
          <a:p>
            <a:endParaRPr lang="en-US" dirty="0"/>
          </a:p>
          <a:p>
            <a:r>
              <a:rPr lang="en-US" dirty="0" smtClean="0"/>
              <a:t>LIMITATIONS:</a:t>
            </a:r>
          </a:p>
          <a:p>
            <a:r>
              <a:rPr lang="en-US" dirty="0" smtClean="0"/>
              <a:t>Several </a:t>
            </a:r>
            <a:r>
              <a:rPr lang="en-US" dirty="0"/>
              <a:t>accessory functions have been added over time (plasmid drawing, restriction mapping, ABI and SCF viewing, RNA comparative analysis and graphical annotation among other features). However, sophisticated search functions, specialized analyses such as protein secondary or tertiary structure predictions, thermodynamic predictions of RNA structure, statistical analyses of alignment quality, and probabilistic or neural network modeling of sequence patterns, alignment and structure prediction are outside the scope of this program</a:t>
            </a:r>
            <a:r>
              <a:rPr lang="en-US" dirty="0" smtClean="0"/>
              <a:t>.</a:t>
            </a:r>
          </a:p>
          <a:p>
            <a:r>
              <a:rPr lang="en-US" dirty="0" smtClean="0"/>
              <a:t> </a:t>
            </a:r>
            <a:r>
              <a:rPr lang="en-US" dirty="0"/>
              <a:t>Although command-line accessory applications may be configured by the user, there are programmed links to </a:t>
            </a:r>
            <a:r>
              <a:rPr lang="en-US" dirty="0" err="1"/>
              <a:t>ClustalW</a:t>
            </a:r>
            <a:r>
              <a:rPr lang="en-US" dirty="0"/>
              <a:t> and local BLAST and BLAST client 3. These links are not guaranteed to work correctly if the </a:t>
            </a:r>
            <a:r>
              <a:rPr lang="en-US" dirty="0" err="1"/>
              <a:t>Clustal</a:t>
            </a:r>
            <a:r>
              <a:rPr lang="en-US" dirty="0"/>
              <a:t> program or BLAST programs are replaced with an upgrade. </a:t>
            </a:r>
            <a:endParaRPr lang="en-US" dirty="0" smtClean="0"/>
          </a:p>
          <a:p>
            <a:r>
              <a:rPr lang="en-US" dirty="0" err="1"/>
              <a:t>BioEdit</a:t>
            </a:r>
            <a:r>
              <a:rPr lang="en-US" dirty="0"/>
              <a:t> performs fairly well with reasonably-sized alignments. However, there is an imposed limit on both the number of alignment documents that can be opened at once, as well as the number of sequences that can be contained in a single alignment</a:t>
            </a:r>
          </a:p>
        </p:txBody>
      </p:sp>
    </p:spTree>
    <p:extLst>
      <p:ext uri="{BB962C8B-B14F-4D97-AF65-F5344CB8AC3E}">
        <p14:creationId xmlns:p14="http://schemas.microsoft.com/office/powerpoint/2010/main" val="1206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162" y="152400"/>
            <a:ext cx="10360501" cy="1219200"/>
          </a:xfrm>
        </p:spPr>
        <p:txBody>
          <a:bodyPr/>
          <a:lstStyle/>
          <a:p>
            <a:r>
              <a:rPr lang="en-US" dirty="0" smtClean="0"/>
              <a:t>DEFINITION:</a:t>
            </a:r>
            <a:endParaRPr lang="en-US" dirty="0"/>
          </a:p>
        </p:txBody>
      </p:sp>
      <p:sp>
        <p:nvSpPr>
          <p:cNvPr id="14" name="Content Placeholder 13"/>
          <p:cNvSpPr>
            <a:spLocks noGrp="1"/>
          </p:cNvSpPr>
          <p:nvPr>
            <p:ph idx="1"/>
          </p:nvPr>
        </p:nvSpPr>
        <p:spPr>
          <a:xfrm>
            <a:off x="914163" y="1371600"/>
            <a:ext cx="10360501" cy="4902201"/>
          </a:xfrm>
        </p:spPr>
        <p:txBody>
          <a:bodyPr>
            <a:normAutofit/>
          </a:bodyPr>
          <a:lstStyle/>
          <a:p>
            <a:pPr marL="0" indent="0">
              <a:buNone/>
            </a:pPr>
            <a:r>
              <a:rPr lang="en-US" b="1" dirty="0" err="1" smtClean="0"/>
              <a:t>BioEdit</a:t>
            </a:r>
            <a:r>
              <a:rPr lang="en-US" dirty="0"/>
              <a:t> is a sequence alignment editor and sequence analysis </a:t>
            </a:r>
            <a:r>
              <a:rPr lang="en-US" b="1" dirty="0"/>
              <a:t>program</a:t>
            </a:r>
            <a:r>
              <a:rPr lang="en-US" dirty="0"/>
              <a:t> that includes features such as Split window view, user </a:t>
            </a:r>
            <a:r>
              <a:rPr lang="en-US" b="1" dirty="0"/>
              <a:t>defined</a:t>
            </a:r>
            <a:r>
              <a:rPr lang="en-US" dirty="0"/>
              <a:t> color, information-based shading and auto integration with other </a:t>
            </a:r>
            <a:r>
              <a:rPr lang="en-US" b="1" dirty="0"/>
              <a:t>programs</a:t>
            </a:r>
            <a:r>
              <a:rPr lang="en-US" dirty="0"/>
              <a:t> such as </a:t>
            </a:r>
            <a:r>
              <a:rPr lang="en-US" dirty="0" err="1"/>
              <a:t>ClustalW</a:t>
            </a:r>
            <a:r>
              <a:rPr lang="en-US" dirty="0"/>
              <a:t> and Blast</a:t>
            </a:r>
            <a:r>
              <a:rPr lang="en-US" dirty="0" smtClean="0"/>
              <a:t>.”</a:t>
            </a:r>
          </a:p>
          <a:p>
            <a:pPr marL="0" indent="0">
              <a:buNone/>
            </a:pPr>
            <a:r>
              <a:rPr lang="en-US" dirty="0" err="1"/>
              <a:t>BioEdit</a:t>
            </a:r>
            <a:r>
              <a:rPr lang="en-US" dirty="0"/>
              <a:t> is intuitive, menu-driven, and highly graphical and offers a graphical interface for users to run external analysis programs. The main functions are intended to be visible by simply playing with the menu options</a:t>
            </a:r>
            <a:r>
              <a:rPr lang="en-US" dirty="0" smtClean="0"/>
              <a:t>.</a:t>
            </a:r>
            <a:endParaRPr lang="en-US" dirty="0"/>
          </a:p>
        </p:txBody>
      </p:sp>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163" y="533400"/>
            <a:ext cx="10360501" cy="5740401"/>
          </a:xfrm>
        </p:spPr>
        <p:txBody>
          <a:bodyPr/>
          <a:lstStyle/>
          <a:p>
            <a:r>
              <a:rPr lang="en-US" dirty="0" smtClean="0"/>
              <a:t>DOWNLOADING THE SOFTWARE:</a:t>
            </a:r>
          </a:p>
          <a:p>
            <a:pPr marL="0" indent="0">
              <a:buNone/>
            </a:pPr>
            <a:r>
              <a:rPr lang="en-US" dirty="0"/>
              <a:t>Go to </a:t>
            </a:r>
            <a:r>
              <a:rPr lang="en-US" sz="3200" dirty="0">
                <a:solidFill>
                  <a:schemeClr val="tx1">
                    <a:lumMod val="95000"/>
                  </a:schemeClr>
                </a:solidFill>
                <a:hlinkClick r:id="rId2"/>
              </a:rPr>
              <a:t>https://</a:t>
            </a:r>
            <a:r>
              <a:rPr lang="en-US" sz="3200" dirty="0" smtClean="0">
                <a:solidFill>
                  <a:schemeClr val="tx1">
                    <a:lumMod val="95000"/>
                  </a:schemeClr>
                </a:solidFill>
                <a:hlinkClick r:id="rId2"/>
              </a:rPr>
              <a:t>en.freedownloadmanager.org/Windows-PC/BioEdit-FREE.html</a:t>
            </a:r>
            <a:endParaRPr lang="en-US" sz="3200" dirty="0" smtClean="0">
              <a:solidFill>
                <a:schemeClr val="tx1">
                  <a:lumMod val="95000"/>
                </a:schemeClr>
              </a:solidFill>
            </a:endParaRPr>
          </a:p>
          <a:p>
            <a:pPr marL="0" indent="0">
              <a:buNone/>
            </a:pPr>
            <a:r>
              <a:rPr lang="en-US" dirty="0" smtClean="0"/>
              <a:t>Click “download </a:t>
            </a:r>
            <a:r>
              <a:rPr lang="en-US" dirty="0" err="1" smtClean="0"/>
              <a:t>now”</a:t>
            </a:r>
            <a:r>
              <a:rPr lang="en-US" dirty="0" err="1" smtClean="0">
                <a:sym typeface="Wingdings" panose="05000000000000000000" pitchFamily="2" charset="2"/>
              </a:rPr>
              <a:t>run</a:t>
            </a:r>
            <a:r>
              <a:rPr lang="en-US" dirty="0" smtClean="0">
                <a:sym typeface="Wingdings" panose="05000000000000000000" pitchFamily="2" charset="2"/>
              </a:rPr>
              <a:t> the </a:t>
            </a:r>
            <a:r>
              <a:rPr lang="en-US" dirty="0" err="1" smtClean="0">
                <a:sym typeface="Wingdings" panose="05000000000000000000" pitchFamily="2" charset="2"/>
              </a:rPr>
              <a:t>programinstallation</a:t>
            </a:r>
            <a:r>
              <a:rPr lang="en-US" dirty="0" smtClean="0">
                <a:sym typeface="Wingdings" panose="05000000000000000000" pitchFamily="2" charset="2"/>
              </a:rPr>
              <a:t> begins</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9" y="3403600"/>
            <a:ext cx="12300386" cy="5250512"/>
          </a:xfrm>
          <a:prstGeom prst="rect">
            <a:avLst/>
          </a:prstGeom>
        </p:spPr>
      </p:pic>
    </p:spTree>
    <p:extLst>
      <p:ext uri="{BB962C8B-B14F-4D97-AF65-F5344CB8AC3E}">
        <p14:creationId xmlns:p14="http://schemas.microsoft.com/office/powerpoint/2010/main" val="272695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9" name="Content Placeholder 8" descr="Alternating Hexagons showing 3 groups with task descriptions next to each group"/>
          <p:cNvGraphicFramePr>
            <a:graphicFrameLocks noGrp="1"/>
          </p:cNvGraphicFramePr>
          <p:nvPr>
            <p:ph sz="half" idx="2"/>
            <p:extLst>
              <p:ext uri="{D42A27DB-BD31-4B8C-83A1-F6EECF244321}">
                <p14:modId xmlns:p14="http://schemas.microsoft.com/office/powerpoint/2010/main" val="1284778149"/>
              </p:ext>
            </p:extLst>
          </p:nvPr>
        </p:nvGraphicFramePr>
        <p:xfrm>
          <a:off x="6297613" y="1803400"/>
          <a:ext cx="4976812"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0" y="21465"/>
            <a:ext cx="13282216" cy="7467600"/>
          </a:xfrm>
        </p:spPr>
      </p:pic>
      <p:sp>
        <p:nvSpPr>
          <p:cNvPr id="3" name="TextBox 2"/>
          <p:cNvSpPr txBox="1"/>
          <p:nvPr/>
        </p:nvSpPr>
        <p:spPr>
          <a:xfrm>
            <a:off x="7466011" y="956102"/>
            <a:ext cx="4722815" cy="830997"/>
          </a:xfrm>
          <a:prstGeom prst="rect">
            <a:avLst/>
          </a:prstGeom>
          <a:noFill/>
          <a:ln>
            <a:solidFill>
              <a:schemeClr val="bg2"/>
            </a:solidFill>
          </a:ln>
        </p:spPr>
        <p:txBody>
          <a:bodyPr wrap="square" rtlCol="0" anchor="ctr" anchorCtr="1">
            <a:spAutoFit/>
          </a:bodyPr>
          <a:lstStyle/>
          <a:p>
            <a:r>
              <a:rPr lang="en-US" dirty="0" smtClean="0">
                <a:solidFill>
                  <a:srgbClr val="FF0000"/>
                </a:solidFill>
              </a:rPr>
              <a:t>Select sequences downloaded from NCBI </a:t>
            </a:r>
          </a:p>
        </p:txBody>
      </p:sp>
      <p:sp>
        <p:nvSpPr>
          <p:cNvPr id="4" name="TextBox 3"/>
          <p:cNvSpPr txBox="1"/>
          <p:nvPr/>
        </p:nvSpPr>
        <p:spPr>
          <a:xfrm>
            <a:off x="11123612" y="4766102"/>
            <a:ext cx="1600200" cy="830997"/>
          </a:xfrm>
          <a:prstGeom prst="rect">
            <a:avLst/>
          </a:prstGeom>
          <a:noFill/>
          <a:ln>
            <a:solidFill>
              <a:schemeClr val="bg2"/>
            </a:solidFill>
          </a:ln>
        </p:spPr>
        <p:txBody>
          <a:bodyPr wrap="square" rtlCol="0" anchor="ctr" anchorCtr="1">
            <a:spAutoFit/>
          </a:bodyPr>
          <a:lstStyle/>
          <a:p>
            <a:r>
              <a:rPr lang="en-US" smtClean="0">
                <a:solidFill>
                  <a:srgbClr val="FF0000"/>
                </a:solidFill>
              </a:rPr>
              <a:t>Click open </a:t>
            </a:r>
            <a:endParaRPr lang="en-US" dirty="0" smtClean="0">
              <a:solidFill>
                <a:srgbClr val="FF0000"/>
              </a:solidFill>
            </a:endParaRPr>
          </a:p>
        </p:txBody>
      </p:sp>
    </p:spTree>
    <p:extLst>
      <p:ext uri="{BB962C8B-B14F-4D97-AF65-F5344CB8AC3E}">
        <p14:creationId xmlns:p14="http://schemas.microsoft.com/office/powerpoint/2010/main" val="223523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0"/>
            <a:ext cx="7069961" cy="6426201"/>
          </a:xfrm>
        </p:spPr>
      </p:pic>
      <p:sp>
        <p:nvSpPr>
          <p:cNvPr id="4" name="Content Placeholder 3"/>
          <p:cNvSpPr>
            <a:spLocks noGrp="1"/>
          </p:cNvSpPr>
          <p:nvPr>
            <p:ph sz="half" idx="2"/>
          </p:nvPr>
        </p:nvSpPr>
        <p:spPr>
          <a:xfrm>
            <a:off x="7211721" y="177800"/>
            <a:ext cx="4977104" cy="6070600"/>
          </a:xfrm>
        </p:spPr>
        <p:txBody>
          <a:bodyPr>
            <a:normAutofit/>
          </a:bodyPr>
          <a:lstStyle/>
          <a:p>
            <a:endParaRPr lang="en-US" sz="3200" dirty="0" smtClean="0"/>
          </a:p>
          <a:p>
            <a:r>
              <a:rPr lang="en-US" sz="3200" dirty="0" smtClean="0"/>
              <a:t>THE TWO SEQUENCES APPEAR IN DIFFERENT TABS AS SHOWN IN THE FIGURE AND COMPARISON CAN BE DONE BETWEEN THE AROMATASE GENE OF TWO DIFFERENT SPECIES.</a:t>
            </a:r>
            <a:endParaRPr lang="en-US" sz="3200" dirty="0"/>
          </a:p>
        </p:txBody>
      </p:sp>
    </p:spTree>
    <p:extLst>
      <p:ext uri="{BB962C8B-B14F-4D97-AF65-F5344CB8AC3E}">
        <p14:creationId xmlns:p14="http://schemas.microsoft.com/office/powerpoint/2010/main" val="65587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058" y="-17172"/>
            <a:ext cx="12573001" cy="7068860"/>
          </a:xfrm>
        </p:spPr>
      </p:pic>
      <p:sp>
        <p:nvSpPr>
          <p:cNvPr id="8" name="TextBox 7"/>
          <p:cNvSpPr txBox="1"/>
          <p:nvPr/>
        </p:nvSpPr>
        <p:spPr>
          <a:xfrm>
            <a:off x="455612" y="4886235"/>
            <a:ext cx="11430000" cy="1200329"/>
          </a:xfrm>
          <a:prstGeom prst="rect">
            <a:avLst/>
          </a:prstGeom>
          <a:noFill/>
          <a:ln>
            <a:solidFill>
              <a:schemeClr val="bg2"/>
            </a:solidFill>
          </a:ln>
        </p:spPr>
        <p:txBody>
          <a:bodyPr wrap="square" rtlCol="0" anchor="ctr" anchorCtr="1">
            <a:spAutoFit/>
          </a:bodyPr>
          <a:lstStyle/>
          <a:p>
            <a:pPr marL="342900" indent="-342900">
              <a:buFont typeface="Arial" panose="020B0604020202020204" pitchFamily="34" charset="0"/>
              <a:buChar char="•"/>
            </a:pPr>
            <a:r>
              <a:rPr lang="en-US" dirty="0" smtClean="0">
                <a:solidFill>
                  <a:schemeClr val="bg2"/>
                </a:solidFill>
              </a:rPr>
              <a:t>CLUSTALW CALCULATES THE BEST MATCHES FOR SELECTED SEQUENCES, AND LINES THEM UP SO THAT THE IDENTITIES, SIMILARITIES &amp; DIFFERENCES CAN BE SEEN.</a:t>
            </a:r>
          </a:p>
        </p:txBody>
      </p:sp>
    </p:spTree>
    <p:extLst>
      <p:ext uri="{BB962C8B-B14F-4D97-AF65-F5344CB8AC3E}">
        <p14:creationId xmlns:p14="http://schemas.microsoft.com/office/powerpoint/2010/main" val="7830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971801"/>
            <a:ext cx="10277564" cy="1066800"/>
          </a:xfrm>
        </p:spPr>
        <p:txBody>
          <a:bodyPr/>
          <a:lstStyle/>
          <a:p>
            <a:r>
              <a:rPr lang="en-US" dirty="0" smtClean="0">
                <a:solidFill>
                  <a:schemeClr val="bg2"/>
                </a:solidFill>
              </a:rPr>
              <a:t>NIFEWIFK</a:t>
            </a:r>
            <a:endParaRPr lang="en-US" dirty="0">
              <a:solidFill>
                <a:schemeClr val="bg2"/>
              </a:solidFill>
            </a:endParaRPr>
          </a:p>
        </p:txBody>
      </p:sp>
      <p:sp>
        <p:nvSpPr>
          <p:cNvPr id="4" name="Content Placeholder 3"/>
          <p:cNvSpPr>
            <a:spLocks noGrp="1"/>
          </p:cNvSpPr>
          <p:nvPr>
            <p:ph sz="half" idx="2"/>
          </p:nvPr>
        </p:nvSpPr>
        <p:spPr/>
        <p:txBody>
          <a:bodyPr/>
          <a:lstStyle/>
          <a:p>
            <a:endParaRPr lang="en-US" dirty="0"/>
          </a:p>
        </p:txBody>
      </p:sp>
      <p:sp>
        <p:nvSpPr>
          <p:cNvPr id="7" name="TextBox 6"/>
          <p:cNvSpPr txBox="1"/>
          <p:nvPr/>
        </p:nvSpPr>
        <p:spPr>
          <a:xfrm>
            <a:off x="1250994" y="34897"/>
            <a:ext cx="8534400" cy="646331"/>
          </a:xfrm>
          <a:prstGeom prst="rect">
            <a:avLst/>
          </a:prstGeom>
          <a:noFill/>
          <a:ln>
            <a:solidFill>
              <a:schemeClr val="bg2"/>
            </a:solidFill>
          </a:ln>
        </p:spPr>
        <p:txBody>
          <a:bodyPr wrap="square" rtlCol="0" anchor="ctr" anchorCtr="1">
            <a:spAutoFit/>
          </a:bodyPr>
          <a:lstStyle/>
          <a:p>
            <a:r>
              <a:rPr lang="en-US" sz="3600" dirty="0" smtClean="0">
                <a:solidFill>
                  <a:schemeClr val="bg2"/>
                </a:solidFill>
                <a:latin typeface="Aharoni" panose="02010803020104030203" pitchFamily="2" charset="-79"/>
                <a:cs typeface="Aharoni" panose="02010803020104030203" pitchFamily="2" charset="-79"/>
              </a:rPr>
              <a:t>TO PERFORM CLUSTALW</a:t>
            </a:r>
          </a:p>
        </p:txBody>
      </p:sp>
      <p:sp>
        <p:nvSpPr>
          <p:cNvPr id="8" name="TextBox 7"/>
          <p:cNvSpPr txBox="1"/>
          <p:nvPr/>
        </p:nvSpPr>
        <p:spPr>
          <a:xfrm>
            <a:off x="150812" y="2189708"/>
            <a:ext cx="3886200" cy="4154984"/>
          </a:xfrm>
          <a:prstGeom prst="rect">
            <a:avLst/>
          </a:prstGeom>
          <a:noFill/>
          <a:ln>
            <a:solidFill>
              <a:schemeClr val="bg2"/>
            </a:solidFill>
          </a:ln>
        </p:spPr>
        <p:txBody>
          <a:bodyPr wrap="square" rtlCol="0" anchor="ctr" anchorCtr="1">
            <a:spAutoFit/>
          </a:bodyPr>
          <a:lstStyle/>
          <a:p>
            <a:pPr marL="342900" indent="-342900">
              <a:buFont typeface="Arial" panose="020B0604020202020204" pitchFamily="34" charset="0"/>
              <a:buChar char="•"/>
            </a:pPr>
            <a:r>
              <a:rPr lang="en-US" dirty="0" smtClean="0">
                <a:solidFill>
                  <a:schemeClr val="bg2"/>
                </a:solidFill>
              </a:rPr>
              <a:t>CLUSTALW IS A SEQUENCE ALIGNMENT PROGRAM THAT PRODUCES BIOLOGICALLY MEANINGFUL MULTIPLE SEQUENCE ALIGNMENT OF DIVERGENT SEQUENCES.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1542" y="152400"/>
            <a:ext cx="12268269" cy="7093257"/>
          </a:xfrm>
        </p:spPr>
      </p:pic>
      <p:sp>
        <p:nvSpPr>
          <p:cNvPr id="6" name="TextBox 5"/>
          <p:cNvSpPr txBox="1"/>
          <p:nvPr/>
        </p:nvSpPr>
        <p:spPr>
          <a:xfrm>
            <a:off x="531812" y="2374374"/>
            <a:ext cx="2362200" cy="3785652"/>
          </a:xfrm>
          <a:prstGeom prst="rect">
            <a:avLst/>
          </a:prstGeom>
          <a:noFill/>
          <a:ln>
            <a:solidFill>
              <a:schemeClr val="bg2"/>
            </a:solidFill>
          </a:ln>
        </p:spPr>
        <p:txBody>
          <a:bodyPr wrap="square" rtlCol="0" anchor="ctr" anchorCtr="1">
            <a:spAutoFit/>
          </a:bodyPr>
          <a:lstStyle/>
          <a:p>
            <a:r>
              <a:rPr lang="en-US" sz="2000" dirty="0">
                <a:solidFill>
                  <a:schemeClr val="bg2"/>
                </a:solidFill>
              </a:rPr>
              <a:t>CLUSTALW IS A SEQUENCE ALIGNMENT PROGRAM THAT PRODUCES BIOLOGICALLY MEANINGFUL MULTIPLE SEQUENCE ALIGNMENT OF DIVERGENT SEQUENCES</a:t>
            </a:r>
            <a:endParaRPr lang="en-US" sz="2000" dirty="0" smtClean="0"/>
          </a:p>
        </p:txBody>
      </p:sp>
    </p:spTree>
    <p:extLst>
      <p:ext uri="{BB962C8B-B14F-4D97-AF65-F5344CB8AC3E}">
        <p14:creationId xmlns:p14="http://schemas.microsoft.com/office/powerpoint/2010/main" val="148715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08" y="76201"/>
            <a:ext cx="11991304" cy="6629400"/>
          </a:xfrm>
        </p:spPr>
      </p:pic>
      <p:sp>
        <p:nvSpPr>
          <p:cNvPr id="9" name="Content Placeholder 8"/>
          <p:cNvSpPr>
            <a:spLocks noGrp="1"/>
          </p:cNvSpPr>
          <p:nvPr>
            <p:ph sz="half" idx="2"/>
          </p:nvPr>
        </p:nvSpPr>
        <p:spPr>
          <a:xfrm>
            <a:off x="6297559" y="1803401"/>
            <a:ext cx="3987853" cy="3301999"/>
          </a:xfrm>
        </p:spPr>
        <p:txBody>
          <a:bodyPr/>
          <a:lstStyle/>
          <a:p>
            <a:endParaRPr lang="en-US" dirty="0"/>
          </a:p>
        </p:txBody>
      </p:sp>
    </p:spTree>
    <p:extLst>
      <p:ext uri="{BB962C8B-B14F-4D97-AF65-F5344CB8AC3E}">
        <p14:creationId xmlns:p14="http://schemas.microsoft.com/office/powerpoint/2010/main" val="323655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82" y="1"/>
            <a:ext cx="12182681" cy="6849414"/>
          </a:xfrm>
        </p:spPr>
      </p:pic>
      <p:sp>
        <p:nvSpPr>
          <p:cNvPr id="4" name="Content Placeholder 3"/>
          <p:cNvSpPr>
            <a:spLocks noGrp="1"/>
          </p:cNvSpPr>
          <p:nvPr>
            <p:ph sz="half" idx="2"/>
          </p:nvPr>
        </p:nvSpPr>
        <p:spPr/>
        <p:txBody>
          <a:bodyPr/>
          <a:lstStyle/>
          <a:p>
            <a:endParaRPr lang="en-US" dirty="0"/>
          </a:p>
        </p:txBody>
      </p:sp>
      <p:sp>
        <p:nvSpPr>
          <p:cNvPr id="3" name="TextBox 2"/>
          <p:cNvSpPr txBox="1"/>
          <p:nvPr/>
        </p:nvSpPr>
        <p:spPr>
          <a:xfrm>
            <a:off x="1598612" y="4663470"/>
            <a:ext cx="6781800" cy="1569660"/>
          </a:xfrm>
          <a:prstGeom prst="rect">
            <a:avLst/>
          </a:prstGeom>
          <a:noFill/>
          <a:ln>
            <a:solidFill>
              <a:schemeClr val="bg2"/>
            </a:solidFill>
          </a:ln>
        </p:spPr>
        <p:txBody>
          <a:bodyPr wrap="square" rtlCol="0" anchor="ctr" anchorCtr="1">
            <a:spAutoFit/>
          </a:bodyPr>
          <a:lstStyle/>
          <a:p>
            <a:r>
              <a:rPr lang="en-US" dirty="0" smtClean="0">
                <a:solidFill>
                  <a:schemeClr val="bg1"/>
                </a:solidFill>
              </a:rPr>
              <a:t>To save the file:</a:t>
            </a:r>
          </a:p>
          <a:p>
            <a:r>
              <a:rPr lang="en-US" dirty="0" smtClean="0">
                <a:solidFill>
                  <a:schemeClr val="bg1"/>
                </a:solidFill>
              </a:rPr>
              <a:t>Go to “file”</a:t>
            </a:r>
            <a:r>
              <a:rPr lang="en-US" dirty="0" smtClean="0">
                <a:solidFill>
                  <a:schemeClr val="bg1"/>
                </a:solidFill>
                <a:sym typeface="Wingdings" panose="05000000000000000000" pitchFamily="2" charset="2"/>
              </a:rPr>
              <a:t></a:t>
            </a:r>
            <a:r>
              <a:rPr lang="en-US" dirty="0" err="1" smtClean="0">
                <a:solidFill>
                  <a:schemeClr val="bg1"/>
                </a:solidFill>
                <a:sym typeface="Wingdings" panose="05000000000000000000" pitchFamily="2" charset="2"/>
              </a:rPr>
              <a:t>savesave</a:t>
            </a:r>
            <a:r>
              <a:rPr lang="en-US" dirty="0" smtClean="0">
                <a:solidFill>
                  <a:schemeClr val="bg1"/>
                </a:solidFill>
                <a:sym typeface="Wingdings" panose="05000000000000000000" pitchFamily="2" charset="2"/>
              </a:rPr>
              <a:t> in format of choice </a:t>
            </a:r>
          </a:p>
          <a:p>
            <a:r>
              <a:rPr lang="en-US" dirty="0" smtClean="0">
                <a:solidFill>
                  <a:schemeClr val="bg1"/>
                </a:solidFill>
                <a:sym typeface="Wingdings" panose="05000000000000000000" pitchFamily="2" charset="2"/>
              </a:rPr>
              <a:t>Go to </a:t>
            </a:r>
            <a:r>
              <a:rPr lang="en-US" dirty="0" err="1" smtClean="0">
                <a:solidFill>
                  <a:schemeClr val="bg1"/>
                </a:solidFill>
                <a:sym typeface="Wingdings" panose="05000000000000000000" pitchFamily="2" charset="2"/>
              </a:rPr>
              <a:t>filegraphic</a:t>
            </a:r>
            <a:r>
              <a:rPr lang="en-US" dirty="0" smtClean="0">
                <a:solidFill>
                  <a:schemeClr val="bg1"/>
                </a:solidFill>
                <a:sym typeface="Wingdings" panose="05000000000000000000" pitchFamily="2" charset="2"/>
              </a:rPr>
              <a:t> </a:t>
            </a:r>
            <a:r>
              <a:rPr lang="en-US" dirty="0" err="1" smtClean="0">
                <a:solidFill>
                  <a:schemeClr val="bg1"/>
                </a:solidFill>
                <a:sym typeface="Wingdings" panose="05000000000000000000" pitchFamily="2" charset="2"/>
              </a:rPr>
              <a:t>viewokwe</a:t>
            </a:r>
            <a:r>
              <a:rPr lang="en-US" dirty="0" smtClean="0">
                <a:solidFill>
                  <a:schemeClr val="bg1"/>
                </a:solidFill>
                <a:sym typeface="Wingdings" panose="05000000000000000000" pitchFamily="2" charset="2"/>
              </a:rPr>
              <a:t> get graphically view of the aligned sequences.</a:t>
            </a:r>
            <a:endParaRPr lang="en-US" dirty="0" smtClean="0">
              <a:solidFill>
                <a:schemeClr val="bg1"/>
              </a:solidFill>
            </a:endParaRPr>
          </a:p>
        </p:txBody>
      </p:sp>
    </p:spTree>
    <p:extLst>
      <p:ext uri="{BB962C8B-B14F-4D97-AF65-F5344CB8AC3E}">
        <p14:creationId xmlns:p14="http://schemas.microsoft.com/office/powerpoint/2010/main" val="329820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136</TotalTime>
  <Words>504</Words>
  <Application>Microsoft Office PowerPoint</Application>
  <PresentationFormat>Custom</PresentationFormat>
  <Paragraphs>34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Crimson landscape design template</vt:lpstr>
      <vt:lpstr>BIOEDIT SOFTWARE</vt:lpstr>
      <vt:lpstr>DEFINITION:</vt:lpstr>
      <vt:lpstr>PowerPoint Presentation</vt:lpstr>
      <vt:lpstr>PowerPoint Presentation</vt:lpstr>
      <vt:lpstr>PowerPoint Presentation</vt:lpstr>
      <vt:lpstr>PowerPoint Presentation</vt:lpstr>
      <vt:lpstr>NIFEWIFK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BIOEDIT SOFTWARE</dc:title>
  <dc:creator>A.M.C</dc:creator>
  <cp:lastModifiedBy>rasheeda imran</cp:lastModifiedBy>
  <cp:revision>14</cp:revision>
  <dcterms:created xsi:type="dcterms:W3CDTF">2019-10-21T19:54:34Z</dcterms:created>
  <dcterms:modified xsi:type="dcterms:W3CDTF">2020-09-21T03:41:37Z</dcterms:modified>
</cp:coreProperties>
</file>