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61" r:id="rId3"/>
    <p:sldId id="259" r:id="rId4"/>
    <p:sldId id="257" r:id="rId5"/>
    <p:sldId id="258"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CBFA9FEA-9ABF-49D1-A74A-A8C3E071B847}" type="datetimeFigureOut">
              <a:rPr lang="en-US" smtClean="0"/>
              <a:pPr/>
              <a:t>5/2/2017</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379803AC-CD32-4830-B3D8-09DE728DDCDD}"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FA9FEA-9ABF-49D1-A74A-A8C3E071B847}" type="datetimeFigureOut">
              <a:rPr lang="en-US" smtClean="0"/>
              <a:pPr/>
              <a:t>5/2/2017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79803AC-CD32-4830-B3D8-09DE728DDCDD}" type="slidenum">
              <a:rPr lang="en-US" smtClean="0"/>
              <a:pPr/>
              <a:t>‹#›</a:t>
            </a:fld>
            <a:endParaRPr lang="en-US"/>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FA9FEA-9ABF-49D1-A74A-A8C3E071B847}" type="datetimeFigureOut">
              <a:rPr lang="en-US" smtClean="0"/>
              <a:pPr/>
              <a:t>5/2/2017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79803AC-CD32-4830-B3D8-09DE728DDCDD}" type="slidenum">
              <a:rPr lang="en-US" smtClean="0"/>
              <a:pPr/>
              <a:t>‹#›</a:t>
            </a:fld>
            <a:endParaRPr lang="en-US"/>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FA9FEA-9ABF-49D1-A74A-A8C3E071B847}" type="datetimeFigureOut">
              <a:rPr lang="en-US" smtClean="0"/>
              <a:pPr/>
              <a:t>5/2/2017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79803AC-CD32-4830-B3D8-09DE728DDCDD}" type="slidenum">
              <a:rPr lang="en-US" smtClean="0"/>
              <a:pPr/>
              <a:t>‹#›</a:t>
            </a:fld>
            <a:endParaRPr lang="en-US"/>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BFA9FEA-9ABF-49D1-A74A-A8C3E071B847}" type="datetimeFigureOut">
              <a:rPr lang="en-US" smtClean="0"/>
              <a:pPr/>
              <a:t>5/2/2017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79803AC-CD32-4830-B3D8-09DE728DDCDD}"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FA9FEA-9ABF-49D1-A74A-A8C3E071B847}" type="datetimeFigureOut">
              <a:rPr lang="en-US" smtClean="0"/>
              <a:pPr/>
              <a:t>5/2/2017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79803AC-CD32-4830-B3D8-09DE728DDCDD}" type="slidenum">
              <a:rPr lang="en-US" smtClean="0"/>
              <a:pPr/>
              <a:t>‹#›</a:t>
            </a:fld>
            <a:endParaRPr lang="en-US"/>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BFA9FEA-9ABF-49D1-A74A-A8C3E071B847}" type="datetimeFigureOut">
              <a:rPr lang="en-US" smtClean="0"/>
              <a:pPr/>
              <a:t>5/2/2017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79803AC-CD32-4830-B3D8-09DE728DDCDD}" type="slidenum">
              <a:rPr lang="en-US" smtClean="0"/>
              <a:pPr/>
              <a:t>‹#›</a:t>
            </a:fld>
            <a:endParaRPr lang="en-US"/>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BFA9FEA-9ABF-49D1-A74A-A8C3E071B847}" type="datetimeFigureOut">
              <a:rPr lang="en-US" smtClean="0"/>
              <a:pPr/>
              <a:t>5/2/2017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79803AC-CD32-4830-B3D8-09DE728DDCDD}" type="slidenum">
              <a:rPr lang="en-US" smtClean="0"/>
              <a:pPr/>
              <a:t>‹#›</a:t>
            </a:fld>
            <a:endParaRPr lang="en-US"/>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BFA9FEA-9ABF-49D1-A74A-A8C3E071B847}" type="datetimeFigureOut">
              <a:rPr lang="en-US" smtClean="0"/>
              <a:pPr/>
              <a:t>5/2/2017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79803AC-CD32-4830-B3D8-09DE728DDCDD}"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FA9FEA-9ABF-49D1-A74A-A8C3E071B847}" type="datetimeFigureOut">
              <a:rPr lang="en-US" smtClean="0"/>
              <a:pPr/>
              <a:t>5/2/2017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79803AC-CD32-4830-B3D8-09DE728DDCDD}" type="slidenum">
              <a:rPr lang="en-US" smtClean="0"/>
              <a:pPr/>
              <a:t>‹#›</a:t>
            </a:fld>
            <a:endParaRPr lang="en-US"/>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CBFA9FEA-9ABF-49D1-A74A-A8C3E071B847}" type="datetimeFigureOut">
              <a:rPr lang="en-US" smtClean="0"/>
              <a:pPr/>
              <a:t>5/2/2017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79803AC-CD32-4830-B3D8-09DE728DDCDD}"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BFA9FEA-9ABF-49D1-A74A-A8C3E071B847}" type="datetimeFigureOut">
              <a:rPr lang="en-US" smtClean="0"/>
              <a:pPr/>
              <a:t>5/2/2017</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79803AC-CD32-4830-B3D8-09DE728DDCDD}"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ransition>
    <p:wedge/>
  </p:transition>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wikihow.com/Image:Write-an-Abstract-Step-4-Version-2.jp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wikihow.com/Image:Write-an-Abstract-Step-5-Version-2.jp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2130425"/>
            <a:ext cx="7315200" cy="1470025"/>
          </a:xfrm>
        </p:spPr>
        <p:txBody>
          <a:bodyPr/>
          <a:lstStyle/>
          <a:p>
            <a:r>
              <a:rPr lang="en-US" dirty="0" smtClean="0"/>
              <a:t>        Writing an Abstract</a:t>
            </a:r>
            <a:endParaRPr lang="en-US" dirty="0"/>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914400" y="1524000"/>
            <a:ext cx="7848600" cy="4525963"/>
          </a:xfrm>
        </p:spPr>
        <p:txBody>
          <a:bodyPr>
            <a:normAutofit fontScale="70000" lnSpcReduction="20000"/>
          </a:bodyPr>
          <a:lstStyle/>
          <a:p>
            <a:pPr algn="just">
              <a:buNone/>
            </a:pPr>
            <a:r>
              <a:rPr lang="en-US" sz="4100" dirty="0" smtClean="0"/>
              <a:t>The best way to write an effective abstract is to start with a  draft of the complete manuscript and follow these 10 steps: </a:t>
            </a:r>
          </a:p>
          <a:p>
            <a:pPr algn="just">
              <a:buNone/>
            </a:pPr>
            <a:r>
              <a:rPr lang="en-US" sz="4400" dirty="0" smtClean="0"/>
              <a:t> </a:t>
            </a:r>
          </a:p>
          <a:p>
            <a:pPr algn="just">
              <a:buNone/>
            </a:pPr>
            <a:r>
              <a:rPr lang="en-US" dirty="0" smtClean="0"/>
              <a:t>1. Identify the major objectives and conclusions. </a:t>
            </a:r>
          </a:p>
          <a:p>
            <a:pPr algn="just">
              <a:buNone/>
            </a:pPr>
            <a:r>
              <a:rPr lang="en-US" dirty="0" smtClean="0"/>
              <a:t>2. Identify phrases with keywords in the methods section. </a:t>
            </a:r>
          </a:p>
          <a:p>
            <a:pPr algn="just">
              <a:buNone/>
            </a:pPr>
            <a:r>
              <a:rPr lang="en-US" dirty="0" smtClean="0"/>
              <a:t>3. Identify the major results from the discussion or results section. </a:t>
            </a:r>
          </a:p>
          <a:p>
            <a:pPr algn="just">
              <a:buNone/>
            </a:pPr>
            <a:r>
              <a:rPr lang="en-US" dirty="0" smtClean="0"/>
              <a:t>4. Assemble the above information into a single paragraph. </a:t>
            </a:r>
          </a:p>
          <a:p>
            <a:pPr algn="just">
              <a:buNone/>
            </a:pPr>
            <a:r>
              <a:rPr lang="en-US" dirty="0" smtClean="0"/>
              <a:t>5. State your hypothesis or method used in the first sentence. </a:t>
            </a:r>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pPr algn="just">
              <a:buNone/>
            </a:pPr>
            <a:r>
              <a:rPr lang="en-US" dirty="0" smtClean="0"/>
              <a:t>6. </a:t>
            </a:r>
            <a:r>
              <a:rPr lang="en-US" sz="3000" dirty="0" smtClean="0"/>
              <a:t>Omit background information, literature review, and detailed description of methods. </a:t>
            </a:r>
          </a:p>
          <a:p>
            <a:pPr algn="just">
              <a:buNone/>
            </a:pPr>
            <a:r>
              <a:rPr lang="en-US" sz="3000" dirty="0" smtClean="0"/>
              <a:t>7. Remove extra words and phrases. </a:t>
            </a:r>
          </a:p>
          <a:p>
            <a:pPr algn="just">
              <a:buNone/>
            </a:pPr>
            <a:r>
              <a:rPr lang="en-US" sz="3000" dirty="0" smtClean="0"/>
              <a:t>8. Revise the paragraph so that the abstract conveys only the essential information. </a:t>
            </a:r>
          </a:p>
          <a:p>
            <a:pPr algn="just">
              <a:buNone/>
            </a:pPr>
            <a:r>
              <a:rPr lang="en-US" sz="3000" dirty="0" smtClean="0"/>
              <a:t>9. Check to see if it meets the guidelines of the targeted journal. </a:t>
            </a:r>
          </a:p>
          <a:p>
            <a:pPr algn="just">
              <a:buNone/>
            </a:pPr>
            <a:r>
              <a:rPr lang="en-US" sz="3000" dirty="0" smtClean="0"/>
              <a:t>10. Give the abstract to a colleague (preferably one who is not familiar with your  work) and ask him/her whether it makes sense. </a:t>
            </a:r>
          </a:p>
          <a:p>
            <a:endParaRPr lang="en-US" dirty="0" smtClean="0"/>
          </a:p>
          <a:p>
            <a:endParaRPr lang="en-US" dirty="0"/>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Don't Forget the Results</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fontScale="92500" lnSpcReduction="20000"/>
          </a:bodyPr>
          <a:lstStyle/>
          <a:p>
            <a:pPr lvl="0" algn="just"/>
            <a:r>
              <a:rPr lang="en-US" dirty="0" smtClean="0"/>
              <a:t>The most common error in abstracts is failure to present results.</a:t>
            </a:r>
          </a:p>
          <a:p>
            <a:pPr lvl="0" algn="just"/>
            <a:r>
              <a:rPr lang="en-US" dirty="0" smtClean="0"/>
              <a:t>The primary function of your thesis (and by extension your abstract) is not to tell readers what you did, it is to tell them what you discovered. Other information, such as the account of your research methods, is needed mainly to back the claims you make about your results.</a:t>
            </a:r>
          </a:p>
          <a:p>
            <a:pPr lvl="0" algn="just"/>
            <a:r>
              <a:rPr lang="en-US" dirty="0" smtClean="0"/>
              <a:t>Approximately the last half of the abstract should be dedicated to summarizing and interpreting your results.</a:t>
            </a:r>
          </a:p>
          <a:p>
            <a:endParaRPr lang="en-US" dirty="0"/>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sz="3000" dirty="0"/>
              <a:t>The abstract is an important component of your thesis. It presents all the major elements of your work in a highly condensed </a:t>
            </a:r>
            <a:r>
              <a:rPr lang="en-US" sz="3000" dirty="0" smtClean="0"/>
              <a:t>form which highlights the major points covered, concisely describes its content and scope.</a:t>
            </a:r>
            <a:endParaRPr lang="en-US" sz="3000" dirty="0"/>
          </a:p>
          <a:p>
            <a:pPr lvl="0" algn="just"/>
            <a:r>
              <a:rPr lang="en-US" sz="3000" dirty="0" smtClean="0"/>
              <a:t>Presented </a:t>
            </a:r>
            <a:r>
              <a:rPr lang="en-US" sz="3000" dirty="0"/>
              <a:t>at the beginning of the thesis, it is likely the first substantive description of your work read by an external examiner. </a:t>
            </a:r>
            <a:endParaRPr lang="en-US" sz="3000" dirty="0" smtClean="0"/>
          </a:p>
          <a:p>
            <a:pPr lvl="0" algn="just"/>
            <a:r>
              <a:rPr lang="en-US" sz="3000" dirty="0" smtClean="0"/>
              <a:t>You </a:t>
            </a:r>
            <a:r>
              <a:rPr lang="en-US" sz="3000" dirty="0"/>
              <a:t>should view it as an opportunity to set accurate expectations.</a:t>
            </a:r>
          </a:p>
          <a:p>
            <a:endParaRPr lang="en-US" dirty="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normAutofit fontScale="92500" lnSpcReduction="10000"/>
          </a:bodyPr>
          <a:lstStyle/>
          <a:p>
            <a:pPr algn="just"/>
            <a:r>
              <a:rPr lang="en-US" sz="2800" dirty="0" smtClean="0"/>
              <a:t>Because on-line search databases typically contain only abstracts, it is vital to write a complete but concise description of your work to tempt potential readers into obtaining a copy of the full paper. </a:t>
            </a:r>
          </a:p>
          <a:p>
            <a:pPr algn="just"/>
            <a:r>
              <a:rPr lang="en-US" sz="2800" dirty="0" smtClean="0"/>
              <a:t>Despite </a:t>
            </a:r>
            <a:r>
              <a:rPr lang="en-US" sz="2800" dirty="0"/>
              <a:t>the fact that an abstract is quite brief, it must do almost as much work as the multi-page paper that follows it. </a:t>
            </a:r>
            <a:endParaRPr lang="en-US" sz="2800" dirty="0" smtClean="0"/>
          </a:p>
          <a:p>
            <a:pPr algn="just"/>
            <a:r>
              <a:rPr lang="en-US" sz="2800" dirty="0" smtClean="0"/>
              <a:t>It will help your reader to understand the paper and it will help people searching for a particular work to find it and decide whether it suits their purposes.</a:t>
            </a:r>
            <a:endParaRPr lang="en-US" sz="2800" dirty="0"/>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just"/>
            <a:r>
              <a:rPr lang="en-US" sz="2800" dirty="0" smtClean="0"/>
              <a:t>Writers </a:t>
            </a:r>
            <a:r>
              <a:rPr lang="en-US" sz="2800" dirty="0"/>
              <a:t>should follow a checklist consisting of: motivation, problem statement, approach, results, and conclusions. </a:t>
            </a:r>
            <a:endParaRPr lang="en-US" sz="2800" dirty="0" smtClean="0"/>
          </a:p>
          <a:p>
            <a:pPr algn="just"/>
            <a:r>
              <a:rPr lang="en-US" sz="2800" dirty="0" smtClean="0"/>
              <a:t>Following </a:t>
            </a:r>
            <a:r>
              <a:rPr lang="en-US" sz="2800" dirty="0"/>
              <a:t>this checklist should increase the chance of people taking the time to obtain and read your complete paper</a:t>
            </a:r>
            <a:r>
              <a:rPr lang="en-US" sz="2800" dirty="0" smtClean="0"/>
              <a:t>.</a:t>
            </a:r>
          </a:p>
          <a:p>
            <a:pPr algn="just"/>
            <a:r>
              <a:rPr lang="en-US" sz="2800" dirty="0"/>
              <a:t>Each section is typically a single sentence, although there is room for creativity. In particular, the parts may be merged or spread among a set of sentences.</a:t>
            </a:r>
          </a:p>
          <a:p>
            <a:endParaRPr lang="en-US" dirty="0"/>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just"/>
            <a:r>
              <a:rPr lang="en-US" dirty="0" smtClean="0"/>
              <a:t>What</a:t>
            </a:r>
            <a:r>
              <a:rPr lang="en-US" dirty="0"/>
              <a:t> problem are you trying to solve? </a:t>
            </a:r>
            <a:endParaRPr lang="en-US" dirty="0" smtClean="0"/>
          </a:p>
          <a:p>
            <a:pPr algn="just"/>
            <a:r>
              <a:rPr lang="en-US" dirty="0" smtClean="0"/>
              <a:t>What </a:t>
            </a:r>
            <a:r>
              <a:rPr lang="en-US" dirty="0"/>
              <a:t>is the scope of your work (a generalized approach, or for a specific situation)? </a:t>
            </a:r>
            <a:endParaRPr lang="en-US" dirty="0" smtClean="0"/>
          </a:p>
          <a:p>
            <a:pPr algn="just"/>
            <a:r>
              <a:rPr lang="en-US" dirty="0"/>
              <a:t>Be careful not to use too much jargon. </a:t>
            </a:r>
            <a:endParaRPr lang="en-US" dirty="0" smtClean="0"/>
          </a:p>
          <a:p>
            <a:pPr algn="just"/>
            <a:r>
              <a:rPr lang="en-US" dirty="0" smtClean="0"/>
              <a:t>How did you go about solving or making progress on the problem?</a:t>
            </a:r>
          </a:p>
          <a:p>
            <a:pPr algn="just"/>
            <a:r>
              <a:rPr lang="en-US" dirty="0" smtClean="0"/>
              <a:t>What's the answer? </a:t>
            </a:r>
          </a:p>
          <a:p>
            <a:pPr algn="just"/>
            <a:r>
              <a:rPr lang="en-US" dirty="0" smtClean="0"/>
              <a:t>What are the implications of your answer?</a:t>
            </a:r>
          </a:p>
          <a:p>
            <a:pPr lvl="0" algn="just"/>
            <a:r>
              <a:rPr lang="en-US" dirty="0" smtClean="0"/>
              <a:t>Are your results general, potentially </a:t>
            </a:r>
            <a:r>
              <a:rPr lang="en-US" dirty="0" err="1" smtClean="0"/>
              <a:t>generalizable</a:t>
            </a:r>
            <a:r>
              <a:rPr lang="en-US" dirty="0" smtClean="0"/>
              <a:t>, or specific to a particular case?</a:t>
            </a:r>
          </a:p>
          <a:p>
            <a:endParaRPr lang="en-US" dirty="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Write an Abstract Step 4 Version 2.jpg">
            <a:hlinkClick r:id="rId2"/>
          </p:cNvPr>
          <p:cNvPicPr>
            <a:picLocks noGrp="1"/>
          </p:cNvPicPr>
          <p:nvPr>
            <p:ph idx="1"/>
          </p:nvPr>
        </p:nvPicPr>
        <p:blipFill>
          <a:blip r:embed="rId3" cstate="print">
            <a:extLst>
              <a:ext uri="{28A0092B-C50C-407E-A947-70E740481C1C}">
                <a14:useLocalDpi xmlns:a14="http://schemas.microsoft.com/office/drawing/2010/main" val="0"/>
              </a:ext>
            </a:extLst>
          </a:blip>
          <a:stretch>
            <a:fillRect/>
          </a:stretch>
        </p:blipFill>
        <p:spPr bwMode="auto">
          <a:xfrm>
            <a:off x="1587010" y="1447800"/>
            <a:ext cx="7195530" cy="4800600"/>
          </a:xfrm>
          <a:prstGeom prst="rect">
            <a:avLst/>
          </a:prstGeom>
          <a:noFill/>
          <a:ln>
            <a:noFill/>
          </a:ln>
        </p:spPr>
      </p:pic>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Write an Abstract Step 5 Version 2.jpg">
            <a:hlinkClick r:id="rId2"/>
          </p:cNvPr>
          <p:cNvPicPr>
            <a:picLocks noGrp="1"/>
          </p:cNvPicPr>
          <p:nvPr>
            <p:ph idx="1"/>
          </p:nvPr>
        </p:nvPicPr>
        <p:blipFill>
          <a:blip r:embed="rId3" cstate="print">
            <a:extLst>
              <a:ext uri="{28A0092B-C50C-407E-A947-70E740481C1C}">
                <a14:useLocalDpi xmlns:a14="http://schemas.microsoft.com/office/drawing/2010/main" val="0"/>
              </a:ext>
            </a:extLst>
          </a:blip>
          <a:stretch>
            <a:fillRect/>
          </a:stretch>
        </p:blipFill>
        <p:spPr bwMode="auto">
          <a:xfrm>
            <a:off x="1587010" y="1447800"/>
            <a:ext cx="7195530" cy="4800600"/>
          </a:xfrm>
          <a:prstGeom prst="rect">
            <a:avLst/>
          </a:prstGeom>
          <a:noFill/>
          <a:ln>
            <a:noFill/>
          </a:ln>
        </p:spPr>
      </p:pic>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lvl="1" algn="just">
              <a:lnSpc>
                <a:spcPct val="200000"/>
              </a:lnSpc>
            </a:pPr>
            <a:r>
              <a:rPr lang="en-US" dirty="0" smtClean="0"/>
              <a:t>What problem is your research trying to better understand or solve?</a:t>
            </a:r>
          </a:p>
          <a:p>
            <a:pPr lvl="1" algn="just">
              <a:lnSpc>
                <a:spcPct val="200000"/>
              </a:lnSpc>
            </a:pPr>
            <a:r>
              <a:rPr lang="en-US" dirty="0" smtClean="0"/>
              <a:t>What is the scope of your study - a general problem, or something specific?</a:t>
            </a:r>
          </a:p>
          <a:p>
            <a:pPr lvl="1" algn="just">
              <a:lnSpc>
                <a:spcPct val="200000"/>
              </a:lnSpc>
            </a:pPr>
            <a:r>
              <a:rPr lang="en-US" dirty="0" smtClean="0"/>
              <a:t>What is your main claim or argument?</a:t>
            </a:r>
          </a:p>
          <a:p>
            <a:endParaRPr lang="en-US" dirty="0"/>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r>
              <a:rPr lang="en-US" dirty="0" smtClean="0"/>
              <a:t>Your abstract is a summary, but it should be written completely separate from your paper.</a:t>
            </a:r>
          </a:p>
          <a:p>
            <a:pPr algn="just"/>
            <a:r>
              <a:rPr lang="en-US" dirty="0" smtClean="0"/>
              <a:t> Don’t copy and paste direct quotes from yourself, and avoid simply paraphrasing your own sentences from elsewhere in your writing. </a:t>
            </a:r>
          </a:p>
          <a:p>
            <a:pPr algn="just"/>
            <a:r>
              <a:rPr lang="en-US" dirty="0" smtClean="0"/>
              <a:t>Write your abstract using completely new vocabulary and phrases to keep it interesting and redundancy-free.</a:t>
            </a:r>
          </a:p>
          <a:p>
            <a:pPr algn="just"/>
            <a:r>
              <a:rPr lang="en-US" dirty="0" smtClean="0"/>
              <a:t>You should not need to explain or define any terms in your abstract, a reference is all that is needed.</a:t>
            </a:r>
          </a:p>
          <a:p>
            <a:pPr algn="just"/>
            <a:r>
              <a:rPr lang="en-US" dirty="0" smtClean="0"/>
              <a:t>It must be concise and easy to read and must cover the important points  of the paper. </a:t>
            </a:r>
          </a:p>
          <a:p>
            <a:endParaRPr lang="en-US" dirty="0" smtClean="0"/>
          </a:p>
          <a:p>
            <a:endParaRPr lang="en-US" dirty="0"/>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208</TotalTime>
  <Words>623</Words>
  <Application>Microsoft Office PowerPoint</Application>
  <PresentationFormat>On-screen Show (4:3)</PresentationFormat>
  <Paragraphs>41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Solstice</vt:lpstr>
      <vt:lpstr>        Writing an Abstract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Don't Forget the Results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Saima Gulzar</dc:creator>
  <cp:lastModifiedBy>ismail - [2010]</cp:lastModifiedBy>
  <cp:revision>26</cp:revision>
  <dcterms:created xsi:type="dcterms:W3CDTF">2014-08-12T04:24:53Z</dcterms:created>
  <dcterms:modified xsi:type="dcterms:W3CDTF">2017-05-02T07:09:43Z</dcterms:modified>
</cp:coreProperties>
</file>