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23"/>
  </p:notesMasterIdLst>
  <p:handoutMasterIdLst>
    <p:handoutMasterId r:id="rId24"/>
  </p:handoutMasterIdLst>
  <p:sldIdLst>
    <p:sldId id="528" r:id="rId2"/>
    <p:sldId id="503" r:id="rId3"/>
    <p:sldId id="538" r:id="rId4"/>
    <p:sldId id="539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547" r:id="rId13"/>
    <p:sldId id="514" r:id="rId14"/>
    <p:sldId id="515" r:id="rId15"/>
    <p:sldId id="518" r:id="rId16"/>
    <p:sldId id="521" r:id="rId17"/>
    <p:sldId id="523" r:id="rId18"/>
    <p:sldId id="524" r:id="rId19"/>
    <p:sldId id="525" r:id="rId20"/>
    <p:sldId id="527" r:id="rId21"/>
    <p:sldId id="530" r:id="rId2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9014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7747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9014" y="6947747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5ACBA5B3-3B50-4BFC-8893-89C9DBE0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680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0160" y="3474720"/>
            <a:ext cx="704088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944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680" y="694944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FB6EB4D9-805B-4FB3-B46F-140F88162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28712B2C-76AD-4322-BB26-23B7E7478F9D}" type="slidenum">
              <a:rPr lang="en-US"/>
              <a:pPr/>
              <a:t>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02F10CD9-B8C8-4567-8603-AFA22D90623F}" type="slidenum">
              <a:rPr lang="en-US"/>
              <a:pPr/>
              <a:t>13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F61C519C-2ADE-4B63-8172-980D3FBDA51A}" type="slidenum">
              <a:rPr lang="en-US"/>
              <a:pPr/>
              <a:t>14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EFA216EE-0522-43AA-86D8-AE31622AD150}" type="slidenum">
              <a:rPr lang="en-US"/>
              <a:pPr/>
              <a:t>15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51B5F053-9DFC-406C-85B4-832C6886086B}" type="slidenum">
              <a:rPr lang="en-US"/>
              <a:pPr/>
              <a:t>16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108E1E67-688E-4949-AC11-B76F000AA5BB}" type="slidenum">
              <a:rPr lang="en-US"/>
              <a:pPr/>
              <a:t>17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F78B07B6-B9C2-4C82-B555-B9A20572CD4E}" type="slidenum">
              <a:rPr lang="en-US"/>
              <a:pPr/>
              <a:t>18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22C6D3A3-2937-4DA9-B812-43F49A714A82}" type="slidenum">
              <a:rPr lang="en-US"/>
              <a:pPr/>
              <a:t>19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fld id="{4E46F540-D360-4868-9652-F346DCD9E323}" type="slidenum">
              <a:rPr lang="en-US"/>
              <a:pPr/>
              <a:t>20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1760FCD6-9192-4FD3-8054-96A3A4AE2C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7FDCD-18A1-4140-A31E-52A0A7AB6A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BA277-BCEA-419D-BFE8-A5A9A79EBA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83E962F-10B8-485F-B381-B712B10CA2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8B7BCDD6-4EEA-4773-B5B1-8338ACCD7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63BC7-A89D-48AB-8808-DE186228ED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58314-44D3-47A2-9EC4-CB74D2FAB7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2E55C60-7C96-4022-824B-CC71825C30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1DCF1-4A9B-49D3-B49F-D01B7A5CEA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F202263-A3C8-4768-8DB2-16F5A00740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10/14/2011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680555E-13FF-492D-85AF-65265FB39F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lang="en-US" smtClean="0"/>
              <a:t>10/14/2011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 Shoaib Farooq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CB2CFAB-ABE3-4B9D-922A-B87DDB438A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smtClean="0"/>
              <a:t>How to write a Research Paper and Thesis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Questions on a Referee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US" sz="1800" dirty="0" smtClean="0"/>
              <a:t>Briefly summarize the paper (2-3 lines)</a:t>
            </a:r>
          </a:p>
          <a:p>
            <a:pPr lvl="1"/>
            <a:r>
              <a:rPr lang="en-US" sz="1800" dirty="0" smtClean="0"/>
              <a:t>can they extract a main message  from your paper?</a:t>
            </a:r>
          </a:p>
          <a:p>
            <a:pPr lvl="1"/>
            <a:r>
              <a:rPr lang="en-US" sz="1800" dirty="0" smtClean="0"/>
              <a:t>“If you can’t, there is probably something wrong with the paper” </a:t>
            </a:r>
          </a:p>
          <a:p>
            <a:pPr lvl="3" indent="0">
              <a:buFontTx/>
              <a:buNone/>
            </a:pPr>
            <a:r>
              <a:rPr lang="en-US" dirty="0" smtClean="0"/>
              <a:t>						</a:t>
            </a:r>
          </a:p>
          <a:p>
            <a:pPr marL="0" indent="0">
              <a:buFontTx/>
              <a:buNone/>
            </a:pPr>
            <a:r>
              <a:rPr lang="en-US" sz="1800" dirty="0" smtClean="0"/>
              <a:t>What is new and significant in the work reported?</a:t>
            </a:r>
          </a:p>
          <a:p>
            <a:pPr lvl="1"/>
            <a:r>
              <a:rPr lang="en-US" sz="1800" dirty="0" smtClean="0"/>
              <a:t>New:</a:t>
            </a:r>
          </a:p>
          <a:p>
            <a:pPr lvl="2"/>
            <a:r>
              <a:rPr lang="en-US" dirty="0" smtClean="0"/>
              <a:t>has it been done before?</a:t>
            </a:r>
          </a:p>
          <a:p>
            <a:pPr lvl="2"/>
            <a:r>
              <a:rPr lang="en-US" dirty="0" smtClean="0"/>
              <a:t> is it a rehash / republication of old stuff (yours or others)?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1800" dirty="0" smtClean="0"/>
              <a:t>Significance</a:t>
            </a:r>
          </a:p>
          <a:p>
            <a:pPr lvl="2"/>
            <a:r>
              <a:rPr lang="en-US" dirty="0" smtClean="0"/>
              <a:t>in five years time, would the work have an identifiable impact? (rare)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1800" dirty="0" smtClean="0"/>
              <a:t>Would it stimulate further work in this area?</a:t>
            </a:r>
          </a:p>
          <a:p>
            <a:pPr lvl="2"/>
            <a:r>
              <a:rPr lang="en-US" dirty="0" smtClean="0"/>
              <a:t>is it a reasonable increment that keeps the research area going (frequent)?</a:t>
            </a:r>
          </a:p>
          <a:p>
            <a:pPr lvl="2"/>
            <a:r>
              <a:rPr lang="en-US" dirty="0" smtClean="0"/>
              <a:t>does it have innovations?</a:t>
            </a:r>
          </a:p>
          <a:p>
            <a:pPr lvl="2"/>
            <a:r>
              <a:rPr lang="en-US" dirty="0" smtClean="0"/>
              <a:t>is it interesting?</a:t>
            </a:r>
          </a:p>
          <a:p>
            <a:pPr lvl="2"/>
            <a:r>
              <a:rPr lang="en-US" dirty="0" smtClean="0"/>
              <a:t>is it timely to the community?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the referee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How does it relate to existing work?</a:t>
            </a:r>
          </a:p>
          <a:p>
            <a:pPr lvl="1"/>
            <a:r>
              <a:rPr lang="en-US" sz="1800" dirty="0" smtClean="0"/>
              <a:t>bibliographies, background, important omissions...</a:t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How reliable are the methods used?</a:t>
            </a:r>
          </a:p>
          <a:p>
            <a:pPr lvl="1"/>
            <a:r>
              <a:rPr lang="en-US" sz="1800" dirty="0" smtClean="0"/>
              <a:t>are they adequate to support the conclusions</a:t>
            </a:r>
          </a:p>
          <a:p>
            <a:pPr lvl="1"/>
            <a:r>
              <a:rPr lang="en-US" sz="1800" dirty="0" smtClean="0"/>
              <a:t>is it correct?</a:t>
            </a:r>
          </a:p>
          <a:p>
            <a:pPr lvl="2"/>
            <a:r>
              <a:rPr lang="en-US" dirty="0" smtClean="0"/>
              <a:t>are there any errors </a:t>
            </a:r>
            <a:r>
              <a:rPr lang="en-US" dirty="0" smtClean="0"/>
              <a:t>(loopholes</a:t>
            </a:r>
            <a:r>
              <a:rPr lang="en-US" dirty="0" smtClean="0"/>
              <a:t>...)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How reasonable are the interpretations?</a:t>
            </a:r>
          </a:p>
          <a:p>
            <a:pPr lvl="1"/>
            <a:r>
              <a:rPr lang="en-US" sz="1800" dirty="0" smtClean="0"/>
              <a:t>good arguments</a:t>
            </a:r>
          </a:p>
          <a:p>
            <a:pPr lvl="1"/>
            <a:r>
              <a:rPr lang="en-US" sz="1800" dirty="0" smtClean="0"/>
              <a:t>alternative interpretations explored/left out</a:t>
            </a:r>
            <a:br>
              <a:rPr lang="en-US" sz="1800" dirty="0" smtClean="0"/>
            </a:br>
            <a:endParaRPr lang="en-US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referee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Describe the quality of the writing</a:t>
            </a:r>
          </a:p>
          <a:p>
            <a:pPr lvl="1"/>
            <a:r>
              <a:rPr lang="en-US" sz="1800" dirty="0" smtClean="0"/>
              <a:t>is the message clear?</a:t>
            </a:r>
          </a:p>
          <a:p>
            <a:pPr lvl="1"/>
            <a:r>
              <a:rPr lang="en-US" sz="1800" dirty="0" smtClean="0"/>
              <a:t>is the paper easy to follow and understand?</a:t>
            </a:r>
          </a:p>
          <a:p>
            <a:pPr lvl="1"/>
            <a:r>
              <a:rPr lang="en-US" sz="1800" dirty="0" smtClean="0"/>
              <a:t>is its style exciting or boring?</a:t>
            </a:r>
          </a:p>
          <a:p>
            <a:pPr lvl="1"/>
            <a:r>
              <a:rPr lang="en-US" sz="1800" dirty="0" smtClean="0"/>
              <a:t>good flow of logic/argumentation?</a:t>
            </a:r>
          </a:p>
          <a:p>
            <a:pPr lvl="1"/>
            <a:r>
              <a:rPr lang="en-US" sz="1800" dirty="0" smtClean="0"/>
              <a:t>is it well organized?</a:t>
            </a:r>
          </a:p>
          <a:p>
            <a:pPr lvl="1"/>
            <a:r>
              <a:rPr lang="en-US" sz="1800" dirty="0" smtClean="0"/>
              <a:t>is it grammatically correct?</a:t>
            </a:r>
          </a:p>
          <a:p>
            <a:pPr lvl="1"/>
            <a:r>
              <a:rPr lang="en-US" sz="1800" dirty="0" smtClean="0"/>
              <a:t>is it accessible to the audience of the publication?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Paper Structure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Title</a:t>
            </a:r>
          </a:p>
          <a:p>
            <a:pPr lvl="1"/>
            <a:r>
              <a:rPr lang="en-US" sz="1800" dirty="0" smtClean="0"/>
              <a:t>clearly describes the subject of the paper</a:t>
            </a:r>
          </a:p>
          <a:p>
            <a:pPr lvl="1"/>
            <a:r>
              <a:rPr lang="en-US" sz="1800" dirty="0" smtClean="0"/>
              <a:t>can be catchy, but not at the cost of clarity</a:t>
            </a:r>
          </a:p>
          <a:p>
            <a:pPr marL="0" indent="0"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Paper Structure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1800" b="1" dirty="0" smtClean="0"/>
              <a:t>Abstract</a:t>
            </a:r>
          </a:p>
          <a:p>
            <a:pPr marL="0" indent="0">
              <a:buFontTx/>
              <a:buNone/>
            </a:pPr>
            <a:endParaRPr lang="en-US" sz="1800" b="1" dirty="0" smtClean="0"/>
          </a:p>
          <a:p>
            <a:pPr lvl="1"/>
            <a:r>
              <a:rPr lang="en-US" sz="1800" dirty="0" smtClean="0"/>
              <a:t>Communicates </a:t>
            </a:r>
            <a:r>
              <a:rPr lang="en-US" sz="1800" u="sng" dirty="0" smtClean="0"/>
              <a:t>results</a:t>
            </a:r>
            <a:r>
              <a:rPr lang="en-US" sz="1800" dirty="0" smtClean="0"/>
              <a:t> of </a:t>
            </a:r>
            <a:r>
              <a:rPr lang="en-US" sz="1800" dirty="0" smtClean="0"/>
              <a:t>paper</a:t>
            </a:r>
            <a:endParaRPr lang="en-US" sz="1800" dirty="0" smtClean="0"/>
          </a:p>
          <a:p>
            <a:pPr lvl="1"/>
            <a:r>
              <a:rPr lang="en-US" sz="1800" dirty="0" smtClean="0"/>
              <a:t>Completely </a:t>
            </a:r>
            <a:r>
              <a:rPr lang="en-US" sz="1800" dirty="0" smtClean="0"/>
              <a:t>self-contained</a:t>
            </a:r>
          </a:p>
          <a:p>
            <a:pPr lvl="1"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Introductory Section (s)</a:t>
            </a:r>
          </a:p>
          <a:p>
            <a:pPr lvl="1"/>
            <a:r>
              <a:rPr lang="en-US" sz="1800" dirty="0" smtClean="0"/>
              <a:t>Sets the scene</a:t>
            </a:r>
          </a:p>
          <a:p>
            <a:pPr lvl="1"/>
            <a:r>
              <a:rPr lang="en-US" sz="1800" dirty="0" smtClean="0"/>
              <a:t>Gives background</a:t>
            </a:r>
          </a:p>
          <a:p>
            <a:pPr lvl="1"/>
            <a:r>
              <a:rPr lang="en-US" sz="1800" dirty="0" smtClean="0"/>
              <a:t>Motivates</a:t>
            </a:r>
          </a:p>
          <a:p>
            <a:pPr lvl="1"/>
            <a:r>
              <a:rPr lang="en-US" sz="1800" dirty="0" smtClean="0"/>
              <a:t>Defines general terms/concepts</a:t>
            </a:r>
          </a:p>
          <a:p>
            <a:pPr lvl="1"/>
            <a:r>
              <a:rPr lang="en-US" sz="1800" dirty="0" smtClean="0"/>
              <a:t>Describes problem and argues for the approach taking</a:t>
            </a:r>
          </a:p>
          <a:p>
            <a:pPr lvl="1"/>
            <a:r>
              <a:rPr lang="en-US" sz="1800" dirty="0" smtClean="0"/>
              <a:t>Relates to other work</a:t>
            </a:r>
          </a:p>
          <a:p>
            <a:pPr lvl="1"/>
            <a:r>
              <a:rPr lang="en-US" sz="1800" dirty="0" smtClean="0"/>
              <a:t>Summarizes the structure of the paper</a:t>
            </a:r>
          </a:p>
          <a:p>
            <a:pPr lvl="2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Paper Structure (continued)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Main body</a:t>
            </a:r>
          </a:p>
          <a:p>
            <a:pPr lvl="1"/>
            <a:r>
              <a:rPr lang="en-US" sz="1800" dirty="0" smtClean="0"/>
              <a:t>Section organization reflects how your argument unfolds</a:t>
            </a:r>
          </a:p>
          <a:p>
            <a:pPr lvl="1"/>
            <a:r>
              <a:rPr lang="en-US" sz="1800" dirty="0" smtClean="0"/>
              <a:t>Each section should have a main point</a:t>
            </a:r>
          </a:p>
          <a:p>
            <a:pPr lvl="1"/>
            <a:r>
              <a:rPr lang="en-US" sz="1800" dirty="0" smtClean="0"/>
              <a:t>Each paragraph should have a main point</a:t>
            </a:r>
          </a:p>
          <a:p>
            <a:pPr lvl="1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Summary/Conclusions</a:t>
            </a:r>
          </a:p>
          <a:p>
            <a:pPr lvl="1"/>
            <a:r>
              <a:rPr lang="en-US" sz="1800" dirty="0" smtClean="0"/>
              <a:t>Tell them what you’ve told them</a:t>
            </a:r>
          </a:p>
          <a:p>
            <a:pPr lvl="2"/>
            <a:r>
              <a:rPr lang="en-US" dirty="0" smtClean="0"/>
              <a:t>some people only read abstract, intro and conclusions</a:t>
            </a:r>
          </a:p>
          <a:p>
            <a:pPr lvl="1"/>
            <a:r>
              <a:rPr lang="en-US" sz="1800" dirty="0" smtClean="0"/>
              <a:t>Relate back to general area</a:t>
            </a:r>
          </a:p>
          <a:p>
            <a:pPr lvl="1"/>
            <a:r>
              <a:rPr lang="en-US" sz="1800" dirty="0" smtClean="0"/>
              <a:t>Introduce future work</a:t>
            </a:r>
          </a:p>
          <a:p>
            <a:pPr marL="0" indent="0"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Paper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Citations and References</a:t>
            </a:r>
            <a:br>
              <a:rPr lang="en-US" sz="1800" dirty="0" smtClean="0"/>
            </a:br>
            <a:endParaRPr lang="en-US" sz="1800" dirty="0" smtClean="0"/>
          </a:p>
          <a:p>
            <a:pPr lvl="1"/>
            <a:r>
              <a:rPr lang="en-US" sz="1800" dirty="0" smtClean="0"/>
              <a:t>contains only the papers cited in your work</a:t>
            </a:r>
          </a:p>
          <a:p>
            <a:pPr lvl="2"/>
            <a:r>
              <a:rPr lang="en-US" dirty="0" smtClean="0"/>
              <a:t>use the best and most up to date literature</a:t>
            </a:r>
          </a:p>
          <a:p>
            <a:pPr lvl="2"/>
            <a:r>
              <a:rPr lang="en-US" dirty="0" smtClean="0"/>
              <a:t>make sure its relevant</a:t>
            </a:r>
          </a:p>
          <a:p>
            <a:pPr lvl="2"/>
            <a:r>
              <a:rPr lang="en-US" dirty="0" smtClean="0"/>
              <a:t>avoid </a:t>
            </a:r>
            <a:r>
              <a:rPr lang="en-US" dirty="0" smtClean="0"/>
              <a:t>self-glorification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1800" dirty="0" smtClean="0"/>
              <a:t>must be correct and complete citation information</a:t>
            </a:r>
          </a:p>
          <a:p>
            <a:pPr lvl="2"/>
            <a:r>
              <a:rPr lang="en-US" dirty="0" smtClean="0"/>
              <a:t>can they find it from your information</a:t>
            </a:r>
            <a:r>
              <a:rPr lang="en-US" dirty="0" smtClean="0"/>
              <a:t>?</a:t>
            </a:r>
            <a:endParaRPr lang="en-US" dirty="0" smtClean="0"/>
          </a:p>
          <a:p>
            <a:pPr lvl="2"/>
            <a:r>
              <a:rPr lang="en-US" sz="1500" dirty="0" smtClean="0"/>
              <a:t>should conform to style of publication</a:t>
            </a:r>
          </a:p>
          <a:p>
            <a:pPr lvl="2"/>
            <a:r>
              <a:rPr lang="en-US" dirty="0" smtClean="0"/>
              <a:t>most publications are strict about this</a:t>
            </a:r>
          </a:p>
          <a:p>
            <a:pPr marL="0" indent="0">
              <a:buFontTx/>
              <a:buNone/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The Thesis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1800" dirty="0" smtClean="0"/>
              <a:t>Examiner’s Report</a:t>
            </a:r>
          </a:p>
          <a:p>
            <a:pPr lvl="1"/>
            <a:r>
              <a:rPr lang="en-US" sz="1800" dirty="0" smtClean="0"/>
              <a:t>thesis should usually cover/display</a:t>
            </a:r>
          </a:p>
          <a:p>
            <a:pPr lvl="2"/>
            <a:r>
              <a:rPr lang="en-US" dirty="0" smtClean="0"/>
              <a:t>use of relevant literature and techniques</a:t>
            </a:r>
          </a:p>
          <a:p>
            <a:pPr lvl="2"/>
            <a:r>
              <a:rPr lang="en-US" dirty="0" smtClean="0"/>
              <a:t>good organization</a:t>
            </a:r>
          </a:p>
          <a:p>
            <a:pPr lvl="2"/>
            <a:r>
              <a:rPr lang="en-US" dirty="0" smtClean="0"/>
              <a:t>literary competence</a:t>
            </a:r>
          </a:p>
          <a:p>
            <a:pPr lvl="2"/>
            <a:r>
              <a:rPr lang="en-US" dirty="0" smtClean="0"/>
              <a:t>good logic of inquiry in research and interpretation of results</a:t>
            </a:r>
          </a:p>
          <a:p>
            <a:pPr lvl="2"/>
            <a:r>
              <a:rPr lang="en-US" dirty="0" smtClean="0"/>
              <a:t>sound argumentation leading to conclusions</a:t>
            </a:r>
          </a:p>
          <a:p>
            <a:pPr lvl="2"/>
            <a:r>
              <a:rPr lang="en-US" dirty="0" smtClean="0"/>
              <a:t>sophistication</a:t>
            </a:r>
          </a:p>
          <a:p>
            <a:pPr lvl="2"/>
            <a:r>
              <a:rPr lang="en-US" dirty="0" smtClean="0"/>
              <a:t>originality</a:t>
            </a:r>
          </a:p>
          <a:p>
            <a:pPr lvl="2"/>
            <a:r>
              <a:rPr lang="en-US" dirty="0" smtClean="0"/>
              <a:t>contribution to the discipline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1800" dirty="0" smtClean="0"/>
              <a:t>thesis compared to other theses examined</a:t>
            </a:r>
            <a:br>
              <a:rPr lang="en-US" sz="1800" dirty="0" smtClean="0"/>
            </a:br>
            <a:endParaRPr lang="en-US" sz="1800" dirty="0" smtClean="0"/>
          </a:p>
          <a:p>
            <a:pPr lvl="1"/>
            <a:r>
              <a:rPr lang="en-US" sz="1800" dirty="0" smtClean="0"/>
              <a:t>statement on author’s ability to do independent </a:t>
            </a:r>
            <a:r>
              <a:rPr lang="en-US" sz="1800" dirty="0" smtClean="0"/>
              <a:t>research</a:t>
            </a:r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  <a:noFill/>
        </p:spPr>
        <p:txBody>
          <a:bodyPr/>
          <a:lstStyle/>
          <a:p>
            <a:r>
              <a:rPr lang="en-US" dirty="0" smtClean="0"/>
              <a:t>The Thesis: Typical Structure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8200"/>
            <a:ext cx="8178800" cy="5524500"/>
          </a:xfrm>
          <a:noFill/>
        </p:spPr>
        <p:txBody>
          <a:bodyPr/>
          <a:lstStyle/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r>
              <a:rPr lang="en-US" sz="1800" dirty="0" smtClean="0"/>
              <a:t>Abstract: </a:t>
            </a:r>
          </a:p>
          <a:p>
            <a:pPr lvl="2">
              <a:buFontTx/>
              <a:buNone/>
            </a:pPr>
            <a:r>
              <a:rPr lang="en-US" dirty="0" smtClean="0"/>
              <a:t>forms the steps of an argument</a:t>
            </a:r>
          </a:p>
          <a:p>
            <a:pPr lvl="2">
              <a:buFontTx/>
              <a:buNone/>
            </a:pPr>
            <a:r>
              <a:rPr lang="en-US" dirty="0" smtClean="0"/>
              <a:t>each sentence outlines contents of thesis chapter </a:t>
            </a:r>
          </a:p>
          <a:p>
            <a:pPr lvl="2">
              <a:buFontTx/>
              <a:buNone/>
            </a:pPr>
            <a:r>
              <a:rPr lang="en-US" dirty="0" smtClean="0"/>
              <a:t>should reflect the main thesis message </a:t>
            </a:r>
          </a:p>
          <a:p>
            <a:pPr lvl="2">
              <a:buFontTx/>
              <a:buNone/>
            </a:pPr>
            <a:r>
              <a:rPr lang="en-US" dirty="0" smtClean="0"/>
              <a:t>describes:</a:t>
            </a:r>
          </a:p>
          <a:p>
            <a:pPr lvl="3" indent="0">
              <a:buFontTx/>
              <a:buNone/>
            </a:pPr>
            <a:r>
              <a:rPr lang="en-US" dirty="0" smtClean="0"/>
              <a:t> problem, motivation, current state of the art, what you did, results, significance, future work</a:t>
            </a:r>
          </a:p>
          <a:p>
            <a:pPr lvl="1">
              <a:buFontTx/>
              <a:buNone/>
            </a:pPr>
            <a:r>
              <a:rPr lang="en-US" sz="1800" dirty="0" smtClean="0"/>
              <a:t>1: Introduction</a:t>
            </a:r>
          </a:p>
          <a:p>
            <a:pPr lvl="2">
              <a:buFontTx/>
              <a:buNone/>
            </a:pPr>
            <a:r>
              <a:rPr lang="en-US" dirty="0" smtClean="0"/>
              <a:t>sets the scene, motivates, describes problem, chapter by chapter outline of thesis</a:t>
            </a:r>
            <a:br>
              <a:rPr lang="en-US" dirty="0" smtClean="0"/>
            </a:br>
            <a:endParaRPr lang="en-US" dirty="0" smtClean="0"/>
          </a:p>
          <a:p>
            <a:pPr lvl="1">
              <a:buFontTx/>
              <a:buNone/>
            </a:pPr>
            <a:r>
              <a:rPr lang="en-US" sz="1800" dirty="0" smtClean="0"/>
              <a:t>2: Related work</a:t>
            </a:r>
          </a:p>
          <a:p>
            <a:pPr lvl="2">
              <a:buFontTx/>
              <a:buNone/>
            </a:pPr>
            <a:r>
              <a:rPr lang="en-US" dirty="0" smtClean="0"/>
              <a:t>current state of the art, synthesis of literature, frameworks for thinking about the area, </a:t>
            </a:r>
          </a:p>
          <a:p>
            <a:pPr lvl="2">
              <a:buFontTx/>
              <a:buNone/>
            </a:pPr>
            <a:r>
              <a:rPr lang="en-US" dirty="0" smtClean="0"/>
              <a:t>describes parts of the problem that you will and won’t do (focus)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sz="1800" dirty="0" smtClean="0"/>
              <a:t>3, 4: Heart of thesis</a:t>
            </a:r>
          </a:p>
          <a:p>
            <a:pPr lvl="2">
              <a:buFontTx/>
              <a:buNone/>
            </a:pPr>
            <a:r>
              <a:rPr lang="en-US" dirty="0" smtClean="0"/>
              <a:t>develops logic of inquiry </a:t>
            </a:r>
          </a:p>
          <a:p>
            <a:pPr lvl="2">
              <a:buFontTx/>
              <a:buNone/>
            </a:pPr>
            <a:r>
              <a:rPr lang="en-US" dirty="0" smtClean="0"/>
              <a:t>has clear and sound arguments</a:t>
            </a:r>
          </a:p>
          <a:p>
            <a:pPr lvl="2">
              <a:buFontTx/>
              <a:buNone/>
            </a:pPr>
            <a:r>
              <a:rPr lang="en-US" dirty="0" smtClean="0"/>
              <a:t>interprets specific results</a:t>
            </a:r>
          </a:p>
          <a:p>
            <a:pPr lvl="2">
              <a:buFontTx/>
              <a:buNone/>
            </a:pPr>
            <a:r>
              <a:rPr lang="en-US" dirty="0" smtClean="0"/>
              <a:t>discusses implications of results back to general area</a:t>
            </a:r>
            <a:br>
              <a:rPr lang="en-US" dirty="0" smtClean="0"/>
            </a:br>
            <a:endParaRPr lang="en-US" dirty="0" smtClean="0"/>
          </a:p>
          <a:p>
            <a:pPr lvl="1">
              <a:buFontTx/>
              <a:buNone/>
            </a:pPr>
            <a:r>
              <a:rPr lang="en-US" sz="1800" dirty="0" smtClean="0"/>
              <a:t>5 Conclusions/Further work</a:t>
            </a:r>
          </a:p>
          <a:p>
            <a:pPr lvl="2">
              <a:buFontTx/>
              <a:buNone/>
            </a:pPr>
            <a:r>
              <a:rPr lang="en-US" dirty="0" smtClean="0"/>
              <a:t>summarize results and illustrate how they contribute to the discipline</a:t>
            </a:r>
          </a:p>
          <a:p>
            <a:pPr lvl="2">
              <a:buFontTx/>
              <a:buNone/>
            </a:pPr>
            <a:r>
              <a:rPr lang="en-US" dirty="0" smtClean="0"/>
              <a:t>summarize original aspects of the work</a:t>
            </a:r>
          </a:p>
          <a:p>
            <a:pPr lvl="2">
              <a:buFontTx/>
              <a:buNone/>
            </a:pPr>
            <a:r>
              <a:rPr lang="en-US" dirty="0" smtClean="0"/>
              <a:t>discuss future work that you  or others could do</a:t>
            </a:r>
            <a:br>
              <a:rPr lang="en-US" dirty="0" smtClean="0"/>
            </a:br>
            <a:endParaRPr lang="en-US" dirty="0" smtClean="0"/>
          </a:p>
          <a:p>
            <a:pPr lvl="1">
              <a:buFontTx/>
              <a:buNone/>
            </a:pPr>
            <a:r>
              <a:rPr lang="en-US" sz="1800" dirty="0" smtClean="0"/>
              <a:t>6 References</a:t>
            </a:r>
          </a:p>
          <a:p>
            <a:pPr lvl="2">
              <a:buFontTx/>
              <a:buNone/>
            </a:pPr>
            <a:r>
              <a:rPr lang="en-US" dirty="0" smtClean="0"/>
              <a:t>use standard formats, include all information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How to write a research paper and thesis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1800" dirty="0" smtClean="0"/>
              <a:t>The Messages:</a:t>
            </a:r>
          </a:p>
          <a:p>
            <a:pPr lvl="1"/>
            <a:r>
              <a:rPr lang="en-US" sz="1800" dirty="0" smtClean="0"/>
              <a:t>Write to communicate and contribute information you feel is important</a:t>
            </a:r>
          </a:p>
          <a:p>
            <a:pPr lvl="1"/>
            <a:r>
              <a:rPr lang="en-US" sz="1800" dirty="0" smtClean="0"/>
              <a:t>Papers and theses have typical structures and contents</a:t>
            </a:r>
          </a:p>
          <a:p>
            <a:pPr lvl="1"/>
            <a:r>
              <a:rPr lang="en-US" sz="1800" dirty="0" smtClean="0"/>
              <a:t>A thesis gives more room to develop arguments</a:t>
            </a:r>
          </a:p>
          <a:p>
            <a:pPr lvl="1"/>
            <a:r>
              <a:rPr lang="en-US" sz="1800" dirty="0" smtClean="0"/>
              <a:t>To write well: write often (with a mentor), and review papers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Outline</a:t>
            </a:r>
          </a:p>
          <a:p>
            <a:pPr lvl="1">
              <a:buFontTx/>
              <a:buNone/>
            </a:pPr>
            <a:r>
              <a:rPr lang="en-US" sz="1800" dirty="0" smtClean="0"/>
              <a:t>Motivation</a:t>
            </a:r>
          </a:p>
          <a:p>
            <a:pPr lvl="1">
              <a:buFontTx/>
              <a:buNone/>
            </a:pPr>
            <a:r>
              <a:rPr lang="en-US" sz="1800" dirty="0" smtClean="0"/>
              <a:t>When you should write a paper?</a:t>
            </a:r>
          </a:p>
          <a:p>
            <a:pPr lvl="1">
              <a:buFontTx/>
              <a:buNone/>
            </a:pPr>
            <a:r>
              <a:rPr lang="en-US" sz="1800" dirty="0" smtClean="0"/>
              <a:t>Types of papers</a:t>
            </a:r>
          </a:p>
          <a:p>
            <a:pPr lvl="1">
              <a:buFontTx/>
              <a:buNone/>
            </a:pPr>
            <a:r>
              <a:rPr lang="en-US" sz="1800" dirty="0" smtClean="0"/>
              <a:t>How referees evaluate papers</a:t>
            </a:r>
          </a:p>
          <a:p>
            <a:pPr lvl="1">
              <a:buFontTx/>
              <a:buNone/>
            </a:pPr>
            <a:r>
              <a:rPr lang="en-US" sz="1800" dirty="0" smtClean="0"/>
              <a:t>Paper structure</a:t>
            </a:r>
          </a:p>
          <a:p>
            <a:pPr lvl="1">
              <a:buFontTx/>
              <a:buNone/>
            </a:pPr>
            <a:r>
              <a:rPr lang="en-US" sz="1800" dirty="0" smtClean="0"/>
              <a:t>Thesis structure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812800" y="3073400"/>
            <a:ext cx="683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1800" smtClean="0"/>
              <a:t>Write to communicate and contribute information you feel is important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smtClean="0"/>
              <a:t>Papers and theses have typical structures and contents that you should follow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smtClean="0"/>
              <a:t>A thesis gives more room to develop arguments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smtClean="0"/>
              <a:t>You should write to convince referees to accept your paper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smtClean="0"/>
              <a:t>A good way to write well  is to:</a:t>
            </a:r>
          </a:p>
          <a:p>
            <a:pPr lvl="1"/>
            <a:r>
              <a:rPr lang="en-US" sz="1800" smtClean="0"/>
              <a:t>write, write, write</a:t>
            </a:r>
          </a:p>
          <a:p>
            <a:pPr lvl="1"/>
            <a:r>
              <a:rPr lang="en-US" sz="1800" smtClean="0"/>
              <a:t>review papers so you are familiar with how others will review yours</a:t>
            </a:r>
          </a:p>
          <a:p>
            <a:pPr lvl="1"/>
            <a:r>
              <a:rPr lang="en-US" sz="1800" smtClean="0"/>
              <a:t>work with an associate or mentor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ank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3064" y="457200"/>
            <a:ext cx="6735536" cy="471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Why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T</a:t>
            </a:r>
            <a:r>
              <a:rPr lang="en-US" sz="1800" dirty="0" smtClean="0"/>
              <a:t>he </a:t>
            </a:r>
            <a:r>
              <a:rPr lang="en-US" sz="1800" dirty="0" smtClean="0"/>
              <a:t>dissemination of knowledge</a:t>
            </a:r>
          </a:p>
          <a:p>
            <a:pPr marL="0" indent="0">
              <a:buFontTx/>
              <a:buNone/>
            </a:pPr>
            <a:r>
              <a:rPr lang="en-US" sz="1800" dirty="0" smtClean="0"/>
              <a:t>Purpose of a </a:t>
            </a:r>
            <a:r>
              <a:rPr lang="en-US" sz="1800" dirty="0" smtClean="0"/>
              <a:t>paper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to communicate to the community</a:t>
            </a:r>
          </a:p>
          <a:p>
            <a:pPr lvl="1"/>
            <a:r>
              <a:rPr lang="en-US" sz="1800" dirty="0" smtClean="0"/>
              <a:t>to contribute to the advancement of knowledge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Why 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1800" dirty="0" smtClean="0"/>
              <a:t>Writing</a:t>
            </a:r>
          </a:p>
          <a:p>
            <a:pPr lvl="1"/>
            <a:r>
              <a:rPr lang="en-US" sz="1800" dirty="0" smtClean="0"/>
              <a:t>the product of research</a:t>
            </a:r>
            <a:br>
              <a:rPr lang="en-US" sz="1800" dirty="0" smtClean="0"/>
            </a:br>
            <a:r>
              <a:rPr lang="en-US" sz="1800" dirty="0" smtClean="0"/>
              <a:t>audience:</a:t>
            </a:r>
          </a:p>
          <a:p>
            <a:pPr lvl="2"/>
            <a:r>
              <a:rPr lang="en-US" dirty="0" smtClean="0"/>
              <a:t>gives you a potentially wide audience </a:t>
            </a:r>
          </a:p>
          <a:p>
            <a:pPr lvl="2"/>
            <a:r>
              <a:rPr lang="en-US" dirty="0" smtClean="0"/>
              <a:t>reaches specialists/peers in your area</a:t>
            </a:r>
          </a:p>
          <a:p>
            <a:pPr lvl="2"/>
            <a:r>
              <a:rPr lang="en-US" dirty="0" smtClean="0"/>
              <a:t>but depends on where you publish</a:t>
            </a:r>
            <a:br>
              <a:rPr lang="en-US" dirty="0" smtClean="0"/>
            </a:br>
            <a:r>
              <a:rPr lang="en-US" dirty="0" smtClean="0"/>
              <a:t>archival:</a:t>
            </a:r>
          </a:p>
          <a:p>
            <a:pPr lvl="2"/>
            <a:r>
              <a:rPr lang="en-US" dirty="0" smtClean="0"/>
              <a:t>always available</a:t>
            </a:r>
          </a:p>
          <a:p>
            <a:pPr lvl="2"/>
            <a:r>
              <a:rPr lang="en-US" dirty="0" smtClean="0"/>
              <a:t>snapshot of your research work a given time</a:t>
            </a:r>
          </a:p>
          <a:p>
            <a:pPr lvl="1"/>
            <a:r>
              <a:rPr lang="en-US" sz="1800" dirty="0" smtClean="0"/>
              <a:t>vehicle </a:t>
            </a:r>
            <a:r>
              <a:rPr lang="en-US" sz="1800" dirty="0" smtClean="0"/>
              <a:t>for clarification</a:t>
            </a:r>
          </a:p>
          <a:p>
            <a:pPr lvl="2"/>
            <a:r>
              <a:rPr lang="en-US" dirty="0" smtClean="0"/>
              <a:t>for developing sound arguments, messages...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The downside:</a:t>
            </a:r>
          </a:p>
          <a:p>
            <a:pPr lvl="1"/>
            <a:r>
              <a:rPr lang="en-US" sz="1800" dirty="0" smtClean="0"/>
              <a:t>risky!</a:t>
            </a:r>
          </a:p>
          <a:p>
            <a:pPr lvl="2"/>
            <a:r>
              <a:rPr lang="en-US" dirty="0" smtClean="0"/>
              <a:t>months of work can be </a:t>
            </a:r>
            <a:r>
              <a:rPr lang="en-US" dirty="0" smtClean="0"/>
              <a:t>rejected  </a:t>
            </a:r>
            <a:endParaRPr lang="en-US" dirty="0"/>
          </a:p>
        </p:txBody>
      </p:sp>
      <p:graphicFrame>
        <p:nvGraphicFramePr>
          <p:cNvPr id="1027" name="Object 4"/>
          <p:cNvGraphicFramePr>
            <a:graphicFrameLocks/>
          </p:cNvGraphicFramePr>
          <p:nvPr/>
        </p:nvGraphicFramePr>
        <p:xfrm>
          <a:off x="6096000" y="5041900"/>
          <a:ext cx="2590800" cy="1663700"/>
        </p:xfrm>
        <a:graphic>
          <a:graphicData uri="http://schemas.openxmlformats.org/presentationml/2006/ole">
            <p:oleObj spid="_x0000_s1027" name="ClipArt" r:id="rId3" imgW="4951080" imgH="264924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should write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You should have something important enough to share with others</a:t>
            </a:r>
          </a:p>
          <a:p>
            <a:pPr lvl="1"/>
            <a:r>
              <a:rPr lang="en-US" sz="1800" dirty="0" smtClean="0"/>
              <a:t>new ideas</a:t>
            </a:r>
          </a:p>
          <a:p>
            <a:pPr lvl="1"/>
            <a:r>
              <a:rPr lang="en-US" sz="1800" dirty="0" smtClean="0"/>
              <a:t>new facts or data</a:t>
            </a:r>
          </a:p>
          <a:p>
            <a:pPr lvl="1"/>
            <a:r>
              <a:rPr lang="en-US" sz="1800" dirty="0" smtClean="0"/>
              <a:t>intelligent reviews of old facts and ideas</a:t>
            </a:r>
          </a:p>
          <a:p>
            <a:pPr marL="0" indent="0">
              <a:buFontTx/>
              <a:buNone/>
            </a:pPr>
            <a:r>
              <a:rPr lang="en-US" sz="1800" dirty="0" smtClean="0"/>
              <a:t>Mature results</a:t>
            </a:r>
          </a:p>
          <a:p>
            <a:pPr lvl="1"/>
            <a:r>
              <a:rPr lang="en-US" sz="1800" dirty="0" smtClean="0"/>
              <a:t>research milestone completed</a:t>
            </a:r>
          </a:p>
          <a:p>
            <a:pPr lvl="1"/>
            <a:r>
              <a:rPr lang="en-US" sz="1800" dirty="0" smtClean="0"/>
              <a:t>can articulate the research</a:t>
            </a:r>
          </a:p>
          <a:p>
            <a:pPr lvl="2"/>
            <a:r>
              <a:rPr lang="en-US" dirty="0" smtClean="0"/>
              <a:t>clear problem statement, solution, and contribution to discipline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should NOT write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Wrong reasons</a:t>
            </a:r>
          </a:p>
          <a:p>
            <a:pPr lvl="1"/>
            <a:r>
              <a:rPr lang="en-US" sz="1800" dirty="0" smtClean="0"/>
              <a:t>want or need publications</a:t>
            </a:r>
          </a:p>
          <a:p>
            <a:pPr lvl="2"/>
            <a:r>
              <a:rPr lang="en-US" dirty="0" smtClean="0"/>
              <a:t>increase publication count</a:t>
            </a:r>
          </a:p>
          <a:p>
            <a:pPr lvl="2"/>
            <a:r>
              <a:rPr lang="en-US" dirty="0" smtClean="0"/>
              <a:t>fame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1800" dirty="0" smtClean="0"/>
              <a:t>peer pressure</a:t>
            </a:r>
            <a:br>
              <a:rPr lang="en-US" sz="1800" dirty="0" smtClean="0"/>
            </a:br>
            <a:endParaRPr lang="en-US" sz="1800" dirty="0" smtClean="0"/>
          </a:p>
          <a:p>
            <a:pPr lvl="1"/>
            <a:r>
              <a:rPr lang="en-US" sz="1800" dirty="0" smtClean="0"/>
              <a:t>want to go to a conference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Bad papers/work will reflect badly on you!</a:t>
            </a:r>
          </a:p>
          <a:p>
            <a:pPr lvl="1"/>
            <a:r>
              <a:rPr lang="en-US" sz="1800" dirty="0" smtClean="0"/>
              <a:t>should always be proud of your paper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Breakthrough</a:t>
            </a:r>
          </a:p>
          <a:p>
            <a:pPr lvl="1"/>
            <a:r>
              <a:rPr lang="en-US" sz="1800" dirty="0" smtClean="0"/>
              <a:t>solves an open problem that many people have worked on</a:t>
            </a:r>
          </a:p>
          <a:p>
            <a:pPr lvl="1"/>
            <a:r>
              <a:rPr lang="en-US" sz="1800" dirty="0" smtClean="0"/>
              <a:t>rare </a:t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Ground-breaking</a:t>
            </a:r>
            <a:endParaRPr lang="en-US" sz="1800" dirty="0" smtClean="0"/>
          </a:p>
          <a:p>
            <a:pPr lvl="1"/>
            <a:r>
              <a:rPr lang="en-US" sz="1800" dirty="0" smtClean="0"/>
              <a:t>opens up a field/area that is not well explored</a:t>
            </a:r>
          </a:p>
          <a:p>
            <a:pPr lvl="1"/>
            <a:r>
              <a:rPr lang="en-US" sz="1800" dirty="0" smtClean="0"/>
              <a:t>places it on a firm foundation</a:t>
            </a:r>
          </a:p>
          <a:p>
            <a:endParaRPr lang="en-US" dirty="0"/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5864225" y="1951038"/>
          <a:ext cx="2740025" cy="3441700"/>
        </p:xfrm>
        <a:graphic>
          <a:graphicData uri="http://schemas.openxmlformats.org/presentationml/2006/ole">
            <p:oleObj spid="_x0000_s2050" name="ClipArt" r:id="rId3" imgW="2749320" imgH="345096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papers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Inventions</a:t>
            </a:r>
          </a:p>
          <a:p>
            <a:pPr lvl="1"/>
            <a:r>
              <a:rPr lang="en-US" sz="1800" dirty="0" smtClean="0"/>
              <a:t>clever variations/innovations that are appealing in their elegance</a:t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Progress</a:t>
            </a:r>
          </a:p>
          <a:p>
            <a:pPr lvl="1"/>
            <a:r>
              <a:rPr lang="en-US" sz="1800" dirty="0" smtClean="0"/>
              <a:t>solves open problems that have arisen from recent work</a:t>
            </a:r>
          </a:p>
          <a:p>
            <a:pPr lvl="1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Survey</a:t>
            </a:r>
          </a:p>
          <a:p>
            <a:pPr lvl="1"/>
            <a:r>
              <a:rPr lang="en-US" sz="1800" dirty="0" smtClean="0"/>
              <a:t>surveys and unifies a specialized subject</a:t>
            </a:r>
          </a:p>
          <a:p>
            <a:pPr lvl="1"/>
            <a:r>
              <a:rPr lang="en-US" sz="1800" dirty="0" smtClean="0"/>
              <a:t>contains added value (</a:t>
            </a:r>
            <a:r>
              <a:rPr lang="en-US" sz="1800" dirty="0" smtClean="0"/>
              <a:t>frameworks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brings together disparate work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Referees Evaluate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1600" dirty="0" smtClean="0"/>
              <a:t>Purpose of Refereeing</a:t>
            </a:r>
          </a:p>
          <a:p>
            <a:pPr lvl="1"/>
            <a:r>
              <a:rPr lang="en-US" sz="1600" dirty="0" smtClean="0"/>
              <a:t>quality control</a:t>
            </a:r>
          </a:p>
          <a:p>
            <a:pPr lvl="2"/>
            <a:r>
              <a:rPr lang="en-US" dirty="0" smtClean="0"/>
              <a:t>eliminate bad papers</a:t>
            </a:r>
          </a:p>
          <a:p>
            <a:pPr lvl="1"/>
            <a:r>
              <a:rPr lang="en-US" sz="1600" dirty="0" smtClean="0"/>
              <a:t>choose best papers from a good set</a:t>
            </a:r>
          </a:p>
          <a:p>
            <a:pPr lvl="2"/>
            <a:r>
              <a:rPr lang="en-US" dirty="0" smtClean="0"/>
              <a:t>competition for space</a:t>
            </a:r>
          </a:p>
          <a:p>
            <a:pPr marL="0" indent="0">
              <a:buFontTx/>
              <a:buNone/>
            </a:pPr>
            <a:r>
              <a:rPr lang="en-US" sz="1600" dirty="0" smtClean="0"/>
              <a:t>Referees</a:t>
            </a:r>
          </a:p>
          <a:p>
            <a:pPr lvl="1"/>
            <a:r>
              <a:rPr lang="en-US" sz="1600" dirty="0" smtClean="0"/>
              <a:t>topic </a:t>
            </a:r>
            <a:r>
              <a:rPr lang="en-US" sz="1600" dirty="0" smtClean="0"/>
              <a:t>specialist</a:t>
            </a:r>
            <a:endParaRPr lang="en-US" sz="1600" dirty="0" smtClean="0"/>
          </a:p>
          <a:p>
            <a:pPr lvl="2"/>
            <a:r>
              <a:rPr lang="en-US" dirty="0" smtClean="0"/>
              <a:t>is/has worked on similar problem</a:t>
            </a:r>
          </a:p>
          <a:p>
            <a:pPr lvl="2"/>
            <a:r>
              <a:rPr lang="en-US" dirty="0" smtClean="0"/>
              <a:t>knows literature, other work very well</a:t>
            </a:r>
          </a:p>
          <a:p>
            <a:pPr lvl="2"/>
            <a:r>
              <a:rPr lang="en-US" dirty="0" smtClean="0"/>
              <a:t>understands methodologies</a:t>
            </a:r>
          </a:p>
          <a:p>
            <a:pPr lvl="2"/>
            <a:r>
              <a:rPr lang="en-US" dirty="0" smtClean="0"/>
              <a:t>considers </a:t>
            </a:r>
            <a:r>
              <a:rPr lang="en-US" dirty="0" smtClean="0"/>
              <a:t>nuances </a:t>
            </a:r>
            <a:r>
              <a:rPr lang="en-US" dirty="0" smtClean="0"/>
              <a:t>of your work/contribution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1600" dirty="0" smtClean="0"/>
              <a:t>area </a:t>
            </a:r>
            <a:r>
              <a:rPr lang="en-US" sz="1600" dirty="0" smtClean="0"/>
              <a:t>specialist</a:t>
            </a:r>
            <a:endParaRPr lang="en-US" sz="1600" dirty="0" smtClean="0"/>
          </a:p>
          <a:p>
            <a:pPr lvl="2"/>
            <a:r>
              <a:rPr lang="en-US" dirty="0" smtClean="0"/>
              <a:t>knows general area, and how your special topic fits within it</a:t>
            </a:r>
          </a:p>
          <a:p>
            <a:pPr lvl="2"/>
            <a:r>
              <a:rPr lang="en-US" dirty="0" smtClean="0"/>
              <a:t>considers contribution of your work to the general area</a:t>
            </a:r>
          </a:p>
          <a:p>
            <a:pPr marL="0" indent="0">
              <a:buFontTx/>
              <a:buNone/>
            </a:pP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1237</TotalTime>
  <Words>659</Words>
  <Application>Microsoft Office PowerPoint</Application>
  <PresentationFormat>On-screen Show (4:3)</PresentationFormat>
  <Paragraphs>218</Paragraphs>
  <Slides>21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Oriel</vt:lpstr>
      <vt:lpstr>ClipArt</vt:lpstr>
      <vt:lpstr>Slide 1</vt:lpstr>
      <vt:lpstr>How to write a research paper and thesis</vt:lpstr>
      <vt:lpstr>Motivation: Why write?</vt:lpstr>
      <vt:lpstr>Motivation: Why write?</vt:lpstr>
      <vt:lpstr>When you should write a paper</vt:lpstr>
      <vt:lpstr>When you should NOT write a paper</vt:lpstr>
      <vt:lpstr>Types of papers</vt:lpstr>
      <vt:lpstr>Types of papers (continued)</vt:lpstr>
      <vt:lpstr>How Referees Evaluate Papers</vt:lpstr>
      <vt:lpstr>Typical Questions on a Referee Form</vt:lpstr>
      <vt:lpstr>Questions on the referee form</vt:lpstr>
      <vt:lpstr>Questions on referee form</vt:lpstr>
      <vt:lpstr>Paper Structure</vt:lpstr>
      <vt:lpstr>Paper Structure</vt:lpstr>
      <vt:lpstr>Paper Structure (continued)</vt:lpstr>
      <vt:lpstr>Paper Structure</vt:lpstr>
      <vt:lpstr>The Thesis</vt:lpstr>
      <vt:lpstr>The Thesis: Typical Structure</vt:lpstr>
      <vt:lpstr> </vt:lpstr>
      <vt:lpstr>Conclusions</vt:lpstr>
      <vt:lpstr>Slide 21</vt:lpstr>
    </vt:vector>
  </TitlesOfParts>
  <Company>PICS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Assurance and Requirements</dc:title>
  <dc:creator>Shoaib</dc:creator>
  <cp:lastModifiedBy>Saima Gulzar</cp:lastModifiedBy>
  <cp:revision>280</cp:revision>
  <dcterms:created xsi:type="dcterms:W3CDTF">2002-08-17T07:29:05Z</dcterms:created>
  <dcterms:modified xsi:type="dcterms:W3CDTF">2014-06-13T05:58:49Z</dcterms:modified>
</cp:coreProperties>
</file>