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6" r:id="rId1"/>
  </p:sldMasterIdLst>
  <p:notesMasterIdLst>
    <p:notesMasterId r:id="rId19"/>
  </p:notesMasterIdLst>
  <p:handoutMasterIdLst>
    <p:handoutMasterId r:id="rId20"/>
  </p:handoutMasterIdLst>
  <p:sldIdLst>
    <p:sldId id="529" r:id="rId2"/>
    <p:sldId id="486" r:id="rId3"/>
    <p:sldId id="487" r:id="rId4"/>
    <p:sldId id="488" r:id="rId5"/>
    <p:sldId id="489" r:id="rId6"/>
    <p:sldId id="490" r:id="rId7"/>
    <p:sldId id="491" r:id="rId8"/>
    <p:sldId id="492" r:id="rId9"/>
    <p:sldId id="493" r:id="rId10"/>
    <p:sldId id="494" r:id="rId11"/>
    <p:sldId id="495" r:id="rId12"/>
    <p:sldId id="496" r:id="rId13"/>
    <p:sldId id="497" r:id="rId14"/>
    <p:sldId id="498" r:id="rId15"/>
    <p:sldId id="499" r:id="rId16"/>
    <p:sldId id="501" r:id="rId17"/>
    <p:sldId id="502" r:id="rId18"/>
  </p:sldIdLst>
  <p:sldSz cx="9144000" cy="6858000" type="screen4x3"/>
  <p:notesSz cx="9601200" cy="7315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69" d="100"/>
          <a:sy n="69" d="100"/>
        </p:scale>
        <p:origin x="-14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4160520" cy="3657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smtClean="0"/>
            </a:lvl1pPr>
          </a:lstStyle>
          <a:p>
            <a:pPr>
              <a:defRPr/>
            </a:pPr>
            <a:endParaRPr lang="en-US"/>
          </a:p>
        </p:txBody>
      </p:sp>
      <p:sp>
        <p:nvSpPr>
          <p:cNvPr id="55299" name="Rectangle 3"/>
          <p:cNvSpPr>
            <a:spLocks noGrp="1" noChangeArrowheads="1"/>
          </p:cNvSpPr>
          <p:nvPr>
            <p:ph type="dt" sz="quarter" idx="1"/>
          </p:nvPr>
        </p:nvSpPr>
        <p:spPr bwMode="auto">
          <a:xfrm>
            <a:off x="5439014" y="0"/>
            <a:ext cx="4160520" cy="3657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lvl1pPr>
          </a:lstStyle>
          <a:p>
            <a:pPr>
              <a:defRPr/>
            </a:pPr>
            <a:endParaRPr lang="en-US"/>
          </a:p>
        </p:txBody>
      </p:sp>
      <p:sp>
        <p:nvSpPr>
          <p:cNvPr id="55300" name="Rectangle 4"/>
          <p:cNvSpPr>
            <a:spLocks noGrp="1" noChangeArrowheads="1"/>
          </p:cNvSpPr>
          <p:nvPr>
            <p:ph type="ftr" sz="quarter" idx="2"/>
          </p:nvPr>
        </p:nvSpPr>
        <p:spPr bwMode="auto">
          <a:xfrm>
            <a:off x="0" y="6947747"/>
            <a:ext cx="4160520" cy="3657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smtClean="0"/>
            </a:lvl1pPr>
          </a:lstStyle>
          <a:p>
            <a:pPr>
              <a:defRPr/>
            </a:pPr>
            <a:endParaRPr lang="en-US"/>
          </a:p>
        </p:txBody>
      </p:sp>
      <p:sp>
        <p:nvSpPr>
          <p:cNvPr id="55301" name="Rectangle 5"/>
          <p:cNvSpPr>
            <a:spLocks noGrp="1" noChangeArrowheads="1"/>
          </p:cNvSpPr>
          <p:nvPr>
            <p:ph type="sldNum" sz="quarter" idx="3"/>
          </p:nvPr>
        </p:nvSpPr>
        <p:spPr bwMode="auto">
          <a:xfrm>
            <a:off x="5439014" y="6947747"/>
            <a:ext cx="4160520" cy="3657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lvl1pPr>
          </a:lstStyle>
          <a:p>
            <a:pPr>
              <a:defRPr/>
            </a:pPr>
            <a:fld id="{5ACBA5B3-3B50-4BFC-8893-89C9DBE0C85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160520" cy="3657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smtClean="0"/>
            </a:lvl1pPr>
          </a:lstStyle>
          <a:p>
            <a:pPr>
              <a:defRPr/>
            </a:pPr>
            <a:endParaRPr lang="en-US"/>
          </a:p>
        </p:txBody>
      </p:sp>
      <p:sp>
        <p:nvSpPr>
          <p:cNvPr id="4099" name="Rectangle 3"/>
          <p:cNvSpPr>
            <a:spLocks noGrp="1" noChangeArrowheads="1"/>
          </p:cNvSpPr>
          <p:nvPr>
            <p:ph type="dt" idx="1"/>
          </p:nvPr>
        </p:nvSpPr>
        <p:spPr bwMode="auto">
          <a:xfrm>
            <a:off x="5440680" y="0"/>
            <a:ext cx="4160520" cy="3657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lvl1pPr>
          </a:lstStyle>
          <a:p>
            <a:pPr>
              <a:defRPr/>
            </a:pPr>
            <a:endParaRPr lang="en-US"/>
          </a:p>
        </p:txBody>
      </p:sp>
      <p:sp>
        <p:nvSpPr>
          <p:cNvPr id="52228"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280160" y="3474720"/>
            <a:ext cx="7040880" cy="32918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6949440"/>
            <a:ext cx="4160520" cy="3657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smtClean="0"/>
            </a:lvl1pPr>
          </a:lstStyle>
          <a:p>
            <a:pPr>
              <a:defRPr/>
            </a:pPr>
            <a:endParaRPr lang="en-US"/>
          </a:p>
        </p:txBody>
      </p:sp>
      <p:sp>
        <p:nvSpPr>
          <p:cNvPr id="4103" name="Rectangle 7"/>
          <p:cNvSpPr>
            <a:spLocks noGrp="1" noChangeArrowheads="1"/>
          </p:cNvSpPr>
          <p:nvPr>
            <p:ph type="sldNum" sz="quarter" idx="5"/>
          </p:nvPr>
        </p:nvSpPr>
        <p:spPr bwMode="auto">
          <a:xfrm>
            <a:off x="5440680" y="6949440"/>
            <a:ext cx="4160520" cy="3657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lvl1pPr>
          </a:lstStyle>
          <a:p>
            <a:pPr>
              <a:defRPr/>
            </a:pPr>
            <a:fld id="{FB6EB4D9-805B-4FB3-B46F-140F88162D0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w="9525"/>
        </p:spPr>
        <p:txBody>
          <a:bodyPr/>
          <a:lstStyle/>
          <a:p>
            <a:r>
              <a:rPr lang="en-US" smtClean="0"/>
              <a:t>othesis</a:t>
            </a:r>
          </a:p>
        </p:txBody>
      </p:sp>
      <p:sp>
        <p:nvSpPr>
          <p:cNvPr id="33796" name="Slide Number Placeholder 3"/>
          <p:cNvSpPr>
            <a:spLocks noGrp="1"/>
          </p:cNvSpPr>
          <p:nvPr>
            <p:ph type="sldNum" sz="quarter" idx="4294967295"/>
          </p:nvPr>
        </p:nvSpPr>
        <p:spPr bwMode="auto">
          <a:xfrm>
            <a:off x="5438180" y="6948715"/>
            <a:ext cx="4160937" cy="365276"/>
          </a:xfrm>
          <a:prstGeom prst="rect">
            <a:avLst/>
          </a:prstGeom>
          <a:noFill/>
          <a:ln>
            <a:miter lim="800000"/>
            <a:headEnd/>
            <a:tailEnd/>
          </a:ln>
        </p:spPr>
        <p:txBody>
          <a:bodyPr lIns="96661" tIns="48331" rIns="96661" bIns="48331"/>
          <a:lstStyle/>
          <a:p>
            <a:fld id="{6EDB3960-AD1C-46D2-851B-303829F75310}" type="slidenum">
              <a:rPr lang="en-US"/>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w="9525"/>
        </p:spPr>
        <p:txBody>
          <a:bodyPr/>
          <a:lstStyle/>
          <a:p>
            <a:r>
              <a:rPr lang="en-US" smtClean="0"/>
              <a:t>othesis</a:t>
            </a:r>
          </a:p>
        </p:txBody>
      </p:sp>
      <p:sp>
        <p:nvSpPr>
          <p:cNvPr id="34820" name="Slide Number Placeholder 3"/>
          <p:cNvSpPr>
            <a:spLocks noGrp="1"/>
          </p:cNvSpPr>
          <p:nvPr>
            <p:ph type="sldNum" sz="quarter" idx="4294967295"/>
          </p:nvPr>
        </p:nvSpPr>
        <p:spPr bwMode="auto">
          <a:xfrm>
            <a:off x="5438180" y="6948715"/>
            <a:ext cx="4160937" cy="365276"/>
          </a:xfrm>
          <a:prstGeom prst="rect">
            <a:avLst/>
          </a:prstGeom>
          <a:noFill/>
          <a:ln>
            <a:miter lim="800000"/>
            <a:headEnd/>
            <a:tailEnd/>
          </a:ln>
        </p:spPr>
        <p:txBody>
          <a:bodyPr lIns="96661" tIns="48331" rIns="96661" bIns="48331"/>
          <a:lstStyle/>
          <a:p>
            <a:fld id="{930BBA93-64C0-49BD-B632-ECB39968EBA4}" type="slidenum">
              <a:rPr lang="en-US"/>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w="9525"/>
        </p:spPr>
        <p:txBody>
          <a:bodyPr/>
          <a:lstStyle/>
          <a:p>
            <a:r>
              <a:rPr lang="en-US" smtClean="0"/>
              <a:t>othesis</a:t>
            </a:r>
          </a:p>
        </p:txBody>
      </p:sp>
      <p:sp>
        <p:nvSpPr>
          <p:cNvPr id="35844" name="Slide Number Placeholder 3"/>
          <p:cNvSpPr>
            <a:spLocks noGrp="1"/>
          </p:cNvSpPr>
          <p:nvPr>
            <p:ph type="sldNum" sz="quarter" idx="4294967295"/>
          </p:nvPr>
        </p:nvSpPr>
        <p:spPr bwMode="auto">
          <a:xfrm>
            <a:off x="5438180" y="6948715"/>
            <a:ext cx="4160937" cy="365276"/>
          </a:xfrm>
          <a:prstGeom prst="rect">
            <a:avLst/>
          </a:prstGeom>
          <a:noFill/>
          <a:ln>
            <a:miter lim="800000"/>
            <a:headEnd/>
            <a:tailEnd/>
          </a:ln>
        </p:spPr>
        <p:txBody>
          <a:bodyPr lIns="96661" tIns="48331" rIns="96661" bIns="48331"/>
          <a:lstStyle/>
          <a:p>
            <a:fld id="{3CCC1DC2-0BB5-4334-89ED-F6D35564CA93}"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w="9525"/>
        </p:spPr>
        <p:txBody>
          <a:bodyPr/>
          <a:lstStyle/>
          <a:p>
            <a:r>
              <a:rPr lang="en-US" smtClean="0"/>
              <a:t>othesis</a:t>
            </a:r>
          </a:p>
        </p:txBody>
      </p:sp>
      <p:sp>
        <p:nvSpPr>
          <p:cNvPr id="36868" name="Slide Number Placeholder 3"/>
          <p:cNvSpPr>
            <a:spLocks noGrp="1"/>
          </p:cNvSpPr>
          <p:nvPr>
            <p:ph type="sldNum" sz="quarter" idx="4294967295"/>
          </p:nvPr>
        </p:nvSpPr>
        <p:spPr bwMode="auto">
          <a:xfrm>
            <a:off x="5438180" y="6948715"/>
            <a:ext cx="4160937" cy="365276"/>
          </a:xfrm>
          <a:prstGeom prst="rect">
            <a:avLst/>
          </a:prstGeom>
          <a:noFill/>
          <a:ln>
            <a:miter lim="800000"/>
            <a:headEnd/>
            <a:tailEnd/>
          </a:ln>
        </p:spPr>
        <p:txBody>
          <a:bodyPr lIns="96661" tIns="48331" rIns="96661" bIns="48331"/>
          <a:lstStyle/>
          <a:p>
            <a:fld id="{CDFC5EA3-11AB-419A-95BE-6DF6EE035CF0}" type="slidenum">
              <a:rPr lang="en-US"/>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w="9525"/>
        </p:spPr>
        <p:txBody>
          <a:bodyPr/>
          <a:lstStyle/>
          <a:p>
            <a:r>
              <a:rPr lang="en-US" smtClean="0"/>
              <a:t>othesis</a:t>
            </a:r>
          </a:p>
        </p:txBody>
      </p:sp>
      <p:sp>
        <p:nvSpPr>
          <p:cNvPr id="37892" name="Slide Number Placeholder 3"/>
          <p:cNvSpPr>
            <a:spLocks noGrp="1"/>
          </p:cNvSpPr>
          <p:nvPr>
            <p:ph type="sldNum" sz="quarter" idx="4294967295"/>
          </p:nvPr>
        </p:nvSpPr>
        <p:spPr bwMode="auto">
          <a:xfrm>
            <a:off x="5438180" y="6948715"/>
            <a:ext cx="4160937" cy="365276"/>
          </a:xfrm>
          <a:prstGeom prst="rect">
            <a:avLst/>
          </a:prstGeom>
          <a:noFill/>
          <a:ln>
            <a:miter lim="800000"/>
            <a:headEnd/>
            <a:tailEnd/>
          </a:ln>
        </p:spPr>
        <p:txBody>
          <a:bodyPr lIns="96661" tIns="48331" rIns="96661" bIns="48331"/>
          <a:lstStyle/>
          <a:p>
            <a:fld id="{CDE7F87B-E4E8-468C-98E7-5BC829DB2907}" type="slidenum">
              <a:rPr lang="en-US"/>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r>
              <a:rPr lang="en-US" smtClean="0"/>
              <a:t>othesis</a:t>
            </a:r>
          </a:p>
        </p:txBody>
      </p:sp>
      <p:sp>
        <p:nvSpPr>
          <p:cNvPr id="38916" name="Slide Number Placeholder 3"/>
          <p:cNvSpPr>
            <a:spLocks noGrp="1"/>
          </p:cNvSpPr>
          <p:nvPr>
            <p:ph type="sldNum" sz="quarter" idx="4294967295"/>
          </p:nvPr>
        </p:nvSpPr>
        <p:spPr bwMode="auto">
          <a:xfrm>
            <a:off x="5438180" y="6948715"/>
            <a:ext cx="4160937" cy="365276"/>
          </a:xfrm>
          <a:prstGeom prst="rect">
            <a:avLst/>
          </a:prstGeom>
          <a:noFill/>
          <a:ln>
            <a:miter lim="800000"/>
            <a:headEnd/>
            <a:tailEnd/>
          </a:ln>
        </p:spPr>
        <p:txBody>
          <a:bodyPr lIns="96661" tIns="48331" rIns="96661" bIns="48331"/>
          <a:lstStyle/>
          <a:p>
            <a:fld id="{F6EA53D9-A171-4146-B057-A5784E44D65A}"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p:spPr>
        <p:txBody>
          <a:bodyPr/>
          <a:lstStyle/>
          <a:p>
            <a:r>
              <a:rPr lang="en-US" smtClean="0"/>
              <a:t>othesis</a:t>
            </a:r>
          </a:p>
        </p:txBody>
      </p:sp>
      <p:sp>
        <p:nvSpPr>
          <p:cNvPr id="39940" name="Slide Number Placeholder 3"/>
          <p:cNvSpPr>
            <a:spLocks noGrp="1"/>
          </p:cNvSpPr>
          <p:nvPr>
            <p:ph type="sldNum" sz="quarter" idx="4294967295"/>
          </p:nvPr>
        </p:nvSpPr>
        <p:spPr bwMode="auto">
          <a:xfrm>
            <a:off x="5438180" y="6948715"/>
            <a:ext cx="4160937" cy="365276"/>
          </a:xfrm>
          <a:prstGeom prst="rect">
            <a:avLst/>
          </a:prstGeom>
          <a:noFill/>
          <a:ln>
            <a:miter lim="800000"/>
            <a:headEnd/>
            <a:tailEnd/>
          </a:ln>
        </p:spPr>
        <p:txBody>
          <a:bodyPr lIns="96661" tIns="48331" rIns="96661" bIns="48331"/>
          <a:lstStyle/>
          <a:p>
            <a:fld id="{9FB95AF2-079C-4CD7-9AFB-996A947D5F33}"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p:spPr>
        <p:txBody>
          <a:bodyPr/>
          <a:lstStyle/>
          <a:p>
            <a:r>
              <a:rPr lang="en-US" smtClean="0"/>
              <a:t>othesis</a:t>
            </a:r>
          </a:p>
        </p:txBody>
      </p:sp>
      <p:sp>
        <p:nvSpPr>
          <p:cNvPr id="40964" name="Slide Number Placeholder 3"/>
          <p:cNvSpPr>
            <a:spLocks noGrp="1"/>
          </p:cNvSpPr>
          <p:nvPr>
            <p:ph type="sldNum" sz="quarter" idx="4294967295"/>
          </p:nvPr>
        </p:nvSpPr>
        <p:spPr bwMode="auto">
          <a:xfrm>
            <a:off x="5438180" y="6948715"/>
            <a:ext cx="4160937" cy="365276"/>
          </a:xfrm>
          <a:prstGeom prst="rect">
            <a:avLst/>
          </a:prstGeom>
          <a:noFill/>
          <a:ln>
            <a:miter lim="800000"/>
            <a:headEnd/>
            <a:tailEnd/>
          </a:ln>
        </p:spPr>
        <p:txBody>
          <a:bodyPr lIns="96661" tIns="48331" rIns="96661" bIns="48331"/>
          <a:lstStyle/>
          <a:p>
            <a:fld id="{5F2F0324-5C03-4848-B0B9-965A7A930150}"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p:spPr>
        <p:txBody>
          <a:bodyPr/>
          <a:lstStyle/>
          <a:p>
            <a:r>
              <a:rPr lang="en-US" smtClean="0"/>
              <a:t>othesis</a:t>
            </a:r>
          </a:p>
        </p:txBody>
      </p:sp>
      <p:sp>
        <p:nvSpPr>
          <p:cNvPr id="41988" name="Slide Number Placeholder 3"/>
          <p:cNvSpPr>
            <a:spLocks noGrp="1"/>
          </p:cNvSpPr>
          <p:nvPr>
            <p:ph type="sldNum" sz="quarter" idx="4294967295"/>
          </p:nvPr>
        </p:nvSpPr>
        <p:spPr bwMode="auto">
          <a:xfrm>
            <a:off x="5438180" y="6948715"/>
            <a:ext cx="4160937" cy="365276"/>
          </a:xfrm>
          <a:prstGeom prst="rect">
            <a:avLst/>
          </a:prstGeom>
          <a:noFill/>
          <a:ln>
            <a:miter lim="800000"/>
            <a:headEnd/>
            <a:tailEnd/>
          </a:ln>
        </p:spPr>
        <p:txBody>
          <a:bodyPr lIns="96661" tIns="48331" rIns="96661" bIns="48331"/>
          <a:lstStyle/>
          <a:p>
            <a:fld id="{1A2EA6EA-4C30-4B86-8487-155E0DD6256D}"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r>
              <a:rPr lang="en-US" smtClean="0"/>
              <a:t>10/14/2011</a:t>
            </a: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r>
              <a:rPr lang="en-US" smtClean="0"/>
              <a:t>M Shoaib Farooq</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1760FCD6-9192-4FD3-8054-96A3A4AE2CB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10/14/2011</a:t>
            </a:r>
            <a:endParaRPr lang="en-US"/>
          </a:p>
        </p:txBody>
      </p:sp>
      <p:sp>
        <p:nvSpPr>
          <p:cNvPr id="5" name="Footer Placeholder 4"/>
          <p:cNvSpPr>
            <a:spLocks noGrp="1"/>
          </p:cNvSpPr>
          <p:nvPr>
            <p:ph type="ftr" sz="quarter" idx="11"/>
          </p:nvPr>
        </p:nvSpPr>
        <p:spPr/>
        <p:txBody>
          <a:bodyPr/>
          <a:lstStyle/>
          <a:p>
            <a:pPr>
              <a:defRPr/>
            </a:pPr>
            <a:r>
              <a:rPr lang="en-US" smtClean="0"/>
              <a:t>M Shoaib Farooq</a:t>
            </a:r>
            <a:endParaRPr lang="en-US"/>
          </a:p>
        </p:txBody>
      </p:sp>
      <p:sp>
        <p:nvSpPr>
          <p:cNvPr id="6" name="Slide Number Placeholder 5"/>
          <p:cNvSpPr>
            <a:spLocks noGrp="1"/>
          </p:cNvSpPr>
          <p:nvPr>
            <p:ph type="sldNum" sz="quarter" idx="12"/>
          </p:nvPr>
        </p:nvSpPr>
        <p:spPr/>
        <p:txBody>
          <a:bodyPr/>
          <a:lstStyle/>
          <a:p>
            <a:pPr>
              <a:defRPr/>
            </a:pPr>
            <a:fld id="{24E7FDCD-18A1-4140-A31E-52A0A7AB6A2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10/14/2011</a:t>
            </a:r>
            <a:endParaRPr lang="en-US"/>
          </a:p>
        </p:txBody>
      </p:sp>
      <p:sp>
        <p:nvSpPr>
          <p:cNvPr id="5" name="Footer Placeholder 4"/>
          <p:cNvSpPr>
            <a:spLocks noGrp="1"/>
          </p:cNvSpPr>
          <p:nvPr>
            <p:ph type="ftr" sz="quarter" idx="11"/>
          </p:nvPr>
        </p:nvSpPr>
        <p:spPr/>
        <p:txBody>
          <a:bodyPr/>
          <a:lstStyle/>
          <a:p>
            <a:pPr>
              <a:defRPr/>
            </a:pPr>
            <a:r>
              <a:rPr lang="en-US" smtClean="0"/>
              <a:t>M Shoaib Farooq</a:t>
            </a:r>
            <a:endParaRPr lang="en-US"/>
          </a:p>
        </p:txBody>
      </p:sp>
      <p:sp>
        <p:nvSpPr>
          <p:cNvPr id="6" name="Slide Number Placeholder 5"/>
          <p:cNvSpPr>
            <a:spLocks noGrp="1"/>
          </p:cNvSpPr>
          <p:nvPr>
            <p:ph type="sldNum" sz="quarter" idx="12"/>
          </p:nvPr>
        </p:nvSpPr>
        <p:spPr/>
        <p:txBody>
          <a:bodyPr/>
          <a:lstStyle/>
          <a:p>
            <a:pPr>
              <a:defRPr/>
            </a:pPr>
            <a:fld id="{BCCBA277-BCEA-419D-BFE8-A5A9A79EBA8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r>
              <a:rPr lang="en-US" smtClean="0"/>
              <a:t>10/14/2011</a:t>
            </a:r>
            <a:endParaRPr lang="en-US"/>
          </a:p>
        </p:txBody>
      </p:sp>
      <p:sp>
        <p:nvSpPr>
          <p:cNvPr id="9" name="Slide Number Placeholder 8"/>
          <p:cNvSpPr>
            <a:spLocks noGrp="1"/>
          </p:cNvSpPr>
          <p:nvPr>
            <p:ph type="sldNum" sz="quarter" idx="15"/>
          </p:nvPr>
        </p:nvSpPr>
        <p:spPr/>
        <p:txBody>
          <a:bodyPr rtlCol="0"/>
          <a:lstStyle/>
          <a:p>
            <a:pPr>
              <a:defRPr/>
            </a:pPr>
            <a:fld id="{C83E962F-10B8-485F-B381-B712B10CA24E}"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r>
              <a:rPr lang="en-US" smtClean="0"/>
              <a:t>M Shoaib Farooq</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r>
              <a:rPr lang="en-US" smtClean="0"/>
              <a:t>10/14/2011</a:t>
            </a: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r>
              <a:rPr lang="en-US" smtClean="0"/>
              <a:t>M Shoaib Farooq</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8B7BCDD6-4EEA-4773-B5B1-8338ACCD7CDA}"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10/14/2011</a:t>
            </a:r>
            <a:endParaRPr lang="en-US"/>
          </a:p>
        </p:txBody>
      </p:sp>
      <p:sp>
        <p:nvSpPr>
          <p:cNvPr id="6" name="Footer Placeholder 5"/>
          <p:cNvSpPr>
            <a:spLocks noGrp="1"/>
          </p:cNvSpPr>
          <p:nvPr>
            <p:ph type="ftr" sz="quarter" idx="11"/>
          </p:nvPr>
        </p:nvSpPr>
        <p:spPr/>
        <p:txBody>
          <a:bodyPr/>
          <a:lstStyle/>
          <a:p>
            <a:pPr>
              <a:defRPr/>
            </a:pPr>
            <a:r>
              <a:rPr lang="en-US" smtClean="0"/>
              <a:t>M Shoaib Farooq</a:t>
            </a:r>
            <a:endParaRPr lang="en-US"/>
          </a:p>
        </p:txBody>
      </p:sp>
      <p:sp>
        <p:nvSpPr>
          <p:cNvPr id="7" name="Slide Number Placeholder 6"/>
          <p:cNvSpPr>
            <a:spLocks noGrp="1"/>
          </p:cNvSpPr>
          <p:nvPr>
            <p:ph type="sldNum" sz="quarter" idx="12"/>
          </p:nvPr>
        </p:nvSpPr>
        <p:spPr/>
        <p:txBody>
          <a:bodyPr/>
          <a:lstStyle/>
          <a:p>
            <a:pPr>
              <a:defRPr/>
            </a:pPr>
            <a:fld id="{CFA63BC7-A89D-48AB-8808-DE186228ED00}"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r>
              <a:rPr lang="en-US" smtClean="0"/>
              <a:t>10/14/2011</a:t>
            </a:r>
            <a:endParaRPr lang="en-US"/>
          </a:p>
        </p:txBody>
      </p:sp>
      <p:sp>
        <p:nvSpPr>
          <p:cNvPr id="8" name="Footer Placeholder 7"/>
          <p:cNvSpPr>
            <a:spLocks noGrp="1"/>
          </p:cNvSpPr>
          <p:nvPr>
            <p:ph type="ftr" sz="quarter" idx="11"/>
          </p:nvPr>
        </p:nvSpPr>
        <p:spPr/>
        <p:txBody>
          <a:bodyPr/>
          <a:lstStyle/>
          <a:p>
            <a:pPr>
              <a:defRPr/>
            </a:pPr>
            <a:r>
              <a:rPr lang="en-US" smtClean="0"/>
              <a:t>M Shoaib Farooq</a:t>
            </a:r>
            <a:endParaRPr lang="en-US"/>
          </a:p>
        </p:txBody>
      </p:sp>
      <p:sp>
        <p:nvSpPr>
          <p:cNvPr id="9" name="Slide Number Placeholder 8"/>
          <p:cNvSpPr>
            <a:spLocks noGrp="1"/>
          </p:cNvSpPr>
          <p:nvPr>
            <p:ph type="sldNum" sz="quarter" idx="12"/>
          </p:nvPr>
        </p:nvSpPr>
        <p:spPr/>
        <p:txBody>
          <a:bodyPr/>
          <a:lstStyle/>
          <a:p>
            <a:pPr>
              <a:defRPr/>
            </a:pPr>
            <a:fld id="{84758314-44D3-47A2-9EC4-CB74D2FAB71D}"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r>
              <a:rPr lang="en-US" smtClean="0"/>
              <a:t>10/14/2011</a:t>
            </a:r>
            <a:endParaRPr lang="en-US"/>
          </a:p>
        </p:txBody>
      </p:sp>
      <p:sp>
        <p:nvSpPr>
          <p:cNvPr id="7" name="Slide Number Placeholder 6"/>
          <p:cNvSpPr>
            <a:spLocks noGrp="1"/>
          </p:cNvSpPr>
          <p:nvPr>
            <p:ph type="sldNum" sz="quarter" idx="11"/>
          </p:nvPr>
        </p:nvSpPr>
        <p:spPr/>
        <p:txBody>
          <a:bodyPr rtlCol="0"/>
          <a:lstStyle/>
          <a:p>
            <a:pPr>
              <a:defRPr/>
            </a:pPr>
            <a:fld id="{52E55C60-7C96-4022-824B-CC71825C3092}"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r>
              <a:rPr lang="en-US" smtClean="0"/>
              <a:t>M Shoaib Farooq</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10/14/2011</a:t>
            </a:r>
            <a:endParaRPr lang="en-US"/>
          </a:p>
        </p:txBody>
      </p:sp>
      <p:sp>
        <p:nvSpPr>
          <p:cNvPr id="3" name="Footer Placeholder 2"/>
          <p:cNvSpPr>
            <a:spLocks noGrp="1"/>
          </p:cNvSpPr>
          <p:nvPr>
            <p:ph type="ftr" sz="quarter" idx="11"/>
          </p:nvPr>
        </p:nvSpPr>
        <p:spPr/>
        <p:txBody>
          <a:bodyPr/>
          <a:lstStyle/>
          <a:p>
            <a:pPr>
              <a:defRPr/>
            </a:pPr>
            <a:r>
              <a:rPr lang="en-US" smtClean="0"/>
              <a:t>M Shoaib Farooq</a:t>
            </a:r>
            <a:endParaRPr lang="en-US"/>
          </a:p>
        </p:txBody>
      </p:sp>
      <p:sp>
        <p:nvSpPr>
          <p:cNvPr id="4" name="Slide Number Placeholder 3"/>
          <p:cNvSpPr>
            <a:spLocks noGrp="1"/>
          </p:cNvSpPr>
          <p:nvPr>
            <p:ph type="sldNum" sz="quarter" idx="12"/>
          </p:nvPr>
        </p:nvSpPr>
        <p:spPr/>
        <p:txBody>
          <a:bodyPr/>
          <a:lstStyle/>
          <a:p>
            <a:pPr>
              <a:defRPr/>
            </a:pPr>
            <a:fld id="{1AD1DCF1-4A9B-49D3-B49F-D01B7A5CEA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r>
              <a:rPr lang="en-US" smtClean="0"/>
              <a:t>10/14/2011</a:t>
            </a:r>
            <a:endParaRPr lang="en-US"/>
          </a:p>
        </p:txBody>
      </p:sp>
      <p:sp>
        <p:nvSpPr>
          <p:cNvPr id="22" name="Slide Number Placeholder 21"/>
          <p:cNvSpPr>
            <a:spLocks noGrp="1"/>
          </p:cNvSpPr>
          <p:nvPr>
            <p:ph type="sldNum" sz="quarter" idx="15"/>
          </p:nvPr>
        </p:nvSpPr>
        <p:spPr/>
        <p:txBody>
          <a:bodyPr rtlCol="0"/>
          <a:lstStyle/>
          <a:p>
            <a:pPr>
              <a:defRPr/>
            </a:pPr>
            <a:fld id="{DF202263-A3C8-4768-8DB2-16F5A007405C}"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r>
              <a:rPr lang="en-US" smtClean="0"/>
              <a:t>M Shoaib Farooq</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r>
              <a:rPr lang="en-US" smtClean="0"/>
              <a:t>10/14/2011</a:t>
            </a:r>
            <a:endParaRPr lang="en-US"/>
          </a:p>
        </p:txBody>
      </p:sp>
      <p:sp>
        <p:nvSpPr>
          <p:cNvPr id="18" name="Slide Number Placeholder 17"/>
          <p:cNvSpPr>
            <a:spLocks noGrp="1"/>
          </p:cNvSpPr>
          <p:nvPr>
            <p:ph type="sldNum" sz="quarter" idx="11"/>
          </p:nvPr>
        </p:nvSpPr>
        <p:spPr/>
        <p:txBody>
          <a:bodyPr rtlCol="0"/>
          <a:lstStyle/>
          <a:p>
            <a:pPr>
              <a:defRPr/>
            </a:pPr>
            <a:fld id="{6680555E-13FF-492D-85AF-65265FB39FCD}"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r>
              <a:rPr lang="en-US" smtClean="0"/>
              <a:t>M Shoaib Farooq</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r>
              <a:rPr lang="en-US" smtClean="0"/>
              <a:t>10/14/2011</a:t>
            </a:r>
            <a:endParaRPr lang="en-US" sz="1400"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n-US" smtClean="0"/>
              <a:t>M Shoaib Farooq</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CCB2CFAB-ABE3-4B9D-922A-B87DDB438A14}"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buNone/>
            </a:pPr>
            <a:endParaRPr lang="en-US" sz="4400" b="1" dirty="0" smtClean="0">
              <a:latin typeface="Times New Roman" pitchFamily="18" charset="0"/>
              <a:cs typeface="Times New Roman" pitchFamily="18" charset="0"/>
            </a:endParaRPr>
          </a:p>
          <a:p>
            <a:pPr algn="ctr">
              <a:buNone/>
            </a:pPr>
            <a:endParaRPr lang="en-US" sz="4400" b="1" dirty="0" smtClean="0">
              <a:latin typeface="Times New Roman" pitchFamily="18" charset="0"/>
              <a:cs typeface="Times New Roman" pitchFamily="18" charset="0"/>
            </a:endParaRPr>
          </a:p>
          <a:p>
            <a:pPr algn="ctr">
              <a:buNone/>
            </a:pPr>
            <a:r>
              <a:rPr lang="en-US" sz="4400" b="1" dirty="0" smtClean="0">
                <a:latin typeface="Times New Roman" pitchFamily="18" charset="0"/>
                <a:cs typeface="Times New Roman" pitchFamily="18" charset="0"/>
              </a:rPr>
              <a:t>Review of Literature</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z="2800" b="1" smtClean="0">
                <a:latin typeface="Times New Roman" pitchFamily="18" charset="0"/>
                <a:cs typeface="Times New Roman" pitchFamily="18" charset="0"/>
              </a:rPr>
              <a:t>Conducting a Systematic Literature Review (3)</a:t>
            </a:r>
          </a:p>
        </p:txBody>
      </p:sp>
      <p:sp>
        <p:nvSpPr>
          <p:cNvPr id="3" name="Subtitle 2"/>
          <p:cNvSpPr>
            <a:spLocks noGrp="1"/>
          </p:cNvSpPr>
          <p:nvPr>
            <p:ph sz="quarter" idx="1"/>
          </p:nvPr>
        </p:nvSpPr>
        <p:spPr/>
        <p:txBody>
          <a:bodyPr/>
          <a:lstStyle/>
          <a:p>
            <a:pPr marL="463550" indent="-450850" algn="just" eaLnBrk="1" fontAlgn="auto" hangingPunct="1">
              <a:lnSpc>
                <a:spcPct val="150000"/>
              </a:lnSpc>
              <a:spcBef>
                <a:spcPts val="0"/>
              </a:spcBef>
              <a:spcAft>
                <a:spcPts val="0"/>
              </a:spcAft>
              <a:buFont typeface="Wingdings" pitchFamily="2" charset="2"/>
              <a:buChar char="§"/>
              <a:defRPr/>
            </a:pPr>
            <a:endParaRPr lang="en-US" sz="1600" b="1" dirty="0" smtClean="0">
              <a:latin typeface="Times New Roman" pitchFamily="18" charset="0"/>
              <a:cs typeface="Times New Roman" pitchFamily="18" charset="0"/>
            </a:endParaRPr>
          </a:p>
          <a:p>
            <a:pPr marL="463550" indent="-450850" algn="just" eaLnBrk="1" fontAlgn="auto" hangingPunct="1">
              <a:lnSpc>
                <a:spcPct val="150000"/>
              </a:lnSpc>
              <a:spcBef>
                <a:spcPts val="0"/>
              </a:spcBef>
              <a:spcAft>
                <a:spcPts val="0"/>
              </a:spcAft>
              <a:buFont typeface="Wingdings" pitchFamily="2" charset="2"/>
              <a:buChar char="§"/>
              <a:defRPr/>
            </a:pPr>
            <a:r>
              <a:rPr lang="en-US" sz="1600" b="1" dirty="0" smtClean="0">
                <a:latin typeface="Times New Roman" pitchFamily="18" charset="0"/>
                <a:cs typeface="Times New Roman" pitchFamily="18" charset="0"/>
              </a:rPr>
              <a:t>What to Record</a:t>
            </a:r>
          </a:p>
          <a:p>
            <a:pPr marL="920750" lvl="1" indent="-450850" algn="just" eaLnBrk="1" fontAlgn="auto" hangingPunct="1">
              <a:lnSpc>
                <a:spcPct val="150000"/>
              </a:lnSpc>
              <a:spcBef>
                <a:spcPts val="0"/>
              </a:spcBef>
              <a:spcAft>
                <a:spcPts val="0"/>
              </a:spcAft>
              <a:buFont typeface="Wingdings" pitchFamily="2" charset="2"/>
              <a:buChar char="§"/>
              <a:defRPr/>
            </a:pPr>
            <a:r>
              <a:rPr lang="en-US" sz="1600" dirty="0" smtClean="0">
                <a:latin typeface="Times New Roman" pitchFamily="18" charset="0"/>
                <a:cs typeface="Times New Roman" pitchFamily="18" charset="0"/>
              </a:rPr>
              <a:t>After you locate a source, you should write down all details of the reference (full names of the authors, titles, volumes, issue, pages)</a:t>
            </a:r>
          </a:p>
          <a:p>
            <a:pPr marL="450850" lvl="1" indent="-450850" algn="just" eaLnBrk="1" fontAlgn="auto" hangingPunct="1">
              <a:lnSpc>
                <a:spcPct val="150000"/>
              </a:lnSpc>
              <a:spcBef>
                <a:spcPts val="0"/>
              </a:spcBef>
              <a:spcAft>
                <a:spcPts val="0"/>
              </a:spcAft>
              <a:buFont typeface="Wingdings" pitchFamily="2" charset="2"/>
              <a:buChar char="§"/>
              <a:defRPr/>
            </a:pPr>
            <a:r>
              <a:rPr lang="en-US" sz="1600" b="1" dirty="0" smtClean="0">
                <a:latin typeface="Times New Roman" pitchFamily="18" charset="0"/>
                <a:cs typeface="Times New Roman" pitchFamily="18" charset="0"/>
              </a:rPr>
              <a:t>Write the Review</a:t>
            </a:r>
            <a:endParaRPr lang="en-US" sz="1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3200" b="1" smtClean="0">
                <a:latin typeface="Times New Roman" pitchFamily="18" charset="0"/>
                <a:cs typeface="Times New Roman" pitchFamily="18" charset="0"/>
              </a:rPr>
              <a:t>Problem Defintion &amp; Research Proposal (1)</a:t>
            </a:r>
          </a:p>
        </p:txBody>
      </p:sp>
      <p:sp>
        <p:nvSpPr>
          <p:cNvPr id="23555" name="Subtitle 2"/>
          <p:cNvSpPr>
            <a:spLocks noGrp="1"/>
          </p:cNvSpPr>
          <p:nvPr>
            <p:ph sz="quarter" idx="1"/>
          </p:nvPr>
        </p:nvSpPr>
        <p:spPr/>
        <p:txBody>
          <a:bodyPr/>
          <a:lstStyle/>
          <a:p>
            <a:pPr marL="463550" indent="-463550" algn="just">
              <a:lnSpc>
                <a:spcPct val="150000"/>
              </a:lnSpc>
              <a:spcBef>
                <a:spcPct val="0"/>
              </a:spcBef>
              <a:buFont typeface="Wingdings" pitchFamily="2" charset="2"/>
              <a:buChar char="§"/>
            </a:pPr>
            <a:endParaRPr lang="en-US" sz="1600" smtClean="0">
              <a:latin typeface="Times New Roman" pitchFamily="18" charset="0"/>
              <a:cs typeface="Times New Roman" pitchFamily="18" charset="0"/>
            </a:endParaRPr>
          </a:p>
          <a:p>
            <a:pPr marL="463550" indent="-463550" algn="just">
              <a:lnSpc>
                <a:spcPct val="150000"/>
              </a:lnSpc>
              <a:spcBef>
                <a:spcPct val="0"/>
              </a:spcBef>
              <a:buFont typeface="Wingdings" pitchFamily="2" charset="2"/>
              <a:buChar char="§"/>
            </a:pPr>
            <a:endParaRPr lang="en-US" sz="1600" smtClean="0">
              <a:latin typeface="Times New Roman" pitchFamily="18" charset="0"/>
              <a:cs typeface="Times New Roman" pitchFamily="18" charset="0"/>
            </a:endParaRPr>
          </a:p>
          <a:p>
            <a:pPr marL="463550" indent="-463550" algn="just">
              <a:lnSpc>
                <a:spcPct val="150000"/>
              </a:lnSpc>
              <a:spcBef>
                <a:spcPct val="0"/>
              </a:spcBef>
              <a:buFont typeface="Wingdings" pitchFamily="2" charset="2"/>
              <a:buChar char="§"/>
            </a:pPr>
            <a:r>
              <a:rPr lang="en-US" sz="1600" smtClean="0">
                <a:latin typeface="Times New Roman" pitchFamily="18" charset="0"/>
                <a:cs typeface="Times New Roman" pitchFamily="18" charset="0"/>
              </a:rPr>
              <a:t>The research process consists of number of steps</a:t>
            </a:r>
          </a:p>
          <a:p>
            <a:pPr marL="463550" indent="-463550" algn="just">
              <a:lnSpc>
                <a:spcPct val="150000"/>
              </a:lnSpc>
              <a:spcBef>
                <a:spcPct val="0"/>
              </a:spcBef>
              <a:buFont typeface="Wingdings" pitchFamily="2" charset="2"/>
              <a:buChar char="§"/>
            </a:pPr>
            <a:r>
              <a:rPr lang="en-US" sz="1600" smtClean="0">
                <a:latin typeface="Times New Roman" pitchFamily="18" charset="0"/>
                <a:cs typeface="Times New Roman" pitchFamily="18" charset="0"/>
              </a:rPr>
              <a:t>The first step in any research is selecting the topic, which could start from the broad area of interest</a:t>
            </a:r>
          </a:p>
          <a:p>
            <a:pPr marL="463550" indent="-463550" algn="just">
              <a:lnSpc>
                <a:spcPct val="150000"/>
              </a:lnSpc>
              <a:spcBef>
                <a:spcPct val="0"/>
              </a:spcBef>
              <a:buFont typeface="Wingdings" pitchFamily="2" charset="2"/>
              <a:buChar char="§"/>
            </a:pPr>
            <a:r>
              <a:rPr lang="en-US" sz="1600" smtClean="0">
                <a:latin typeface="Times New Roman" pitchFamily="18" charset="0"/>
                <a:cs typeface="Times New Roman" pitchFamily="18" charset="0"/>
              </a:rPr>
              <a:t>There is no set formula for the identification of a topic of research</a:t>
            </a:r>
          </a:p>
          <a:p>
            <a:pPr marL="463550" indent="-463550" algn="just">
              <a:lnSpc>
                <a:spcPct val="150000"/>
              </a:lnSpc>
              <a:spcBef>
                <a:spcPct val="0"/>
              </a:spcBef>
              <a:buFont typeface="Wingdings" pitchFamily="2" charset="2"/>
              <a:buChar char="§"/>
            </a:pPr>
            <a:r>
              <a:rPr lang="en-US" sz="1600" smtClean="0">
                <a:latin typeface="Times New Roman" pitchFamily="18" charset="0"/>
                <a:cs typeface="Times New Roman" pitchFamily="18" charset="0"/>
              </a:rPr>
              <a:t>The best guide is to conduct research on something that interest you</a:t>
            </a:r>
          </a:p>
          <a:p>
            <a:pPr marL="463550" indent="-463550" algn="just">
              <a:lnSpc>
                <a:spcPct val="150000"/>
              </a:lnSpc>
              <a:spcBef>
                <a:spcPct val="0"/>
              </a:spcBef>
              <a:buFont typeface="Wingdings" pitchFamily="2" charset="2"/>
              <a:buChar char="§"/>
            </a:pPr>
            <a:r>
              <a:rPr lang="en-US" sz="1600" smtClean="0">
                <a:latin typeface="Times New Roman" pitchFamily="18" charset="0"/>
                <a:cs typeface="Times New Roman" pitchFamily="18" charset="0"/>
              </a:rPr>
              <a:t>But the researcher should narrow down the topic to some specific aspect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z="3200" b="1" smtClean="0">
                <a:latin typeface="Times New Roman" pitchFamily="18" charset="0"/>
                <a:cs typeface="Times New Roman" pitchFamily="18" charset="0"/>
              </a:rPr>
              <a:t>Techniques for Narrowing a Topic (1)</a:t>
            </a:r>
          </a:p>
        </p:txBody>
      </p:sp>
      <p:sp>
        <p:nvSpPr>
          <p:cNvPr id="24579" name="Subtitle 2"/>
          <p:cNvSpPr>
            <a:spLocks noGrp="1"/>
          </p:cNvSpPr>
          <p:nvPr>
            <p:ph sz="quarter" idx="1"/>
          </p:nvPr>
        </p:nvSpPr>
        <p:spPr/>
        <p:txBody>
          <a:bodyPr/>
          <a:lstStyle/>
          <a:p>
            <a:pPr marL="463550" indent="-463550" algn="just">
              <a:lnSpc>
                <a:spcPct val="150000"/>
              </a:lnSpc>
              <a:spcBef>
                <a:spcPct val="0"/>
              </a:spcBef>
              <a:buFont typeface="Wingdings" pitchFamily="2" charset="2"/>
              <a:buChar char="§"/>
            </a:pPr>
            <a:r>
              <a:rPr lang="en-US" sz="1600" dirty="0" smtClean="0">
                <a:latin typeface="Times New Roman" pitchFamily="18" charset="0"/>
                <a:cs typeface="Times New Roman" pitchFamily="18" charset="0"/>
              </a:rPr>
              <a:t>In order to narrow down the focus of research, try to get the background information from different sources. For example:</a:t>
            </a:r>
          </a:p>
          <a:p>
            <a:pPr marL="920750" lvl="1" indent="-463550" algn="just">
              <a:lnSpc>
                <a:spcPct val="150000"/>
              </a:lnSpc>
              <a:spcBef>
                <a:spcPct val="0"/>
              </a:spcBef>
              <a:buFont typeface="Wingdings" pitchFamily="2" charset="2"/>
              <a:buChar char="§"/>
            </a:pPr>
            <a:r>
              <a:rPr lang="en-US" sz="1600" b="1" dirty="0" smtClean="0">
                <a:latin typeface="Times New Roman" pitchFamily="18" charset="0"/>
                <a:cs typeface="Times New Roman" pitchFamily="18" charset="0"/>
              </a:rPr>
              <a:t>Examine the literature</a:t>
            </a:r>
          </a:p>
          <a:p>
            <a:pPr marL="1377950" lvl="2" indent="-463550" algn="just">
              <a:lnSpc>
                <a:spcPct val="150000"/>
              </a:lnSpc>
              <a:spcBef>
                <a:spcPct val="0"/>
              </a:spcBef>
              <a:buFont typeface="Wingdings" pitchFamily="2" charset="2"/>
              <a:buChar char="§"/>
            </a:pPr>
            <a:r>
              <a:rPr lang="en-US" sz="1600" dirty="0" smtClean="0">
                <a:latin typeface="Times New Roman" pitchFamily="18" charset="0"/>
                <a:cs typeface="Times New Roman" pitchFamily="18" charset="0"/>
              </a:rPr>
              <a:t>Published articles are an excellent source of ideas for research questions. They are usually at an appropriate level of specificity and suggest research questions that focus on the following:</a:t>
            </a:r>
          </a:p>
          <a:p>
            <a:pPr marL="1835150" lvl="3" indent="-463550" algn="just">
              <a:lnSpc>
                <a:spcPct val="150000"/>
              </a:lnSpc>
              <a:spcBef>
                <a:spcPct val="0"/>
              </a:spcBef>
              <a:buFont typeface="Wingdings" pitchFamily="2" charset="2"/>
              <a:buChar char="§"/>
            </a:pPr>
            <a:r>
              <a:rPr lang="en-US" sz="1600" dirty="0" smtClean="0">
                <a:latin typeface="Times New Roman" pitchFamily="18" charset="0"/>
                <a:cs typeface="Times New Roman" pitchFamily="18" charset="0"/>
              </a:rPr>
              <a:t>Explore unexpected findings discovered in previous research</a:t>
            </a:r>
          </a:p>
          <a:p>
            <a:pPr marL="1835150" lvl="3" indent="-463550" algn="just">
              <a:lnSpc>
                <a:spcPct val="150000"/>
              </a:lnSpc>
              <a:spcBef>
                <a:spcPct val="0"/>
              </a:spcBef>
              <a:buFont typeface="Wingdings" pitchFamily="2" charset="2"/>
              <a:buChar char="§"/>
            </a:pPr>
            <a:r>
              <a:rPr lang="en-US" sz="1600" dirty="0" smtClean="0">
                <a:latin typeface="Times New Roman" pitchFamily="18" charset="0"/>
                <a:cs typeface="Times New Roman" pitchFamily="18" charset="0"/>
              </a:rPr>
              <a:t>Follow suggestions an author gives for future research at the end of an article</a:t>
            </a:r>
          </a:p>
          <a:p>
            <a:pPr marL="1835150" lvl="3" indent="-463550" algn="just">
              <a:lnSpc>
                <a:spcPct val="150000"/>
              </a:lnSpc>
              <a:spcBef>
                <a:spcPct val="0"/>
              </a:spcBef>
              <a:buFont typeface="Wingdings" pitchFamily="2" charset="2"/>
              <a:buChar char="§"/>
            </a:pPr>
            <a:r>
              <a:rPr lang="en-US" sz="1600" dirty="0" smtClean="0">
                <a:latin typeface="Times New Roman" pitchFamily="18" charset="0"/>
                <a:cs typeface="Times New Roman" pitchFamily="18" charset="0"/>
              </a:rPr>
              <a:t>Extend an existing explanation or theory to a new topic or setting</a:t>
            </a:r>
          </a:p>
          <a:p>
            <a:pPr marL="1835150" lvl="3" indent="-463550" algn="just">
              <a:lnSpc>
                <a:spcPct val="150000"/>
              </a:lnSpc>
              <a:spcBef>
                <a:spcPct val="0"/>
              </a:spcBef>
              <a:buFont typeface="Wingdings" pitchFamily="2" charset="2"/>
              <a:buChar char="§"/>
            </a:pPr>
            <a:r>
              <a:rPr lang="en-US" sz="1600" dirty="0" smtClean="0">
                <a:latin typeface="Times New Roman" pitchFamily="18" charset="0"/>
                <a:cs typeface="Times New Roman" pitchFamily="18" charset="0"/>
              </a:rPr>
              <a:t>Challenge findings or attempt to disprove a </a:t>
            </a:r>
            <a:r>
              <a:rPr lang="en-US" sz="1600" dirty="0" smtClean="0">
                <a:latin typeface="Times New Roman" pitchFamily="18" charset="0"/>
                <a:cs typeface="Times New Roman" pitchFamily="18" charset="0"/>
              </a:rPr>
              <a:t>relationship</a:t>
            </a:r>
            <a:endParaRPr lang="en-US" sz="1600"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z="3200" b="1" smtClean="0">
                <a:latin typeface="Times New Roman" pitchFamily="18" charset="0"/>
                <a:cs typeface="Times New Roman" pitchFamily="18" charset="0"/>
              </a:rPr>
              <a:t>Techniques for Narrowing a Topic (2) </a:t>
            </a:r>
          </a:p>
        </p:txBody>
      </p:sp>
      <p:sp>
        <p:nvSpPr>
          <p:cNvPr id="25603" name="Subtitle 2"/>
          <p:cNvSpPr>
            <a:spLocks noGrp="1"/>
          </p:cNvSpPr>
          <p:nvPr>
            <p:ph sz="quarter" idx="1"/>
          </p:nvPr>
        </p:nvSpPr>
        <p:spPr/>
        <p:txBody>
          <a:bodyPr/>
          <a:lstStyle/>
          <a:p>
            <a:pPr marL="908050" lvl="3" indent="-463550" algn="just">
              <a:lnSpc>
                <a:spcPct val="150000"/>
              </a:lnSpc>
              <a:spcBef>
                <a:spcPct val="0"/>
              </a:spcBef>
              <a:buFont typeface="Wingdings" pitchFamily="2" charset="2"/>
              <a:buChar char="§"/>
            </a:pPr>
            <a:endParaRPr lang="en-US" sz="1600" b="1" smtClean="0">
              <a:solidFill>
                <a:schemeClr val="tx2"/>
              </a:solidFill>
              <a:latin typeface="Times New Roman" pitchFamily="18" charset="0"/>
              <a:cs typeface="Times New Roman" pitchFamily="18" charset="0"/>
            </a:endParaRPr>
          </a:p>
          <a:p>
            <a:pPr marL="358775" lvl="1" indent="-463550" algn="just">
              <a:lnSpc>
                <a:spcPct val="150000"/>
              </a:lnSpc>
              <a:spcBef>
                <a:spcPct val="0"/>
              </a:spcBef>
              <a:buFont typeface="Wingdings" pitchFamily="2" charset="2"/>
              <a:buChar char="§"/>
            </a:pPr>
            <a:r>
              <a:rPr lang="en-US" b="1" smtClean="0">
                <a:solidFill>
                  <a:schemeClr val="tx2"/>
                </a:solidFill>
                <a:latin typeface="Times New Roman" pitchFamily="18" charset="0"/>
                <a:cs typeface="Times New Roman" pitchFamily="18" charset="0"/>
              </a:rPr>
              <a:t>Talk over ideas with others</a:t>
            </a:r>
          </a:p>
          <a:p>
            <a:pPr marL="1365250" lvl="4" indent="-463550" algn="just">
              <a:lnSpc>
                <a:spcPct val="150000"/>
              </a:lnSpc>
              <a:spcBef>
                <a:spcPct val="0"/>
              </a:spcBef>
              <a:buFont typeface="Wingdings" pitchFamily="2" charset="2"/>
              <a:buChar char="§"/>
            </a:pPr>
            <a:r>
              <a:rPr lang="en-US" smtClean="0">
                <a:solidFill>
                  <a:schemeClr val="tx2"/>
                </a:solidFill>
                <a:latin typeface="Times New Roman" pitchFamily="18" charset="0"/>
                <a:cs typeface="Times New Roman" pitchFamily="18" charset="0"/>
              </a:rPr>
              <a:t>Ask people who are knowledgeable about the topic for questions about it that they have thought of</a:t>
            </a:r>
          </a:p>
          <a:p>
            <a:pPr marL="1365250" lvl="4" indent="-463550" algn="just">
              <a:lnSpc>
                <a:spcPct val="150000"/>
              </a:lnSpc>
              <a:spcBef>
                <a:spcPct val="0"/>
              </a:spcBef>
              <a:buFont typeface="Wingdings" pitchFamily="2" charset="2"/>
              <a:buChar char="§"/>
            </a:pPr>
            <a:r>
              <a:rPr lang="en-US" smtClean="0">
                <a:solidFill>
                  <a:schemeClr val="tx2"/>
                </a:solidFill>
                <a:latin typeface="Times New Roman" pitchFamily="18" charset="0"/>
                <a:cs typeface="Times New Roman" pitchFamily="18" charset="0"/>
              </a:rPr>
              <a:t>Seek out those who hold opinions that differ from yours on the topic and discuss possible research questions with them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z="3200" b="1" smtClean="0">
                <a:latin typeface="Times New Roman" pitchFamily="18" charset="0"/>
                <a:cs typeface="Times New Roman" pitchFamily="18" charset="0"/>
              </a:rPr>
              <a:t>Techniques for Narrowing a Topic (3)</a:t>
            </a:r>
          </a:p>
        </p:txBody>
      </p:sp>
      <p:sp>
        <p:nvSpPr>
          <p:cNvPr id="9218" name="Subtitle 2"/>
          <p:cNvSpPr>
            <a:spLocks noGrp="1"/>
          </p:cNvSpPr>
          <p:nvPr>
            <p:ph sz="quarter" idx="1"/>
          </p:nvPr>
        </p:nvSpPr>
        <p:spPr/>
        <p:txBody>
          <a:bodyPr/>
          <a:lstStyle/>
          <a:p>
            <a:pPr marL="633412" indent="-450850" eaLnBrk="1" hangingPunct="1">
              <a:lnSpc>
                <a:spcPct val="150000"/>
              </a:lnSpc>
              <a:spcBef>
                <a:spcPct val="0"/>
              </a:spcBef>
              <a:buFont typeface="Wingdings" pitchFamily="2" charset="2"/>
              <a:buChar char="§"/>
              <a:defRPr/>
            </a:pPr>
            <a:r>
              <a:rPr lang="en-US" sz="1800" b="1" dirty="0" smtClean="0">
                <a:latin typeface="Times New Roman" pitchFamily="18" charset="0"/>
                <a:cs typeface="Times New Roman" pitchFamily="18" charset="0"/>
              </a:rPr>
              <a:t>Apply to a specific context</a:t>
            </a:r>
          </a:p>
          <a:p>
            <a:pPr marL="1365250" lvl="2" indent="-450850" eaLnBrk="1" hangingPunct="1">
              <a:lnSpc>
                <a:spcPct val="150000"/>
              </a:lnSpc>
              <a:spcBef>
                <a:spcPct val="0"/>
              </a:spcBef>
              <a:buFont typeface="Wingdings" pitchFamily="2" charset="2"/>
              <a:buChar char="§"/>
              <a:defRPr/>
            </a:pPr>
            <a:r>
              <a:rPr lang="en-US" sz="1600" dirty="0" smtClean="0">
                <a:latin typeface="Times New Roman" pitchFamily="18" charset="0"/>
                <a:cs typeface="Times New Roman" pitchFamily="18" charset="0"/>
              </a:rPr>
              <a:t>Focus the topic on a specific historical period or time period</a:t>
            </a:r>
          </a:p>
          <a:p>
            <a:pPr marL="1365250" lvl="2" indent="-450850" eaLnBrk="1" hangingPunct="1">
              <a:lnSpc>
                <a:spcPct val="150000"/>
              </a:lnSpc>
              <a:spcBef>
                <a:spcPct val="0"/>
              </a:spcBef>
              <a:buFont typeface="Wingdings" pitchFamily="2" charset="2"/>
              <a:buChar char="§"/>
              <a:defRPr/>
            </a:pPr>
            <a:r>
              <a:rPr lang="en-US" sz="1600" dirty="0" smtClean="0">
                <a:latin typeface="Times New Roman" pitchFamily="18" charset="0"/>
                <a:cs typeface="Times New Roman" pitchFamily="18" charset="0"/>
              </a:rPr>
              <a:t>Narrow the topic to a specific society or geographic unit</a:t>
            </a:r>
          </a:p>
          <a:p>
            <a:pPr marL="1365250" lvl="2" indent="-450850" eaLnBrk="1" hangingPunct="1">
              <a:lnSpc>
                <a:spcPct val="150000"/>
              </a:lnSpc>
              <a:spcBef>
                <a:spcPct val="0"/>
              </a:spcBef>
              <a:buFont typeface="Wingdings" pitchFamily="2" charset="2"/>
              <a:buChar char="§"/>
              <a:defRPr/>
            </a:pPr>
            <a:r>
              <a:rPr lang="en-US" sz="1600" dirty="0" smtClean="0">
                <a:latin typeface="Times New Roman" pitchFamily="18" charset="0"/>
                <a:cs typeface="Times New Roman" pitchFamily="18" charset="0"/>
              </a:rPr>
              <a:t>Consider which subgroups or categories of people/units are involved and whether there are differences among them</a:t>
            </a:r>
          </a:p>
          <a:p>
            <a:pPr lvl="2" indent="-450850" eaLnBrk="1" hangingPunct="1">
              <a:lnSpc>
                <a:spcPct val="150000"/>
              </a:lnSpc>
              <a:spcBef>
                <a:spcPct val="0"/>
              </a:spcBef>
              <a:buFont typeface="Wingdings" pitchFamily="2" charset="2"/>
              <a:buChar char="§"/>
              <a:defRPr/>
            </a:pPr>
            <a:r>
              <a:rPr lang="en-US" b="1" dirty="0" smtClean="0">
                <a:latin typeface="Times New Roman" pitchFamily="18" charset="0"/>
                <a:cs typeface="Times New Roman" pitchFamily="18" charset="0"/>
              </a:rPr>
              <a:t>Define the aim or desired outcome of the study</a:t>
            </a:r>
          </a:p>
          <a:p>
            <a:pPr lvl="3" indent="-450850" eaLnBrk="1" hangingPunct="1">
              <a:lnSpc>
                <a:spcPct val="150000"/>
              </a:lnSpc>
              <a:spcBef>
                <a:spcPct val="0"/>
              </a:spcBef>
              <a:buFont typeface="Wingdings" pitchFamily="2" charset="2"/>
              <a:buChar char="§"/>
              <a:defRPr/>
            </a:pPr>
            <a:r>
              <a:rPr lang="en-US" sz="1600" dirty="0" smtClean="0">
                <a:latin typeface="Times New Roman" pitchFamily="18" charset="0"/>
                <a:cs typeface="Times New Roman" pitchFamily="18" charset="0"/>
              </a:rPr>
              <a:t>Will the research question be for an exploratory, explanatory, or descriptive study?</a:t>
            </a:r>
          </a:p>
          <a:p>
            <a:pPr lvl="3" indent="-450850" eaLnBrk="1" hangingPunct="1">
              <a:lnSpc>
                <a:spcPct val="150000"/>
              </a:lnSpc>
              <a:spcBef>
                <a:spcPct val="0"/>
              </a:spcBef>
              <a:buFont typeface="Wingdings" pitchFamily="2" charset="2"/>
              <a:buChar char="§"/>
              <a:defRPr/>
            </a:pPr>
            <a:r>
              <a:rPr lang="en-US" sz="1600" dirty="0" smtClean="0">
                <a:latin typeface="Times New Roman" pitchFamily="18" charset="0"/>
                <a:cs typeface="Times New Roman" pitchFamily="18" charset="0"/>
              </a:rPr>
              <a:t>Will the study involve applied or basic research?</a:t>
            </a:r>
            <a:endParaRPr lang="en-US" sz="1600" dirty="0" smtClean="0">
              <a:solidFill>
                <a:schemeClr val="tx2"/>
              </a:solidFill>
              <a:latin typeface="Times New Roman" pitchFamily="18" charset="0"/>
              <a:cs typeface="Times New Roman" pitchFamily="18" charset="0"/>
            </a:endParaRPr>
          </a:p>
          <a:p>
            <a:pPr lvl="3" indent="-450850" eaLnBrk="1" hangingPunct="1">
              <a:lnSpc>
                <a:spcPct val="150000"/>
              </a:lnSpc>
              <a:spcBef>
                <a:spcPct val="0"/>
              </a:spcBef>
              <a:buFont typeface="Wingdings" pitchFamily="2" charset="2"/>
              <a:buChar char="§"/>
              <a:defRPr/>
            </a:pPr>
            <a:endParaRPr lang="en-US" sz="1600" dirty="0" smtClean="0">
              <a:solidFill>
                <a:schemeClr val="tx2"/>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3200" b="1" smtClean="0">
                <a:latin typeface="Times New Roman" pitchFamily="18" charset="0"/>
                <a:cs typeface="Times New Roman" pitchFamily="18" charset="0"/>
              </a:rPr>
              <a:t>From a Research Question to Hypothesis </a:t>
            </a:r>
          </a:p>
        </p:txBody>
      </p:sp>
      <p:sp>
        <p:nvSpPr>
          <p:cNvPr id="10242" name="Subtitle 2"/>
          <p:cNvSpPr>
            <a:spLocks noGrp="1"/>
          </p:cNvSpPr>
          <p:nvPr>
            <p:ph sz="quarter" idx="1"/>
          </p:nvPr>
        </p:nvSpPr>
        <p:spPr/>
        <p:txBody>
          <a:bodyPr>
            <a:normAutofit fontScale="92500"/>
          </a:bodyPr>
          <a:lstStyle/>
          <a:p>
            <a:pPr marL="463550" lvl="1" indent="-463550" algn="just" eaLnBrk="1" hangingPunct="1">
              <a:lnSpc>
                <a:spcPct val="150000"/>
              </a:lnSpc>
              <a:spcBef>
                <a:spcPct val="0"/>
              </a:spcBef>
              <a:buFont typeface="Wingdings" pitchFamily="2" charset="2"/>
              <a:buChar char="§"/>
              <a:defRPr/>
            </a:pPr>
            <a:r>
              <a:rPr lang="en-US" sz="1600" dirty="0" smtClean="0">
                <a:latin typeface="Times New Roman" pitchFamily="18" charset="0"/>
                <a:cs typeface="Times New Roman" pitchFamily="18" charset="0"/>
              </a:rPr>
              <a:t>Tentative answers to the research question help in the identification of variables that could be used as  explanatory factors for building up the argumentation in the development of propositions relevant to the topic</a:t>
            </a:r>
          </a:p>
          <a:p>
            <a:pPr marL="463550" lvl="1" indent="-463550" algn="just" eaLnBrk="1" hangingPunct="1">
              <a:lnSpc>
                <a:spcPct val="150000"/>
              </a:lnSpc>
              <a:spcBef>
                <a:spcPct val="0"/>
              </a:spcBef>
              <a:buFont typeface="Wingdings" pitchFamily="2" charset="2"/>
              <a:buChar char="§"/>
              <a:defRPr/>
            </a:pPr>
            <a:r>
              <a:rPr lang="en-US" sz="1600" dirty="0" smtClean="0">
                <a:latin typeface="Times New Roman" pitchFamily="18" charset="0"/>
                <a:cs typeface="Times New Roman" pitchFamily="18" charset="0"/>
              </a:rPr>
              <a:t>These very propositions become the basis of testable hypotheses</a:t>
            </a:r>
          </a:p>
          <a:p>
            <a:pPr marL="463550" lvl="1" indent="-463550" algn="just" eaLnBrk="1" hangingPunct="1">
              <a:lnSpc>
                <a:spcPct val="150000"/>
              </a:lnSpc>
              <a:spcBef>
                <a:spcPct val="0"/>
              </a:spcBef>
              <a:buFont typeface="Wingdings" pitchFamily="2" charset="2"/>
              <a:buChar char="§"/>
              <a:defRPr/>
            </a:pPr>
            <a:r>
              <a:rPr lang="en-US" sz="1600" dirty="0" smtClean="0">
                <a:latin typeface="Times New Roman" pitchFamily="18" charset="0"/>
                <a:cs typeface="Times New Roman" pitchFamily="18" charset="0"/>
              </a:rPr>
              <a:t>Similarly, the inventory of the propositions is helpful in developing the theoretical framework for the research project</a:t>
            </a:r>
          </a:p>
          <a:p>
            <a:pPr marL="463550" lvl="1" indent="-463550" eaLnBrk="1" hangingPunct="1">
              <a:lnSpc>
                <a:spcPct val="150000"/>
              </a:lnSpc>
              <a:spcBef>
                <a:spcPct val="0"/>
              </a:spcBef>
              <a:buFont typeface="Wingdings" pitchFamily="2" charset="2"/>
              <a:buChar char="§"/>
              <a:defRPr/>
            </a:pPr>
            <a:r>
              <a:rPr lang="en-US" sz="1600" b="1" dirty="0" smtClean="0">
                <a:latin typeface="Times New Roman" pitchFamily="18" charset="0"/>
                <a:cs typeface="Times New Roman" pitchFamily="18" charset="0"/>
              </a:rPr>
              <a:t>Problem Definition</a:t>
            </a:r>
          </a:p>
          <a:p>
            <a:pPr marL="646113" lvl="1" indent="-463550" eaLnBrk="1" hangingPunct="1">
              <a:lnSpc>
                <a:spcPct val="150000"/>
              </a:lnSpc>
              <a:spcBef>
                <a:spcPct val="0"/>
              </a:spcBef>
              <a:buFont typeface="Wingdings" pitchFamily="2" charset="2"/>
              <a:buChar char="§"/>
              <a:defRPr/>
            </a:pPr>
            <a:r>
              <a:rPr lang="en-US" sz="1600" dirty="0" smtClean="0">
                <a:latin typeface="Times New Roman" pitchFamily="18" charset="0"/>
                <a:cs typeface="Times New Roman" pitchFamily="18" charset="0"/>
              </a:rPr>
              <a:t>After the interviews and the literature review, the researcher is in a position to narrow down the problem from its original broad base and define the issues of concern more clearly</a:t>
            </a:r>
          </a:p>
          <a:p>
            <a:pPr marL="646113" lvl="1" indent="-463550" eaLnBrk="1" hangingPunct="1">
              <a:lnSpc>
                <a:spcPct val="150000"/>
              </a:lnSpc>
              <a:spcBef>
                <a:spcPct val="0"/>
              </a:spcBef>
              <a:buFont typeface="Wingdings" pitchFamily="2" charset="2"/>
              <a:buChar char="§"/>
              <a:defRPr/>
            </a:pPr>
            <a:r>
              <a:rPr lang="en-US" sz="1600" dirty="0" smtClean="0">
                <a:latin typeface="Times New Roman" pitchFamily="18" charset="0"/>
                <a:cs typeface="Times New Roman" pitchFamily="18" charset="0"/>
              </a:rPr>
              <a:t>It is critical that focus of further research be unambiguously identified and defined</a:t>
            </a:r>
          </a:p>
          <a:p>
            <a:pPr marL="646113" lvl="1" indent="-463550" eaLnBrk="1" hangingPunct="1">
              <a:lnSpc>
                <a:spcPct val="150000"/>
              </a:lnSpc>
              <a:spcBef>
                <a:spcPct val="0"/>
              </a:spcBef>
              <a:buFont typeface="Wingdings" pitchFamily="2" charset="2"/>
              <a:buChar char="§"/>
              <a:defRPr/>
            </a:pPr>
            <a:r>
              <a:rPr lang="en-US" sz="1600" dirty="0" smtClean="0">
                <a:latin typeface="Times New Roman" pitchFamily="18" charset="0"/>
                <a:cs typeface="Times New Roman" pitchFamily="18" charset="0"/>
              </a:rPr>
              <a:t>Problem definition or problem statement is a clear, precise, and concise statement of the question or issue that is to be investigated with the goal of finding an answer</a:t>
            </a:r>
            <a:endParaRPr lang="en-US" sz="1600" b="1"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z="3200" b="1" smtClean="0">
                <a:latin typeface="Times New Roman" pitchFamily="18" charset="0"/>
                <a:cs typeface="Times New Roman" pitchFamily="18" charset="0"/>
              </a:rPr>
              <a:t>The Research Proposal (1)</a:t>
            </a:r>
          </a:p>
        </p:txBody>
      </p:sp>
      <p:sp>
        <p:nvSpPr>
          <p:cNvPr id="29699" name="Subtitle 2"/>
          <p:cNvSpPr>
            <a:spLocks noGrp="1"/>
          </p:cNvSpPr>
          <p:nvPr>
            <p:ph sz="quarter" idx="1"/>
          </p:nvPr>
        </p:nvSpPr>
        <p:spPr/>
        <p:txBody>
          <a:bodyPr>
            <a:normAutofit lnSpcReduction="10000"/>
          </a:bodyPr>
          <a:lstStyle/>
          <a:p>
            <a:pPr marL="920750" lvl="1" indent="-463550" algn="just">
              <a:lnSpc>
                <a:spcPct val="150000"/>
              </a:lnSpc>
              <a:spcBef>
                <a:spcPct val="0"/>
              </a:spcBef>
              <a:buFont typeface="Wingdings" pitchFamily="2" charset="2"/>
              <a:buChar char="§"/>
            </a:pPr>
            <a:r>
              <a:rPr lang="en-US" sz="1600" dirty="0" smtClean="0">
                <a:latin typeface="Times New Roman" pitchFamily="18" charset="0"/>
                <a:cs typeface="Times New Roman" pitchFamily="18" charset="0"/>
              </a:rPr>
              <a:t>A research proposal is a document that presents a plan for a project to reviewers </a:t>
            </a:r>
            <a:r>
              <a:rPr lang="en-US" sz="1600" dirty="0" smtClean="0">
                <a:latin typeface="Times New Roman" pitchFamily="18" charset="0"/>
                <a:cs typeface="Times New Roman" pitchFamily="18" charset="0"/>
              </a:rPr>
              <a:t>for evaluation</a:t>
            </a:r>
            <a:endParaRPr lang="en-US" sz="1600" dirty="0" smtClean="0">
              <a:latin typeface="Times New Roman" pitchFamily="18" charset="0"/>
              <a:cs typeface="Times New Roman" pitchFamily="18" charset="0"/>
            </a:endParaRPr>
          </a:p>
          <a:p>
            <a:pPr marL="920750" lvl="1" indent="-463550" algn="just">
              <a:lnSpc>
                <a:spcPct val="150000"/>
              </a:lnSpc>
              <a:spcBef>
                <a:spcPct val="0"/>
              </a:spcBef>
              <a:buFont typeface="Wingdings" pitchFamily="2" charset="2"/>
              <a:buChar char="§"/>
            </a:pPr>
            <a:r>
              <a:rPr lang="en-US" sz="1600" dirty="0" smtClean="0">
                <a:latin typeface="Times New Roman" pitchFamily="18" charset="0"/>
                <a:cs typeface="Times New Roman" pitchFamily="18" charset="0"/>
              </a:rPr>
              <a:t>It can be a supervised project submitted to instructors as part of an educational degree (e.g. a Master’s thesis or a Ph.D. dissertation) or it can be a research project proposed to a funding agency</a:t>
            </a:r>
          </a:p>
          <a:p>
            <a:pPr marL="920750" lvl="1" indent="-463550" algn="just">
              <a:lnSpc>
                <a:spcPct val="150000"/>
              </a:lnSpc>
              <a:spcBef>
                <a:spcPct val="0"/>
              </a:spcBef>
              <a:buFont typeface="Wingdings" pitchFamily="2" charset="2"/>
              <a:buChar char="§"/>
            </a:pPr>
            <a:r>
              <a:rPr lang="en-US" sz="1600" dirty="0" smtClean="0">
                <a:latin typeface="Times New Roman" pitchFamily="18" charset="0"/>
                <a:cs typeface="Times New Roman" pitchFamily="18" charset="0"/>
              </a:rPr>
              <a:t>Its purpose is to convince reviewers that the researcher is capable of successfully conducting the proposed research project</a:t>
            </a:r>
          </a:p>
          <a:p>
            <a:pPr marL="920750" lvl="1" indent="-463550" algn="just">
              <a:lnSpc>
                <a:spcPct val="150000"/>
              </a:lnSpc>
              <a:spcBef>
                <a:spcPct val="0"/>
              </a:spcBef>
              <a:buFont typeface="Wingdings" pitchFamily="2" charset="2"/>
              <a:buChar char="§"/>
            </a:pPr>
            <a:r>
              <a:rPr lang="en-US" sz="1600" dirty="0" smtClean="0">
                <a:latin typeface="Times New Roman" pitchFamily="18" charset="0"/>
                <a:cs typeface="Times New Roman" pitchFamily="18" charset="0"/>
              </a:rPr>
              <a:t>Reviewers have more confidence that a planned project will be successfully completed if the proposal is well written and organized, and carefully planned</a:t>
            </a:r>
          </a:p>
          <a:p>
            <a:pPr marL="920750" lvl="1" indent="-463550" algn="just">
              <a:lnSpc>
                <a:spcPct val="150000"/>
              </a:lnSpc>
              <a:spcBef>
                <a:spcPct val="0"/>
              </a:spcBef>
              <a:buFont typeface="Wingdings" pitchFamily="2" charset="2"/>
              <a:buChar char="§"/>
            </a:pPr>
            <a:r>
              <a:rPr lang="en-US" sz="1600" dirty="0" smtClean="0">
                <a:latin typeface="Times New Roman" pitchFamily="18" charset="0"/>
                <a:cs typeface="Times New Roman" pitchFamily="18" charset="0"/>
              </a:rPr>
              <a:t>The proposal is just like a research report, but it is written before the research project begins </a:t>
            </a:r>
          </a:p>
          <a:p>
            <a:pPr marL="920750" lvl="1" indent="-463550" algn="just">
              <a:lnSpc>
                <a:spcPct val="150000"/>
              </a:lnSpc>
              <a:spcBef>
                <a:spcPct val="0"/>
              </a:spcBef>
              <a:buFont typeface="Wingdings" pitchFamily="2" charset="2"/>
              <a:buChar char="§"/>
            </a:pPr>
            <a:r>
              <a:rPr lang="en-US" sz="1600" dirty="0" smtClean="0">
                <a:latin typeface="Times New Roman" pitchFamily="18" charset="0"/>
                <a:cs typeface="Times New Roman" pitchFamily="18" charset="0"/>
              </a:rPr>
              <a:t>proposal describes the research problem and its importance, and gives a detailed account of the methods  that will be used and why they are appropriate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z="3200" b="1" smtClean="0">
                <a:latin typeface="Times New Roman" pitchFamily="18" charset="0"/>
                <a:cs typeface="Times New Roman" pitchFamily="18" charset="0"/>
              </a:rPr>
              <a:t>The Research Proposal (2)</a:t>
            </a:r>
          </a:p>
        </p:txBody>
      </p:sp>
      <p:sp>
        <p:nvSpPr>
          <p:cNvPr id="30723" name="Subtitle 2"/>
          <p:cNvSpPr>
            <a:spLocks noGrp="1"/>
          </p:cNvSpPr>
          <p:nvPr>
            <p:ph sz="quarter" idx="1"/>
          </p:nvPr>
        </p:nvSpPr>
        <p:spPr/>
        <p:txBody>
          <a:bodyPr/>
          <a:lstStyle/>
          <a:p>
            <a:pPr marL="463550" indent="-463550" eaLnBrk="1" hangingPunct="1">
              <a:lnSpc>
                <a:spcPct val="150000"/>
              </a:lnSpc>
              <a:buFont typeface="Wingdings" pitchFamily="2" charset="2"/>
              <a:buChar char="§"/>
            </a:pPr>
            <a:endParaRPr lang="en-US" sz="1600" smtClean="0">
              <a:latin typeface="Times New Roman" pitchFamily="18" charset="0"/>
              <a:cs typeface="Times New Roman" pitchFamily="18" charset="0"/>
            </a:endParaRPr>
          </a:p>
          <a:p>
            <a:pPr marL="463550" indent="-463550" eaLnBrk="1" hangingPunct="1">
              <a:lnSpc>
                <a:spcPct val="150000"/>
              </a:lnSpc>
              <a:buFont typeface="Wingdings" pitchFamily="2" charset="2"/>
              <a:buChar char="§"/>
            </a:pPr>
            <a:r>
              <a:rPr lang="en-US" sz="1600" smtClean="0">
                <a:latin typeface="Times New Roman" pitchFamily="18" charset="0"/>
                <a:cs typeface="Times New Roman" pitchFamily="18" charset="0"/>
              </a:rPr>
              <a:t>A proposal for quantitative research has most of the parts of a research report: a title, an abstract, a problem statement, a literature review, a method or design section, and a bibliography</a:t>
            </a:r>
          </a:p>
          <a:p>
            <a:pPr marL="463550" indent="-463550" eaLnBrk="1" hangingPunct="1">
              <a:lnSpc>
                <a:spcPct val="150000"/>
              </a:lnSpc>
              <a:buFont typeface="Wingdings" pitchFamily="2" charset="2"/>
              <a:buChar char="§"/>
            </a:pPr>
            <a:r>
              <a:rPr lang="en-US" sz="1600" smtClean="0">
                <a:latin typeface="Times New Roman" pitchFamily="18" charset="0"/>
                <a:cs typeface="Times New Roman" pitchFamily="18" charset="0"/>
              </a:rPr>
              <a:t>It lacks results, discussion, and conclusions section</a:t>
            </a:r>
          </a:p>
          <a:p>
            <a:pPr marL="463550" indent="-463550" eaLnBrk="1" hangingPunct="1">
              <a:lnSpc>
                <a:spcPct val="150000"/>
              </a:lnSpc>
              <a:buFont typeface="Wingdings" pitchFamily="2" charset="2"/>
              <a:buChar char="§"/>
            </a:pPr>
            <a:r>
              <a:rPr lang="en-US" sz="1600" smtClean="0">
                <a:latin typeface="Times New Roman" pitchFamily="18" charset="0"/>
                <a:cs typeface="Times New Roman" pitchFamily="18" charset="0"/>
              </a:rPr>
              <a:t>The proposal has a plan for data collection and analysis </a:t>
            </a:r>
          </a:p>
          <a:p>
            <a:pPr marL="463550" indent="-463550" eaLnBrk="1" hangingPunct="1">
              <a:lnSpc>
                <a:spcPct val="150000"/>
              </a:lnSpc>
              <a:buFont typeface="Wingdings" pitchFamily="2" charset="2"/>
              <a:buChar char="§"/>
            </a:pPr>
            <a:r>
              <a:rPr lang="en-US" sz="1600" smtClean="0">
                <a:latin typeface="Times New Roman" pitchFamily="18" charset="0"/>
                <a:cs typeface="Times New Roman" pitchFamily="18" charset="0"/>
              </a:rPr>
              <a:t>It frequently includes a schedule of the steps to be undertaken and an estimate of the time required for  each step</a:t>
            </a:r>
          </a:p>
          <a:p>
            <a:pPr marL="463550" indent="-463550" eaLnBrk="1" hangingPunct="1">
              <a:lnSpc>
                <a:spcPct val="150000"/>
              </a:lnSpc>
              <a:buFont typeface="Wingdings" pitchFamily="2" charset="2"/>
              <a:buChar char="§"/>
            </a:pPr>
            <a:r>
              <a:rPr lang="en-US" sz="1600" smtClean="0">
                <a:latin typeface="Times New Roman" pitchFamily="18" charset="0"/>
                <a:cs typeface="Times New Roman" pitchFamily="18" charset="0"/>
              </a:rPr>
              <a:t>For funded projects the researchers need to show a track record of past success in the proposal especially if they are the going to be the in charge of the project</a:t>
            </a:r>
          </a:p>
          <a:p>
            <a:pPr marL="463550" indent="-463550" eaLnBrk="1" hangingPunct="1">
              <a:lnSpc>
                <a:spcPct val="150000"/>
              </a:lnSpc>
              <a:buFont typeface="Wingdings" pitchFamily="2" charset="2"/>
              <a:buChar char="§"/>
            </a:pPr>
            <a:endParaRPr lang="en-US" sz="1600" smtClean="0">
              <a:latin typeface="Times New Roman" pitchFamily="18" charset="0"/>
              <a:cs typeface="Times New Roman" pitchFamily="18" charset="0"/>
            </a:endParaRPr>
          </a:p>
          <a:p>
            <a:pPr marL="463550" indent="-463550" eaLnBrk="1" hangingPunct="1">
              <a:lnSpc>
                <a:spcPct val="150000"/>
              </a:lnSpc>
              <a:buFont typeface="Wingdings" pitchFamily="2" charset="2"/>
              <a:buChar char="§"/>
            </a:pPr>
            <a:endParaRPr lang="en-US" sz="160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3200" b="1" dirty="0" smtClean="0">
                <a:latin typeface="Times New Roman" pitchFamily="18" charset="0"/>
                <a:cs typeface="Times New Roman" pitchFamily="18" charset="0"/>
              </a:rPr>
              <a:t>Review of Literature (1)</a:t>
            </a:r>
          </a:p>
        </p:txBody>
      </p:sp>
      <p:sp>
        <p:nvSpPr>
          <p:cNvPr id="14339" name="Subtitle 2"/>
          <p:cNvSpPr>
            <a:spLocks noGrp="1"/>
          </p:cNvSpPr>
          <p:nvPr>
            <p:ph sz="quarter" idx="1"/>
          </p:nvPr>
        </p:nvSpPr>
        <p:spPr>
          <a:xfrm>
            <a:off x="914400" y="1600200"/>
            <a:ext cx="7772400" cy="4572000"/>
          </a:xfrm>
        </p:spPr>
        <p:txBody>
          <a:bodyPr/>
          <a:lstStyle/>
          <a:p>
            <a:pPr marL="914400" indent="-450850" algn="just" eaLnBrk="1" hangingPunct="1">
              <a:lnSpc>
                <a:spcPct val="150000"/>
              </a:lnSpc>
              <a:spcBef>
                <a:spcPct val="0"/>
              </a:spcBef>
              <a:buFont typeface="Wingdings" pitchFamily="2" charset="2"/>
              <a:buChar char="§"/>
            </a:pPr>
            <a:endParaRPr lang="en-US" sz="1600" smtClean="0">
              <a:latin typeface="Times New Roman" pitchFamily="18" charset="0"/>
              <a:cs typeface="Times New Roman" pitchFamily="18" charset="0"/>
            </a:endParaRPr>
          </a:p>
          <a:p>
            <a:pPr marL="914400" indent="-450850" algn="just" eaLnBrk="1" hangingPunct="1">
              <a:lnSpc>
                <a:spcPct val="150000"/>
              </a:lnSpc>
              <a:spcBef>
                <a:spcPct val="0"/>
              </a:spcBef>
              <a:buFont typeface="Wingdings" pitchFamily="2" charset="2"/>
              <a:buChar char="§"/>
            </a:pPr>
            <a:r>
              <a:rPr lang="en-US" sz="1800" smtClean="0">
                <a:latin typeface="Times New Roman" pitchFamily="18" charset="0"/>
                <a:cs typeface="Times New Roman" pitchFamily="18" charset="0"/>
              </a:rPr>
              <a:t>A literature review is based on the assumption that knowledge accumulates and that we learn from and build on what others have done</a:t>
            </a:r>
          </a:p>
          <a:p>
            <a:pPr marL="914400" indent="-450850" algn="just" eaLnBrk="1" hangingPunct="1">
              <a:lnSpc>
                <a:spcPct val="150000"/>
              </a:lnSpc>
              <a:spcBef>
                <a:spcPct val="0"/>
              </a:spcBef>
              <a:buFont typeface="Wingdings" pitchFamily="2" charset="2"/>
              <a:buChar char="§"/>
            </a:pPr>
            <a:r>
              <a:rPr lang="en-US" sz="1800" smtClean="0">
                <a:latin typeface="Times New Roman" pitchFamily="18" charset="0"/>
                <a:cs typeface="Times New Roman" pitchFamily="18" charset="0"/>
              </a:rPr>
              <a:t>Scientific research is a collective effort of many researchers who share their results with one another and who pursue knowledge as a community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3200" b="1" smtClean="0">
                <a:latin typeface="Times New Roman" pitchFamily="18" charset="0"/>
                <a:cs typeface="Times New Roman" pitchFamily="18" charset="0"/>
              </a:rPr>
              <a:t>Review of Literature (2)</a:t>
            </a:r>
          </a:p>
        </p:txBody>
      </p:sp>
      <p:sp>
        <p:nvSpPr>
          <p:cNvPr id="3" name="Subtitle 2"/>
          <p:cNvSpPr>
            <a:spLocks noGrp="1"/>
          </p:cNvSpPr>
          <p:nvPr>
            <p:ph sz="quarter" idx="1"/>
          </p:nvPr>
        </p:nvSpPr>
        <p:spPr/>
        <p:txBody>
          <a:bodyPr>
            <a:normAutofit lnSpcReduction="10000"/>
          </a:bodyPr>
          <a:lstStyle/>
          <a:p>
            <a:pPr marL="450850" indent="-450850" algn="just" eaLnBrk="1" fontAlgn="auto" hangingPunct="1">
              <a:lnSpc>
                <a:spcPct val="150000"/>
              </a:lnSpc>
              <a:spcBef>
                <a:spcPts val="0"/>
              </a:spcBef>
              <a:spcAft>
                <a:spcPts val="0"/>
              </a:spcAft>
              <a:buFont typeface="Wingdings" pitchFamily="2" charset="2"/>
              <a:buChar char="§"/>
              <a:defRPr/>
            </a:pPr>
            <a:r>
              <a:rPr lang="en-US" sz="1600" b="1" dirty="0" smtClean="0">
                <a:latin typeface="Times New Roman" pitchFamily="18" charset="0"/>
                <a:cs typeface="Times New Roman" pitchFamily="18" charset="0"/>
              </a:rPr>
              <a:t>Goals of a Literature Review</a:t>
            </a:r>
          </a:p>
          <a:p>
            <a:pPr marL="1096962" indent="-450850" algn="just" eaLnBrk="1" fontAlgn="auto" hangingPunct="1">
              <a:lnSpc>
                <a:spcPct val="150000"/>
              </a:lnSpc>
              <a:spcBef>
                <a:spcPts val="0"/>
              </a:spcBef>
              <a:spcAft>
                <a:spcPts val="0"/>
              </a:spcAft>
              <a:buFont typeface="Wingdings" pitchFamily="2" charset="2"/>
              <a:buChar char="§"/>
              <a:defRPr/>
            </a:pPr>
            <a:r>
              <a:rPr lang="en-US" sz="2000" i="1" dirty="0" smtClean="0">
                <a:solidFill>
                  <a:schemeClr val="accent2"/>
                </a:solidFill>
                <a:latin typeface="Times New Roman" pitchFamily="18" charset="0"/>
                <a:cs typeface="Times New Roman" pitchFamily="18" charset="0"/>
              </a:rPr>
              <a:t>To demonstrate a familiarity with a body of knowledge and establish credibility</a:t>
            </a:r>
          </a:p>
          <a:p>
            <a:pPr marL="1554163" lvl="1" indent="-450850" algn="just" eaLnBrk="1" fontAlgn="auto" hangingPunct="1">
              <a:lnSpc>
                <a:spcPct val="150000"/>
              </a:lnSpc>
              <a:spcBef>
                <a:spcPts val="0"/>
              </a:spcBef>
              <a:spcAft>
                <a:spcPts val="0"/>
              </a:spcAft>
              <a:buFont typeface="Wingdings" pitchFamily="2" charset="2"/>
              <a:buChar char="§"/>
              <a:defRPr/>
            </a:pPr>
            <a:r>
              <a:rPr lang="en-US" sz="1600" dirty="0" smtClean="0">
                <a:latin typeface="Times New Roman" pitchFamily="18" charset="0"/>
                <a:cs typeface="Times New Roman" pitchFamily="18" charset="0"/>
              </a:rPr>
              <a:t>It tells the reader that the researcher knows the research in an area and knows the major issues. A good review increases a reader’s confidence in the researcher’s professional competence, ability, and background</a:t>
            </a:r>
          </a:p>
          <a:p>
            <a:pPr marL="1103313" lvl="1" indent="-463550" algn="just" eaLnBrk="1" fontAlgn="auto" hangingPunct="1">
              <a:lnSpc>
                <a:spcPct val="150000"/>
              </a:lnSpc>
              <a:spcBef>
                <a:spcPts val="0"/>
              </a:spcBef>
              <a:spcAft>
                <a:spcPts val="0"/>
              </a:spcAft>
              <a:buFont typeface="Wingdings" pitchFamily="2" charset="2"/>
              <a:buChar char="§"/>
              <a:defRPr/>
            </a:pPr>
            <a:r>
              <a:rPr lang="en-US" sz="2000" i="1" dirty="0" smtClean="0">
                <a:solidFill>
                  <a:schemeClr val="accent2"/>
                </a:solidFill>
                <a:latin typeface="Times New Roman" pitchFamily="18" charset="0"/>
                <a:cs typeface="Times New Roman" pitchFamily="18" charset="0"/>
              </a:rPr>
              <a:t>To know the path of prior research and how a current research project is linked to it</a:t>
            </a:r>
          </a:p>
          <a:p>
            <a:pPr marL="1560512" lvl="2" indent="-463550" algn="just" eaLnBrk="1" fontAlgn="auto" hangingPunct="1">
              <a:lnSpc>
                <a:spcPct val="150000"/>
              </a:lnSpc>
              <a:spcBef>
                <a:spcPts val="0"/>
              </a:spcBef>
              <a:spcAft>
                <a:spcPts val="0"/>
              </a:spcAft>
              <a:buFont typeface="Wingdings" pitchFamily="2" charset="2"/>
              <a:buChar char="§"/>
              <a:defRPr/>
            </a:pPr>
            <a:r>
              <a:rPr lang="en-US" sz="1600" dirty="0" smtClean="0">
                <a:latin typeface="Times New Roman" pitchFamily="18" charset="0"/>
                <a:cs typeface="Times New Roman" pitchFamily="18" charset="0"/>
              </a:rPr>
              <a:t>It outlines the direction, ability, and background of research on a question and shows the development of knowledge. A good review places a research project in a context an demonstrates its relevance by making connections to a body of knowledge</a:t>
            </a:r>
            <a:endParaRPr lang="en-US"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3200" b="1" smtClean="0">
                <a:latin typeface="Times New Roman" pitchFamily="18" charset="0"/>
                <a:cs typeface="Times New Roman" pitchFamily="18" charset="0"/>
              </a:rPr>
              <a:t>Review of Literature (3)</a:t>
            </a:r>
          </a:p>
        </p:txBody>
      </p:sp>
      <p:sp>
        <p:nvSpPr>
          <p:cNvPr id="3" name="Subtitle 2"/>
          <p:cNvSpPr>
            <a:spLocks noGrp="1"/>
          </p:cNvSpPr>
          <p:nvPr>
            <p:ph sz="quarter" idx="1"/>
          </p:nvPr>
        </p:nvSpPr>
        <p:spPr/>
        <p:txBody>
          <a:bodyPr/>
          <a:lstStyle/>
          <a:p>
            <a:pPr marL="1377950" indent="-463550" algn="just" eaLnBrk="1" fontAlgn="auto" hangingPunct="1">
              <a:lnSpc>
                <a:spcPct val="150000"/>
              </a:lnSpc>
              <a:spcBef>
                <a:spcPts val="0"/>
              </a:spcBef>
              <a:spcAft>
                <a:spcPts val="0"/>
              </a:spcAft>
              <a:buFont typeface="Wingdings" pitchFamily="2" charset="2"/>
              <a:buChar char="§"/>
              <a:defRPr/>
            </a:pPr>
            <a:r>
              <a:rPr lang="en-US" sz="1600" i="1" dirty="0" smtClean="0">
                <a:solidFill>
                  <a:schemeClr val="accent2"/>
                </a:solidFill>
                <a:latin typeface="Times New Roman" pitchFamily="18" charset="0"/>
                <a:cs typeface="Times New Roman" pitchFamily="18" charset="0"/>
              </a:rPr>
              <a:t>To integrate and summarize what is known in an area</a:t>
            </a:r>
          </a:p>
          <a:p>
            <a:pPr marL="1835150" lvl="1" indent="-463550" algn="just" eaLnBrk="1" fontAlgn="auto" hangingPunct="1">
              <a:lnSpc>
                <a:spcPct val="150000"/>
              </a:lnSpc>
              <a:spcBef>
                <a:spcPts val="0"/>
              </a:spcBef>
              <a:spcAft>
                <a:spcPts val="0"/>
              </a:spcAft>
              <a:buFont typeface="Wingdings" pitchFamily="2" charset="2"/>
              <a:buChar char="§"/>
              <a:defRPr/>
            </a:pPr>
            <a:r>
              <a:rPr lang="en-US" sz="1600" dirty="0" smtClean="0">
                <a:latin typeface="Times New Roman" pitchFamily="18" charset="0"/>
                <a:cs typeface="Times New Roman" pitchFamily="18" charset="0"/>
              </a:rPr>
              <a:t>A good review points out areas where prior studies agree, where they disagree, and where major questions remain. It collects what is known to a point in time and indicates the direction for future research</a:t>
            </a:r>
          </a:p>
          <a:p>
            <a:pPr marL="1384300" lvl="1" indent="-463550" algn="just" eaLnBrk="1" fontAlgn="auto" hangingPunct="1">
              <a:lnSpc>
                <a:spcPct val="150000"/>
              </a:lnSpc>
              <a:spcBef>
                <a:spcPts val="0"/>
              </a:spcBef>
              <a:spcAft>
                <a:spcPts val="0"/>
              </a:spcAft>
              <a:buFont typeface="Wingdings" pitchFamily="2" charset="2"/>
              <a:buChar char="§"/>
              <a:defRPr/>
            </a:pPr>
            <a:r>
              <a:rPr lang="en-US" sz="1600" i="1" dirty="0" smtClean="0">
                <a:solidFill>
                  <a:schemeClr val="accent2"/>
                </a:solidFill>
                <a:latin typeface="Times New Roman" pitchFamily="18" charset="0"/>
                <a:cs typeface="Times New Roman" pitchFamily="18" charset="0"/>
              </a:rPr>
              <a:t>To learn from others and stimulate new ideas</a:t>
            </a:r>
            <a:endParaRPr lang="en-US" sz="1600" dirty="0" smtClean="0">
              <a:solidFill>
                <a:schemeClr val="accent2"/>
              </a:solidFill>
              <a:latin typeface="Times New Roman" pitchFamily="18" charset="0"/>
              <a:cs typeface="Times New Roman" pitchFamily="18" charset="0"/>
            </a:endParaRPr>
          </a:p>
          <a:p>
            <a:pPr marL="1377950" lvl="1" indent="-463550" algn="just" eaLnBrk="1" fontAlgn="auto" hangingPunct="1">
              <a:lnSpc>
                <a:spcPct val="150000"/>
              </a:lnSpc>
              <a:spcBef>
                <a:spcPts val="0"/>
              </a:spcBef>
              <a:spcAft>
                <a:spcPts val="0"/>
              </a:spcAft>
              <a:buFont typeface="Wingdings" pitchFamily="2" charset="2"/>
              <a:buChar char="§"/>
              <a:defRPr/>
            </a:pPr>
            <a:r>
              <a:rPr lang="en-US" sz="1600" i="1" dirty="0" smtClean="0">
                <a:solidFill>
                  <a:schemeClr val="accent2"/>
                </a:solidFill>
                <a:latin typeface="Times New Roman" pitchFamily="18" charset="0"/>
                <a:cs typeface="Times New Roman" pitchFamily="18" charset="0"/>
              </a:rPr>
              <a:t>Identification of variables</a:t>
            </a:r>
          </a:p>
          <a:p>
            <a:pPr marL="1377950" lvl="1" indent="-463550" algn="just" eaLnBrk="1" fontAlgn="auto" hangingPunct="1">
              <a:lnSpc>
                <a:spcPct val="150000"/>
              </a:lnSpc>
              <a:spcBef>
                <a:spcPts val="0"/>
              </a:spcBef>
              <a:spcAft>
                <a:spcPts val="0"/>
              </a:spcAft>
              <a:buFont typeface="Wingdings" pitchFamily="2" charset="2"/>
              <a:buChar char="§"/>
              <a:defRPr/>
            </a:pPr>
            <a:r>
              <a:rPr lang="en-US" sz="1600" i="1" dirty="0" smtClean="0">
                <a:solidFill>
                  <a:schemeClr val="accent2"/>
                </a:solidFill>
                <a:latin typeface="Times New Roman" pitchFamily="18" charset="0"/>
                <a:cs typeface="Times New Roman" pitchFamily="18" charset="0"/>
              </a:rPr>
              <a:t>Helps in developing theoretical framework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z="3200" b="1" smtClean="0">
                <a:latin typeface="Times New Roman" pitchFamily="18" charset="0"/>
                <a:cs typeface="Times New Roman" pitchFamily="18" charset="0"/>
              </a:rPr>
              <a:t>Review of Literature (4)</a:t>
            </a:r>
          </a:p>
        </p:txBody>
      </p:sp>
      <p:sp>
        <p:nvSpPr>
          <p:cNvPr id="17411" name="Subtitle 2"/>
          <p:cNvSpPr>
            <a:spLocks noGrp="1"/>
          </p:cNvSpPr>
          <p:nvPr>
            <p:ph sz="quarter" idx="1"/>
          </p:nvPr>
        </p:nvSpPr>
        <p:spPr/>
        <p:txBody>
          <a:bodyPr/>
          <a:lstStyle/>
          <a:p>
            <a:pPr marL="463550" lvl="1" indent="-463550" algn="just" eaLnBrk="1" hangingPunct="1">
              <a:lnSpc>
                <a:spcPct val="150000"/>
              </a:lnSpc>
              <a:spcBef>
                <a:spcPct val="0"/>
              </a:spcBef>
              <a:buFont typeface="Wingdings" pitchFamily="2" charset="2"/>
              <a:buChar char="§"/>
            </a:pPr>
            <a:r>
              <a:rPr lang="en-US" sz="1600" b="1" smtClean="0">
                <a:latin typeface="Times New Roman" pitchFamily="18" charset="0"/>
                <a:cs typeface="Times New Roman" pitchFamily="18" charset="0"/>
              </a:rPr>
              <a:t>Types of Review</a:t>
            </a:r>
          </a:p>
          <a:p>
            <a:pPr marL="920750" lvl="2" indent="-463550" algn="just" eaLnBrk="1" hangingPunct="1">
              <a:lnSpc>
                <a:spcPct val="150000"/>
              </a:lnSpc>
              <a:spcBef>
                <a:spcPct val="0"/>
              </a:spcBef>
              <a:buFont typeface="Wingdings" pitchFamily="2" charset="2"/>
              <a:buChar char="§"/>
            </a:pPr>
            <a:r>
              <a:rPr lang="en-US" sz="1600" b="1" smtClean="0">
                <a:latin typeface="Times New Roman" pitchFamily="18" charset="0"/>
                <a:cs typeface="Times New Roman" pitchFamily="18" charset="0"/>
              </a:rPr>
              <a:t>Self-study </a:t>
            </a:r>
            <a:r>
              <a:rPr lang="en-US" sz="1600" smtClean="0">
                <a:latin typeface="Times New Roman" pitchFamily="18" charset="0"/>
                <a:cs typeface="Times New Roman" pitchFamily="18" charset="0"/>
              </a:rPr>
              <a:t>reviews increase the reader’s confidence. These are rarely published but it often is part of an educational program</a:t>
            </a:r>
          </a:p>
          <a:p>
            <a:pPr marL="920750" lvl="2" indent="-463550" algn="just" eaLnBrk="1" hangingPunct="1">
              <a:lnSpc>
                <a:spcPct val="150000"/>
              </a:lnSpc>
              <a:spcBef>
                <a:spcPct val="0"/>
              </a:spcBef>
              <a:buFont typeface="Wingdings" pitchFamily="2" charset="2"/>
              <a:buChar char="§"/>
            </a:pPr>
            <a:r>
              <a:rPr lang="en-US" sz="1600" b="1" smtClean="0">
                <a:latin typeface="Times New Roman" pitchFamily="18" charset="0"/>
                <a:cs typeface="Times New Roman" pitchFamily="18" charset="0"/>
              </a:rPr>
              <a:t>Context reviews </a:t>
            </a:r>
            <a:r>
              <a:rPr lang="en-US" sz="1600" smtClean="0">
                <a:latin typeface="Times New Roman" pitchFamily="18" charset="0"/>
                <a:cs typeface="Times New Roman" pitchFamily="18" charset="0"/>
              </a:rPr>
              <a:t>place a specific project in the big picture. It tells the reader how a project fits into the big picture and its implications for a field of knowledge. The review can summarize how the current research continues a developing line  of thought, or it can point to a question or unresolved conflict in prior research to be addressed.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z="3200" b="1" smtClean="0">
                <a:latin typeface="Times New Roman" pitchFamily="18" charset="0"/>
                <a:cs typeface="Times New Roman" pitchFamily="18" charset="0"/>
              </a:rPr>
              <a:t>Review of Literature (5)</a:t>
            </a:r>
          </a:p>
        </p:txBody>
      </p:sp>
      <p:sp>
        <p:nvSpPr>
          <p:cNvPr id="18435" name="Subtitle 2"/>
          <p:cNvSpPr>
            <a:spLocks noGrp="1"/>
          </p:cNvSpPr>
          <p:nvPr>
            <p:ph sz="quarter" idx="1"/>
          </p:nvPr>
        </p:nvSpPr>
        <p:spPr/>
        <p:txBody>
          <a:bodyPr/>
          <a:lstStyle/>
          <a:p>
            <a:pPr marL="914400" indent="-450850" algn="just" eaLnBrk="1" hangingPunct="1">
              <a:lnSpc>
                <a:spcPct val="150000"/>
              </a:lnSpc>
              <a:spcBef>
                <a:spcPct val="0"/>
              </a:spcBef>
              <a:buFont typeface="Wingdings" pitchFamily="2" charset="2"/>
              <a:buChar char="§"/>
            </a:pPr>
            <a:r>
              <a:rPr lang="en-US" sz="1600" b="1" smtClean="0">
                <a:latin typeface="Times New Roman" pitchFamily="18" charset="0"/>
                <a:cs typeface="Times New Roman" pitchFamily="18" charset="0"/>
              </a:rPr>
              <a:t>Historical review </a:t>
            </a:r>
            <a:r>
              <a:rPr lang="en-US" sz="1600" smtClean="0">
                <a:latin typeface="Times New Roman" pitchFamily="18" charset="0"/>
                <a:cs typeface="Times New Roman" pitchFamily="18" charset="0"/>
              </a:rPr>
              <a:t>traces the development of an issue over time. It traces the development of an idea or shows how a particular issue or theory has evolved over time. Researchers conduct historical review only on the most important ideas in a field</a:t>
            </a:r>
          </a:p>
          <a:p>
            <a:pPr marL="914400" indent="-450850" algn="just" eaLnBrk="1" hangingPunct="1">
              <a:lnSpc>
                <a:spcPct val="150000"/>
              </a:lnSpc>
              <a:spcBef>
                <a:spcPct val="0"/>
              </a:spcBef>
              <a:buFont typeface="Wingdings" pitchFamily="2" charset="2"/>
              <a:buChar char="§"/>
            </a:pPr>
            <a:r>
              <a:rPr lang="en-US" sz="1600" b="1" smtClean="0">
                <a:latin typeface="Times New Roman" pitchFamily="18" charset="0"/>
                <a:cs typeface="Times New Roman" pitchFamily="18" charset="0"/>
              </a:rPr>
              <a:t>Theoretical reviews </a:t>
            </a:r>
            <a:r>
              <a:rPr lang="en-US" sz="1600" smtClean="0">
                <a:latin typeface="Times New Roman" pitchFamily="18" charset="0"/>
                <a:cs typeface="Times New Roman" pitchFamily="18" charset="0"/>
              </a:rPr>
              <a:t>compare how different theories address an issue. It present different theories that purport to explain the same thing, then evaluates how well each accounts for findings. Researchers also use it to integrate two theories or extend a theory to new issues. It sometimes forms a hybrid – the historical theoretical review</a:t>
            </a:r>
          </a:p>
          <a:p>
            <a:pPr marL="914400" indent="-450850" algn="just" eaLnBrk="1" hangingPunct="1">
              <a:lnSpc>
                <a:spcPct val="150000"/>
              </a:lnSpc>
              <a:spcBef>
                <a:spcPct val="0"/>
              </a:spcBef>
              <a:buFont typeface="Wingdings" pitchFamily="2" charset="2"/>
              <a:buChar char="§"/>
            </a:pPr>
            <a:r>
              <a:rPr lang="en-US" sz="1600" b="1" smtClean="0">
                <a:latin typeface="Times New Roman" pitchFamily="18" charset="0"/>
                <a:cs typeface="Times New Roman" pitchFamily="18" charset="0"/>
              </a:rPr>
              <a:t>Methodological reviews </a:t>
            </a:r>
            <a:r>
              <a:rPr lang="en-US" sz="1600" smtClean="0">
                <a:latin typeface="Times New Roman" pitchFamily="18" charset="0"/>
                <a:cs typeface="Times New Roman" pitchFamily="18" charset="0"/>
              </a:rPr>
              <a:t>point out how methodology varies by study. In it researcher evaluates the methodological strength of past studies. It describes conflicting results and shows how different research designs, samples, measures, and so on account for different results.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z="3200" b="1" smtClean="0">
                <a:latin typeface="Times New Roman" pitchFamily="18" charset="0"/>
                <a:cs typeface="Times New Roman" pitchFamily="18" charset="0"/>
              </a:rPr>
              <a:t>Review of Literature (6)</a:t>
            </a:r>
          </a:p>
        </p:txBody>
      </p:sp>
      <p:sp>
        <p:nvSpPr>
          <p:cNvPr id="3" name="Subtitle 2"/>
          <p:cNvSpPr>
            <a:spLocks noGrp="1"/>
          </p:cNvSpPr>
          <p:nvPr>
            <p:ph sz="quarter" idx="1"/>
          </p:nvPr>
        </p:nvSpPr>
        <p:spPr/>
        <p:txBody>
          <a:bodyPr/>
          <a:lstStyle/>
          <a:p>
            <a:pPr marL="463550" indent="-450850" algn="just" eaLnBrk="1" fontAlgn="auto" hangingPunct="1">
              <a:lnSpc>
                <a:spcPct val="150000"/>
              </a:lnSpc>
              <a:spcBef>
                <a:spcPts val="0"/>
              </a:spcBef>
              <a:spcAft>
                <a:spcPts val="0"/>
              </a:spcAft>
              <a:buFont typeface="Wingdings" pitchFamily="2" charset="2"/>
              <a:buChar char="§"/>
              <a:defRPr/>
            </a:pPr>
            <a:r>
              <a:rPr lang="en-US" sz="1600" b="1" dirty="0" smtClean="0">
                <a:latin typeface="Times New Roman" pitchFamily="18" charset="0"/>
                <a:cs typeface="Times New Roman" pitchFamily="18" charset="0"/>
              </a:rPr>
              <a:t>Where to find the Research Literature</a:t>
            </a:r>
          </a:p>
          <a:p>
            <a:pPr marL="920750" lvl="1" indent="-450850" algn="just" eaLnBrk="1" fontAlgn="auto" hangingPunct="1">
              <a:lnSpc>
                <a:spcPct val="200000"/>
              </a:lnSpc>
              <a:spcBef>
                <a:spcPts val="0"/>
              </a:spcBef>
              <a:spcAft>
                <a:spcPts val="0"/>
              </a:spcAft>
              <a:buFont typeface="Wingdings" pitchFamily="2" charset="2"/>
              <a:buChar char="§"/>
              <a:defRPr/>
            </a:pPr>
            <a:r>
              <a:rPr lang="en-US" sz="1600" dirty="0" smtClean="0">
                <a:latin typeface="Times New Roman" pitchFamily="18" charset="0"/>
                <a:cs typeface="Times New Roman" pitchFamily="18" charset="0"/>
              </a:rPr>
              <a:t>Computers: Online Systems</a:t>
            </a:r>
          </a:p>
          <a:p>
            <a:pPr marL="920750" lvl="1" indent="-450850" algn="just" eaLnBrk="1" fontAlgn="auto" hangingPunct="1">
              <a:lnSpc>
                <a:spcPct val="200000"/>
              </a:lnSpc>
              <a:spcBef>
                <a:spcPts val="0"/>
              </a:spcBef>
              <a:spcAft>
                <a:spcPts val="0"/>
              </a:spcAft>
              <a:buFont typeface="Wingdings" pitchFamily="2" charset="2"/>
              <a:buChar char="§"/>
              <a:defRPr/>
            </a:pPr>
            <a:r>
              <a:rPr lang="en-US" sz="1600" dirty="0" smtClean="0">
                <a:latin typeface="Times New Roman" pitchFamily="18" charset="0"/>
                <a:cs typeface="Times New Roman" pitchFamily="18" charset="0"/>
              </a:rPr>
              <a:t>Scholarly Journals</a:t>
            </a:r>
          </a:p>
          <a:p>
            <a:pPr marL="920750" lvl="1" indent="-450850" algn="just" eaLnBrk="1" fontAlgn="auto" hangingPunct="1">
              <a:lnSpc>
                <a:spcPct val="200000"/>
              </a:lnSpc>
              <a:spcBef>
                <a:spcPts val="0"/>
              </a:spcBef>
              <a:spcAft>
                <a:spcPts val="0"/>
              </a:spcAft>
              <a:buFont typeface="Wingdings" pitchFamily="2" charset="2"/>
              <a:buChar char="§"/>
              <a:defRPr/>
            </a:pPr>
            <a:r>
              <a:rPr lang="en-US" sz="1600" dirty="0" smtClean="0">
                <a:latin typeface="Times New Roman" pitchFamily="18" charset="0"/>
                <a:cs typeface="Times New Roman" pitchFamily="18" charset="0"/>
              </a:rPr>
              <a:t>Books – containing reports of original research, or collection of research articles</a:t>
            </a:r>
          </a:p>
          <a:p>
            <a:pPr marL="920750" lvl="1" indent="-450850" algn="just" eaLnBrk="1" fontAlgn="auto" hangingPunct="1">
              <a:lnSpc>
                <a:spcPct val="200000"/>
              </a:lnSpc>
              <a:spcBef>
                <a:spcPts val="0"/>
              </a:spcBef>
              <a:spcAft>
                <a:spcPts val="0"/>
              </a:spcAft>
              <a:buFont typeface="Wingdings" pitchFamily="2" charset="2"/>
              <a:buChar char="§"/>
              <a:defRPr/>
            </a:pPr>
            <a:r>
              <a:rPr lang="en-US" sz="1600" dirty="0" smtClean="0">
                <a:latin typeface="Times New Roman" pitchFamily="18" charset="0"/>
                <a:cs typeface="Times New Roman" pitchFamily="18" charset="0"/>
              </a:rPr>
              <a:t>Dissertations</a:t>
            </a:r>
          </a:p>
          <a:p>
            <a:pPr marL="920750" lvl="1" indent="-450850" algn="just" eaLnBrk="1" fontAlgn="auto" hangingPunct="1">
              <a:lnSpc>
                <a:spcPct val="200000"/>
              </a:lnSpc>
              <a:spcBef>
                <a:spcPts val="0"/>
              </a:spcBef>
              <a:spcAft>
                <a:spcPts val="0"/>
              </a:spcAft>
              <a:buFont typeface="Wingdings" pitchFamily="2" charset="2"/>
              <a:buChar char="§"/>
              <a:defRPr/>
            </a:pPr>
            <a:r>
              <a:rPr lang="en-US" sz="1600" dirty="0" smtClean="0">
                <a:latin typeface="Times New Roman" pitchFamily="18" charset="0"/>
                <a:cs typeface="Times New Roman" pitchFamily="18" charset="0"/>
              </a:rPr>
              <a:t>Government Documents</a:t>
            </a:r>
          </a:p>
          <a:p>
            <a:pPr marL="920750" lvl="1" indent="-450850" algn="just" eaLnBrk="1" fontAlgn="auto" hangingPunct="1">
              <a:lnSpc>
                <a:spcPct val="200000"/>
              </a:lnSpc>
              <a:spcBef>
                <a:spcPts val="0"/>
              </a:spcBef>
              <a:spcAft>
                <a:spcPts val="0"/>
              </a:spcAft>
              <a:buFont typeface="Wingdings" pitchFamily="2" charset="2"/>
              <a:buChar char="§"/>
              <a:defRPr/>
            </a:pPr>
            <a:r>
              <a:rPr lang="en-US" sz="1600" dirty="0" smtClean="0">
                <a:latin typeface="Times New Roman" pitchFamily="18" charset="0"/>
                <a:cs typeface="Times New Roman" pitchFamily="18" charset="0"/>
              </a:rPr>
              <a:t>Policy reports and presented papers</a:t>
            </a:r>
          </a:p>
          <a:p>
            <a:pPr marL="920750" lvl="1" indent="-450850" algn="just" eaLnBrk="1" fontAlgn="auto" hangingPunct="1">
              <a:lnSpc>
                <a:spcPct val="200000"/>
              </a:lnSpc>
              <a:spcBef>
                <a:spcPts val="0"/>
              </a:spcBef>
              <a:spcAft>
                <a:spcPts val="0"/>
              </a:spcAft>
              <a:buFont typeface="Wingdings" pitchFamily="2" charset="2"/>
              <a:buChar char="§"/>
              <a:defRPr/>
            </a:pPr>
            <a:r>
              <a:rPr lang="en-US" sz="1600" dirty="0" smtClean="0">
                <a:latin typeface="Times New Roman" pitchFamily="18" charset="0"/>
                <a:cs typeface="Times New Roman" pitchFamily="18" charset="0"/>
              </a:rPr>
              <a:t>Bibliographic indexes</a:t>
            </a:r>
          </a:p>
          <a:p>
            <a:pPr marL="914400" indent="-450850" algn="just" eaLnBrk="1" fontAlgn="auto" hangingPunct="1">
              <a:lnSpc>
                <a:spcPct val="200000"/>
              </a:lnSpc>
              <a:spcBef>
                <a:spcPts val="0"/>
              </a:spcBef>
              <a:spcAft>
                <a:spcPts val="0"/>
              </a:spcAft>
              <a:buFont typeface="Wingdings" pitchFamily="2" charset="2"/>
              <a:buChar char="§"/>
              <a:defRPr/>
            </a:pPr>
            <a:endParaRPr lang="en-US" sz="1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z="2800" b="1" smtClean="0">
                <a:latin typeface="Times New Roman" pitchFamily="18" charset="0"/>
                <a:cs typeface="Times New Roman" pitchFamily="18" charset="0"/>
              </a:rPr>
              <a:t>Conducting a Systematic Literature Review (1)</a:t>
            </a:r>
          </a:p>
        </p:txBody>
      </p:sp>
      <p:sp>
        <p:nvSpPr>
          <p:cNvPr id="20483" name="Subtitle 2"/>
          <p:cNvSpPr>
            <a:spLocks noGrp="1"/>
          </p:cNvSpPr>
          <p:nvPr>
            <p:ph sz="quarter" idx="1"/>
          </p:nvPr>
        </p:nvSpPr>
        <p:spPr/>
        <p:txBody>
          <a:bodyPr/>
          <a:lstStyle/>
          <a:p>
            <a:pPr marL="463550" indent="-450850" algn="just" eaLnBrk="1" hangingPunct="1">
              <a:lnSpc>
                <a:spcPct val="150000"/>
              </a:lnSpc>
              <a:spcBef>
                <a:spcPct val="0"/>
              </a:spcBef>
              <a:buFont typeface="Wingdings" pitchFamily="2" charset="2"/>
              <a:buChar char="§"/>
            </a:pPr>
            <a:endParaRPr lang="en-US" sz="1600" b="1" smtClean="0">
              <a:latin typeface="Times New Roman" pitchFamily="18" charset="0"/>
              <a:cs typeface="Times New Roman" pitchFamily="18" charset="0"/>
            </a:endParaRPr>
          </a:p>
          <a:p>
            <a:pPr marL="463550" indent="-450850" algn="just" eaLnBrk="1" hangingPunct="1">
              <a:lnSpc>
                <a:spcPct val="150000"/>
              </a:lnSpc>
              <a:spcBef>
                <a:spcPct val="0"/>
              </a:spcBef>
              <a:buFont typeface="Wingdings" pitchFamily="2" charset="2"/>
              <a:buChar char="§"/>
            </a:pPr>
            <a:r>
              <a:rPr lang="en-US" sz="1600" b="1" smtClean="0">
                <a:latin typeface="Times New Roman" pitchFamily="18" charset="0"/>
                <a:cs typeface="Times New Roman" pitchFamily="18" charset="0"/>
              </a:rPr>
              <a:t>Define and refine a topic</a:t>
            </a:r>
          </a:p>
          <a:p>
            <a:pPr marL="920750" lvl="1" indent="-450850" algn="just" eaLnBrk="1" hangingPunct="1">
              <a:lnSpc>
                <a:spcPct val="150000"/>
              </a:lnSpc>
              <a:spcBef>
                <a:spcPct val="0"/>
              </a:spcBef>
              <a:buFont typeface="Wingdings" pitchFamily="2" charset="2"/>
              <a:buChar char="§"/>
            </a:pPr>
            <a:r>
              <a:rPr lang="en-US" sz="1600" smtClean="0">
                <a:latin typeface="Times New Roman" pitchFamily="18" charset="0"/>
                <a:cs typeface="Times New Roman" pitchFamily="18" charset="0"/>
              </a:rPr>
              <a:t>Prior to the review of literature have a good idea of the topic of your interest</a:t>
            </a:r>
          </a:p>
          <a:p>
            <a:pPr marL="920750" lvl="1" indent="-450850" algn="just" eaLnBrk="1" hangingPunct="1">
              <a:lnSpc>
                <a:spcPct val="150000"/>
              </a:lnSpc>
              <a:spcBef>
                <a:spcPct val="0"/>
              </a:spcBef>
              <a:buFont typeface="Wingdings" pitchFamily="2" charset="2"/>
              <a:buChar char="§"/>
            </a:pPr>
            <a:r>
              <a:rPr lang="en-US" sz="1600" smtClean="0">
                <a:latin typeface="Times New Roman" pitchFamily="18" charset="0"/>
                <a:cs typeface="Times New Roman" pitchFamily="18" charset="0"/>
              </a:rPr>
              <a:t>Although, the new thoughts emerging out of the review of literature may help in refocusing the topic, still the researcher needs to have some clear research question that could guide him/her in the pursuit of relevant material</a:t>
            </a:r>
          </a:p>
          <a:p>
            <a:pPr marL="920750" lvl="1" indent="-450850" algn="just" eaLnBrk="1" hangingPunct="1">
              <a:lnSpc>
                <a:spcPct val="150000"/>
              </a:lnSpc>
              <a:spcBef>
                <a:spcPct val="0"/>
              </a:spcBef>
              <a:buFont typeface="Wingdings" pitchFamily="2" charset="2"/>
              <a:buChar char="§"/>
            </a:pPr>
            <a:r>
              <a:rPr lang="en-US" sz="1600" smtClean="0">
                <a:latin typeface="Times New Roman" pitchFamily="18" charset="0"/>
                <a:cs typeface="Times New Roman" pitchFamily="18" charset="0"/>
              </a:rPr>
              <a:t>Therefore begin a literature review with a clearly defined, well focused research question and a plan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2800" b="1" smtClean="0">
                <a:latin typeface="Times New Roman" pitchFamily="18" charset="0"/>
                <a:cs typeface="Times New Roman" pitchFamily="18" charset="0"/>
              </a:rPr>
              <a:t>Conducting a Systematic Literature Review (2)</a:t>
            </a:r>
          </a:p>
        </p:txBody>
      </p:sp>
      <p:sp>
        <p:nvSpPr>
          <p:cNvPr id="21507" name="Subtitle 2"/>
          <p:cNvSpPr>
            <a:spLocks noGrp="1"/>
          </p:cNvSpPr>
          <p:nvPr>
            <p:ph sz="quarter" idx="1"/>
          </p:nvPr>
        </p:nvSpPr>
        <p:spPr/>
        <p:txBody>
          <a:bodyPr/>
          <a:lstStyle/>
          <a:p>
            <a:pPr marL="644525" indent="-450850" algn="just" eaLnBrk="1" hangingPunct="1">
              <a:lnSpc>
                <a:spcPct val="150000"/>
              </a:lnSpc>
              <a:spcBef>
                <a:spcPct val="0"/>
              </a:spcBef>
              <a:buFont typeface="Wingdings" pitchFamily="2" charset="2"/>
              <a:buChar char="§"/>
            </a:pPr>
            <a:r>
              <a:rPr lang="en-US" sz="2000" b="1" smtClean="0">
                <a:latin typeface="Times New Roman" pitchFamily="18" charset="0"/>
                <a:cs typeface="Times New Roman" pitchFamily="18" charset="0"/>
              </a:rPr>
              <a:t>Design a Search</a:t>
            </a:r>
          </a:p>
          <a:p>
            <a:pPr marL="908050" lvl="2" indent="-450850" algn="just" eaLnBrk="1" hangingPunct="1">
              <a:lnSpc>
                <a:spcPct val="150000"/>
              </a:lnSpc>
              <a:spcBef>
                <a:spcPct val="0"/>
              </a:spcBef>
              <a:buFont typeface="Wingdings" pitchFamily="2" charset="2"/>
              <a:buChar char="§"/>
            </a:pPr>
            <a:r>
              <a:rPr lang="en-US" sz="1600" smtClean="0">
                <a:latin typeface="Times New Roman" pitchFamily="18" charset="0"/>
                <a:cs typeface="Times New Roman" pitchFamily="18" charset="0"/>
              </a:rPr>
              <a:t>The researcher needs to decide on the type of review, its extensiveness and the types of material to include</a:t>
            </a:r>
          </a:p>
          <a:p>
            <a:pPr marL="908050" lvl="2" indent="-450850" algn="just" eaLnBrk="1" hangingPunct="1">
              <a:lnSpc>
                <a:spcPct val="150000"/>
              </a:lnSpc>
              <a:spcBef>
                <a:spcPct val="0"/>
              </a:spcBef>
              <a:buFont typeface="Wingdings" pitchFamily="2" charset="2"/>
              <a:buChar char="§"/>
            </a:pPr>
            <a:r>
              <a:rPr lang="en-US" sz="1600" smtClean="0">
                <a:latin typeface="Times New Roman" pitchFamily="18" charset="0"/>
                <a:cs typeface="Times New Roman" pitchFamily="18" charset="0"/>
              </a:rPr>
              <a:t>The key is to be careful, systematic, and organized</a:t>
            </a:r>
          </a:p>
          <a:p>
            <a:pPr marL="633413" lvl="1" indent="-450850" algn="just" eaLnBrk="1" hangingPunct="1">
              <a:lnSpc>
                <a:spcPct val="150000"/>
              </a:lnSpc>
              <a:spcBef>
                <a:spcPct val="0"/>
              </a:spcBef>
              <a:buFont typeface="Wingdings" pitchFamily="2" charset="2"/>
              <a:buChar char="§"/>
            </a:pPr>
            <a:r>
              <a:rPr lang="en-US" b="1" smtClean="0">
                <a:latin typeface="Times New Roman" pitchFamily="18" charset="0"/>
                <a:cs typeface="Times New Roman" pitchFamily="18" charset="0"/>
              </a:rPr>
              <a:t>Locate research Reports</a:t>
            </a:r>
          </a:p>
          <a:p>
            <a:pPr marL="920750" lvl="3" indent="-463550" algn="just" eaLnBrk="1" hangingPunct="1">
              <a:lnSpc>
                <a:spcPct val="150000"/>
              </a:lnSpc>
              <a:spcBef>
                <a:spcPct val="0"/>
              </a:spcBef>
              <a:buFont typeface="Wingdings" pitchFamily="2" charset="2"/>
              <a:buChar char="§"/>
            </a:pPr>
            <a:r>
              <a:rPr lang="en-US" sz="1600" smtClean="0">
                <a:latin typeface="Times New Roman" pitchFamily="18" charset="0"/>
                <a:cs typeface="Times New Roman" pitchFamily="18" charset="0"/>
              </a:rPr>
              <a:t>Articles in scholarly journals</a:t>
            </a:r>
          </a:p>
          <a:p>
            <a:pPr marL="920750" lvl="3" indent="-463550" algn="just" eaLnBrk="1" hangingPunct="1">
              <a:lnSpc>
                <a:spcPct val="150000"/>
              </a:lnSpc>
              <a:spcBef>
                <a:spcPct val="0"/>
              </a:spcBef>
              <a:buFont typeface="Wingdings" pitchFamily="2" charset="2"/>
              <a:buChar char="§"/>
            </a:pPr>
            <a:r>
              <a:rPr lang="en-US" sz="1600" smtClean="0">
                <a:latin typeface="Times New Roman" pitchFamily="18" charset="0"/>
                <a:cs typeface="Times New Roman" pitchFamily="18" charset="0"/>
              </a:rPr>
              <a:t>Scholarly books and dissertations</a:t>
            </a:r>
          </a:p>
          <a:p>
            <a:pPr marL="920750" lvl="3" indent="-463550" algn="just" eaLnBrk="1" hangingPunct="1">
              <a:lnSpc>
                <a:spcPct val="150000"/>
              </a:lnSpc>
              <a:spcBef>
                <a:spcPct val="0"/>
              </a:spcBef>
              <a:buFont typeface="Wingdings" pitchFamily="2" charset="2"/>
              <a:buChar char="§"/>
            </a:pPr>
            <a:r>
              <a:rPr lang="en-US" sz="1600" smtClean="0">
                <a:latin typeface="Times New Roman" pitchFamily="18" charset="0"/>
                <a:cs typeface="Times New Roman" pitchFamily="18" charset="0"/>
              </a:rPr>
              <a:t>Government documents, Policy reports and Presented Papers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1051</TotalTime>
  <Words>1456</Words>
  <Application>Microsoft Office PowerPoint</Application>
  <PresentationFormat>On-screen Show (4:3)</PresentationFormat>
  <Paragraphs>124</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Slide 1</vt:lpstr>
      <vt:lpstr>Review of Literature (1)</vt:lpstr>
      <vt:lpstr>Review of Literature (2)</vt:lpstr>
      <vt:lpstr>Review of Literature (3)</vt:lpstr>
      <vt:lpstr>Review of Literature (4)</vt:lpstr>
      <vt:lpstr>Review of Literature (5)</vt:lpstr>
      <vt:lpstr>Review of Literature (6)</vt:lpstr>
      <vt:lpstr>Conducting a Systematic Literature Review (1)</vt:lpstr>
      <vt:lpstr>Conducting a Systematic Literature Review (2)</vt:lpstr>
      <vt:lpstr>Conducting a Systematic Literature Review (3)</vt:lpstr>
      <vt:lpstr>Problem Defintion &amp; Research Proposal (1)</vt:lpstr>
      <vt:lpstr>Techniques for Narrowing a Topic (1)</vt:lpstr>
      <vt:lpstr>Techniques for Narrowing a Topic (2) </vt:lpstr>
      <vt:lpstr>Techniques for Narrowing a Topic (3)</vt:lpstr>
      <vt:lpstr>From a Research Question to Hypothesis </vt:lpstr>
      <vt:lpstr>The Research Proposal (1)</vt:lpstr>
      <vt:lpstr>The Research Proposal (2)</vt:lpstr>
    </vt:vector>
  </TitlesOfParts>
  <Company>PICS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Assurance and Requirements</dc:title>
  <dc:creator>Shoaib</dc:creator>
  <cp:lastModifiedBy>Saima Gulzar</cp:lastModifiedBy>
  <cp:revision>259</cp:revision>
  <dcterms:created xsi:type="dcterms:W3CDTF">2002-08-17T07:29:05Z</dcterms:created>
  <dcterms:modified xsi:type="dcterms:W3CDTF">2014-06-06T05:33:45Z</dcterms:modified>
</cp:coreProperties>
</file>