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B5E01E-1E1E-4825-9BA4-CA627301AD06}"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57A29-B332-44C3-888E-A87555CA279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B5E01E-1E1E-4825-9BA4-CA627301AD06}"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57A29-B332-44C3-888E-A87555CA27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B5E01E-1E1E-4825-9BA4-CA627301AD06}"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57A29-B332-44C3-888E-A87555CA27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B5E01E-1E1E-4825-9BA4-CA627301AD06}"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57A29-B332-44C3-888E-A87555CA27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B5E01E-1E1E-4825-9BA4-CA627301AD06}"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57A29-B332-44C3-888E-A87555CA279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B5E01E-1E1E-4825-9BA4-CA627301AD06}"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57A29-B332-44C3-888E-A87555CA27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B5E01E-1E1E-4825-9BA4-CA627301AD06}" type="datetimeFigureOut">
              <a:rPr lang="en-US" smtClean="0"/>
              <a:pPr/>
              <a:t>5/19/2014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57A29-B332-44C3-888E-A87555CA27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B5E01E-1E1E-4825-9BA4-CA627301AD06}" type="datetimeFigureOut">
              <a:rPr lang="en-US" smtClean="0"/>
              <a:pPr/>
              <a:t>5/19/2014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57A29-B332-44C3-888E-A87555CA27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B5E01E-1E1E-4825-9BA4-CA627301AD06}" type="datetimeFigureOut">
              <a:rPr lang="en-US" smtClean="0"/>
              <a:pPr/>
              <a:t>5/19/2014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57A29-B332-44C3-888E-A87555CA27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B5E01E-1E1E-4825-9BA4-CA627301AD06}"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57A29-B332-44C3-888E-A87555CA27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B5E01E-1E1E-4825-9BA4-CA627301AD06}"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57A29-B332-44C3-888E-A87555CA279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5E01E-1E1E-4825-9BA4-CA627301AD06}" type="datetimeFigureOut">
              <a:rPr lang="en-US" smtClean="0"/>
              <a:pPr/>
              <a:t>5/19/2014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57A29-B332-44C3-888E-A87555CA27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Referencing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	Edition </a:t>
            </a:r>
            <a:r>
              <a:rPr lang="en-US" b="1" dirty="0"/>
              <a:t>Other Than the First</a:t>
            </a:r>
          </a:p>
          <a:p>
            <a:r>
              <a:rPr lang="en-US" dirty="0" err="1"/>
              <a:t>Helfer</a:t>
            </a:r>
            <a:r>
              <a:rPr lang="en-US" dirty="0"/>
              <a:t>, M. E., </a:t>
            </a:r>
            <a:r>
              <a:rPr lang="en-US" dirty="0" err="1"/>
              <a:t>Kempe</a:t>
            </a:r>
            <a:r>
              <a:rPr lang="en-US" dirty="0"/>
              <a:t>, R. S., &amp; </a:t>
            </a:r>
            <a:r>
              <a:rPr lang="en-US" dirty="0" err="1"/>
              <a:t>Krugman</a:t>
            </a:r>
            <a:r>
              <a:rPr lang="en-US" dirty="0"/>
              <a:t>, R. D. (1997). </a:t>
            </a:r>
            <a:r>
              <a:rPr lang="en-US" i="1" dirty="0"/>
              <a:t>The battered child</a:t>
            </a:r>
            <a:r>
              <a:rPr lang="en-US" dirty="0"/>
              <a:t> (5th ed.). Chicago, IL: University of Chicago Press.</a:t>
            </a:r>
          </a:p>
          <a:p>
            <a:pPr>
              <a:buNone/>
            </a:pPr>
            <a:r>
              <a:rPr lang="en-US" b="1" dirty="0" smtClean="0"/>
              <a:t>	Article </a:t>
            </a:r>
            <a:r>
              <a:rPr lang="en-US" b="1" dirty="0"/>
              <a:t>or Chapter in an Edited Book</a:t>
            </a:r>
          </a:p>
          <a:p>
            <a:r>
              <a:rPr lang="en-US" dirty="0"/>
              <a:t>Author, A. A., &amp; Author, B. B. (Year of publication). Title of chapter. In A. A. Editor &amp; B. B. Editor (Eds.), </a:t>
            </a:r>
            <a:r>
              <a:rPr lang="en-US" i="1" dirty="0"/>
              <a:t>Title of book</a:t>
            </a:r>
            <a:r>
              <a:rPr lang="en-US" dirty="0"/>
              <a:t> (pages of chapter). Location: Publisher.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t>	</a:t>
            </a:r>
            <a:endParaRPr lang="en-US" dirty="0"/>
          </a:p>
          <a:p>
            <a:r>
              <a:rPr lang="en-US" dirty="0"/>
              <a:t>O'Neil, J. M., &amp; Egan, J. (1992). Men's and women's gender role journeys: A metaphor for healing, transition, and transformation. In B. R. </a:t>
            </a:r>
            <a:r>
              <a:rPr lang="en-US" dirty="0" err="1"/>
              <a:t>Wainrib</a:t>
            </a:r>
            <a:r>
              <a:rPr lang="en-US" dirty="0"/>
              <a:t> (Ed.), </a:t>
            </a:r>
            <a:r>
              <a:rPr lang="en-US" i="1" dirty="0"/>
              <a:t>Gender issues across the life cycle</a:t>
            </a:r>
            <a:r>
              <a:rPr lang="en-US" dirty="0"/>
              <a:t> (pp. 107-123). New York, NY: Springer.</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Multivolume Work</a:t>
            </a:r>
          </a:p>
          <a:p>
            <a:r>
              <a:rPr lang="en-US" dirty="0"/>
              <a:t>Wiener, P. (Ed.). (1973). </a:t>
            </a:r>
            <a:r>
              <a:rPr lang="en-US" i="1" dirty="0"/>
              <a:t>Dictionary of the history of ideas</a:t>
            </a:r>
            <a:r>
              <a:rPr lang="en-US" dirty="0"/>
              <a:t> (Vols. 1-4). New York, NY: Scribner's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a:t>Dissertation Abstract</a:t>
            </a:r>
            <a:endParaRPr lang="en-US" dirty="0"/>
          </a:p>
          <a:p>
            <a:r>
              <a:rPr lang="en-US" dirty="0"/>
              <a:t>Yoshida, Y. (2001). Essays in urban transportation. </a:t>
            </a:r>
            <a:r>
              <a:rPr lang="en-US" i="1" dirty="0"/>
              <a:t>Dissertation Abstracts International, 62</a:t>
            </a:r>
            <a:r>
              <a:rPr lang="en-US" dirty="0"/>
              <a:t>, 7741A.</a:t>
            </a:r>
          </a:p>
          <a:p>
            <a:pPr>
              <a:buNone/>
            </a:pPr>
            <a:r>
              <a:rPr lang="en-US" b="1" dirty="0"/>
              <a:t>Dissertation, Published</a:t>
            </a:r>
            <a:endParaRPr lang="en-US" dirty="0"/>
          </a:p>
          <a:p>
            <a:r>
              <a:rPr lang="en-US" dirty="0" err="1"/>
              <a:t>Lastname</a:t>
            </a:r>
            <a:r>
              <a:rPr lang="en-US" dirty="0"/>
              <a:t>, F. N. (Year). </a:t>
            </a:r>
            <a:r>
              <a:rPr lang="en-US" i="1" dirty="0"/>
              <a:t>Title of dissertation</a:t>
            </a:r>
            <a:r>
              <a:rPr lang="en-US" dirty="0"/>
              <a:t>. (Doctoral dissertation). Retrieved from Name of database. (Accession or Order Number)</a:t>
            </a:r>
          </a:p>
          <a:p>
            <a:pPr>
              <a:buNone/>
            </a:pPr>
            <a:r>
              <a:rPr lang="en-US" b="1" dirty="0"/>
              <a:t>Dissertation, Unpublished</a:t>
            </a:r>
            <a:endParaRPr lang="en-US" dirty="0"/>
          </a:p>
          <a:p>
            <a:r>
              <a:rPr lang="en-US" dirty="0" err="1"/>
              <a:t>Lastname</a:t>
            </a:r>
            <a:r>
              <a:rPr lang="en-US" dirty="0"/>
              <a:t>, F. N. (Year). </a:t>
            </a:r>
            <a:r>
              <a:rPr lang="en-US" i="1" dirty="0"/>
              <a:t>Title of dissertation</a:t>
            </a:r>
            <a:r>
              <a:rPr lang="en-US" dirty="0"/>
              <a:t>. (Unpublished doctoral dissertation). Name of Institution, Location.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Newspaper Article</a:t>
            </a:r>
          </a:p>
          <a:p>
            <a:pPr>
              <a:buNone/>
            </a:pPr>
            <a:r>
              <a:rPr lang="en-US" dirty="0" smtClean="0"/>
              <a:t>	Author</a:t>
            </a:r>
            <a:r>
              <a:rPr lang="en-US" dirty="0"/>
              <a:t>, A. A. (Year, Month Day). Title of article. </a:t>
            </a:r>
            <a:r>
              <a:rPr lang="en-US" i="1" dirty="0"/>
              <a:t>Title of Newspaper</a:t>
            </a:r>
            <a:r>
              <a:rPr lang="en-US" dirty="0"/>
              <a:t>. Retrieved from </a:t>
            </a:r>
            <a:br>
              <a:rPr lang="en-US" dirty="0"/>
            </a:br>
            <a:r>
              <a:rPr lang="en-US" dirty="0"/>
              <a:t>http://www.someaddress.com/full/url/</a:t>
            </a:r>
          </a:p>
          <a:p>
            <a:r>
              <a:rPr lang="en-US" dirty="0"/>
              <a:t>Parker-Pope, T. (2008, May 6). Psychiatry handbook linked to drug industry. </a:t>
            </a:r>
            <a:r>
              <a:rPr lang="en-US" i="1" dirty="0"/>
              <a:t>The New York Times</a:t>
            </a:r>
            <a:r>
              <a:rPr lang="en-US" dirty="0"/>
              <a:t>. Retrieved from http://well.blogs.nytimes.com</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a:t>Qualitative Data and Online Interviews</a:t>
            </a:r>
          </a:p>
          <a:p>
            <a:pPr>
              <a:buNone/>
            </a:pPr>
            <a:r>
              <a:rPr lang="en-US" dirty="0" smtClean="0"/>
              <a:t>	If </a:t>
            </a:r>
            <a:r>
              <a:rPr lang="en-US" dirty="0"/>
              <a:t>an interview is not retrievable in audio or print form, cite the interview only in the text (not in the reference list) and provide the month, day, and year in the text. If an audio file or transcript is available online, use the following model, specifying the medium in brackets (e.g. [Interview transcript, Interview audio file]):</a:t>
            </a:r>
          </a:p>
          <a:p>
            <a:r>
              <a:rPr lang="en-US" dirty="0"/>
              <a:t>Butler, C. (Interviewer) &amp; Stevenson, R. (Interviewee). (1999). </a:t>
            </a:r>
            <a:r>
              <a:rPr lang="en-US" i="1" dirty="0"/>
              <a:t>Oral History 2</a:t>
            </a:r>
            <a:r>
              <a:rPr lang="en-US" dirty="0"/>
              <a:t> [Interview transcript]. Retrieved from Johnson Space Center Oral Histories Project Web site: http</a:t>
            </a:r>
            <a:r>
              <a:rPr lang="en-US" dirty="0" smtClean="0"/>
              <a:t>://www11.jsc.nasa.gov/history/oral_histories/oral_histories.htm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The author's surname is written first followed by a comma and the initials with full stops after them </a:t>
            </a:r>
          </a:p>
          <a:p>
            <a:r>
              <a:rPr lang="en-US" dirty="0" err="1" smtClean="0"/>
              <a:t>Halliday</a:t>
            </a:r>
            <a:r>
              <a:rPr lang="en-US" dirty="0" smtClean="0"/>
              <a:t>, M.A.K.</a:t>
            </a:r>
          </a:p>
          <a:p>
            <a:pPr>
              <a:buNone/>
            </a:pPr>
            <a:r>
              <a:rPr lang="en-US"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buNone/>
            </a:pPr>
            <a:r>
              <a:rPr lang="en-US" b="1" dirty="0"/>
              <a:t>Single Author</a:t>
            </a:r>
            <a:endParaRPr lang="en-US" dirty="0"/>
          </a:p>
          <a:p>
            <a:pPr>
              <a:buNone/>
            </a:pPr>
            <a:r>
              <a:rPr lang="en-US" dirty="0" smtClean="0"/>
              <a:t>	Last </a:t>
            </a:r>
            <a:r>
              <a:rPr lang="en-US" dirty="0"/>
              <a:t>name first, followed by author initials.</a:t>
            </a:r>
          </a:p>
          <a:p>
            <a:r>
              <a:rPr lang="en-US" dirty="0"/>
              <a:t>Berndt, T. J. (2002). Friendship quality and social development. </a:t>
            </a:r>
            <a:r>
              <a:rPr lang="en-US" i="1" dirty="0"/>
              <a:t>Current Directions in Psychological Science, 11</a:t>
            </a:r>
            <a:r>
              <a:rPr lang="en-US" dirty="0"/>
              <a:t>, 7-10.</a:t>
            </a:r>
          </a:p>
          <a:p>
            <a:pPr>
              <a:buNone/>
            </a:pPr>
            <a:r>
              <a:rPr lang="en-US" b="1" dirty="0"/>
              <a:t>Two Authors</a:t>
            </a:r>
            <a:endParaRPr lang="en-US" dirty="0"/>
          </a:p>
          <a:p>
            <a:pPr>
              <a:buNone/>
            </a:pPr>
            <a:r>
              <a:rPr lang="en-US" dirty="0" smtClean="0"/>
              <a:t>	List </a:t>
            </a:r>
            <a:r>
              <a:rPr lang="en-US" dirty="0"/>
              <a:t>by their last names and initials. Use the ampersand instead of "and."</a:t>
            </a:r>
          </a:p>
          <a:p>
            <a:r>
              <a:rPr lang="en-US" dirty="0"/>
              <a:t>Wegener, D. T., &amp; Petty, R. E. (1994). Mood management across affective states: The hedonic contingency hypothesis. </a:t>
            </a:r>
            <a:r>
              <a:rPr lang="en-US" i="1" dirty="0"/>
              <a:t>Journal of Personality and Social Psychology, 66</a:t>
            </a:r>
            <a:r>
              <a:rPr lang="en-US" dirty="0"/>
              <a:t>, 1034-1048.</a:t>
            </a:r>
          </a:p>
          <a:p>
            <a:pPr>
              <a:buNone/>
            </a:pPr>
            <a:r>
              <a:rPr lang="en-US" b="1" dirty="0"/>
              <a:t>Three to Seven Authors</a:t>
            </a:r>
            <a:endParaRPr lang="en-US" dirty="0"/>
          </a:p>
          <a:p>
            <a:pPr>
              <a:buNone/>
            </a:pPr>
            <a:r>
              <a:rPr lang="en-US" dirty="0" smtClean="0"/>
              <a:t>	List </a:t>
            </a:r>
            <a:r>
              <a:rPr lang="en-US" dirty="0"/>
              <a:t>by last names and initials; commas separate author names, while the last author name is preceded again by ampersand.</a:t>
            </a:r>
          </a:p>
          <a:p>
            <a:r>
              <a:rPr lang="en-US" dirty="0" err="1"/>
              <a:t>Kernis</a:t>
            </a:r>
            <a:r>
              <a:rPr lang="en-US" dirty="0"/>
              <a:t>, M. H., Cornell, D. P., Sun, C. R., Berry, A., Harlow, T., &amp; Bach, J. S. (1993). There's more to self-esteem than whether it is high or low: The importance of stability of self-esteem. </a:t>
            </a:r>
            <a:r>
              <a:rPr lang="en-US" i="1" dirty="0"/>
              <a:t>Journal of Personality and Social Psychology, 65</a:t>
            </a:r>
            <a:r>
              <a:rPr lang="en-US" dirty="0"/>
              <a:t>, 1190-1204.</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a:t>More Than Seven Authors</a:t>
            </a:r>
            <a:endParaRPr lang="en-US" dirty="0"/>
          </a:p>
          <a:p>
            <a:pPr>
              <a:buNone/>
            </a:pPr>
            <a:r>
              <a:rPr lang="en-US" dirty="0" smtClean="0"/>
              <a:t>	List </a:t>
            </a:r>
            <a:r>
              <a:rPr lang="en-US" dirty="0"/>
              <a:t>by last names and initials; commas separate author names. After the sixth author's name, use an ellipses in place of the author names. Then provide the final author name. There should be no more than seven names. </a:t>
            </a:r>
          </a:p>
          <a:p>
            <a:r>
              <a:rPr lang="en-US" dirty="0"/>
              <a:t>Miller, F. H., </a:t>
            </a:r>
            <a:r>
              <a:rPr lang="en-US" dirty="0" err="1"/>
              <a:t>Choi</a:t>
            </a:r>
            <a:r>
              <a:rPr lang="en-US" dirty="0"/>
              <a:t>, M. J., </a:t>
            </a:r>
            <a:r>
              <a:rPr lang="en-US" dirty="0" err="1"/>
              <a:t>Angeli</a:t>
            </a:r>
            <a:r>
              <a:rPr lang="en-US" dirty="0"/>
              <a:t>, L. L., Harland, A. A., </a:t>
            </a:r>
            <a:r>
              <a:rPr lang="en-US" dirty="0" err="1"/>
              <a:t>Stamos</a:t>
            </a:r>
            <a:r>
              <a:rPr lang="en-US" dirty="0"/>
              <a:t>, J. A., Thomas, S. T., . . . Rubin, L. H. (2009). Web site usability for the blind and low-vision user. </a:t>
            </a:r>
            <a:r>
              <a:rPr lang="en-US" i="1" dirty="0"/>
              <a:t>Technical Communication, 57</a:t>
            </a:r>
            <a:r>
              <a:rPr lang="en-US" dirty="0"/>
              <a:t>, 323-335.</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Organization as Author</a:t>
            </a:r>
            <a:endParaRPr lang="en-US" dirty="0"/>
          </a:p>
          <a:p>
            <a:r>
              <a:rPr lang="en-US" dirty="0"/>
              <a:t>American Psychological Association. (2003</a:t>
            </a:r>
            <a:r>
              <a:rPr lang="en-US" dirty="0" smtClean="0"/>
              <a:t>).</a:t>
            </a:r>
          </a:p>
          <a:p>
            <a:pPr>
              <a:buNone/>
            </a:pPr>
            <a:r>
              <a:rPr lang="en-US" b="1" dirty="0"/>
              <a:t>Two or More Works by the Same Author</a:t>
            </a:r>
            <a:endParaRPr lang="en-US" dirty="0"/>
          </a:p>
          <a:p>
            <a:pPr>
              <a:buNone/>
            </a:pPr>
            <a:r>
              <a:rPr lang="en-US" dirty="0" smtClean="0"/>
              <a:t>	Use </a:t>
            </a:r>
            <a:r>
              <a:rPr lang="en-US" dirty="0"/>
              <a:t>the author's name for all entries and list the entries by the year (earliest comes first).</a:t>
            </a:r>
          </a:p>
          <a:p>
            <a:r>
              <a:rPr lang="en-US" dirty="0"/>
              <a:t>Berndt, T. J. (1981).</a:t>
            </a:r>
          </a:p>
          <a:p>
            <a:r>
              <a:rPr lang="en-US" dirty="0"/>
              <a:t>Berndt, T. J. (1999).</a:t>
            </a:r>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b="1" dirty="0"/>
              <a:t>Article in Journal Paginated by Volume</a:t>
            </a:r>
          </a:p>
          <a:p>
            <a:pPr>
              <a:buNone/>
            </a:pPr>
            <a:r>
              <a:rPr lang="en-US" dirty="0" smtClean="0"/>
              <a:t>	Journals </a:t>
            </a:r>
            <a:r>
              <a:rPr lang="en-US" dirty="0"/>
              <a:t>that are paginated by volume begin with page one in issue one, and continue numbering issue two where issue one ended, etc.</a:t>
            </a:r>
          </a:p>
          <a:p>
            <a:r>
              <a:rPr lang="en-US" dirty="0"/>
              <a:t>Harlow, H. F. (1983). Fundamentals for preparing psychology journal articles. </a:t>
            </a:r>
            <a:r>
              <a:rPr lang="en-US" i="1" dirty="0"/>
              <a:t>Journal of Comparative and Physiological Psychology, 55</a:t>
            </a:r>
            <a:r>
              <a:rPr lang="en-US" dirty="0"/>
              <a:t>, 893-896.</a:t>
            </a:r>
          </a:p>
          <a:p>
            <a:pPr>
              <a:buNone/>
            </a:pPr>
            <a:r>
              <a:rPr lang="en-US" b="1" dirty="0"/>
              <a:t>Article in Journal Paginated by Issue</a:t>
            </a:r>
          </a:p>
          <a:p>
            <a:pPr>
              <a:buNone/>
            </a:pPr>
            <a:r>
              <a:rPr lang="en-US" dirty="0" smtClean="0"/>
              <a:t>	Journals </a:t>
            </a:r>
            <a:r>
              <a:rPr lang="en-US" dirty="0"/>
              <a:t>paginated by issue begin with page one every issue; therefore, the issue number gets indicated in parentheses after the volume. The parentheses and issue number are not italicized or underlined.</a:t>
            </a:r>
          </a:p>
          <a:p>
            <a:r>
              <a:rPr lang="en-US" dirty="0" err="1"/>
              <a:t>Scruton</a:t>
            </a:r>
            <a:r>
              <a:rPr lang="en-US" dirty="0"/>
              <a:t>, R. (1996). The eclipse of listening. </a:t>
            </a:r>
            <a:r>
              <a:rPr lang="en-US" i="1" dirty="0"/>
              <a:t>The New Criterion, 15</a:t>
            </a:r>
            <a:r>
              <a:rPr lang="en-US" dirty="0"/>
              <a:t>(3), 5-13.</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smtClean="0"/>
              <a:t>	Article </a:t>
            </a:r>
            <a:r>
              <a:rPr lang="en-US" b="1" dirty="0"/>
              <a:t>in a Magazine</a:t>
            </a:r>
          </a:p>
          <a:p>
            <a:r>
              <a:rPr lang="en-US" dirty="0"/>
              <a:t>Henry, W. A., III. (1990, April 9). Making the grade in today's schools. </a:t>
            </a:r>
            <a:r>
              <a:rPr lang="en-US" i="1" dirty="0"/>
              <a:t>Time, 135</a:t>
            </a:r>
            <a:r>
              <a:rPr lang="en-US" dirty="0"/>
              <a:t>, 28-31.</a:t>
            </a:r>
          </a:p>
          <a:p>
            <a:pPr>
              <a:buNone/>
            </a:pPr>
            <a:r>
              <a:rPr lang="en-US" b="1" dirty="0" smtClean="0"/>
              <a:t>	Article </a:t>
            </a:r>
            <a:r>
              <a:rPr lang="en-US" b="1" dirty="0"/>
              <a:t>in a Newspaper</a:t>
            </a:r>
          </a:p>
          <a:p>
            <a:pPr>
              <a:buNone/>
            </a:pPr>
            <a:r>
              <a:rPr lang="en-US" dirty="0" smtClean="0"/>
              <a:t>	Unlike </a:t>
            </a:r>
            <a:r>
              <a:rPr lang="en-US" dirty="0"/>
              <a:t>other periodicals, p. or pp. precedes page numbers for a newspaper reference in APA style. Single pages take p., e.g., p. B2; multiple pages take pp., e.g., pp. B2, B4 or pp. C1, C3-C4.</a:t>
            </a:r>
          </a:p>
          <a:p>
            <a:r>
              <a:rPr lang="en-US" dirty="0"/>
              <a:t>Schultz, S. (2005, December 28). Calls made to strengthen state energy policies. </a:t>
            </a:r>
            <a:r>
              <a:rPr lang="en-US" i="1" dirty="0"/>
              <a:t>The Country Today</a:t>
            </a:r>
            <a:r>
              <a:rPr lang="en-US" dirty="0"/>
              <a:t>, pp. 1A, 2A.</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a:t>Basic Format for Books</a:t>
            </a:r>
          </a:p>
          <a:p>
            <a:r>
              <a:rPr lang="en-US" dirty="0"/>
              <a:t>Author, A. A. (Year of publication). </a:t>
            </a:r>
            <a:r>
              <a:rPr lang="en-US" i="1" dirty="0"/>
              <a:t>Title of work: Capital letter also for subtitle</a:t>
            </a:r>
            <a:r>
              <a:rPr lang="en-US" dirty="0"/>
              <a:t>. Location: Publisher.</a:t>
            </a:r>
          </a:p>
          <a:p>
            <a:pPr>
              <a:buNone/>
            </a:pPr>
            <a:r>
              <a:rPr lang="en-US" b="1" dirty="0" smtClean="0"/>
              <a:t>	Note</a:t>
            </a:r>
            <a:r>
              <a:rPr lang="en-US" dirty="0"/>
              <a:t>: For "Location," you should always list the city and the state using the two letter postal abbreviation without periods (New York, NY).</a:t>
            </a:r>
          </a:p>
          <a:p>
            <a:r>
              <a:rPr lang="en-US" dirty="0" err="1"/>
              <a:t>Calfee</a:t>
            </a:r>
            <a:r>
              <a:rPr lang="en-US" dirty="0"/>
              <a:t>, R. C., &amp; Valencia, R. R. (1991). </a:t>
            </a:r>
            <a:r>
              <a:rPr lang="en-US" i="1" dirty="0"/>
              <a:t>APA guide to preparing manuscripts for journal publication</a:t>
            </a:r>
            <a:r>
              <a:rPr lang="en-US" dirty="0"/>
              <a:t>. Washington, DC: American Psychological Association.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b="1" dirty="0" smtClean="0"/>
              <a:t>	Edited </a:t>
            </a:r>
            <a:r>
              <a:rPr lang="en-US" b="1" dirty="0"/>
              <a:t>Book, No Author</a:t>
            </a:r>
          </a:p>
          <a:p>
            <a:r>
              <a:rPr lang="en-US" dirty="0"/>
              <a:t>Duncan, G. J., &amp; Brooks-Gunn, J. (Eds.). (1997). </a:t>
            </a:r>
            <a:r>
              <a:rPr lang="en-US" i="1" dirty="0"/>
              <a:t>Consequences of growing up poor</a:t>
            </a:r>
            <a:r>
              <a:rPr lang="en-US" dirty="0"/>
              <a:t>. </a:t>
            </a:r>
            <a:r>
              <a:rPr lang="en-US" dirty="0" smtClean="0"/>
              <a:t>New York, NY</a:t>
            </a:r>
            <a:r>
              <a:rPr lang="en-US" dirty="0"/>
              <a:t>: Russell Sage Foundation.</a:t>
            </a:r>
          </a:p>
          <a:p>
            <a:pPr>
              <a:buNone/>
            </a:pPr>
            <a:r>
              <a:rPr lang="en-US" b="1" dirty="0"/>
              <a:t>Edited Book with an Author or Authors</a:t>
            </a:r>
          </a:p>
          <a:p>
            <a:r>
              <a:rPr lang="en-US" dirty="0"/>
              <a:t>Plath, S. (2000). </a:t>
            </a:r>
            <a:r>
              <a:rPr lang="en-US" i="1" dirty="0"/>
              <a:t>The unabridged journals. </a:t>
            </a:r>
            <a:r>
              <a:rPr lang="en-US" dirty="0"/>
              <a:t>K. V. </a:t>
            </a:r>
            <a:r>
              <a:rPr lang="en-US" dirty="0" err="1"/>
              <a:t>Kukil</a:t>
            </a:r>
            <a:r>
              <a:rPr lang="en-US" dirty="0"/>
              <a:t> (Ed</a:t>
            </a:r>
            <a:r>
              <a:rPr lang="en-US" dirty="0" smtClean="0"/>
              <a:t>.). New York, </a:t>
            </a:r>
            <a:r>
              <a:rPr lang="en-US" dirty="0"/>
              <a:t>NY: Anchor.</a:t>
            </a:r>
          </a:p>
          <a:p>
            <a:pPr>
              <a:buNone/>
            </a:pPr>
            <a:r>
              <a:rPr lang="en-US" b="1" dirty="0"/>
              <a:t>A Translation</a:t>
            </a:r>
          </a:p>
          <a:p>
            <a:pPr>
              <a:buNone/>
            </a:pPr>
            <a:r>
              <a:rPr lang="en-US" dirty="0" smtClean="0"/>
              <a:t>	Laplace</a:t>
            </a:r>
            <a:r>
              <a:rPr lang="en-US" dirty="0"/>
              <a:t>, P. S. (1951). </a:t>
            </a:r>
            <a:r>
              <a:rPr lang="en-US" i="1" dirty="0"/>
              <a:t>A philosophical essay on probabilities</a:t>
            </a:r>
            <a:r>
              <a:rPr lang="en-US" dirty="0"/>
              <a:t>. (F. W. Truscott &amp; F. L. Emory, Trans.). New York, NY: Dover. (Original work published 1814)</a:t>
            </a:r>
          </a:p>
          <a:p>
            <a:pPr>
              <a:buNone/>
            </a:pPr>
            <a:r>
              <a:rPr lang="en-US" b="1" dirty="0" smtClean="0"/>
              <a:t>	Note</a:t>
            </a:r>
            <a:r>
              <a:rPr lang="en-US" dirty="0"/>
              <a:t>: When you cite a republished work, like the one above, in your text, it should appear with both dates: Laplace (1814/1951).</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178</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Referencing</vt:lpstr>
      <vt:lpstr>Slide 2</vt:lpstr>
      <vt:lpstr>Slide 3</vt:lpstr>
      <vt:lpstr>Slide 4</vt:lpstr>
      <vt:lpstr>Slide 5</vt:lpstr>
      <vt:lpstr>Slide 6</vt:lpstr>
      <vt:lpstr>Slide 7</vt:lpstr>
      <vt:lpstr>Slide 8</vt:lpstr>
      <vt:lpstr>Slide 9</vt:lpstr>
      <vt:lpstr>Slide 10</vt:lpstr>
      <vt:lpstr>Slide 11</vt:lpstr>
      <vt:lpstr>Slide 12</vt:lpstr>
      <vt:lpstr>  </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Saima Gulzar</dc:creator>
  <cp:lastModifiedBy>Saima Gulzar</cp:lastModifiedBy>
  <cp:revision>11</cp:revision>
  <dcterms:created xsi:type="dcterms:W3CDTF">2014-05-15T05:30:16Z</dcterms:created>
  <dcterms:modified xsi:type="dcterms:W3CDTF">2014-05-19T06:09:37Z</dcterms:modified>
</cp:coreProperties>
</file>