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3" r:id="rId12"/>
    <p:sldId id="294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72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4EE73-861A-4106-A92D-C767FEB44C3A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59C92-D57A-4E50-841C-775AA77CD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59C92-D57A-4E50-841C-775AA77CD8B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CF9D1C-6DE7-4896-93BE-CB55B3DC9FD2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3898D0-D17B-4D24-BA78-9A37BABD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Organising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helpful way of organising your information </a:t>
            </a:r>
            <a:r>
              <a:rPr lang="en-US" dirty="0" smtClean="0"/>
              <a:t>into topics </a:t>
            </a:r>
            <a:r>
              <a:rPr lang="en-US" dirty="0"/>
              <a:t>is to brainstorm your ideas into a ‘</a:t>
            </a:r>
            <a:r>
              <a:rPr lang="en-US" dirty="0" smtClean="0"/>
              <a:t>spider diagram’.</a:t>
            </a:r>
          </a:p>
          <a:p>
            <a:r>
              <a:rPr lang="en-US" dirty="0"/>
              <a:t>Write the main theme in the centre of </a:t>
            </a:r>
            <a:r>
              <a:rPr lang="en-US" dirty="0" smtClean="0"/>
              <a:t>a piece </a:t>
            </a:r>
            <a:r>
              <a:rPr lang="en-US" dirty="0"/>
              <a:t>of paper.</a:t>
            </a:r>
          </a:p>
          <a:p>
            <a:r>
              <a:rPr lang="en-US" dirty="0" smtClean="0"/>
              <a:t> </a:t>
            </a:r>
            <a:r>
              <a:rPr lang="en-US" dirty="0"/>
              <a:t>Write down all the ideas and </a:t>
            </a:r>
            <a:r>
              <a:rPr lang="en-US" dirty="0" smtClean="0"/>
              <a:t>keywords related </a:t>
            </a:r>
            <a:r>
              <a:rPr lang="en-US" dirty="0"/>
              <a:t>to your topic starting from </a:t>
            </a:r>
            <a:r>
              <a:rPr lang="en-US" dirty="0" smtClean="0"/>
              <a:t>the centre </a:t>
            </a:r>
            <a:r>
              <a:rPr lang="en-US" dirty="0"/>
              <a:t>and branching out along lines </a:t>
            </a:r>
            <a:r>
              <a:rPr lang="en-US" dirty="0" smtClean="0"/>
              <a:t>of connecting </a:t>
            </a:r>
            <a:r>
              <a:rPr lang="en-US" dirty="0"/>
              <a:t>ideas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idea can be circled or linked by </a:t>
            </a:r>
            <a:r>
              <a:rPr lang="en-US" dirty="0" smtClean="0"/>
              <a:t>lines as </a:t>
            </a:r>
            <a:r>
              <a:rPr lang="en-US" dirty="0"/>
              <a:t>appropriate.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/>
              <a:t>S</a:t>
            </a:r>
            <a:r>
              <a:rPr lang="en-US" dirty="0" smtClean="0"/>
              <a:t>pider Diagram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133600"/>
            <a:ext cx="6629399" cy="36576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7391400" cy="4800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finished, highlight </a:t>
            </a:r>
            <a:r>
              <a:rPr lang="en-US" dirty="0" smtClean="0"/>
              <a:t>any related </a:t>
            </a:r>
            <a:r>
              <a:rPr lang="en-US" dirty="0"/>
              <a:t>ideas and then sort topics</a:t>
            </a:r>
            <a:r>
              <a:rPr lang="en-US" dirty="0" smtClean="0"/>
              <a:t>.</a:t>
            </a:r>
          </a:p>
          <a:p>
            <a:r>
              <a:rPr lang="en-US" dirty="0"/>
              <a:t>Some ideas will form main headings, </a:t>
            </a:r>
            <a:r>
              <a:rPr lang="en-US" dirty="0" smtClean="0"/>
              <a:t>and others </a:t>
            </a:r>
            <a:r>
              <a:rPr lang="en-US" dirty="0"/>
              <a:t>will be sub-sections under </a:t>
            </a:r>
            <a:r>
              <a:rPr lang="en-US" dirty="0" smtClean="0"/>
              <a:t>these headings.</a:t>
            </a:r>
          </a:p>
          <a:p>
            <a:r>
              <a:rPr lang="en-US" dirty="0"/>
              <a:t>You should then be able to see a </a:t>
            </a:r>
            <a:r>
              <a:rPr lang="en-US" dirty="0" smtClean="0"/>
              <a:t>pattern emerging </a:t>
            </a:r>
            <a:r>
              <a:rPr lang="en-US" dirty="0"/>
              <a:t>and be able to arrange </a:t>
            </a:r>
            <a:r>
              <a:rPr lang="en-US" dirty="0" smtClean="0"/>
              <a:t>your main </a:t>
            </a:r>
            <a:r>
              <a:rPr lang="en-US" dirty="0"/>
              <a:t>headings in a logical </a:t>
            </a:r>
            <a:r>
              <a:rPr lang="en-US" dirty="0" smtClean="0"/>
              <a:t>order.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Structuring your </a:t>
            </a:r>
            <a:r>
              <a:rPr lang="en-US" b="1" dirty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structure may vary from report to report depending upon the type of repost. </a:t>
            </a:r>
            <a:r>
              <a:rPr lang="en-US" dirty="0"/>
              <a:t>The following common elements can </a:t>
            </a:r>
            <a:r>
              <a:rPr lang="en-US" dirty="0" smtClean="0"/>
              <a:t>be found </a:t>
            </a:r>
            <a:r>
              <a:rPr lang="en-US" dirty="0"/>
              <a:t>in many different reports:</a:t>
            </a:r>
            <a:endParaRPr lang="en-US" dirty="0" smtClean="0"/>
          </a:p>
          <a:p>
            <a:r>
              <a:rPr lang="en-US" dirty="0" smtClean="0"/>
              <a:t>Title </a:t>
            </a:r>
            <a:r>
              <a:rPr lang="en-US" dirty="0"/>
              <a:t>page</a:t>
            </a:r>
          </a:p>
          <a:p>
            <a:r>
              <a:rPr lang="en-US" dirty="0" smtClean="0"/>
              <a:t>Acknowledgements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Contents</a:t>
            </a:r>
          </a:p>
          <a:p>
            <a:r>
              <a:rPr lang="en-US" dirty="0" smtClean="0"/>
              <a:t> </a:t>
            </a:r>
            <a:r>
              <a:rPr lang="en-US" dirty="0"/>
              <a:t>Abstract or summary</a:t>
            </a:r>
          </a:p>
          <a:p>
            <a:r>
              <a:rPr lang="en-US" dirty="0" smtClean="0"/>
              <a:t> </a:t>
            </a:r>
            <a:r>
              <a:rPr lang="en-US" dirty="0"/>
              <a:t>Introduction</a:t>
            </a:r>
          </a:p>
          <a:p>
            <a:r>
              <a:rPr lang="en-US" dirty="0" smtClean="0"/>
              <a:t> </a:t>
            </a:r>
            <a:r>
              <a:rPr lang="en-US" dirty="0"/>
              <a:t>Methodology</a:t>
            </a:r>
          </a:p>
          <a:p>
            <a:r>
              <a:rPr lang="en-US" dirty="0" smtClean="0"/>
              <a:t> </a:t>
            </a:r>
            <a:r>
              <a:rPr lang="en-US" dirty="0"/>
              <a:t>Results or findings</a:t>
            </a:r>
          </a:p>
          <a:p>
            <a:r>
              <a:rPr lang="en-US" dirty="0" smtClean="0"/>
              <a:t> </a:t>
            </a:r>
            <a:r>
              <a:rPr lang="en-US" dirty="0"/>
              <a:t>Discussion</a:t>
            </a:r>
          </a:p>
          <a:p>
            <a:r>
              <a:rPr lang="en-US" dirty="0" smtClean="0"/>
              <a:t>Conclusion </a:t>
            </a:r>
            <a:r>
              <a:rPr lang="en-US" dirty="0"/>
              <a:t>and recommendations</a:t>
            </a:r>
          </a:p>
          <a:p>
            <a:r>
              <a:rPr lang="en-US" dirty="0" smtClean="0"/>
              <a:t>References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Appendices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should include the title of the report (</a:t>
            </a:r>
            <a:r>
              <a:rPr lang="en-US" dirty="0" smtClean="0"/>
              <a:t>which should </a:t>
            </a:r>
            <a:r>
              <a:rPr lang="en-US" dirty="0"/>
              <a:t>give a precise indication of the subject matter</a:t>
            </a:r>
            <a:r>
              <a:rPr lang="en-US" dirty="0" smtClean="0"/>
              <a:t>), the </a:t>
            </a:r>
            <a:r>
              <a:rPr lang="en-US" dirty="0"/>
              <a:t>author’s name, module, course and the date.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acknowledge any help you have </a:t>
            </a:r>
            <a:r>
              <a:rPr lang="en-US" dirty="0" smtClean="0"/>
              <a:t>received in </a:t>
            </a:r>
            <a:r>
              <a:rPr lang="en-US" dirty="0"/>
              <a:t>collecting the information for the report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This </a:t>
            </a:r>
            <a:r>
              <a:rPr lang="en-US" dirty="0" smtClean="0"/>
              <a:t>may be </a:t>
            </a:r>
            <a:r>
              <a:rPr lang="en-US" dirty="0"/>
              <a:t>from librarians, technicians or computer </a:t>
            </a:r>
            <a:r>
              <a:rPr lang="en-US" dirty="0" smtClean="0"/>
              <a:t>centre staff etc.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list all the main sections of the report </a:t>
            </a:r>
            <a:r>
              <a:rPr lang="en-US" dirty="0" smtClean="0"/>
              <a:t>in sequence </a:t>
            </a:r>
            <a:r>
              <a:rPr lang="en-US" dirty="0"/>
              <a:t>with the page numbers they begin 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there </a:t>
            </a:r>
            <a:r>
              <a:rPr lang="en-US" dirty="0"/>
              <a:t>are charts, diagrams or tables included in </a:t>
            </a:r>
            <a:r>
              <a:rPr lang="en-US" dirty="0" smtClean="0"/>
              <a:t>your report</a:t>
            </a:r>
            <a:r>
              <a:rPr lang="en-US" dirty="0"/>
              <a:t>, these should be listed separately under a </a:t>
            </a:r>
            <a:r>
              <a:rPr lang="en-US" dirty="0" smtClean="0"/>
              <a:t>title such </a:t>
            </a:r>
            <a:r>
              <a:rPr lang="en-US" dirty="0"/>
              <a:t>as ‘List of Illustrations’ together with the </a:t>
            </a:r>
            <a:r>
              <a:rPr lang="en-US" dirty="0" smtClean="0"/>
              <a:t>page numbers </a:t>
            </a:r>
            <a:r>
              <a:rPr lang="en-US" dirty="0"/>
              <a:t>on which they appear.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or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should be a short paragraph </a:t>
            </a:r>
            <a:r>
              <a:rPr lang="en-US" dirty="0" smtClean="0"/>
              <a:t>summarizing the main </a:t>
            </a:r>
            <a:r>
              <a:rPr lang="en-US" dirty="0"/>
              <a:t>contents of the report.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should include a </a:t>
            </a:r>
            <a:r>
              <a:rPr lang="en-US" dirty="0" smtClean="0"/>
              <a:t>short statement </a:t>
            </a:r>
            <a:r>
              <a:rPr lang="en-US" dirty="0"/>
              <a:t>of the main task, the methods used, </a:t>
            </a:r>
            <a:r>
              <a:rPr lang="en-US" dirty="0" smtClean="0"/>
              <a:t>conclusions reached </a:t>
            </a:r>
            <a:r>
              <a:rPr lang="en-US" dirty="0"/>
              <a:t>and any recommendations to </a:t>
            </a:r>
            <a:r>
              <a:rPr lang="en-US" dirty="0" smtClean="0"/>
              <a:t>be made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abstract or summary should be </a:t>
            </a:r>
            <a:r>
              <a:rPr lang="en-US" dirty="0" smtClean="0"/>
              <a:t>concise, informative </a:t>
            </a:r>
            <a:r>
              <a:rPr lang="en-US" dirty="0"/>
              <a:t>and independent of the report</a:t>
            </a:r>
            <a:r>
              <a:rPr lang="en-US" dirty="0" smtClean="0"/>
              <a:t>.</a:t>
            </a:r>
          </a:p>
          <a:p>
            <a:r>
              <a:rPr lang="en-US" dirty="0"/>
              <a:t>Write this section </a:t>
            </a:r>
            <a:r>
              <a:rPr lang="en-US" b="1" dirty="0"/>
              <a:t>after you have written the report.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should give the context and scope of the </a:t>
            </a:r>
            <a:r>
              <a:rPr lang="en-US" dirty="0" smtClean="0"/>
              <a:t>report and </a:t>
            </a:r>
            <a:r>
              <a:rPr lang="en-US" dirty="0"/>
              <a:t>should include your terms of reference. </a:t>
            </a:r>
            <a:endParaRPr lang="en-US" dirty="0" smtClean="0"/>
          </a:p>
          <a:p>
            <a:r>
              <a:rPr lang="en-US" dirty="0" smtClean="0"/>
              <a:t>State your </a:t>
            </a:r>
            <a:r>
              <a:rPr lang="en-US" dirty="0"/>
              <a:t>objectives </a:t>
            </a:r>
            <a:r>
              <a:rPr lang="en-US" dirty="0" smtClean="0"/>
              <a:t>clearly </a:t>
            </a:r>
          </a:p>
          <a:p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dirty="0"/>
              <a:t>the limits of the </a:t>
            </a:r>
            <a:r>
              <a:rPr lang="en-US" dirty="0" smtClean="0"/>
              <a:t>report</a:t>
            </a:r>
            <a:endParaRPr lang="en-US" dirty="0"/>
          </a:p>
          <a:p>
            <a:r>
              <a:rPr lang="en-US" dirty="0" smtClean="0"/>
              <a:t>Outline </a:t>
            </a:r>
            <a:r>
              <a:rPr lang="en-US" dirty="0"/>
              <a:t>the method of enquiry, 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ive </a:t>
            </a:r>
            <a:r>
              <a:rPr lang="en-US" dirty="0"/>
              <a:t>a brief </a:t>
            </a:r>
            <a:r>
              <a:rPr lang="en-US" dirty="0" smtClean="0"/>
              <a:t>general background </a:t>
            </a:r>
            <a:r>
              <a:rPr lang="en-US" dirty="0"/>
              <a:t>to the subject of the report and </a:t>
            </a:r>
            <a:r>
              <a:rPr lang="en-US" dirty="0" smtClean="0"/>
              <a:t>indicate the proposed development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Writing </a:t>
            </a:r>
            <a:r>
              <a:rPr lang="en-US" b="1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report </a:t>
            </a:r>
            <a:r>
              <a:rPr lang="en-US" dirty="0"/>
              <a:t>is a statement of the results of an investigation </a:t>
            </a:r>
            <a:r>
              <a:rPr lang="en-US" dirty="0" smtClean="0"/>
              <a:t>or of </a:t>
            </a:r>
            <a:r>
              <a:rPr lang="en-US" dirty="0"/>
              <a:t>any matter on which definite information is required.</a:t>
            </a:r>
          </a:p>
          <a:p>
            <a:pPr>
              <a:buNone/>
            </a:pPr>
            <a:r>
              <a:rPr lang="en-US" dirty="0" smtClean="0"/>
              <a:t>    (</a:t>
            </a:r>
            <a:r>
              <a:rPr lang="en-US" i="1" dirty="0"/>
              <a:t>Oxford English Dictionary</a:t>
            </a:r>
            <a:r>
              <a:rPr lang="en-US" dirty="0" smtClean="0"/>
              <a:t>)</a:t>
            </a:r>
          </a:p>
          <a:p>
            <a:r>
              <a:rPr lang="en-US" dirty="0"/>
              <a:t>Reports are a highly structured form of writing </a:t>
            </a:r>
            <a:r>
              <a:rPr lang="en-US" dirty="0" smtClean="0"/>
              <a:t>often following </a:t>
            </a:r>
            <a:r>
              <a:rPr lang="en-US" dirty="0"/>
              <a:t>conventions that have been laid down </a:t>
            </a:r>
            <a:r>
              <a:rPr lang="en-US" dirty="0" smtClean="0"/>
              <a:t>to produce </a:t>
            </a:r>
            <a:r>
              <a:rPr lang="en-US" dirty="0"/>
              <a:t>a common format.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this section you should state how you carried out</a:t>
            </a:r>
          </a:p>
          <a:p>
            <a:r>
              <a:rPr lang="en-US" dirty="0"/>
              <a:t>your enquiry.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form did your enquiry take ? </a:t>
            </a:r>
            <a:endParaRPr lang="en-US" dirty="0" smtClean="0"/>
          </a:p>
          <a:p>
            <a:r>
              <a:rPr lang="en-US" dirty="0" smtClean="0"/>
              <a:t>Did you </a:t>
            </a:r>
            <a:r>
              <a:rPr lang="en-US" dirty="0"/>
              <a:t>carry out interviews or questionnaires, how did</a:t>
            </a:r>
          </a:p>
          <a:p>
            <a:r>
              <a:rPr lang="en-US" dirty="0"/>
              <a:t>you collect your data 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measurements did </a:t>
            </a:r>
            <a:r>
              <a:rPr lang="en-US" dirty="0" smtClean="0"/>
              <a:t>you make 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did you choose the subjects for </a:t>
            </a:r>
            <a:r>
              <a:rPr lang="en-US" dirty="0" smtClean="0"/>
              <a:t>your interviews 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Present </a:t>
            </a:r>
            <a:r>
              <a:rPr lang="en-US" dirty="0"/>
              <a:t>this information logically </a:t>
            </a:r>
            <a:r>
              <a:rPr lang="en-US" dirty="0" smtClean="0"/>
              <a:t>and concisely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or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Present your findings in as simple a way as possible.</a:t>
            </a:r>
          </a:p>
          <a:p>
            <a:r>
              <a:rPr lang="en-US" dirty="0"/>
              <a:t>The more complicated the information looks, the</a:t>
            </a:r>
          </a:p>
          <a:p>
            <a:r>
              <a:rPr lang="en-US" dirty="0"/>
              <a:t>more difficult it will be to interpret.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/>
              <a:t>a number </a:t>
            </a:r>
            <a:r>
              <a:rPr lang="en-US" dirty="0"/>
              <a:t>of ways in which results can be presented.</a:t>
            </a:r>
          </a:p>
          <a:p>
            <a:r>
              <a:rPr lang="en-US" dirty="0" smtClean="0"/>
              <a:t> </a:t>
            </a:r>
            <a:r>
              <a:rPr lang="en-US" dirty="0"/>
              <a:t>Tables</a:t>
            </a:r>
          </a:p>
          <a:p>
            <a:r>
              <a:rPr lang="en-US" dirty="0" smtClean="0"/>
              <a:t> </a:t>
            </a:r>
            <a:r>
              <a:rPr lang="en-US" dirty="0"/>
              <a:t>Graphs</a:t>
            </a:r>
          </a:p>
          <a:p>
            <a:r>
              <a:rPr lang="en-US" dirty="0" smtClean="0"/>
              <a:t> </a:t>
            </a:r>
            <a:r>
              <a:rPr lang="en-US" dirty="0"/>
              <a:t>Pie charts</a:t>
            </a:r>
          </a:p>
          <a:p>
            <a:r>
              <a:rPr lang="en-US" dirty="0" smtClean="0"/>
              <a:t>Bar </a:t>
            </a:r>
            <a:r>
              <a:rPr lang="en-US" dirty="0"/>
              <a:t>charts</a:t>
            </a:r>
          </a:p>
          <a:p>
            <a:r>
              <a:rPr lang="en-US" dirty="0" smtClean="0"/>
              <a:t>Diagrams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Illustration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Are all your diagrams / </a:t>
            </a:r>
            <a:r>
              <a:rPr lang="en-US" dirty="0" smtClean="0"/>
              <a:t>illustrations clearly labeled?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Do they all have titles?</a:t>
            </a:r>
          </a:p>
          <a:p>
            <a:r>
              <a:rPr lang="en-US" dirty="0" smtClean="0"/>
              <a:t>Is </a:t>
            </a:r>
            <a:r>
              <a:rPr lang="en-US" dirty="0"/>
              <a:t>the link between the text and the</a:t>
            </a:r>
          </a:p>
          <a:p>
            <a:r>
              <a:rPr lang="en-US" dirty="0"/>
              <a:t>diagram clear?</a:t>
            </a:r>
          </a:p>
          <a:p>
            <a:r>
              <a:rPr lang="en-US" dirty="0" smtClean="0"/>
              <a:t> </a:t>
            </a:r>
            <a:r>
              <a:rPr lang="en-US" dirty="0"/>
              <a:t>Are the headings precise?</a:t>
            </a:r>
          </a:p>
          <a:p>
            <a:r>
              <a:rPr lang="en-US" dirty="0" smtClean="0"/>
              <a:t>Are </a:t>
            </a:r>
            <a:r>
              <a:rPr lang="en-US" dirty="0"/>
              <a:t>the axes of graphs clearly </a:t>
            </a:r>
            <a:r>
              <a:rPr lang="en-US" dirty="0" smtClean="0"/>
              <a:t>labeled?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Can tables be easily interpreted?</a:t>
            </a:r>
          </a:p>
          <a:p>
            <a:r>
              <a:rPr lang="en-US" dirty="0" smtClean="0"/>
              <a:t> Have you abided by any copyright laws when </a:t>
            </a:r>
            <a:r>
              <a:rPr lang="en-US" dirty="0"/>
              <a:t>including illustrations/tables </a:t>
            </a:r>
            <a:r>
              <a:rPr lang="en-US" dirty="0" smtClean="0"/>
              <a:t>from published documents?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the section where you can </a:t>
            </a:r>
            <a:r>
              <a:rPr lang="en-US" dirty="0" smtClean="0"/>
              <a:t>analyze </a:t>
            </a:r>
            <a:r>
              <a:rPr lang="en-US" dirty="0"/>
              <a:t>and </a:t>
            </a:r>
            <a:r>
              <a:rPr lang="en-US" dirty="0" smtClean="0"/>
              <a:t>interpret your </a:t>
            </a:r>
            <a:r>
              <a:rPr lang="en-US" dirty="0"/>
              <a:t>results drawing from the </a:t>
            </a:r>
            <a:r>
              <a:rPr lang="en-US" dirty="0" smtClean="0"/>
              <a:t>information which </a:t>
            </a:r>
            <a:r>
              <a:rPr lang="en-US" dirty="0"/>
              <a:t>you have collected, explaining its significance.</a:t>
            </a:r>
          </a:p>
          <a:p>
            <a:r>
              <a:rPr lang="en-US" dirty="0"/>
              <a:t>Identify important issues and suggest </a:t>
            </a:r>
            <a:r>
              <a:rPr lang="en-US" dirty="0" smtClean="0"/>
              <a:t>explanations for </a:t>
            </a:r>
            <a:r>
              <a:rPr lang="en-US" dirty="0"/>
              <a:t>your findings. </a:t>
            </a:r>
            <a:endParaRPr lang="en-US" dirty="0" smtClean="0"/>
          </a:p>
          <a:p>
            <a:r>
              <a:rPr lang="en-US" dirty="0" smtClean="0"/>
              <a:t>Outline </a:t>
            </a:r>
            <a:r>
              <a:rPr lang="en-US" dirty="0"/>
              <a:t>any problems </a:t>
            </a:r>
            <a:r>
              <a:rPr lang="en-US" dirty="0" smtClean="0"/>
              <a:t>encountered and </a:t>
            </a:r>
            <a:r>
              <a:rPr lang="en-US" dirty="0"/>
              <a:t>try and present a balanced view.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section of the report which draws </a:t>
            </a:r>
            <a:r>
              <a:rPr lang="en-US" dirty="0" smtClean="0"/>
              <a:t>together the </a:t>
            </a:r>
            <a:r>
              <a:rPr lang="en-US" dirty="0"/>
              <a:t>main issues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should be expressed clearly </a:t>
            </a:r>
            <a:r>
              <a:rPr lang="en-US" dirty="0" smtClean="0"/>
              <a:t>and should </a:t>
            </a:r>
            <a:r>
              <a:rPr lang="en-US" dirty="0"/>
              <a:t>not present any new information. </a:t>
            </a:r>
            <a:endParaRPr lang="en-US" dirty="0" smtClean="0"/>
          </a:p>
          <a:p>
            <a:r>
              <a:rPr lang="en-US" dirty="0" smtClean="0"/>
              <a:t>You may wish </a:t>
            </a:r>
            <a:r>
              <a:rPr lang="en-US" dirty="0"/>
              <a:t>to list your recommendations in </a:t>
            </a:r>
            <a:r>
              <a:rPr lang="en-US" dirty="0" smtClean="0"/>
              <a:t>separate section </a:t>
            </a:r>
            <a:r>
              <a:rPr lang="en-US" dirty="0"/>
              <a:t>or include them with the conclusions.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It is important that you give precise details of all </a:t>
            </a:r>
            <a:r>
              <a:rPr lang="en-US" dirty="0" smtClean="0"/>
              <a:t>the work </a:t>
            </a:r>
            <a:r>
              <a:rPr lang="en-US" dirty="0"/>
              <a:t>by other authors which has been referred </a:t>
            </a:r>
            <a:r>
              <a:rPr lang="en-US" dirty="0" smtClean="0"/>
              <a:t>to within </a:t>
            </a:r>
            <a:r>
              <a:rPr lang="en-US" dirty="0"/>
              <a:t>the report.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Details </a:t>
            </a:r>
            <a:r>
              <a:rPr lang="en-US" dirty="0"/>
              <a:t>should include 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author’s name and initials</a:t>
            </a:r>
          </a:p>
          <a:p>
            <a:pPr lvl="1"/>
            <a:r>
              <a:rPr lang="en-US" dirty="0" smtClean="0"/>
              <a:t>date </a:t>
            </a:r>
            <a:r>
              <a:rPr lang="en-US" dirty="0"/>
              <a:t>of publication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title of the book, paper or journal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publisher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place of publication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page numbers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details of the journal volume in which </a:t>
            </a:r>
            <a:r>
              <a:rPr lang="en-US" dirty="0" smtClean="0"/>
              <a:t>the article </a:t>
            </a:r>
            <a:r>
              <a:rPr lang="en-US" dirty="0"/>
              <a:t>has appeared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References </a:t>
            </a:r>
            <a:r>
              <a:rPr lang="en-US" dirty="0"/>
              <a:t>should be listed in alphabetical order </a:t>
            </a:r>
            <a:r>
              <a:rPr lang="en-US" dirty="0" smtClean="0"/>
              <a:t>of the </a:t>
            </a:r>
            <a:r>
              <a:rPr lang="en-US" dirty="0"/>
              <a:t>authors' names.</a:t>
            </a:r>
          </a:p>
          <a:p>
            <a:r>
              <a:rPr lang="en-US" dirty="0"/>
              <a:t>Make sure that your references are accurate </a:t>
            </a:r>
            <a:r>
              <a:rPr lang="en-US" dirty="0" smtClean="0"/>
              <a:t>and comprehensive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appendix contains additional information </a:t>
            </a:r>
            <a:r>
              <a:rPr lang="en-US" dirty="0" smtClean="0"/>
              <a:t>related to </a:t>
            </a:r>
            <a:r>
              <a:rPr lang="en-US" dirty="0"/>
              <a:t>the report but which is not essential to the </a:t>
            </a:r>
            <a:r>
              <a:rPr lang="en-US" dirty="0" smtClean="0"/>
              <a:t>main findings.</a:t>
            </a:r>
          </a:p>
          <a:p>
            <a:r>
              <a:rPr lang="en-US" dirty="0" smtClean="0"/>
              <a:t> </a:t>
            </a:r>
            <a:r>
              <a:rPr lang="en-US" dirty="0"/>
              <a:t>This can be consulted if the reader </a:t>
            </a:r>
            <a:r>
              <a:rPr lang="en-US" dirty="0" smtClean="0"/>
              <a:t>wishes but </a:t>
            </a:r>
            <a:r>
              <a:rPr lang="en-US" dirty="0"/>
              <a:t>the report should not depend on this. </a:t>
            </a:r>
            <a:endParaRPr lang="en-US" dirty="0" smtClean="0"/>
          </a:p>
          <a:p>
            <a:r>
              <a:rPr lang="en-US" dirty="0" smtClean="0"/>
              <a:t>You could include </a:t>
            </a:r>
            <a:r>
              <a:rPr lang="en-US" dirty="0"/>
              <a:t>details of interview questions, </a:t>
            </a:r>
            <a:r>
              <a:rPr lang="en-US" dirty="0" smtClean="0"/>
              <a:t>statistical data</a:t>
            </a:r>
            <a:r>
              <a:rPr lang="en-US" dirty="0"/>
              <a:t>, a glossary of terms, or other information </a:t>
            </a:r>
            <a:r>
              <a:rPr lang="en-US" dirty="0" smtClean="0"/>
              <a:t>which may </a:t>
            </a:r>
            <a:r>
              <a:rPr lang="en-US" dirty="0"/>
              <a:t>be useful for the reader.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Style of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several points that you will need to </a:t>
            </a:r>
            <a:r>
              <a:rPr lang="en-US" dirty="0" smtClean="0"/>
              <a:t>consider when </a:t>
            </a:r>
            <a:r>
              <a:rPr lang="en-US" dirty="0"/>
              <a:t>you are writing your report</a:t>
            </a:r>
            <a:r>
              <a:rPr lang="en-US" dirty="0" smtClean="0"/>
              <a:t>:</a:t>
            </a:r>
          </a:p>
          <a:p>
            <a:r>
              <a:rPr lang="en-US" dirty="0"/>
              <a:t>Active or passive</a:t>
            </a:r>
            <a:r>
              <a:rPr lang="en-US" dirty="0" smtClean="0"/>
              <a:t>?</a:t>
            </a:r>
          </a:p>
          <a:p>
            <a:r>
              <a:rPr lang="en-US" dirty="0"/>
              <a:t>The active voice reads as follows:</a:t>
            </a:r>
          </a:p>
          <a:p>
            <a:pPr>
              <a:buNone/>
            </a:pPr>
            <a:r>
              <a:rPr lang="en-US" dirty="0" smtClean="0"/>
              <a:t>	‘</a:t>
            </a:r>
            <a:r>
              <a:rPr lang="en-US" dirty="0"/>
              <a:t>I recommend ...’</a:t>
            </a:r>
          </a:p>
          <a:p>
            <a:r>
              <a:rPr lang="en-US" dirty="0"/>
              <a:t>The passive voice reads:</a:t>
            </a:r>
          </a:p>
          <a:p>
            <a:pPr>
              <a:buNone/>
            </a:pPr>
            <a:r>
              <a:rPr lang="en-US" dirty="0" smtClean="0"/>
              <a:t>	‘</a:t>
            </a:r>
            <a:r>
              <a:rPr lang="en-US" dirty="0"/>
              <a:t>It is recommended that ...’</a:t>
            </a:r>
          </a:p>
          <a:p>
            <a:r>
              <a:rPr lang="en-US" dirty="0" smtClean="0"/>
              <a:t>The </a:t>
            </a:r>
            <a:r>
              <a:rPr lang="en-US" dirty="0"/>
              <a:t>passive appears more formal and considered.</a:t>
            </a:r>
          </a:p>
          <a:p>
            <a:r>
              <a:rPr lang="en-US" dirty="0"/>
              <a:t>Be aware of these differences and avoid mixing </a:t>
            </a:r>
            <a:r>
              <a:rPr lang="en-US" dirty="0" smtClean="0"/>
              <a:t>the two </a:t>
            </a:r>
            <a:r>
              <a:rPr lang="en-US" dirty="0"/>
              <a:t>voices.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written reports should avoid using overly</a:t>
            </a:r>
          </a:p>
          <a:p>
            <a:r>
              <a:rPr lang="en-US" dirty="0"/>
              <a:t>complicated language</a:t>
            </a:r>
            <a:r>
              <a:rPr lang="en-US" dirty="0" smtClean="0"/>
              <a:t>.</a:t>
            </a:r>
          </a:p>
          <a:p>
            <a:r>
              <a:rPr lang="en-US" dirty="0"/>
              <a:t>If a report is to persuade, </a:t>
            </a:r>
            <a:r>
              <a:rPr lang="en-US" dirty="0" smtClean="0"/>
              <a:t>brief or </a:t>
            </a:r>
            <a:r>
              <a:rPr lang="en-US" dirty="0"/>
              <a:t>justify, it's message must be clear</a:t>
            </a:r>
            <a:r>
              <a:rPr lang="en-US" dirty="0" smtClean="0"/>
              <a:t>.</a:t>
            </a:r>
          </a:p>
          <a:p>
            <a:r>
              <a:rPr lang="en-US" dirty="0"/>
              <a:t>Avoid using unnecessary jargon. This confuses </a:t>
            </a:r>
            <a:r>
              <a:rPr lang="en-US" dirty="0" smtClean="0"/>
              <a:t>even the </a:t>
            </a:r>
            <a:r>
              <a:rPr lang="en-US" dirty="0"/>
              <a:t>most informed reader</a:t>
            </a:r>
            <a:r>
              <a:rPr lang="en-US" dirty="0" smtClean="0"/>
              <a:t>.</a:t>
            </a:r>
          </a:p>
          <a:p>
            <a:r>
              <a:rPr lang="en-US" dirty="0"/>
              <a:t>Ensure that your abbreviations are </a:t>
            </a:r>
            <a:r>
              <a:rPr lang="en-US" dirty="0" smtClean="0"/>
              <a:t>standardized.</a:t>
            </a:r>
          </a:p>
          <a:p>
            <a:r>
              <a:rPr lang="en-US" dirty="0"/>
              <a:t>Be cautious </a:t>
            </a:r>
            <a:r>
              <a:rPr lang="en-US" dirty="0" smtClean="0"/>
              <a:t>of confusing </a:t>
            </a:r>
            <a:r>
              <a:rPr lang="en-US" dirty="0"/>
              <a:t>your reader.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Most reports should avoid the use of subjective</a:t>
            </a:r>
          </a:p>
          <a:p>
            <a:r>
              <a:rPr lang="en-US" dirty="0"/>
              <a:t>language.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to report on a change </a:t>
            </a:r>
            <a:r>
              <a:rPr lang="en-US" dirty="0" smtClean="0"/>
              <a:t>in coloration </a:t>
            </a:r>
            <a:r>
              <a:rPr lang="en-US" dirty="0"/>
              <a:t>from a "stunning green to a </a:t>
            </a:r>
            <a:r>
              <a:rPr lang="en-US" dirty="0" smtClean="0"/>
              <a:t>beautiful blue</a:t>
            </a:r>
            <a:r>
              <a:rPr lang="en-US" dirty="0"/>
              <a:t>" is to project your own values onto a </a:t>
            </a:r>
            <a:r>
              <a:rPr lang="en-US" dirty="0" smtClean="0"/>
              <a:t>measurable outcome.</a:t>
            </a:r>
          </a:p>
          <a:p>
            <a:r>
              <a:rPr lang="en-US" dirty="0" smtClean="0"/>
              <a:t> </a:t>
            </a:r>
            <a:r>
              <a:rPr lang="en-US" dirty="0"/>
              <a:t>What does the term "beautiful" </a:t>
            </a:r>
            <a:r>
              <a:rPr lang="en-US" dirty="0" smtClean="0"/>
              <a:t>mean to </a:t>
            </a:r>
            <a:r>
              <a:rPr lang="en-US" dirty="0"/>
              <a:t>you?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will it mean to your reader? </a:t>
            </a:r>
            <a:endParaRPr lang="en-US" dirty="0" smtClean="0"/>
          </a:p>
          <a:p>
            <a:r>
              <a:rPr lang="en-US" dirty="0" smtClean="0"/>
              <a:t>Such subjective</a:t>
            </a:r>
            <a:r>
              <a:rPr lang="en-US" dirty="0"/>
              <a:t>, or personal language commonly has </a:t>
            </a:r>
            <a:r>
              <a:rPr lang="en-US" dirty="0" smtClean="0"/>
              <a:t>no place </a:t>
            </a:r>
            <a:r>
              <a:rPr lang="en-US" dirty="0"/>
              <a:t>in the more objective field of report writing.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Different </a:t>
            </a:r>
            <a:r>
              <a:rPr lang="en-US" b="1" dirty="0" smtClean="0"/>
              <a:t>types of </a:t>
            </a:r>
            <a:r>
              <a:rPr lang="en-US" b="1" dirty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</a:t>
            </a:r>
            <a:r>
              <a:rPr lang="en-US" dirty="0"/>
              <a:t>may be asked </a:t>
            </a:r>
            <a:r>
              <a:rPr lang="en-US" dirty="0" smtClean="0"/>
              <a:t>to write </a:t>
            </a:r>
            <a:r>
              <a:rPr lang="en-US" dirty="0"/>
              <a:t>different types of reports, depending upon </a:t>
            </a:r>
            <a:r>
              <a:rPr lang="en-US" dirty="0" smtClean="0"/>
              <a:t>the subject </a:t>
            </a:r>
            <a:r>
              <a:rPr lang="en-US" dirty="0"/>
              <a:t>area which you have chosen. </a:t>
            </a:r>
            <a:endParaRPr lang="en-US" dirty="0" smtClean="0"/>
          </a:p>
          <a:p>
            <a:r>
              <a:rPr lang="en-US" dirty="0" smtClean="0"/>
              <a:t>These could include </a:t>
            </a:r>
            <a:r>
              <a:rPr lang="en-US" dirty="0"/>
              <a:t>laboratory reports, technical reports, </a:t>
            </a:r>
            <a:r>
              <a:rPr lang="en-US" dirty="0" smtClean="0"/>
              <a:t>reports of </a:t>
            </a:r>
            <a:r>
              <a:rPr lang="en-US" dirty="0"/>
              <a:t>a work placement or industrial visit, reports of </a:t>
            </a:r>
            <a:r>
              <a:rPr lang="en-US" dirty="0" smtClean="0"/>
              <a:t>a field </a:t>
            </a:r>
            <a:r>
              <a:rPr lang="en-US" dirty="0"/>
              <a:t>trip or field </a:t>
            </a:r>
            <a:r>
              <a:rPr lang="en-US" dirty="0" smtClean="0"/>
              <a:t>work etc.</a:t>
            </a:r>
          </a:p>
          <a:p>
            <a:r>
              <a:rPr lang="en-US" dirty="0"/>
              <a:t>Reports vary in their purpose, but all of them will</a:t>
            </a:r>
          </a:p>
          <a:p>
            <a:pPr>
              <a:buNone/>
            </a:pPr>
            <a:r>
              <a:rPr lang="en-US" dirty="0" smtClean="0"/>
              <a:t>	require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formal structure and careful planning,</a:t>
            </a:r>
          </a:p>
          <a:p>
            <a:pPr lvl="1"/>
            <a:r>
              <a:rPr lang="en-US" dirty="0" smtClean="0"/>
              <a:t>presenting </a:t>
            </a:r>
            <a:r>
              <a:rPr lang="en-US" dirty="0"/>
              <a:t>the material in a logical </a:t>
            </a:r>
            <a:r>
              <a:rPr lang="en-US" dirty="0" smtClean="0"/>
              <a:t>manner</a:t>
            </a:r>
          </a:p>
          <a:p>
            <a:pPr lvl="1"/>
            <a:r>
              <a:rPr lang="en-US" dirty="0" smtClean="0"/>
              <a:t> using clear </a:t>
            </a:r>
            <a:r>
              <a:rPr lang="en-US" dirty="0"/>
              <a:t>and concise </a:t>
            </a:r>
            <a:r>
              <a:rPr lang="en-US" dirty="0" smtClean="0"/>
              <a:t>language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Most reports have a progressive numbering system.</a:t>
            </a:r>
          </a:p>
          <a:p>
            <a:r>
              <a:rPr lang="en-US" dirty="0"/>
              <a:t>The most common system is the decimal </a:t>
            </a:r>
            <a:r>
              <a:rPr lang="en-US" dirty="0" smtClean="0"/>
              <a:t>notation system</a:t>
            </a:r>
            <a:r>
              <a:rPr lang="en-US" dirty="0"/>
              <a:t>.</a:t>
            </a:r>
          </a:p>
          <a:p>
            <a:r>
              <a:rPr lang="en-US" dirty="0"/>
              <a:t>The main sections are given single </a:t>
            </a:r>
            <a:r>
              <a:rPr lang="en-US" dirty="0" err="1"/>
              <a:t>arabic</a:t>
            </a:r>
            <a:r>
              <a:rPr lang="en-US" dirty="0"/>
              <a:t> numbers -</a:t>
            </a:r>
          </a:p>
          <a:p>
            <a:r>
              <a:rPr lang="en-US" dirty="0"/>
              <a:t>1, 2, 3 and so on.</a:t>
            </a:r>
          </a:p>
          <a:p>
            <a:r>
              <a:rPr lang="en-US" dirty="0"/>
              <a:t>Sub-sections are given a decimal number - 1.1, </a:t>
            </a:r>
            <a:r>
              <a:rPr lang="en-US" dirty="0" smtClean="0"/>
              <a:t>1.2, 1.3 </a:t>
            </a:r>
            <a:r>
              <a:rPr lang="en-US" dirty="0"/>
              <a:t>and so on.</a:t>
            </a:r>
          </a:p>
          <a:p>
            <a:r>
              <a:rPr lang="en-US" dirty="0"/>
              <a:t>Sub-sections can be further divided into - 1.11, </a:t>
            </a:r>
            <a:r>
              <a:rPr lang="en-US" dirty="0" smtClean="0"/>
              <a:t>1.12, 1.13 </a:t>
            </a:r>
            <a:r>
              <a:rPr lang="en-US" dirty="0"/>
              <a:t>and so on.</a:t>
            </a:r>
          </a:p>
          <a:p>
            <a:r>
              <a:rPr lang="en-US" dirty="0"/>
              <a:t>An example structure would look as follows;</a:t>
            </a:r>
          </a:p>
          <a:p>
            <a:r>
              <a:rPr lang="en-US" dirty="0"/>
              <a:t>1. </a:t>
            </a:r>
            <a:r>
              <a:rPr lang="en-US" i="1" dirty="0"/>
              <a:t>Introduction</a:t>
            </a:r>
          </a:p>
          <a:p>
            <a:pPr>
              <a:buNone/>
            </a:pPr>
            <a:r>
              <a:rPr lang="en-US" dirty="0" smtClean="0"/>
              <a:t>	    1.1 </a:t>
            </a:r>
            <a:r>
              <a:rPr lang="en-US" dirty="0"/>
              <a:t>———————-</a:t>
            </a:r>
          </a:p>
          <a:p>
            <a:pPr>
              <a:buNone/>
            </a:pPr>
            <a:r>
              <a:rPr lang="en-US" dirty="0" smtClean="0"/>
              <a:t>		   1.11 </a:t>
            </a:r>
            <a:r>
              <a:rPr lang="en-US" dirty="0"/>
              <a:t>———————-</a:t>
            </a:r>
          </a:p>
          <a:p>
            <a:pPr>
              <a:buNone/>
            </a:pPr>
            <a:r>
              <a:rPr lang="en-US" dirty="0" smtClean="0"/>
              <a:t>           1.2 </a:t>
            </a:r>
            <a:r>
              <a:rPr lang="en-US" dirty="0"/>
              <a:t>———————-</a:t>
            </a:r>
          </a:p>
          <a:p>
            <a:pPr>
              <a:buNone/>
            </a:pPr>
            <a:r>
              <a:rPr lang="en-US" dirty="0" smtClean="0"/>
              <a:t>                    1.21 </a:t>
            </a:r>
            <a:r>
              <a:rPr lang="en-US" dirty="0"/>
              <a:t>———————-</a:t>
            </a:r>
          </a:p>
          <a:p>
            <a:r>
              <a:rPr lang="en-US" dirty="0"/>
              <a:t>2. </a:t>
            </a:r>
            <a:r>
              <a:rPr lang="en-US" i="1" dirty="0"/>
              <a:t>Methodology</a:t>
            </a:r>
          </a:p>
          <a:p>
            <a:pPr>
              <a:buNone/>
            </a:pPr>
            <a:r>
              <a:rPr lang="en-US" dirty="0" smtClean="0"/>
              <a:t>        2.1 </a:t>
            </a:r>
            <a:r>
              <a:rPr lang="en-US" dirty="0"/>
              <a:t>———————-</a:t>
            </a:r>
          </a:p>
          <a:p>
            <a:pPr>
              <a:buNone/>
            </a:pPr>
            <a:r>
              <a:rPr lang="en-US" dirty="0" smtClean="0"/>
              <a:t>                2.11 </a:t>
            </a:r>
            <a:r>
              <a:rPr lang="en-US" dirty="0"/>
              <a:t>———————-</a:t>
            </a:r>
          </a:p>
          <a:p>
            <a:pPr>
              <a:buNone/>
            </a:pPr>
            <a:r>
              <a:rPr lang="en-US" dirty="0" smtClean="0"/>
              <a:t>         2.12 ———————-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following suggestions will help you to </a:t>
            </a:r>
            <a:r>
              <a:rPr lang="en-US" dirty="0" smtClean="0"/>
              <a:t>produce an </a:t>
            </a:r>
            <a:r>
              <a:rPr lang="en-US" dirty="0"/>
              <a:t>easily read report:</a:t>
            </a:r>
          </a:p>
          <a:p>
            <a:r>
              <a:rPr lang="en-US" dirty="0" smtClean="0"/>
              <a:t> </a:t>
            </a:r>
            <a:r>
              <a:rPr lang="en-US" dirty="0"/>
              <a:t>Leave wide margins for binding </a:t>
            </a:r>
            <a:r>
              <a:rPr lang="en-US" dirty="0" smtClean="0"/>
              <a:t>and feedback </a:t>
            </a:r>
            <a:r>
              <a:rPr lang="en-US" dirty="0"/>
              <a:t>comments from your tutor.</a:t>
            </a:r>
          </a:p>
          <a:p>
            <a:r>
              <a:rPr lang="en-US" dirty="0" smtClean="0"/>
              <a:t> </a:t>
            </a:r>
            <a:r>
              <a:rPr lang="en-US" dirty="0"/>
              <a:t>Paragraphs should be short and concise.</a:t>
            </a:r>
          </a:p>
          <a:p>
            <a:r>
              <a:rPr lang="en-US" dirty="0" smtClean="0"/>
              <a:t>Headings </a:t>
            </a:r>
            <a:r>
              <a:rPr lang="en-US" dirty="0"/>
              <a:t>should be clear - highlighted </a:t>
            </a:r>
            <a:r>
              <a:rPr lang="en-US" dirty="0" smtClean="0"/>
              <a:t>in bold </a:t>
            </a:r>
            <a:r>
              <a:rPr lang="en-US" dirty="0"/>
              <a:t>or underlined.</a:t>
            </a:r>
          </a:p>
          <a:p>
            <a:r>
              <a:rPr lang="en-US" dirty="0" smtClean="0"/>
              <a:t>All </a:t>
            </a:r>
            <a:r>
              <a:rPr lang="en-US" dirty="0"/>
              <a:t>diagrams and illustrations should </a:t>
            </a:r>
            <a:r>
              <a:rPr lang="en-US" dirty="0" smtClean="0"/>
              <a:t>be labeled </a:t>
            </a:r>
            <a:r>
              <a:rPr lang="en-US" dirty="0"/>
              <a:t>and numbered.</a:t>
            </a:r>
          </a:p>
          <a:p>
            <a:r>
              <a:rPr lang="en-US" dirty="0" smtClean="0"/>
              <a:t>All </a:t>
            </a:r>
            <a:r>
              <a:rPr lang="en-US" dirty="0"/>
              <a:t>standard units, measurements </a:t>
            </a:r>
            <a:r>
              <a:rPr lang="en-US" dirty="0" smtClean="0"/>
              <a:t>and technical </a:t>
            </a:r>
            <a:r>
              <a:rPr lang="en-US" dirty="0"/>
              <a:t>terminology should be listed </a:t>
            </a:r>
            <a:r>
              <a:rPr lang="en-US" dirty="0" smtClean="0"/>
              <a:t>in a </a:t>
            </a:r>
            <a:r>
              <a:rPr lang="en-US" dirty="0"/>
              <a:t>glossary of terms at the back of </a:t>
            </a:r>
            <a:r>
              <a:rPr lang="en-US" dirty="0" smtClean="0"/>
              <a:t>your report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Redrafting </a:t>
            </a:r>
            <a:r>
              <a:rPr lang="en-US" b="1" dirty="0" smtClean="0"/>
              <a:t>and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Once you have written the first draft of your </a:t>
            </a:r>
            <a:r>
              <a:rPr lang="en-US" dirty="0" smtClean="0"/>
              <a:t>report  </a:t>
            </a:r>
            <a:r>
              <a:rPr lang="en-US" dirty="0"/>
              <a:t>leave it </a:t>
            </a:r>
            <a:r>
              <a:rPr lang="en-US" dirty="0" smtClean="0"/>
              <a:t>for </a:t>
            </a:r>
            <a:r>
              <a:rPr lang="en-US" dirty="0"/>
              <a:t>a day or so if </a:t>
            </a:r>
            <a:r>
              <a:rPr lang="en-US" dirty="0" smtClean="0"/>
              <a:t>you have </a:t>
            </a:r>
            <a:r>
              <a:rPr lang="en-US" dirty="0"/>
              <a:t>the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This will make a clear break from </a:t>
            </a:r>
            <a:r>
              <a:rPr lang="en-US" dirty="0" smtClean="0"/>
              <a:t>the intensive </a:t>
            </a:r>
            <a:r>
              <a:rPr lang="en-US" dirty="0"/>
              <a:t>writing period, allowing you to view </a:t>
            </a:r>
            <a:r>
              <a:rPr lang="en-US" dirty="0" smtClean="0"/>
              <a:t>your work </a:t>
            </a:r>
            <a:r>
              <a:rPr lang="en-US" dirty="0"/>
              <a:t>more objectively</a:t>
            </a:r>
            <a:r>
              <a:rPr lang="en-US" dirty="0" smtClean="0"/>
              <a:t>.</a:t>
            </a:r>
          </a:p>
          <a:p>
            <a:r>
              <a:rPr lang="en-US" dirty="0"/>
              <a:t>Assess your work in the following areas: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Structure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Content</a:t>
            </a:r>
          </a:p>
          <a:p>
            <a:pPr lvl="1"/>
            <a:r>
              <a:rPr lang="en-US" dirty="0" smtClean="0"/>
              <a:t> Style</a:t>
            </a:r>
          </a:p>
          <a:p>
            <a:r>
              <a:rPr lang="en-US" dirty="0"/>
              <a:t>Look at the clarity and precision of your work.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Title page</a:t>
            </a:r>
          </a:p>
          <a:p>
            <a:pPr lvl="1"/>
            <a:r>
              <a:rPr lang="en-US" dirty="0"/>
              <a:t>Does this include the :</a:t>
            </a:r>
          </a:p>
          <a:p>
            <a:pPr lvl="1"/>
            <a:r>
              <a:rPr lang="en-US" dirty="0"/>
              <a:t>Title?</a:t>
            </a:r>
          </a:p>
          <a:p>
            <a:pPr lvl="1"/>
            <a:r>
              <a:rPr lang="en-US" dirty="0"/>
              <a:t>Author’s name?</a:t>
            </a:r>
          </a:p>
          <a:p>
            <a:pPr lvl="1"/>
            <a:r>
              <a:rPr lang="en-US" dirty="0"/>
              <a:t>Module/course details?</a:t>
            </a:r>
          </a:p>
          <a:p>
            <a:r>
              <a:rPr lang="en-US" dirty="0" smtClean="0"/>
              <a:t>•</a:t>
            </a:r>
            <a:r>
              <a:rPr lang="en-US" b="1" dirty="0" smtClean="0"/>
              <a:t>Acknowledgements</a:t>
            </a:r>
            <a:endParaRPr lang="en-US" b="1" dirty="0"/>
          </a:p>
          <a:p>
            <a:pPr lvl="1"/>
            <a:r>
              <a:rPr lang="en-US" dirty="0"/>
              <a:t>Have you acknowledged all sources of help?</a:t>
            </a:r>
          </a:p>
          <a:p>
            <a:r>
              <a:rPr lang="en-US" dirty="0" smtClean="0"/>
              <a:t> </a:t>
            </a:r>
            <a:r>
              <a:rPr lang="en-US" b="1" dirty="0"/>
              <a:t>Contents</a:t>
            </a:r>
          </a:p>
          <a:p>
            <a:pPr lvl="1"/>
            <a:r>
              <a:rPr lang="en-US" dirty="0"/>
              <a:t>Have you listed all the main sections </a:t>
            </a:r>
            <a:r>
              <a:rPr lang="en-US" dirty="0" smtClean="0"/>
              <a:t>in sequence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Have you included a list of illustrations?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Abstract or summary</a:t>
            </a:r>
          </a:p>
          <a:p>
            <a:pPr lvl="1"/>
            <a:r>
              <a:rPr lang="en-US" dirty="0"/>
              <a:t>Does this state:</a:t>
            </a:r>
          </a:p>
          <a:p>
            <a:pPr lvl="1"/>
            <a:r>
              <a:rPr lang="en-US" dirty="0"/>
              <a:t>The main task?</a:t>
            </a:r>
          </a:p>
          <a:p>
            <a:pPr lvl="1"/>
            <a:r>
              <a:rPr lang="en-US" dirty="0"/>
              <a:t>The methods used?</a:t>
            </a:r>
          </a:p>
          <a:p>
            <a:pPr lvl="1"/>
            <a:r>
              <a:rPr lang="en-US" dirty="0"/>
              <a:t>The conclusions reached?</a:t>
            </a:r>
          </a:p>
          <a:p>
            <a:pPr lvl="1"/>
            <a:r>
              <a:rPr lang="en-US" dirty="0"/>
              <a:t>The recommendations made?</a:t>
            </a:r>
          </a:p>
          <a:p>
            <a:r>
              <a:rPr lang="en-US" dirty="0" smtClean="0"/>
              <a:t> </a:t>
            </a:r>
            <a:r>
              <a:rPr lang="en-US" b="1" dirty="0"/>
              <a:t>Introduction</a:t>
            </a:r>
          </a:p>
          <a:p>
            <a:pPr lvl="1"/>
            <a:r>
              <a:rPr lang="en-US" dirty="0"/>
              <a:t>Does this include:</a:t>
            </a:r>
          </a:p>
          <a:p>
            <a:pPr lvl="1"/>
            <a:r>
              <a:rPr lang="en-US" dirty="0"/>
              <a:t>Your terms of reference?</a:t>
            </a:r>
          </a:p>
          <a:p>
            <a:pPr lvl="1"/>
            <a:r>
              <a:rPr lang="en-US" dirty="0"/>
              <a:t>The limits of the report?</a:t>
            </a:r>
          </a:p>
          <a:p>
            <a:pPr lvl="1"/>
            <a:r>
              <a:rPr lang="en-US" dirty="0"/>
              <a:t>An outline of the method?</a:t>
            </a:r>
          </a:p>
          <a:p>
            <a:pPr lvl="1"/>
            <a:r>
              <a:rPr lang="en-US" dirty="0"/>
              <a:t>A brief background to the subject matter?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Methodology</a:t>
            </a:r>
          </a:p>
          <a:p>
            <a:pPr lvl="1"/>
            <a:r>
              <a:rPr lang="en-US" dirty="0"/>
              <a:t>Does this include:</a:t>
            </a:r>
          </a:p>
          <a:p>
            <a:pPr lvl="1"/>
            <a:r>
              <a:rPr lang="en-US" dirty="0"/>
              <a:t>The form your enquiry took?</a:t>
            </a:r>
          </a:p>
          <a:p>
            <a:pPr lvl="1"/>
            <a:r>
              <a:rPr lang="en-US" dirty="0"/>
              <a:t>The way you collected your data?</a:t>
            </a:r>
          </a:p>
          <a:p>
            <a:r>
              <a:rPr lang="en-US" dirty="0" smtClean="0"/>
              <a:t> </a:t>
            </a:r>
            <a:r>
              <a:rPr lang="en-US" b="1" dirty="0"/>
              <a:t>Reports and findings</a:t>
            </a:r>
          </a:p>
          <a:p>
            <a:pPr lvl="1"/>
            <a:r>
              <a:rPr lang="en-US" dirty="0"/>
              <a:t>Are your diagrams clear and simple?</a:t>
            </a:r>
          </a:p>
          <a:p>
            <a:pPr lvl="1"/>
            <a:r>
              <a:rPr lang="en-US" dirty="0"/>
              <a:t>Are they clearly </a:t>
            </a:r>
            <a:r>
              <a:rPr lang="en-US" dirty="0" smtClean="0"/>
              <a:t>labeled?</a:t>
            </a:r>
            <a:endParaRPr lang="en-US" dirty="0"/>
          </a:p>
          <a:p>
            <a:pPr lvl="1"/>
            <a:r>
              <a:rPr lang="en-US" dirty="0"/>
              <a:t>Do they relate closely to the text?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Discussion</a:t>
            </a:r>
          </a:p>
          <a:p>
            <a:pPr lvl="1"/>
            <a:r>
              <a:rPr lang="en-US" dirty="0"/>
              <a:t>Have you identified key issues?</a:t>
            </a:r>
          </a:p>
          <a:p>
            <a:pPr lvl="1"/>
            <a:r>
              <a:rPr lang="en-US" dirty="0"/>
              <a:t>Have you suggested explanations for </a:t>
            </a:r>
            <a:r>
              <a:rPr lang="en-US" dirty="0" smtClean="0"/>
              <a:t>your findings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Have you outlined any problems encountered?</a:t>
            </a:r>
          </a:p>
          <a:p>
            <a:pPr lvl="1"/>
            <a:r>
              <a:rPr lang="en-US" dirty="0"/>
              <a:t>Have you presented a balanced view?</a:t>
            </a:r>
          </a:p>
          <a:p>
            <a:r>
              <a:rPr lang="en-US" dirty="0" smtClean="0"/>
              <a:t> </a:t>
            </a:r>
            <a:r>
              <a:rPr lang="en-US" b="1" dirty="0"/>
              <a:t>Conclusions and recommendations</a:t>
            </a:r>
          </a:p>
          <a:p>
            <a:pPr lvl="1"/>
            <a:r>
              <a:rPr lang="en-US" dirty="0"/>
              <a:t>Have you drawn together all of your </a:t>
            </a:r>
            <a:r>
              <a:rPr lang="en-US" dirty="0" smtClean="0"/>
              <a:t>main ideas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Have you avoided any new information?</a:t>
            </a:r>
          </a:p>
          <a:p>
            <a:pPr lvl="1"/>
            <a:r>
              <a:rPr lang="en-US" dirty="0"/>
              <a:t>Are any recommendations clear and concise?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Discussion</a:t>
            </a:r>
          </a:p>
          <a:p>
            <a:pPr lvl="1"/>
            <a:r>
              <a:rPr lang="en-US" dirty="0"/>
              <a:t>Have you identified key issues?</a:t>
            </a:r>
          </a:p>
          <a:p>
            <a:pPr lvl="1"/>
            <a:r>
              <a:rPr lang="en-US" dirty="0"/>
              <a:t>Have you suggested explanations for your</a:t>
            </a:r>
          </a:p>
          <a:p>
            <a:pPr lvl="1"/>
            <a:r>
              <a:rPr lang="en-US" dirty="0"/>
              <a:t>findings?</a:t>
            </a:r>
          </a:p>
          <a:p>
            <a:pPr lvl="1"/>
            <a:r>
              <a:rPr lang="en-US" dirty="0"/>
              <a:t>Have you outlined any problems encountered?</a:t>
            </a:r>
          </a:p>
          <a:p>
            <a:pPr lvl="1"/>
            <a:r>
              <a:rPr lang="en-US" dirty="0"/>
              <a:t>Have you presented a balanced view?</a:t>
            </a:r>
          </a:p>
          <a:p>
            <a:r>
              <a:rPr lang="en-US" dirty="0" smtClean="0"/>
              <a:t> </a:t>
            </a:r>
            <a:r>
              <a:rPr lang="en-US" b="1" dirty="0"/>
              <a:t>Conclusions and recommendations</a:t>
            </a:r>
          </a:p>
          <a:p>
            <a:pPr lvl="1"/>
            <a:r>
              <a:rPr lang="en-US" dirty="0"/>
              <a:t>Have you drawn together all of your main</a:t>
            </a:r>
          </a:p>
          <a:p>
            <a:pPr lvl="1"/>
            <a:r>
              <a:rPr lang="en-US" dirty="0"/>
              <a:t>ideas?</a:t>
            </a:r>
          </a:p>
          <a:p>
            <a:pPr lvl="1"/>
            <a:r>
              <a:rPr lang="en-US" dirty="0"/>
              <a:t>Have you avoided any new information?</a:t>
            </a:r>
          </a:p>
          <a:p>
            <a:pPr lvl="1"/>
            <a:r>
              <a:rPr lang="en-US" dirty="0"/>
              <a:t>Are any recommendations clear and concise?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Writing style</a:t>
            </a:r>
          </a:p>
          <a:p>
            <a:pPr lvl="1"/>
            <a:r>
              <a:rPr lang="en-US" dirty="0"/>
              <a:t>Have you used clear and concise language?</a:t>
            </a:r>
          </a:p>
          <a:p>
            <a:pPr lvl="1"/>
            <a:r>
              <a:rPr lang="en-US" dirty="0"/>
              <a:t>Are your sentences short and jargon free/</a:t>
            </a:r>
          </a:p>
          <a:p>
            <a:pPr lvl="1"/>
            <a:r>
              <a:rPr lang="en-US" dirty="0"/>
              <a:t>Are your paragraphs tightly focused?</a:t>
            </a:r>
          </a:p>
          <a:p>
            <a:pPr lvl="1"/>
            <a:r>
              <a:rPr lang="en-US" dirty="0"/>
              <a:t>Have you used the active or the passive voice?</a:t>
            </a:r>
          </a:p>
          <a:p>
            <a:r>
              <a:rPr lang="en-US" dirty="0" smtClean="0"/>
              <a:t> </a:t>
            </a:r>
            <a:r>
              <a:rPr lang="en-US" b="1" dirty="0"/>
              <a:t>Layout</a:t>
            </a:r>
          </a:p>
          <a:p>
            <a:pPr lvl="1"/>
            <a:r>
              <a:rPr lang="en-US" dirty="0"/>
              <a:t>Have you clearly </a:t>
            </a:r>
            <a:r>
              <a:rPr lang="en-US" dirty="0" smtClean="0"/>
              <a:t>labeled </a:t>
            </a:r>
            <a:r>
              <a:rPr lang="en-US" dirty="0"/>
              <a:t>each section?</a:t>
            </a:r>
          </a:p>
          <a:p>
            <a:pPr lvl="1"/>
            <a:r>
              <a:rPr lang="en-US" dirty="0"/>
              <a:t>Is your </a:t>
            </a:r>
            <a:r>
              <a:rPr lang="en-US" dirty="0" smtClean="0"/>
              <a:t>labeling </a:t>
            </a:r>
            <a:r>
              <a:rPr lang="en-US" dirty="0"/>
              <a:t>consistent throughout </a:t>
            </a:r>
            <a:r>
              <a:rPr lang="en-US" dirty="0" smtClean="0"/>
              <a:t>the report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Presentation</a:t>
            </a:r>
          </a:p>
          <a:p>
            <a:pPr lvl="1"/>
            <a:r>
              <a:rPr lang="en-US" dirty="0"/>
              <a:t>Have you left sufficient margin space </a:t>
            </a:r>
            <a:r>
              <a:rPr lang="en-US" dirty="0" smtClean="0"/>
              <a:t>for binding/feedback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Are your headings clear?</a:t>
            </a:r>
          </a:p>
          <a:p>
            <a:pPr lvl="1"/>
            <a:r>
              <a:rPr lang="en-US" dirty="0"/>
              <a:t>Have you checked your spelling?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Stages in </a:t>
            </a:r>
            <a:r>
              <a:rPr lang="en-US" b="1" dirty="0" smtClean="0"/>
              <a:t>report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stages are involved in writing a report:</a:t>
            </a:r>
          </a:p>
          <a:p>
            <a:r>
              <a:rPr lang="en-US" dirty="0" smtClean="0"/>
              <a:t> </a:t>
            </a:r>
            <a:r>
              <a:rPr lang="en-US" dirty="0"/>
              <a:t>clarifying your terms of reference</a:t>
            </a:r>
          </a:p>
          <a:p>
            <a:r>
              <a:rPr lang="en-US" dirty="0" smtClean="0"/>
              <a:t> </a:t>
            </a:r>
            <a:r>
              <a:rPr lang="en-US" dirty="0"/>
              <a:t>planning your work</a:t>
            </a:r>
          </a:p>
          <a:p>
            <a:r>
              <a:rPr lang="en-US" dirty="0" smtClean="0"/>
              <a:t> </a:t>
            </a:r>
            <a:r>
              <a:rPr lang="en-US" dirty="0"/>
              <a:t>collecting your information</a:t>
            </a:r>
          </a:p>
          <a:p>
            <a:r>
              <a:rPr lang="en-US" dirty="0" smtClean="0"/>
              <a:t> </a:t>
            </a:r>
            <a:r>
              <a:rPr lang="en-US" dirty="0"/>
              <a:t>organising and structuring </a:t>
            </a:r>
            <a:r>
              <a:rPr lang="en-US" dirty="0" smtClean="0"/>
              <a:t>your information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writing the first draft</a:t>
            </a:r>
          </a:p>
          <a:p>
            <a:r>
              <a:rPr lang="en-US" dirty="0" smtClean="0"/>
              <a:t> </a:t>
            </a:r>
            <a:r>
              <a:rPr lang="en-US" dirty="0"/>
              <a:t>checking and re-drafting.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Terms </a:t>
            </a:r>
            <a:r>
              <a:rPr lang="en-US" b="1" dirty="0" smtClean="0"/>
              <a:t>of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terms of reference of a report are a guiding </a:t>
            </a:r>
            <a:r>
              <a:rPr lang="en-US" dirty="0" smtClean="0"/>
              <a:t>statement used to define the scope of your investigation.</a:t>
            </a:r>
          </a:p>
          <a:p>
            <a:r>
              <a:rPr lang="en-US" dirty="0"/>
              <a:t>You must be clear from the start what you are </a:t>
            </a:r>
            <a:r>
              <a:rPr lang="en-US" dirty="0" smtClean="0"/>
              <a:t>being asked </a:t>
            </a:r>
            <a:r>
              <a:rPr lang="en-US" dirty="0"/>
              <a:t>to do</a:t>
            </a:r>
            <a:r>
              <a:rPr lang="en-US" dirty="0" smtClean="0"/>
              <a:t>.</a:t>
            </a:r>
          </a:p>
          <a:p>
            <a:r>
              <a:rPr lang="en-US" dirty="0"/>
              <a:t>Knowing your purpose will help you to </a:t>
            </a:r>
            <a:r>
              <a:rPr lang="en-US" dirty="0" smtClean="0"/>
              <a:t>communicate your </a:t>
            </a:r>
            <a:r>
              <a:rPr lang="en-US" dirty="0"/>
              <a:t>information more clearly and will help </a:t>
            </a:r>
            <a:r>
              <a:rPr lang="en-US" dirty="0" smtClean="0"/>
              <a:t>you to </a:t>
            </a:r>
            <a:r>
              <a:rPr lang="en-US" dirty="0"/>
              <a:t>be more selective when collecting your information.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Planning </a:t>
            </a:r>
            <a:r>
              <a:rPr lang="en-US" b="1" dirty="0" smtClean="0"/>
              <a:t>your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Careful planning will help you to write a clear,</a:t>
            </a:r>
          </a:p>
          <a:p>
            <a:pPr>
              <a:buNone/>
            </a:pPr>
            <a:r>
              <a:rPr lang="en-US" dirty="0" smtClean="0"/>
              <a:t>	concise </a:t>
            </a:r>
            <a:r>
              <a:rPr lang="en-US" dirty="0"/>
              <a:t>and effective </a:t>
            </a:r>
            <a:r>
              <a:rPr lang="en-US" dirty="0" smtClean="0"/>
              <a:t>report</a:t>
            </a:r>
          </a:p>
          <a:p>
            <a:r>
              <a:rPr lang="en-US" dirty="0"/>
              <a:t>Consider the report as a whole</a:t>
            </a:r>
          </a:p>
          <a:p>
            <a:r>
              <a:rPr lang="en-US" dirty="0" smtClean="0"/>
              <a:t> </a:t>
            </a:r>
            <a:r>
              <a:rPr lang="en-US" dirty="0"/>
              <a:t>Break down the task of writing the </a:t>
            </a:r>
            <a:r>
              <a:rPr lang="en-US" dirty="0" smtClean="0"/>
              <a:t>report into </a:t>
            </a:r>
            <a:r>
              <a:rPr lang="en-US" dirty="0"/>
              <a:t>various parts.</a:t>
            </a:r>
          </a:p>
          <a:p>
            <a:r>
              <a:rPr lang="en-US" dirty="0" smtClean="0"/>
              <a:t> </a:t>
            </a:r>
            <a:r>
              <a:rPr lang="en-US" dirty="0"/>
              <a:t>How much time do you have to write </a:t>
            </a:r>
            <a:r>
              <a:rPr lang="en-US" dirty="0" smtClean="0"/>
              <a:t>the report</a:t>
            </a:r>
            <a:r>
              <a:rPr lang="en-US" dirty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How can this be divided up into </a:t>
            </a:r>
            <a:r>
              <a:rPr lang="en-US" dirty="0" smtClean="0"/>
              <a:t>the various </a:t>
            </a:r>
            <a:r>
              <a:rPr lang="en-US" dirty="0"/>
              <a:t>planning stages?</a:t>
            </a:r>
          </a:p>
          <a:p>
            <a:r>
              <a:rPr lang="en-US" dirty="0" smtClean="0"/>
              <a:t> </a:t>
            </a:r>
            <a:r>
              <a:rPr lang="en-US" dirty="0"/>
              <a:t>Set yourself deadlines for the </a:t>
            </a:r>
            <a:r>
              <a:rPr lang="en-US" dirty="0" smtClean="0"/>
              <a:t>various stages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Draw up an outline structure for your report </a:t>
            </a:r>
            <a:r>
              <a:rPr lang="en-US" dirty="0" smtClean="0"/>
              <a:t>and set </a:t>
            </a:r>
            <a:r>
              <a:rPr lang="en-US" dirty="0"/>
              <a:t>the work within a sensible time scale for </a:t>
            </a:r>
            <a:r>
              <a:rPr lang="en-US" dirty="0" smtClean="0"/>
              <a:t>completion by </a:t>
            </a:r>
            <a:r>
              <a:rPr lang="en-US" dirty="0"/>
              <a:t>the given deadline.</a:t>
            </a:r>
          </a:p>
          <a:p>
            <a:r>
              <a:rPr lang="en-US" dirty="0"/>
              <a:t>Some of the most time-consuming parts of </a:t>
            </a:r>
            <a:r>
              <a:rPr lang="en-US" dirty="0" smtClean="0"/>
              <a:t>the process </a:t>
            </a:r>
            <a:r>
              <a:rPr lang="en-US" dirty="0"/>
              <a:t>are collecting and selecting your </a:t>
            </a:r>
            <a:r>
              <a:rPr lang="en-US" dirty="0" smtClean="0"/>
              <a:t>information, and </a:t>
            </a:r>
            <a:r>
              <a:rPr lang="en-US" dirty="0"/>
              <a:t>checking and revising your report.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Collecting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a number of questions you need to </a:t>
            </a:r>
            <a:r>
              <a:rPr lang="en-US" dirty="0" smtClean="0"/>
              <a:t>ask yourself </a:t>
            </a:r>
            <a:r>
              <a:rPr lang="en-US" dirty="0"/>
              <a:t>at this stage :-</a:t>
            </a:r>
          </a:p>
          <a:p>
            <a:r>
              <a:rPr lang="en-US" dirty="0" smtClean="0"/>
              <a:t> </a:t>
            </a:r>
            <a:r>
              <a:rPr lang="en-US" dirty="0"/>
              <a:t>What is the information you need ?</a:t>
            </a:r>
          </a:p>
          <a:p>
            <a:r>
              <a:rPr lang="en-US" dirty="0" smtClean="0"/>
              <a:t> </a:t>
            </a:r>
            <a:r>
              <a:rPr lang="en-US" dirty="0"/>
              <a:t>Where do you find it ?</a:t>
            </a:r>
          </a:p>
          <a:p>
            <a:r>
              <a:rPr lang="en-US" dirty="0" smtClean="0"/>
              <a:t>How </a:t>
            </a:r>
            <a:r>
              <a:rPr lang="en-US" dirty="0"/>
              <a:t>much do you need ?</a:t>
            </a:r>
          </a:p>
          <a:p>
            <a:r>
              <a:rPr lang="en-US" dirty="0" smtClean="0"/>
              <a:t> </a:t>
            </a:r>
            <a:r>
              <a:rPr lang="en-US" dirty="0"/>
              <a:t>How shall you collect it ?</a:t>
            </a:r>
          </a:p>
          <a:p>
            <a:r>
              <a:rPr lang="en-US" dirty="0" smtClean="0"/>
              <a:t> </a:t>
            </a:r>
            <a:r>
              <a:rPr lang="en-US" dirty="0"/>
              <a:t>In what order will you arrange it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may have much of the information you </a:t>
            </a:r>
            <a:r>
              <a:rPr lang="en-US" dirty="0" smtClean="0"/>
              <a:t>need already </a:t>
            </a:r>
            <a:r>
              <a:rPr lang="en-US" dirty="0"/>
              <a:t>such as results from a laboratory </a:t>
            </a:r>
            <a:r>
              <a:rPr lang="en-US" dirty="0" smtClean="0"/>
              <a:t>experiment or </a:t>
            </a:r>
            <a:r>
              <a:rPr lang="en-US" dirty="0"/>
              <a:t>descriptions of your methods of data collection</a:t>
            </a:r>
            <a:r>
              <a:rPr lang="en-US" dirty="0" smtClean="0"/>
              <a:t>.</a:t>
            </a:r>
          </a:p>
          <a:p>
            <a:r>
              <a:rPr lang="en-US" dirty="0"/>
              <a:t>However, there may be other material which </a:t>
            </a:r>
            <a:r>
              <a:rPr lang="en-US" dirty="0" smtClean="0"/>
              <a:t>is needed </a:t>
            </a:r>
            <a:r>
              <a:rPr lang="en-US" dirty="0"/>
              <a:t>such as background information on </a:t>
            </a:r>
            <a:r>
              <a:rPr lang="en-US" dirty="0" smtClean="0"/>
              <a:t>other research </a:t>
            </a:r>
            <a:r>
              <a:rPr lang="en-US" dirty="0"/>
              <a:t>studies, or literature surveys.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may </a:t>
            </a:r>
            <a:r>
              <a:rPr lang="en-US" dirty="0" smtClean="0"/>
              <a:t>need to </a:t>
            </a:r>
            <a:r>
              <a:rPr lang="en-US" dirty="0"/>
              <a:t>carry out some interviews or make a visit to </a:t>
            </a:r>
            <a:r>
              <a:rPr lang="en-US" dirty="0" smtClean="0"/>
              <a:t>the university </a:t>
            </a:r>
            <a:r>
              <a:rPr lang="en-US" dirty="0"/>
              <a:t>library to collect all the information </a:t>
            </a:r>
            <a:r>
              <a:rPr lang="en-US" dirty="0" smtClean="0"/>
              <a:t>you need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156</TotalTime>
  <Words>1929</Words>
  <Application>Microsoft Office PowerPoint</Application>
  <PresentationFormat>On-screen Show (4:3)</PresentationFormat>
  <Paragraphs>257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Urban</vt:lpstr>
      <vt:lpstr>Report Writing</vt:lpstr>
      <vt:lpstr>Writing Reports</vt:lpstr>
      <vt:lpstr>Different types of reports</vt:lpstr>
      <vt:lpstr>Stages in report writing</vt:lpstr>
      <vt:lpstr>Terms of Reference</vt:lpstr>
      <vt:lpstr>Planning your report</vt:lpstr>
      <vt:lpstr>Slide 7</vt:lpstr>
      <vt:lpstr>Collecting Information</vt:lpstr>
      <vt:lpstr>Slide 9</vt:lpstr>
      <vt:lpstr>Organising Information</vt:lpstr>
      <vt:lpstr>Examples of Spider Diagram</vt:lpstr>
      <vt:lpstr>Slide 12</vt:lpstr>
      <vt:lpstr>Slide 13</vt:lpstr>
      <vt:lpstr>Structuring your report</vt:lpstr>
      <vt:lpstr>Title page</vt:lpstr>
      <vt:lpstr>Acknowledgements</vt:lpstr>
      <vt:lpstr>Contents</vt:lpstr>
      <vt:lpstr>Abstract or summary</vt:lpstr>
      <vt:lpstr>Introduction</vt:lpstr>
      <vt:lpstr>Methodology</vt:lpstr>
      <vt:lpstr>Results or findings</vt:lpstr>
      <vt:lpstr>Illustration checklist</vt:lpstr>
      <vt:lpstr>Discussion</vt:lpstr>
      <vt:lpstr>Conclusions and recommendations</vt:lpstr>
      <vt:lpstr>References</vt:lpstr>
      <vt:lpstr>Appendices</vt:lpstr>
      <vt:lpstr>Style of writing</vt:lpstr>
      <vt:lpstr>Simplicity</vt:lpstr>
      <vt:lpstr>Use of language</vt:lpstr>
      <vt:lpstr>Layout</vt:lpstr>
      <vt:lpstr>Presentation</vt:lpstr>
      <vt:lpstr>Redrafting and checking</vt:lpstr>
      <vt:lpstr>Checklist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Saima Gulzar</dc:creator>
  <cp:lastModifiedBy>Saima Gulzar</cp:lastModifiedBy>
  <cp:revision>33</cp:revision>
  <dcterms:created xsi:type="dcterms:W3CDTF">2014-05-07T06:10:08Z</dcterms:created>
  <dcterms:modified xsi:type="dcterms:W3CDTF">2014-05-07T09:00:04Z</dcterms:modified>
</cp:coreProperties>
</file>