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sldIdLst>
    <p:sldId id="256" r:id="rId2"/>
    <p:sldId id="257" r:id="rId3"/>
    <p:sldId id="258" r:id="rId4"/>
    <p:sldId id="262" r:id="rId5"/>
    <p:sldId id="259" r:id="rId6"/>
    <p:sldId id="260" r:id="rId7"/>
    <p:sldId id="261" r:id="rId8"/>
    <p:sldId id="272" r:id="rId9"/>
    <p:sldId id="264" r:id="rId10"/>
    <p:sldId id="265" r:id="rId11"/>
    <p:sldId id="266" r:id="rId12"/>
    <p:sldId id="267" r:id="rId13"/>
    <p:sldId id="268" r:id="rId14"/>
    <p:sldId id="269" r:id="rId15"/>
    <p:sldId id="270" r:id="rId16"/>
    <p:sldId id="271" r:id="rId17"/>
    <p:sldId id="263" r:id="rId18"/>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2956D04-A3C8-49D4-B877-B45534FE3A10}" type="datetimeFigureOut">
              <a:rPr lang="lt-LT" smtClean="0"/>
              <a:t>2016.03.24</a:t>
            </a:fld>
            <a:endParaRPr lang="lt-LT"/>
          </a:p>
        </p:txBody>
      </p:sp>
      <p:sp>
        <p:nvSpPr>
          <p:cNvPr id="17" name="Footer Placeholder 16"/>
          <p:cNvSpPr>
            <a:spLocks noGrp="1"/>
          </p:cNvSpPr>
          <p:nvPr>
            <p:ph type="ftr" sz="quarter" idx="11"/>
          </p:nvPr>
        </p:nvSpPr>
        <p:spPr/>
        <p:txBody>
          <a:bodyPr/>
          <a:lstStyle/>
          <a:p>
            <a:endParaRPr lang="lt-LT"/>
          </a:p>
        </p:txBody>
      </p:sp>
      <p:sp>
        <p:nvSpPr>
          <p:cNvPr id="29" name="Slide Number Placeholder 28"/>
          <p:cNvSpPr>
            <a:spLocks noGrp="1"/>
          </p:cNvSpPr>
          <p:nvPr>
            <p:ph type="sldNum" sz="quarter" idx="12"/>
          </p:nvPr>
        </p:nvSpPr>
        <p:spPr/>
        <p:txBody>
          <a:bodyPr/>
          <a:lstStyle/>
          <a:p>
            <a:fld id="{A226E2A6-6D93-4997-8D45-933F879E6E5B}" type="slidenum">
              <a:rPr lang="lt-LT" smtClean="0"/>
              <a:t>‹#›</a:t>
            </a:fld>
            <a:endParaRPr lang="lt-LT"/>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956D04-A3C8-49D4-B877-B45534FE3A10}" type="datetimeFigureOut">
              <a:rPr lang="lt-LT" smtClean="0"/>
              <a:t>2016.03.24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956D04-A3C8-49D4-B877-B45534FE3A10}" type="datetimeFigureOut">
              <a:rPr lang="lt-LT" smtClean="0"/>
              <a:t>2016.03.24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956D04-A3C8-49D4-B877-B45534FE3A10}" type="datetimeFigureOut">
              <a:rPr lang="lt-LT" smtClean="0"/>
              <a:t>2016.03.24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2956D04-A3C8-49D4-B877-B45534FE3A10}" type="datetimeFigureOut">
              <a:rPr lang="lt-LT" smtClean="0"/>
              <a:t>2016.03.24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a:xfrm>
            <a:off x="7924800" y="6416675"/>
            <a:ext cx="762000" cy="365125"/>
          </a:xfrm>
        </p:spPr>
        <p:txBody>
          <a:bodyPr/>
          <a:lstStyle/>
          <a:p>
            <a:fld id="{A226E2A6-6D93-4997-8D45-933F879E6E5B}" type="slidenum">
              <a:rPr lang="lt-LT" smtClean="0"/>
              <a:t>‹#›</a:t>
            </a:fld>
            <a:endParaRPr lang="lt-L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2956D04-A3C8-49D4-B877-B45534FE3A10}" type="datetimeFigureOut">
              <a:rPr lang="lt-LT" smtClean="0"/>
              <a:t>2016.03.24</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2956D04-A3C8-49D4-B877-B45534FE3A10}" type="datetimeFigureOut">
              <a:rPr lang="lt-LT" smtClean="0"/>
              <a:t>2016.03.24</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2956D04-A3C8-49D4-B877-B45534FE3A10}" type="datetimeFigureOut">
              <a:rPr lang="lt-LT" smtClean="0"/>
              <a:t>2016.03.24</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956D04-A3C8-49D4-B877-B45534FE3A10}" type="datetimeFigureOut">
              <a:rPr lang="lt-LT" smtClean="0"/>
              <a:t>2016.03.24</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2956D04-A3C8-49D4-B877-B45534FE3A10}" type="datetimeFigureOut">
              <a:rPr lang="lt-LT" smtClean="0"/>
              <a:t>2016.03.24</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2956D04-A3C8-49D4-B877-B45534FE3A10}" type="datetimeFigureOut">
              <a:rPr lang="lt-LT" smtClean="0"/>
              <a:t>2016.03.24</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2956D04-A3C8-49D4-B877-B45534FE3A10}" type="datetimeFigureOut">
              <a:rPr lang="lt-LT" smtClean="0"/>
              <a:t>2016.03.24</a:t>
            </a:fld>
            <a:endParaRPr lang="lt-LT"/>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lt-LT"/>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226E2A6-6D93-4997-8D45-933F879E6E5B}" type="slidenum">
              <a:rPr lang="lt-LT" smtClean="0"/>
              <a:t>‹#›</a:t>
            </a:fld>
            <a:endParaRPr lang="lt-LT"/>
          </a:p>
        </p:txBody>
      </p:sp>
    </p:spTree>
  </p:cSld>
  <p:clrMap bg1="dk1" tx1="lt1" bg2="dk2" tx2="lt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academicwriting.wikidot.com/what-is-an-essay" TargetMode="External"/><Relationship Id="rId2" Type="http://schemas.openxmlformats.org/officeDocument/2006/relationships/hyperlink" Target="http://classroom.synonym.com/difference-between-discursive-argumentative-essays-2616.html" TargetMode="External"/><Relationship Id="rId1" Type="http://schemas.openxmlformats.org/officeDocument/2006/relationships/slideLayout" Target="../slideLayouts/slideLayout2.xml"/><Relationship Id="rId4" Type="http://schemas.openxmlformats.org/officeDocument/2006/relationships/hyperlink" Target="http://www.alvaacademy.clacks.sch.uk/docs/Discursive%20Essay%20Booklet%20DPT.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1196752"/>
            <a:ext cx="8229600" cy="4104456"/>
          </a:xfrm>
        </p:spPr>
        <p:txBody>
          <a:bodyPr>
            <a:noAutofit/>
          </a:bodyPr>
          <a:lstStyle/>
          <a:p>
            <a:r>
              <a:rPr lang="lt-LT" sz="7200" dirty="0" smtClean="0">
                <a:solidFill>
                  <a:srgbClr val="FFFF00"/>
                </a:solidFill>
                <a:latin typeface="Algerian" panose="04020705040A02060702" pitchFamily="82" charset="0"/>
              </a:rPr>
              <a:t>DISCURSIVE ESSAY</a:t>
            </a:r>
            <a:endParaRPr lang="lt-LT" sz="7200" dirty="0">
              <a:solidFill>
                <a:srgbClr val="FFFF00"/>
              </a:solidFill>
              <a:latin typeface="Algerian" panose="04020705040A02060702" pitchFamily="82" charset="0"/>
            </a:endParaRPr>
          </a:p>
        </p:txBody>
      </p:sp>
    </p:spTree>
    <p:extLst>
      <p:ext uri="{BB962C8B-B14F-4D97-AF65-F5344CB8AC3E}">
        <p14:creationId xmlns:p14="http://schemas.microsoft.com/office/powerpoint/2010/main" val="27970199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404664"/>
            <a:ext cx="8229600" cy="1143000"/>
          </a:xfrm>
        </p:spPr>
        <p:txBody>
          <a:bodyPr>
            <a:normAutofit fontScale="90000"/>
          </a:bodyPr>
          <a:lstStyle/>
          <a:p>
            <a:r>
              <a:rPr lang="lt-LT" sz="4900" dirty="0" err="1">
                <a:latin typeface="Arial Black" panose="020B0A04020102020204" pitchFamily="34" charset="0"/>
              </a:rPr>
              <a:t>Linking</a:t>
            </a:r>
            <a:r>
              <a:rPr lang="lt-LT" sz="4900" dirty="0">
                <a:latin typeface="Arial Black" panose="020B0A04020102020204" pitchFamily="34" charset="0"/>
              </a:rPr>
              <a:t> </a:t>
            </a:r>
            <a:r>
              <a:rPr lang="lt-LT" sz="4900" dirty="0" err="1">
                <a:latin typeface="Arial Black" panose="020B0A04020102020204" pitchFamily="34" charset="0"/>
              </a:rPr>
              <a:t>Words</a:t>
            </a:r>
            <a:r>
              <a:rPr lang="lt-LT" sz="4900" dirty="0">
                <a:latin typeface="Arial Black" panose="020B0A04020102020204" pitchFamily="34" charset="0"/>
              </a:rPr>
              <a:t/>
            </a:r>
            <a:br>
              <a:rPr lang="lt-LT" sz="4900" dirty="0">
                <a:latin typeface="Arial Black" panose="020B0A04020102020204" pitchFamily="34" charset="0"/>
              </a:rPr>
            </a:br>
            <a:r>
              <a:rPr lang="lt-LT" dirty="0">
                <a:solidFill>
                  <a:srgbClr val="92D050"/>
                </a:solidFill>
                <a:latin typeface="Arial Black" panose="020B0A04020102020204" pitchFamily="34" charset="0"/>
              </a:rPr>
              <a:t>To </a:t>
            </a:r>
            <a:r>
              <a:rPr lang="lt-LT" dirty="0" err="1">
                <a:solidFill>
                  <a:srgbClr val="92D050"/>
                </a:solidFill>
                <a:latin typeface="Arial Black" panose="020B0A04020102020204" pitchFamily="34" charset="0"/>
              </a:rPr>
              <a:t>extend</a:t>
            </a:r>
            <a:r>
              <a:rPr lang="lt-LT" dirty="0">
                <a:solidFill>
                  <a:srgbClr val="92D050"/>
                </a:solidFill>
                <a:latin typeface="Arial Black" panose="020B0A04020102020204" pitchFamily="34" charset="0"/>
              </a:rPr>
              <a:t> a </a:t>
            </a:r>
            <a:r>
              <a:rPr lang="lt-LT" dirty="0" err="1" smtClean="0">
                <a:solidFill>
                  <a:srgbClr val="92D050"/>
                </a:solidFill>
                <a:latin typeface="Arial Black" panose="020B0A04020102020204" pitchFamily="34" charset="0"/>
              </a:rPr>
              <a:t>point</a:t>
            </a:r>
            <a:r>
              <a:rPr lang="lt-LT" dirty="0" smtClean="0">
                <a:solidFill>
                  <a:srgbClr val="92D050"/>
                </a:solidFill>
                <a:latin typeface="Arial Black" panose="020B0A04020102020204" pitchFamily="34" charset="0"/>
              </a:rPr>
              <a:t> / to </a:t>
            </a:r>
            <a:r>
              <a:rPr lang="lt-LT" dirty="0" err="1" smtClean="0">
                <a:solidFill>
                  <a:srgbClr val="92D050"/>
                </a:solidFill>
                <a:latin typeface="Arial Black" panose="020B0A04020102020204" pitchFamily="34" charset="0"/>
              </a:rPr>
              <a:t>add</a:t>
            </a:r>
            <a:r>
              <a:rPr lang="lt-LT" dirty="0" smtClean="0">
                <a:solidFill>
                  <a:srgbClr val="92D050"/>
                </a:solidFill>
                <a:latin typeface="Arial Black" panose="020B0A04020102020204" pitchFamily="34" charset="0"/>
              </a:rPr>
              <a:t>:</a:t>
            </a:r>
            <a:endParaRPr lang="lt-LT" dirty="0">
              <a:solidFill>
                <a:srgbClr val="92D050"/>
              </a:solidFill>
              <a:latin typeface="Arial Black" panose="020B0A04020102020204" pitchFamily="34" charset="0"/>
            </a:endParaRPr>
          </a:p>
        </p:txBody>
      </p:sp>
      <p:sp>
        <p:nvSpPr>
          <p:cNvPr id="3" name="Turinio vietos rezervavimo ženklas 2"/>
          <p:cNvSpPr>
            <a:spLocks noGrp="1"/>
          </p:cNvSpPr>
          <p:nvPr>
            <p:ph sz="half" idx="1"/>
          </p:nvPr>
        </p:nvSpPr>
        <p:spPr>
          <a:xfrm>
            <a:off x="107504" y="2060849"/>
            <a:ext cx="4248472" cy="4248472"/>
          </a:xfrm>
        </p:spPr>
        <p:txBody>
          <a:bodyPr>
            <a:normAutofit/>
          </a:bodyPr>
          <a:lstStyle/>
          <a:p>
            <a:r>
              <a:rPr lang="lt-LT" sz="3200" b="1" dirty="0" smtClean="0">
                <a:solidFill>
                  <a:schemeClr val="bg1"/>
                </a:solidFill>
                <a:effectLst>
                  <a:outerShdw blurRad="38100" dist="38100" dir="2700000" algn="tl">
                    <a:srgbClr val="000000">
                      <a:alpha val="43137"/>
                    </a:srgbClr>
                  </a:outerShdw>
                </a:effectLst>
              </a:rPr>
              <a:t>s</a:t>
            </a:r>
            <a:r>
              <a:rPr lang="en-US" sz="3200" b="1" dirty="0" err="1" smtClean="0">
                <a:solidFill>
                  <a:schemeClr val="bg1"/>
                </a:solidFill>
                <a:effectLst>
                  <a:outerShdw blurRad="38100" dist="38100" dir="2700000" algn="tl">
                    <a:srgbClr val="000000">
                      <a:alpha val="43137"/>
                    </a:srgbClr>
                  </a:outerShdw>
                </a:effectLst>
              </a:rPr>
              <a:t>imilarly</a:t>
            </a:r>
            <a:r>
              <a:rPr lang="en-US" sz="3200" b="1" dirty="0">
                <a:solidFill>
                  <a:schemeClr val="bg1"/>
                </a:solidFill>
                <a:effectLst>
                  <a:outerShdw blurRad="38100" dist="38100" dir="2700000" algn="tl">
                    <a:srgbClr val="000000">
                      <a:alpha val="43137"/>
                    </a:srgbClr>
                  </a:outerShdw>
                </a:effectLst>
              </a:rPr>
              <a:t>	</a:t>
            </a:r>
            <a:endParaRPr lang="lt-LT" sz="3200" b="1" dirty="0" smtClean="0">
              <a:solidFill>
                <a:schemeClr val="bg1"/>
              </a:solidFill>
              <a:effectLst>
                <a:outerShdw blurRad="38100" dist="38100" dir="2700000" algn="tl">
                  <a:srgbClr val="000000">
                    <a:alpha val="43137"/>
                  </a:srgbClr>
                </a:outerShdw>
              </a:effectLst>
            </a:endParaRPr>
          </a:p>
          <a:p>
            <a:r>
              <a:rPr lang="en-US" sz="3200" b="1" dirty="0" smtClean="0">
                <a:solidFill>
                  <a:schemeClr val="bg1"/>
                </a:solidFill>
                <a:effectLst>
                  <a:outerShdw blurRad="38100" dist="38100" dir="2700000" algn="tl">
                    <a:srgbClr val="000000">
                      <a:alpha val="43137"/>
                    </a:srgbClr>
                  </a:outerShdw>
                </a:effectLst>
              </a:rPr>
              <a:t>equally</a:t>
            </a:r>
            <a:r>
              <a:rPr lang="en-US" sz="3200" b="1" dirty="0">
                <a:solidFill>
                  <a:schemeClr val="bg1"/>
                </a:solidFill>
                <a:effectLst>
                  <a:outerShdw blurRad="38100" dist="38100" dir="2700000" algn="tl">
                    <a:srgbClr val="000000">
                      <a:alpha val="43137"/>
                    </a:srgbClr>
                  </a:outerShdw>
                </a:effectLst>
              </a:rPr>
              <a:t>	</a:t>
            </a:r>
            <a:endParaRPr lang="lt-LT" sz="3200" b="1" dirty="0" smtClean="0">
              <a:solidFill>
                <a:schemeClr val="bg1"/>
              </a:solidFill>
              <a:effectLst>
                <a:outerShdw blurRad="38100" dist="38100" dir="2700000" algn="tl">
                  <a:srgbClr val="000000">
                    <a:alpha val="43137"/>
                  </a:srgbClr>
                </a:outerShdw>
              </a:effectLst>
            </a:endParaRPr>
          </a:p>
          <a:p>
            <a:r>
              <a:rPr lang="en-US" sz="3200" b="1" dirty="0" smtClean="0">
                <a:solidFill>
                  <a:schemeClr val="bg1"/>
                </a:solidFill>
                <a:effectLst>
                  <a:outerShdw blurRad="38100" dist="38100" dir="2700000" algn="tl">
                    <a:srgbClr val="000000">
                      <a:alpha val="43137"/>
                    </a:srgbClr>
                  </a:outerShdw>
                </a:effectLst>
              </a:rPr>
              <a:t>likewise</a:t>
            </a:r>
            <a:r>
              <a:rPr lang="en-US" sz="3200" b="1" dirty="0">
                <a:solidFill>
                  <a:schemeClr val="bg1"/>
                </a:solidFill>
                <a:effectLst>
                  <a:outerShdw blurRad="38100" dist="38100" dir="2700000" algn="tl">
                    <a:srgbClr val="000000">
                      <a:alpha val="43137"/>
                    </a:srgbClr>
                  </a:outerShdw>
                </a:effectLst>
              </a:rPr>
              <a:t>	</a:t>
            </a:r>
            <a:endParaRPr lang="lt-LT" sz="3200" b="1" dirty="0" smtClean="0">
              <a:solidFill>
                <a:schemeClr val="bg1"/>
              </a:solidFill>
              <a:effectLst>
                <a:outerShdw blurRad="38100" dist="38100" dir="2700000" algn="tl">
                  <a:srgbClr val="000000">
                    <a:alpha val="43137"/>
                  </a:srgbClr>
                </a:outerShdw>
              </a:effectLst>
            </a:endParaRPr>
          </a:p>
          <a:p>
            <a:r>
              <a:rPr lang="en-US" sz="3200" b="1" dirty="0" smtClean="0">
                <a:solidFill>
                  <a:schemeClr val="bg1"/>
                </a:solidFill>
                <a:effectLst>
                  <a:outerShdw blurRad="38100" dist="38100" dir="2700000" algn="tl">
                    <a:srgbClr val="000000">
                      <a:alpha val="43137"/>
                    </a:srgbClr>
                  </a:outerShdw>
                </a:effectLst>
              </a:rPr>
              <a:t>also</a:t>
            </a:r>
            <a:endParaRPr lang="en-US" sz="3200" b="1" dirty="0">
              <a:solidFill>
                <a:schemeClr val="bg1"/>
              </a:solidFill>
              <a:effectLst>
                <a:outerShdw blurRad="38100" dist="38100" dir="2700000" algn="tl">
                  <a:srgbClr val="000000">
                    <a:alpha val="43137"/>
                  </a:srgbClr>
                </a:outerShdw>
              </a:effectLst>
            </a:endParaRPr>
          </a:p>
          <a:p>
            <a:r>
              <a:rPr lang="lt-LT" sz="3200" b="1" dirty="0" smtClean="0">
                <a:solidFill>
                  <a:schemeClr val="bg1"/>
                </a:solidFill>
                <a:effectLst>
                  <a:outerShdw blurRad="38100" dist="38100" dir="2700000" algn="tl">
                    <a:srgbClr val="000000">
                      <a:alpha val="43137"/>
                    </a:srgbClr>
                  </a:outerShdw>
                </a:effectLst>
              </a:rPr>
              <a:t>f</a:t>
            </a:r>
            <a:r>
              <a:rPr lang="en-US" sz="3200" b="1" dirty="0" err="1" smtClean="0">
                <a:solidFill>
                  <a:schemeClr val="bg1"/>
                </a:solidFill>
                <a:effectLst>
                  <a:outerShdw blurRad="38100" dist="38100" dir="2700000" algn="tl">
                    <a:srgbClr val="000000">
                      <a:alpha val="43137"/>
                    </a:srgbClr>
                  </a:outerShdw>
                </a:effectLst>
              </a:rPr>
              <a:t>urthermore</a:t>
            </a:r>
            <a:r>
              <a:rPr lang="en-US" sz="3200" b="1" dirty="0">
                <a:solidFill>
                  <a:schemeClr val="bg1"/>
                </a:solidFill>
                <a:effectLst>
                  <a:outerShdw blurRad="38100" dist="38100" dir="2700000" algn="tl">
                    <a:srgbClr val="000000">
                      <a:alpha val="43137"/>
                    </a:srgbClr>
                  </a:outerShdw>
                </a:effectLst>
              </a:rPr>
              <a:t>	</a:t>
            </a:r>
            <a:endParaRPr lang="lt-LT" sz="3200" b="1" dirty="0" smtClean="0">
              <a:solidFill>
                <a:schemeClr val="bg1"/>
              </a:solidFill>
              <a:effectLst>
                <a:outerShdw blurRad="38100" dist="38100" dir="2700000" algn="tl">
                  <a:srgbClr val="000000">
                    <a:alpha val="43137"/>
                  </a:srgbClr>
                </a:outerShdw>
              </a:effectLst>
            </a:endParaRPr>
          </a:p>
          <a:p>
            <a:r>
              <a:rPr lang="lt-LT" sz="3200" b="1" dirty="0">
                <a:solidFill>
                  <a:schemeClr val="bg1"/>
                </a:solidFill>
                <a:effectLst>
                  <a:outerShdw blurRad="38100" dist="38100" dir="2700000" algn="tl">
                    <a:srgbClr val="000000">
                      <a:alpha val="43137"/>
                    </a:srgbClr>
                  </a:outerShdw>
                </a:effectLst>
              </a:rPr>
              <a:t>i</a:t>
            </a:r>
            <a:r>
              <a:rPr lang="en-US" sz="3200" b="1" dirty="0" err="1" smtClean="0">
                <a:solidFill>
                  <a:schemeClr val="bg1"/>
                </a:solidFill>
                <a:effectLst>
                  <a:outerShdw blurRad="38100" dist="38100" dir="2700000" algn="tl">
                    <a:srgbClr val="000000">
                      <a:alpha val="43137"/>
                    </a:srgbClr>
                  </a:outerShdw>
                </a:effectLst>
              </a:rPr>
              <a:t>ndeed</a:t>
            </a:r>
            <a:r>
              <a:rPr lang="en-US" sz="3200" b="1" dirty="0">
                <a:solidFill>
                  <a:schemeClr val="bg1"/>
                </a:solidFill>
                <a:effectLst>
                  <a:outerShdw blurRad="38100" dist="38100" dir="2700000" algn="tl">
                    <a:srgbClr val="000000">
                      <a:alpha val="43137"/>
                    </a:srgbClr>
                  </a:outerShdw>
                </a:effectLst>
              </a:rPr>
              <a:t>	</a:t>
            </a:r>
            <a:endParaRPr lang="lt-LT" sz="3200" b="1" dirty="0" smtClean="0">
              <a:solidFill>
                <a:schemeClr val="bg1"/>
              </a:solidFill>
              <a:effectLst>
                <a:outerShdw blurRad="38100" dist="38100" dir="2700000" algn="tl">
                  <a:srgbClr val="000000">
                    <a:alpha val="43137"/>
                  </a:srgbClr>
                </a:outerShdw>
              </a:effectLst>
            </a:endParaRPr>
          </a:p>
          <a:p>
            <a:endParaRPr lang="lt-LT" dirty="0"/>
          </a:p>
        </p:txBody>
      </p:sp>
      <p:sp>
        <p:nvSpPr>
          <p:cNvPr id="4" name="Turinio vietos rezervavimo ženklas 3"/>
          <p:cNvSpPr>
            <a:spLocks noGrp="1"/>
          </p:cNvSpPr>
          <p:nvPr>
            <p:ph sz="half" idx="2"/>
          </p:nvPr>
        </p:nvSpPr>
        <p:spPr>
          <a:xfrm>
            <a:off x="4716016" y="2060849"/>
            <a:ext cx="4244280" cy="4104456"/>
          </a:xfrm>
        </p:spPr>
        <p:txBody>
          <a:bodyPr>
            <a:normAutofit/>
          </a:bodyPr>
          <a:lstStyle/>
          <a:p>
            <a:r>
              <a:rPr lang="en-US" sz="3200" b="1" dirty="0">
                <a:solidFill>
                  <a:schemeClr val="bg1"/>
                </a:solidFill>
                <a:effectLst>
                  <a:outerShdw blurRad="38100" dist="38100" dir="2700000" algn="tl">
                    <a:srgbClr val="000000">
                      <a:alpha val="43137"/>
                    </a:srgbClr>
                  </a:outerShdw>
                </a:effectLst>
              </a:rPr>
              <a:t>in the same way</a:t>
            </a:r>
          </a:p>
          <a:p>
            <a:r>
              <a:rPr lang="en-US" sz="3200" b="1" dirty="0">
                <a:solidFill>
                  <a:schemeClr val="bg1"/>
                </a:solidFill>
                <a:effectLst>
                  <a:outerShdw blurRad="38100" dist="38100" dir="2700000" algn="tl">
                    <a:srgbClr val="000000">
                      <a:alpha val="43137"/>
                    </a:srgbClr>
                  </a:outerShdw>
                </a:effectLst>
              </a:rPr>
              <a:t>besides	</a:t>
            </a:r>
          </a:p>
          <a:p>
            <a:r>
              <a:rPr lang="en-US" sz="3200" b="1" dirty="0">
                <a:solidFill>
                  <a:schemeClr val="bg1"/>
                </a:solidFill>
                <a:effectLst>
                  <a:outerShdw blurRad="38100" dist="38100" dir="2700000" algn="tl">
                    <a:srgbClr val="000000">
                      <a:alpha val="43137"/>
                    </a:srgbClr>
                  </a:outerShdw>
                </a:effectLst>
              </a:rPr>
              <a:t>above all	</a:t>
            </a:r>
          </a:p>
          <a:p>
            <a:r>
              <a:rPr lang="en-US" sz="3200" b="1" dirty="0">
                <a:solidFill>
                  <a:schemeClr val="bg1"/>
                </a:solidFill>
                <a:effectLst>
                  <a:outerShdw blurRad="38100" dist="38100" dir="2700000" algn="tl">
                    <a:srgbClr val="000000">
                      <a:alpha val="43137"/>
                    </a:srgbClr>
                  </a:outerShdw>
                </a:effectLst>
              </a:rPr>
              <a:t>as well	</a:t>
            </a:r>
          </a:p>
          <a:p>
            <a:r>
              <a:rPr lang="en-US" sz="3200" b="1" dirty="0">
                <a:solidFill>
                  <a:schemeClr val="bg1"/>
                </a:solidFill>
                <a:effectLst>
                  <a:outerShdw blurRad="38100" dist="38100" dir="2700000" algn="tl">
                    <a:srgbClr val="000000">
                      <a:alpha val="43137"/>
                    </a:srgbClr>
                  </a:outerShdw>
                </a:effectLst>
              </a:rPr>
              <a:t>in addition</a:t>
            </a:r>
          </a:p>
          <a:p>
            <a:r>
              <a:rPr lang="en-US" sz="3200" b="1" dirty="0">
                <a:solidFill>
                  <a:schemeClr val="bg1"/>
                </a:solidFill>
                <a:effectLst>
                  <a:outerShdw blurRad="38100" dist="38100" dir="2700000" algn="tl">
                    <a:srgbClr val="000000">
                      <a:alpha val="43137"/>
                    </a:srgbClr>
                  </a:outerShdw>
                </a:effectLst>
              </a:rPr>
              <a:t>moreover</a:t>
            </a:r>
          </a:p>
          <a:p>
            <a:endParaRPr lang="lt-LT" dirty="0"/>
          </a:p>
        </p:txBody>
      </p:sp>
    </p:spTree>
    <p:extLst>
      <p:ext uri="{BB962C8B-B14F-4D97-AF65-F5344CB8AC3E}">
        <p14:creationId xmlns:p14="http://schemas.microsoft.com/office/powerpoint/2010/main" val="18160200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404664"/>
            <a:ext cx="8229600" cy="1143000"/>
          </a:xfrm>
        </p:spPr>
        <p:txBody>
          <a:bodyPr>
            <a:normAutofit fontScale="90000"/>
          </a:bodyPr>
          <a:lstStyle/>
          <a:p>
            <a:r>
              <a:rPr lang="lt-LT" sz="4900" dirty="0" err="1">
                <a:latin typeface="Arial Black" panose="020B0A04020102020204" pitchFamily="34" charset="0"/>
              </a:rPr>
              <a:t>Linking</a:t>
            </a:r>
            <a:r>
              <a:rPr lang="lt-LT" sz="4900" dirty="0">
                <a:latin typeface="Arial Black" panose="020B0A04020102020204" pitchFamily="34" charset="0"/>
              </a:rPr>
              <a:t> </a:t>
            </a:r>
            <a:r>
              <a:rPr lang="lt-LT" sz="4900" dirty="0" err="1" smtClean="0">
                <a:latin typeface="Arial Black" panose="020B0A04020102020204" pitchFamily="34" charset="0"/>
              </a:rPr>
              <a:t>Words</a:t>
            </a:r>
            <a:r>
              <a:rPr lang="lt-LT" dirty="0" smtClean="0">
                <a:latin typeface="Arial Black" panose="020B0A04020102020204" pitchFamily="34" charset="0"/>
              </a:rPr>
              <a:t/>
            </a:r>
            <a:br>
              <a:rPr lang="lt-LT" dirty="0" smtClean="0">
                <a:latin typeface="Arial Black" panose="020B0A04020102020204" pitchFamily="34" charset="0"/>
              </a:rPr>
            </a:br>
            <a:r>
              <a:rPr lang="en-US" dirty="0">
                <a:solidFill>
                  <a:srgbClr val="0070C0"/>
                </a:solidFill>
                <a:latin typeface="Arial Black" panose="020B0A04020102020204" pitchFamily="34" charset="0"/>
              </a:rPr>
              <a:t>To show the next step:</a:t>
            </a:r>
            <a:endParaRPr lang="lt-LT" dirty="0">
              <a:solidFill>
                <a:srgbClr val="0070C0"/>
              </a:solidFill>
              <a:latin typeface="Arial Black" panose="020B0A04020102020204" pitchFamily="34" charset="0"/>
            </a:endParaRPr>
          </a:p>
        </p:txBody>
      </p:sp>
      <p:sp>
        <p:nvSpPr>
          <p:cNvPr id="3" name="Turinio vietos rezervavimo ženklas 2"/>
          <p:cNvSpPr>
            <a:spLocks noGrp="1"/>
          </p:cNvSpPr>
          <p:nvPr>
            <p:ph sz="half" idx="1"/>
          </p:nvPr>
        </p:nvSpPr>
        <p:spPr>
          <a:xfrm>
            <a:off x="179512" y="1916832"/>
            <a:ext cx="4038600" cy="4525963"/>
          </a:xfrm>
        </p:spPr>
        <p:txBody>
          <a:bodyPr>
            <a:normAutofit/>
          </a:bodyPr>
          <a:lstStyle/>
          <a:p>
            <a:r>
              <a:rPr lang="en-US" sz="2800" b="1" dirty="0">
                <a:solidFill>
                  <a:schemeClr val="bg1"/>
                </a:solidFill>
                <a:effectLst>
                  <a:outerShdw blurRad="38100" dist="38100" dir="2700000" algn="tl">
                    <a:srgbClr val="000000">
                      <a:alpha val="43137"/>
                    </a:srgbClr>
                  </a:outerShdw>
                </a:effectLst>
              </a:rPr>
              <a:t>first(</a:t>
            </a:r>
            <a:r>
              <a:rPr lang="en-US" sz="2800" b="1" dirty="0" err="1">
                <a:solidFill>
                  <a:schemeClr val="bg1"/>
                </a:solidFill>
                <a:effectLst>
                  <a:outerShdw blurRad="38100" dist="38100" dir="2700000" algn="tl">
                    <a:srgbClr val="000000">
                      <a:alpha val="43137"/>
                    </a:srgbClr>
                  </a:outerShdw>
                </a:effectLst>
              </a:rPr>
              <a:t>ly</a:t>
            </a:r>
            <a:r>
              <a:rPr lang="en-US" sz="2800" b="1" dirty="0">
                <a:solidFill>
                  <a:schemeClr val="bg1"/>
                </a:solidFill>
                <a:effectLst>
                  <a:outerShdw blurRad="38100" dist="38100" dir="2700000" algn="tl">
                    <a:srgbClr val="000000">
                      <a:alpha val="43137"/>
                    </a:srgbClr>
                  </a:outerShdw>
                </a:effectLst>
              </a:rPr>
              <a:t>) </a:t>
            </a:r>
            <a:endParaRPr lang="lt-LT" sz="2800" b="1" dirty="0" smtClean="0">
              <a:solidFill>
                <a:schemeClr val="bg1"/>
              </a:solidFill>
              <a:effectLst>
                <a:outerShdw blurRad="38100" dist="38100" dir="2700000" algn="tl">
                  <a:srgbClr val="000000">
                    <a:alpha val="43137"/>
                  </a:srgbClr>
                </a:outerShdw>
              </a:effectLst>
            </a:endParaRPr>
          </a:p>
          <a:p>
            <a:r>
              <a:rPr lang="en-US" sz="2800" b="1" dirty="0" smtClean="0">
                <a:solidFill>
                  <a:schemeClr val="bg1"/>
                </a:solidFill>
                <a:effectLst>
                  <a:outerShdw blurRad="38100" dist="38100" dir="2700000" algn="tl">
                    <a:srgbClr val="000000">
                      <a:alpha val="43137"/>
                    </a:srgbClr>
                  </a:outerShdw>
                </a:effectLst>
              </a:rPr>
              <a:t>second(</a:t>
            </a:r>
            <a:r>
              <a:rPr lang="en-US" sz="2800" b="1" dirty="0" err="1" smtClean="0">
                <a:solidFill>
                  <a:schemeClr val="bg1"/>
                </a:solidFill>
                <a:effectLst>
                  <a:outerShdw blurRad="38100" dist="38100" dir="2700000" algn="tl">
                    <a:srgbClr val="000000">
                      <a:alpha val="43137"/>
                    </a:srgbClr>
                  </a:outerShdw>
                </a:effectLst>
              </a:rPr>
              <a:t>ly</a:t>
            </a:r>
            <a:r>
              <a:rPr lang="en-US" sz="2800" b="1" dirty="0">
                <a:solidFill>
                  <a:schemeClr val="bg1"/>
                </a:solidFill>
                <a:effectLst>
                  <a:outerShdw blurRad="38100" dist="38100" dir="2700000" algn="tl">
                    <a:srgbClr val="000000">
                      <a:alpha val="43137"/>
                    </a:srgbClr>
                  </a:outerShdw>
                </a:effectLst>
              </a:rPr>
              <a:t>)	</a:t>
            </a:r>
            <a:endParaRPr lang="lt-LT" sz="2800" b="1" dirty="0" smtClean="0">
              <a:solidFill>
                <a:schemeClr val="bg1"/>
              </a:solidFill>
              <a:effectLst>
                <a:outerShdw blurRad="38100" dist="38100" dir="2700000" algn="tl">
                  <a:srgbClr val="000000">
                    <a:alpha val="43137"/>
                  </a:srgbClr>
                </a:outerShdw>
              </a:effectLst>
            </a:endParaRPr>
          </a:p>
          <a:p>
            <a:r>
              <a:rPr lang="en-US" sz="2800" b="1" dirty="0">
                <a:solidFill>
                  <a:schemeClr val="bg1"/>
                </a:solidFill>
                <a:effectLst>
                  <a:outerShdw blurRad="38100" dist="38100" dir="2700000" algn="tl">
                    <a:srgbClr val="000000">
                      <a:alpha val="43137"/>
                    </a:srgbClr>
                  </a:outerShdw>
                </a:effectLst>
              </a:rPr>
              <a:t>third(</a:t>
            </a:r>
            <a:r>
              <a:rPr lang="en-US" sz="2800" b="1" dirty="0" err="1">
                <a:solidFill>
                  <a:schemeClr val="bg1"/>
                </a:solidFill>
                <a:effectLst>
                  <a:outerShdw blurRad="38100" dist="38100" dir="2700000" algn="tl">
                    <a:srgbClr val="000000">
                      <a:alpha val="43137"/>
                    </a:srgbClr>
                  </a:outerShdw>
                </a:effectLst>
              </a:rPr>
              <a:t>ly</a:t>
            </a:r>
            <a:r>
              <a:rPr lang="en-US" sz="2800" b="1" dirty="0">
                <a:solidFill>
                  <a:schemeClr val="bg1"/>
                </a:solidFill>
                <a:effectLst>
                  <a:outerShdw blurRad="38100" dist="38100" dir="2700000" algn="tl">
                    <a:srgbClr val="000000">
                      <a:alpha val="43137"/>
                    </a:srgbClr>
                  </a:outerShdw>
                </a:effectLst>
              </a:rPr>
              <a:t>) </a:t>
            </a:r>
            <a:endParaRPr lang="lt-LT" sz="2800" b="1" dirty="0" smtClean="0">
              <a:solidFill>
                <a:schemeClr val="bg1"/>
              </a:solidFill>
              <a:effectLst>
                <a:outerShdw blurRad="38100" dist="38100" dir="2700000" algn="tl">
                  <a:srgbClr val="000000">
                    <a:alpha val="43137"/>
                  </a:srgbClr>
                </a:outerShdw>
              </a:effectLst>
            </a:endParaRPr>
          </a:p>
          <a:p>
            <a:r>
              <a:rPr lang="en-US" sz="2800" b="1" dirty="0" smtClean="0">
                <a:solidFill>
                  <a:schemeClr val="bg1"/>
                </a:solidFill>
                <a:effectLst>
                  <a:outerShdw blurRad="38100" dist="38100" dir="2700000" algn="tl">
                    <a:srgbClr val="000000">
                      <a:alpha val="43137"/>
                    </a:srgbClr>
                  </a:outerShdw>
                </a:effectLst>
              </a:rPr>
              <a:t>finally</a:t>
            </a:r>
            <a:r>
              <a:rPr lang="en-US" sz="2800" b="1" dirty="0">
                <a:solidFill>
                  <a:schemeClr val="bg1"/>
                </a:solidFill>
                <a:effectLst>
                  <a:outerShdw blurRad="38100" dist="38100" dir="2700000" algn="tl">
                    <a:srgbClr val="000000">
                      <a:alpha val="43137"/>
                    </a:srgbClr>
                  </a:outerShdw>
                </a:effectLst>
              </a:rPr>
              <a:t>	</a:t>
            </a:r>
            <a:endParaRPr lang="lt-LT" sz="2800" b="1" dirty="0" smtClean="0">
              <a:solidFill>
                <a:schemeClr val="bg1"/>
              </a:solidFill>
              <a:effectLst>
                <a:outerShdw blurRad="38100" dist="38100" dir="2700000" algn="tl">
                  <a:srgbClr val="000000">
                    <a:alpha val="43137"/>
                  </a:srgbClr>
                </a:outerShdw>
              </a:effectLst>
            </a:endParaRPr>
          </a:p>
          <a:p>
            <a:r>
              <a:rPr lang="en-US" sz="2800" b="1" dirty="0" smtClean="0">
                <a:solidFill>
                  <a:schemeClr val="bg1"/>
                </a:solidFill>
                <a:effectLst>
                  <a:outerShdw blurRad="38100" dist="38100" dir="2700000" algn="tl">
                    <a:srgbClr val="000000">
                      <a:alpha val="43137"/>
                    </a:srgbClr>
                  </a:outerShdw>
                </a:effectLst>
              </a:rPr>
              <a:t>to </a:t>
            </a:r>
            <a:r>
              <a:rPr lang="en-US" sz="2800" b="1" dirty="0">
                <a:solidFill>
                  <a:schemeClr val="bg1"/>
                </a:solidFill>
                <a:effectLst>
                  <a:outerShdw blurRad="38100" dist="38100" dir="2700000" algn="tl">
                    <a:srgbClr val="000000">
                      <a:alpha val="43137"/>
                    </a:srgbClr>
                  </a:outerShdw>
                </a:effectLst>
              </a:rPr>
              <a:t>begin/start with	</a:t>
            </a:r>
            <a:endParaRPr lang="lt-LT" sz="2800" b="1" dirty="0" smtClean="0">
              <a:solidFill>
                <a:schemeClr val="bg1"/>
              </a:solidFill>
              <a:effectLst>
                <a:outerShdw blurRad="38100" dist="38100" dir="2700000" algn="tl">
                  <a:srgbClr val="000000">
                    <a:alpha val="43137"/>
                  </a:srgbClr>
                </a:outerShdw>
              </a:effectLst>
            </a:endParaRPr>
          </a:p>
          <a:p>
            <a:r>
              <a:rPr lang="en-US" sz="2800" b="1" dirty="0" smtClean="0">
                <a:solidFill>
                  <a:schemeClr val="bg1"/>
                </a:solidFill>
                <a:effectLst>
                  <a:outerShdw blurRad="38100" dist="38100" dir="2700000" algn="tl">
                    <a:srgbClr val="000000">
                      <a:alpha val="43137"/>
                    </a:srgbClr>
                  </a:outerShdw>
                </a:effectLst>
              </a:rPr>
              <a:t>in </a:t>
            </a:r>
            <a:r>
              <a:rPr lang="en-US" sz="2800" b="1" dirty="0">
                <a:solidFill>
                  <a:schemeClr val="bg1"/>
                </a:solidFill>
                <a:effectLst>
                  <a:outerShdw blurRad="38100" dist="38100" dir="2700000" algn="tl">
                    <a:srgbClr val="000000">
                      <a:alpha val="43137"/>
                    </a:srgbClr>
                  </a:outerShdw>
                </a:effectLst>
              </a:rPr>
              <a:t>the first/second </a:t>
            </a:r>
            <a:r>
              <a:rPr lang="en-US" sz="2800" b="1" dirty="0" smtClean="0">
                <a:solidFill>
                  <a:schemeClr val="bg1"/>
                </a:solidFill>
                <a:effectLst>
                  <a:outerShdw blurRad="38100" dist="38100" dir="2700000" algn="tl">
                    <a:srgbClr val="000000">
                      <a:alpha val="43137"/>
                    </a:srgbClr>
                  </a:outerShdw>
                </a:effectLst>
              </a:rPr>
              <a:t>place</a:t>
            </a:r>
            <a:endParaRPr lang="en-US" sz="2800" b="1" dirty="0">
              <a:solidFill>
                <a:schemeClr val="bg1"/>
              </a:solidFill>
              <a:effectLst>
                <a:outerShdw blurRad="38100" dist="38100" dir="2700000" algn="tl">
                  <a:srgbClr val="000000">
                    <a:alpha val="43137"/>
                  </a:srgbClr>
                </a:outerShdw>
              </a:effectLst>
            </a:endParaRPr>
          </a:p>
          <a:p>
            <a:r>
              <a:rPr lang="en-US" sz="2800" b="1" dirty="0">
                <a:solidFill>
                  <a:schemeClr val="bg1"/>
                </a:solidFill>
                <a:effectLst>
                  <a:outerShdw blurRad="38100" dist="38100" dir="2700000" algn="tl">
                    <a:srgbClr val="000000">
                      <a:alpha val="43137"/>
                    </a:srgbClr>
                  </a:outerShdw>
                </a:effectLst>
              </a:rPr>
              <a:t>first and </a:t>
            </a:r>
            <a:r>
              <a:rPr lang="en-US" sz="2800" b="1" dirty="0" smtClean="0">
                <a:solidFill>
                  <a:schemeClr val="bg1"/>
                </a:solidFill>
                <a:effectLst>
                  <a:outerShdw blurRad="38100" dist="38100" dir="2700000" algn="tl">
                    <a:srgbClr val="000000">
                      <a:alpha val="43137"/>
                    </a:srgbClr>
                  </a:outerShdw>
                </a:effectLst>
              </a:rPr>
              <a:t>foremost</a:t>
            </a:r>
            <a:endParaRPr lang="lt-LT" sz="2800" b="1" dirty="0" smtClean="0">
              <a:solidFill>
                <a:schemeClr val="bg1"/>
              </a:solidFill>
              <a:effectLst>
                <a:outerShdw blurRad="38100" dist="38100" dir="2700000" algn="tl">
                  <a:srgbClr val="000000">
                    <a:alpha val="43137"/>
                  </a:srgbClr>
                </a:outerShdw>
              </a:effectLst>
            </a:endParaRPr>
          </a:p>
          <a:p>
            <a:endParaRPr lang="lt-LT" dirty="0"/>
          </a:p>
        </p:txBody>
      </p:sp>
      <p:sp>
        <p:nvSpPr>
          <p:cNvPr id="4" name="Turinio vietos rezervavimo ženklas 3"/>
          <p:cNvSpPr>
            <a:spLocks noGrp="1"/>
          </p:cNvSpPr>
          <p:nvPr>
            <p:ph sz="half" idx="2"/>
          </p:nvPr>
        </p:nvSpPr>
        <p:spPr>
          <a:xfrm>
            <a:off x="4860032" y="1844824"/>
            <a:ext cx="4104456" cy="4525963"/>
          </a:xfrm>
        </p:spPr>
        <p:txBody>
          <a:bodyPr>
            <a:normAutofit/>
          </a:bodyPr>
          <a:lstStyle/>
          <a:p>
            <a:r>
              <a:rPr lang="en-US" sz="2800" b="1" dirty="0">
                <a:solidFill>
                  <a:schemeClr val="bg1"/>
                </a:solidFill>
                <a:effectLst>
                  <a:outerShdw blurRad="38100" dist="38100" dir="2700000" algn="tl">
                    <a:srgbClr val="000000">
                      <a:alpha val="43137"/>
                    </a:srgbClr>
                  </a:outerShdw>
                </a:effectLst>
              </a:rPr>
              <a:t>first and most importantly</a:t>
            </a:r>
          </a:p>
          <a:p>
            <a:r>
              <a:rPr lang="en-US" sz="2800" b="1" dirty="0">
                <a:solidFill>
                  <a:schemeClr val="bg1"/>
                </a:solidFill>
                <a:effectLst>
                  <a:outerShdw blurRad="38100" dist="38100" dir="2700000" algn="tl">
                    <a:srgbClr val="000000">
                      <a:alpha val="43137"/>
                    </a:srgbClr>
                  </a:outerShdw>
                </a:effectLst>
              </a:rPr>
              <a:t>another</a:t>
            </a:r>
          </a:p>
          <a:p>
            <a:r>
              <a:rPr lang="en-US" sz="2800" b="1" dirty="0">
                <a:solidFill>
                  <a:schemeClr val="bg1"/>
                </a:solidFill>
                <a:effectLst>
                  <a:outerShdw blurRad="38100" dist="38100" dir="2700000" algn="tl">
                    <a:srgbClr val="000000">
                      <a:alpha val="43137"/>
                    </a:srgbClr>
                  </a:outerShdw>
                </a:effectLst>
              </a:rPr>
              <a:t>then</a:t>
            </a:r>
          </a:p>
          <a:p>
            <a:r>
              <a:rPr lang="en-US" sz="2800" b="1" dirty="0">
                <a:solidFill>
                  <a:schemeClr val="bg1"/>
                </a:solidFill>
                <a:effectLst>
                  <a:outerShdw blurRad="38100" dist="38100" dir="2700000" algn="tl">
                    <a:srgbClr val="000000">
                      <a:alpha val="43137"/>
                    </a:srgbClr>
                  </a:outerShdw>
                </a:effectLst>
              </a:rPr>
              <a:t>after	</a:t>
            </a:r>
          </a:p>
          <a:p>
            <a:r>
              <a:rPr lang="en-US" sz="2800" b="1" dirty="0">
                <a:solidFill>
                  <a:schemeClr val="bg1"/>
                </a:solidFill>
                <a:effectLst>
                  <a:outerShdw blurRad="38100" dist="38100" dir="2700000" algn="tl">
                    <a:srgbClr val="000000">
                      <a:alpha val="43137"/>
                    </a:srgbClr>
                  </a:outerShdw>
                </a:effectLst>
              </a:rPr>
              <a:t>next	</a:t>
            </a:r>
          </a:p>
          <a:p>
            <a:r>
              <a:rPr lang="en-US" sz="2800" b="1" dirty="0">
                <a:solidFill>
                  <a:schemeClr val="bg1"/>
                </a:solidFill>
                <a:effectLst>
                  <a:outerShdw blurRad="38100" dist="38100" dir="2700000" algn="tl">
                    <a:srgbClr val="000000">
                      <a:alpha val="43137"/>
                    </a:srgbClr>
                  </a:outerShdw>
                </a:effectLst>
              </a:rPr>
              <a:t>afterwards		</a:t>
            </a:r>
          </a:p>
          <a:p>
            <a:r>
              <a:rPr lang="en-US" sz="2800" b="1" dirty="0">
                <a:solidFill>
                  <a:schemeClr val="bg1"/>
                </a:solidFill>
                <a:effectLst>
                  <a:outerShdw blurRad="38100" dist="38100" dir="2700000" algn="tl">
                    <a:srgbClr val="000000">
                      <a:alpha val="43137"/>
                    </a:srgbClr>
                  </a:outerShdw>
                </a:effectLst>
              </a:rPr>
              <a:t>ultimately</a:t>
            </a:r>
            <a:r>
              <a:rPr lang="en-US" dirty="0"/>
              <a:t>	</a:t>
            </a:r>
          </a:p>
          <a:p>
            <a:endParaRPr lang="lt-LT" dirty="0"/>
          </a:p>
        </p:txBody>
      </p:sp>
    </p:spTree>
    <p:extLst>
      <p:ext uri="{BB962C8B-B14F-4D97-AF65-F5344CB8AC3E}">
        <p14:creationId xmlns:p14="http://schemas.microsoft.com/office/powerpoint/2010/main" val="34930933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332656"/>
            <a:ext cx="8229600" cy="1143000"/>
          </a:xfrm>
        </p:spPr>
        <p:txBody>
          <a:bodyPr>
            <a:normAutofit fontScale="90000"/>
          </a:bodyPr>
          <a:lstStyle/>
          <a:p>
            <a:r>
              <a:rPr lang="lt-LT" sz="4900" dirty="0" err="1">
                <a:latin typeface="Arial Black" panose="020B0A04020102020204" pitchFamily="34" charset="0"/>
              </a:rPr>
              <a:t>Linking</a:t>
            </a:r>
            <a:r>
              <a:rPr lang="lt-LT" sz="4900" dirty="0">
                <a:latin typeface="Arial Black" panose="020B0A04020102020204" pitchFamily="34" charset="0"/>
              </a:rPr>
              <a:t> </a:t>
            </a:r>
            <a:r>
              <a:rPr lang="lt-LT" sz="4900" dirty="0" err="1" smtClean="0">
                <a:latin typeface="Arial Black" panose="020B0A04020102020204" pitchFamily="34" charset="0"/>
              </a:rPr>
              <a:t>Words</a:t>
            </a:r>
            <a:r>
              <a:rPr lang="lt-LT" dirty="0">
                <a:latin typeface="Arial Black" panose="020B0A04020102020204" pitchFamily="34" charset="0"/>
              </a:rPr>
              <a:t/>
            </a:r>
            <a:br>
              <a:rPr lang="lt-LT" dirty="0">
                <a:latin typeface="Arial Black" panose="020B0A04020102020204" pitchFamily="34" charset="0"/>
              </a:rPr>
            </a:br>
            <a:r>
              <a:rPr lang="lt-LT" dirty="0">
                <a:solidFill>
                  <a:srgbClr val="002060"/>
                </a:solidFill>
                <a:latin typeface="Arial Black" panose="020B0A04020102020204" pitchFamily="34" charset="0"/>
              </a:rPr>
              <a:t>To </a:t>
            </a:r>
            <a:r>
              <a:rPr lang="lt-LT" dirty="0" err="1">
                <a:solidFill>
                  <a:srgbClr val="002060"/>
                </a:solidFill>
                <a:latin typeface="Arial Black" panose="020B0A04020102020204" pitchFamily="34" charset="0"/>
              </a:rPr>
              <a:t>indicate</a:t>
            </a:r>
            <a:r>
              <a:rPr lang="lt-LT" dirty="0">
                <a:solidFill>
                  <a:srgbClr val="002060"/>
                </a:solidFill>
                <a:latin typeface="Arial Black" panose="020B0A04020102020204" pitchFamily="34" charset="0"/>
              </a:rPr>
              <a:t> a </a:t>
            </a:r>
            <a:r>
              <a:rPr lang="lt-LT" dirty="0" err="1">
                <a:solidFill>
                  <a:srgbClr val="002060"/>
                </a:solidFill>
                <a:latin typeface="Arial Black" panose="020B0A04020102020204" pitchFamily="34" charset="0"/>
              </a:rPr>
              <a:t>contrast</a:t>
            </a:r>
            <a:r>
              <a:rPr lang="lt-LT" dirty="0">
                <a:solidFill>
                  <a:srgbClr val="002060"/>
                </a:solidFill>
                <a:latin typeface="Arial Black" panose="020B0A04020102020204" pitchFamily="34" charset="0"/>
              </a:rPr>
              <a:t>:</a:t>
            </a:r>
          </a:p>
        </p:txBody>
      </p:sp>
      <p:sp>
        <p:nvSpPr>
          <p:cNvPr id="3" name="Turinio vietos rezervavimo ženklas 2"/>
          <p:cNvSpPr>
            <a:spLocks noGrp="1"/>
          </p:cNvSpPr>
          <p:nvPr>
            <p:ph sz="half" idx="1"/>
          </p:nvPr>
        </p:nvSpPr>
        <p:spPr>
          <a:xfrm>
            <a:off x="107504" y="1844824"/>
            <a:ext cx="4326632" cy="4525963"/>
          </a:xfrm>
        </p:spPr>
        <p:txBody>
          <a:bodyPr>
            <a:normAutofit fontScale="92500" lnSpcReduction="10000"/>
          </a:bodyPr>
          <a:lstStyle/>
          <a:p>
            <a:r>
              <a:rPr lang="lt-LT" b="1" dirty="0" smtClean="0">
                <a:solidFill>
                  <a:schemeClr val="bg1"/>
                </a:solidFill>
                <a:effectLst>
                  <a:outerShdw blurRad="38100" dist="38100" dir="2700000" algn="tl">
                    <a:srgbClr val="000000">
                      <a:alpha val="43137"/>
                    </a:srgbClr>
                  </a:outerShdw>
                </a:effectLst>
              </a:rPr>
              <a:t>h</a:t>
            </a:r>
            <a:r>
              <a:rPr lang="en-US" b="1" dirty="0" err="1" smtClean="0">
                <a:solidFill>
                  <a:schemeClr val="bg1"/>
                </a:solidFill>
                <a:effectLst>
                  <a:outerShdw blurRad="38100" dist="38100" dir="2700000" algn="tl">
                    <a:srgbClr val="000000">
                      <a:alpha val="43137"/>
                    </a:srgbClr>
                  </a:outerShdw>
                </a:effectLst>
              </a:rPr>
              <a:t>owever</a:t>
            </a:r>
            <a:r>
              <a:rPr lang="en-US" b="1" dirty="0">
                <a:solidFill>
                  <a:schemeClr val="bg1"/>
                </a:solidFill>
                <a:effectLst>
                  <a:outerShdw blurRad="38100" dist="38100" dir="2700000" algn="tl">
                    <a:srgbClr val="000000">
                      <a:alpha val="43137"/>
                    </a:srgbClr>
                  </a:outerShdw>
                </a:effectLst>
              </a:rPr>
              <a:t>	</a:t>
            </a:r>
            <a:endParaRPr lang="lt-LT" b="1" dirty="0" smtClean="0">
              <a:solidFill>
                <a:schemeClr val="bg1"/>
              </a:solidFill>
              <a:effectLst>
                <a:outerShdw blurRad="38100" dist="38100" dir="2700000" algn="tl">
                  <a:srgbClr val="000000">
                    <a:alpha val="43137"/>
                  </a:srgbClr>
                </a:outerShdw>
              </a:effectLst>
            </a:endParaRPr>
          </a:p>
          <a:p>
            <a:r>
              <a:rPr lang="en-US" b="1" dirty="0" smtClean="0">
                <a:solidFill>
                  <a:schemeClr val="bg1"/>
                </a:solidFill>
                <a:effectLst>
                  <a:outerShdw blurRad="38100" dist="38100" dir="2700000" algn="tl">
                    <a:srgbClr val="000000">
                      <a:alpha val="43137"/>
                    </a:srgbClr>
                  </a:outerShdw>
                </a:effectLst>
              </a:rPr>
              <a:t>on </a:t>
            </a:r>
            <a:r>
              <a:rPr lang="en-US" b="1" dirty="0">
                <a:solidFill>
                  <a:schemeClr val="bg1"/>
                </a:solidFill>
                <a:effectLst>
                  <a:outerShdw blurRad="38100" dist="38100" dir="2700000" algn="tl">
                    <a:srgbClr val="000000">
                      <a:alpha val="43137"/>
                    </a:srgbClr>
                  </a:outerShdw>
                </a:effectLst>
              </a:rPr>
              <a:t>the other </a:t>
            </a:r>
            <a:r>
              <a:rPr lang="en-US" b="1" dirty="0" smtClean="0">
                <a:solidFill>
                  <a:schemeClr val="bg1"/>
                </a:solidFill>
                <a:effectLst>
                  <a:outerShdw blurRad="38100" dist="38100" dir="2700000" algn="tl">
                    <a:srgbClr val="000000">
                      <a:alpha val="43137"/>
                    </a:srgbClr>
                  </a:outerShdw>
                </a:effectLst>
              </a:rPr>
              <a:t>hand</a:t>
            </a:r>
            <a:endParaRPr lang="lt-LT" b="1" dirty="0" smtClean="0">
              <a:solidFill>
                <a:schemeClr val="bg1"/>
              </a:solidFill>
              <a:effectLst>
                <a:outerShdw blurRad="38100" dist="38100" dir="2700000" algn="tl">
                  <a:srgbClr val="000000">
                    <a:alpha val="43137"/>
                  </a:srgbClr>
                </a:outerShdw>
              </a:effectLst>
            </a:endParaRPr>
          </a:p>
          <a:p>
            <a:r>
              <a:rPr lang="en-US" b="1" dirty="0" smtClean="0">
                <a:solidFill>
                  <a:schemeClr val="bg1"/>
                </a:solidFill>
                <a:effectLst>
                  <a:outerShdw blurRad="38100" dist="38100" dir="2700000" algn="tl">
                    <a:srgbClr val="000000">
                      <a:alpha val="43137"/>
                    </a:srgbClr>
                  </a:outerShdw>
                </a:effectLst>
              </a:rPr>
              <a:t>alternatively</a:t>
            </a:r>
            <a:r>
              <a:rPr lang="en-US" b="1" dirty="0">
                <a:solidFill>
                  <a:schemeClr val="bg1"/>
                </a:solidFill>
                <a:effectLst>
                  <a:outerShdw blurRad="38100" dist="38100" dir="2700000" algn="tl">
                    <a:srgbClr val="000000">
                      <a:alpha val="43137"/>
                    </a:srgbClr>
                  </a:outerShdw>
                </a:effectLst>
              </a:rPr>
              <a:t>	</a:t>
            </a:r>
            <a:endParaRPr lang="lt-LT" b="1" dirty="0" smtClean="0">
              <a:solidFill>
                <a:schemeClr val="bg1"/>
              </a:solidFill>
              <a:effectLst>
                <a:outerShdw blurRad="38100" dist="38100" dir="2700000" algn="tl">
                  <a:srgbClr val="000000">
                    <a:alpha val="43137"/>
                  </a:srgbClr>
                </a:outerShdw>
              </a:effectLst>
            </a:endParaRPr>
          </a:p>
          <a:p>
            <a:r>
              <a:rPr lang="en-US" b="1" dirty="0" smtClean="0">
                <a:solidFill>
                  <a:schemeClr val="bg1"/>
                </a:solidFill>
                <a:effectLst>
                  <a:outerShdw blurRad="38100" dist="38100" dir="2700000" algn="tl">
                    <a:srgbClr val="000000">
                      <a:alpha val="43137"/>
                    </a:srgbClr>
                  </a:outerShdw>
                </a:effectLst>
              </a:rPr>
              <a:t>in contrast</a:t>
            </a:r>
            <a:endParaRPr lang="en-US" b="1" dirty="0">
              <a:solidFill>
                <a:schemeClr val="bg1"/>
              </a:solidFill>
              <a:effectLst>
                <a:outerShdw blurRad="38100" dist="38100" dir="2700000" algn="tl">
                  <a:srgbClr val="000000">
                    <a:alpha val="43137"/>
                  </a:srgbClr>
                </a:outerShdw>
              </a:effectLst>
            </a:endParaRPr>
          </a:p>
          <a:p>
            <a:r>
              <a:rPr lang="lt-LT" b="1" dirty="0">
                <a:solidFill>
                  <a:schemeClr val="bg1"/>
                </a:solidFill>
                <a:effectLst>
                  <a:outerShdw blurRad="38100" dist="38100" dir="2700000" algn="tl">
                    <a:srgbClr val="000000">
                      <a:alpha val="43137"/>
                    </a:srgbClr>
                  </a:outerShdw>
                </a:effectLst>
              </a:rPr>
              <a:t>i</a:t>
            </a:r>
            <a:r>
              <a:rPr lang="en-US" b="1" dirty="0" err="1" smtClean="0">
                <a:solidFill>
                  <a:schemeClr val="bg1"/>
                </a:solidFill>
                <a:effectLst>
                  <a:outerShdw blurRad="38100" dist="38100" dir="2700000" algn="tl">
                    <a:srgbClr val="000000">
                      <a:alpha val="43137"/>
                    </a:srgbClr>
                  </a:outerShdw>
                </a:effectLst>
              </a:rPr>
              <a:t>nstead</a:t>
            </a:r>
            <a:r>
              <a:rPr lang="lt-LT" b="1" dirty="0" smtClean="0">
                <a:solidFill>
                  <a:schemeClr val="bg1"/>
                </a:solidFill>
                <a:effectLst>
                  <a:outerShdw blurRad="38100" dist="38100" dir="2700000" algn="tl">
                    <a:srgbClr val="000000">
                      <a:alpha val="43137"/>
                    </a:srgbClr>
                  </a:outerShdw>
                </a:effectLst>
              </a:rPr>
              <a:t> </a:t>
            </a:r>
            <a:r>
              <a:rPr lang="en-US" b="1" dirty="0" smtClean="0">
                <a:solidFill>
                  <a:schemeClr val="bg1"/>
                </a:solidFill>
                <a:effectLst>
                  <a:outerShdw blurRad="38100" dist="38100" dir="2700000" algn="tl">
                    <a:srgbClr val="000000">
                      <a:alpha val="43137"/>
                    </a:srgbClr>
                  </a:outerShdw>
                </a:effectLst>
              </a:rPr>
              <a:t>(</a:t>
            </a:r>
            <a:r>
              <a:rPr lang="lt-LT" b="1" dirty="0" err="1" smtClean="0">
                <a:solidFill>
                  <a:schemeClr val="bg1"/>
                </a:solidFill>
                <a:effectLst>
                  <a:outerShdw blurRad="38100" dist="38100" dir="2700000" algn="tl">
                    <a:srgbClr val="000000">
                      <a:alpha val="43137"/>
                    </a:srgbClr>
                  </a:outerShdw>
                </a:effectLst>
              </a:rPr>
              <a:t>of</a:t>
            </a:r>
            <a:r>
              <a:rPr lang="en-US" b="1" dirty="0" smtClean="0">
                <a:solidFill>
                  <a:schemeClr val="bg1"/>
                </a:solidFill>
                <a:effectLst>
                  <a:outerShdw blurRad="38100" dist="38100" dir="2700000" algn="tl">
                    <a:srgbClr val="000000">
                      <a:alpha val="43137"/>
                    </a:srgbClr>
                  </a:outerShdw>
                </a:effectLst>
              </a:rPr>
              <a:t>)</a:t>
            </a:r>
            <a:r>
              <a:rPr lang="en-US" b="1" dirty="0">
                <a:solidFill>
                  <a:schemeClr val="bg1"/>
                </a:solidFill>
                <a:effectLst>
                  <a:outerShdw blurRad="38100" dist="38100" dir="2700000" algn="tl">
                    <a:srgbClr val="000000">
                      <a:alpha val="43137"/>
                    </a:srgbClr>
                  </a:outerShdw>
                </a:effectLst>
              </a:rPr>
              <a:t>	</a:t>
            </a:r>
            <a:endParaRPr lang="lt-LT" b="1" dirty="0" smtClean="0">
              <a:solidFill>
                <a:schemeClr val="bg1"/>
              </a:solidFill>
              <a:effectLst>
                <a:outerShdw blurRad="38100" dist="38100" dir="2700000" algn="tl">
                  <a:srgbClr val="000000">
                    <a:alpha val="43137"/>
                  </a:srgbClr>
                </a:outerShdw>
              </a:effectLst>
            </a:endParaRPr>
          </a:p>
          <a:p>
            <a:r>
              <a:rPr lang="en-US" b="1" dirty="0" smtClean="0">
                <a:solidFill>
                  <a:schemeClr val="bg1"/>
                </a:solidFill>
                <a:effectLst>
                  <a:outerShdw blurRad="38100" dist="38100" dir="2700000" algn="tl">
                    <a:srgbClr val="000000">
                      <a:alpha val="43137"/>
                    </a:srgbClr>
                  </a:outerShdw>
                </a:effectLst>
              </a:rPr>
              <a:t>conversely</a:t>
            </a:r>
            <a:r>
              <a:rPr lang="en-US" b="1" dirty="0">
                <a:solidFill>
                  <a:schemeClr val="bg1"/>
                </a:solidFill>
                <a:effectLst>
                  <a:outerShdw blurRad="38100" dist="38100" dir="2700000" algn="tl">
                    <a:srgbClr val="000000">
                      <a:alpha val="43137"/>
                    </a:srgbClr>
                  </a:outerShdw>
                </a:effectLst>
              </a:rPr>
              <a:t>	</a:t>
            </a:r>
            <a:endParaRPr lang="lt-LT" b="1" dirty="0" smtClean="0">
              <a:solidFill>
                <a:schemeClr val="bg1"/>
              </a:solidFill>
              <a:effectLst>
                <a:outerShdw blurRad="38100" dist="38100" dir="2700000" algn="tl">
                  <a:srgbClr val="000000">
                    <a:alpha val="43137"/>
                  </a:srgbClr>
                </a:outerShdw>
              </a:effectLst>
            </a:endParaRPr>
          </a:p>
          <a:p>
            <a:r>
              <a:rPr lang="en-US" b="1" dirty="0" smtClean="0">
                <a:solidFill>
                  <a:schemeClr val="bg1"/>
                </a:solidFill>
                <a:effectLst>
                  <a:outerShdw blurRad="38100" dist="38100" dir="2700000" algn="tl">
                    <a:srgbClr val="000000">
                      <a:alpha val="43137"/>
                    </a:srgbClr>
                  </a:outerShdw>
                </a:effectLst>
              </a:rPr>
              <a:t>on </a:t>
            </a:r>
            <a:r>
              <a:rPr lang="en-US" b="1" dirty="0">
                <a:solidFill>
                  <a:schemeClr val="bg1"/>
                </a:solidFill>
                <a:effectLst>
                  <a:outerShdw blurRad="38100" dist="38100" dir="2700000" algn="tl">
                    <a:srgbClr val="000000">
                      <a:alpha val="43137"/>
                    </a:srgbClr>
                  </a:outerShdw>
                </a:effectLst>
              </a:rPr>
              <a:t>the contrary	</a:t>
            </a:r>
            <a:endParaRPr lang="lt-LT" b="1" dirty="0" smtClean="0">
              <a:solidFill>
                <a:schemeClr val="bg1"/>
              </a:solidFill>
              <a:effectLst>
                <a:outerShdw blurRad="38100" dist="38100" dir="2700000" algn="tl">
                  <a:srgbClr val="000000">
                    <a:alpha val="43137"/>
                  </a:srgbClr>
                </a:outerShdw>
              </a:effectLst>
            </a:endParaRPr>
          </a:p>
          <a:p>
            <a:r>
              <a:rPr lang="en-US" b="1" dirty="0" smtClean="0">
                <a:solidFill>
                  <a:schemeClr val="bg1"/>
                </a:solidFill>
                <a:effectLst>
                  <a:outerShdw blurRad="38100" dist="38100" dir="2700000" algn="tl">
                    <a:srgbClr val="000000">
                      <a:alpha val="43137"/>
                    </a:srgbClr>
                  </a:outerShdw>
                </a:effectLst>
              </a:rPr>
              <a:t>in fact</a:t>
            </a:r>
            <a:endParaRPr lang="en-US" b="1" dirty="0">
              <a:solidFill>
                <a:schemeClr val="bg1"/>
              </a:solidFill>
              <a:effectLst>
                <a:outerShdw blurRad="38100" dist="38100" dir="2700000" algn="tl">
                  <a:srgbClr val="000000">
                    <a:alpha val="43137"/>
                  </a:srgbClr>
                </a:outerShdw>
              </a:effectLst>
            </a:endParaRPr>
          </a:p>
          <a:p>
            <a:r>
              <a:rPr lang="en-US" b="1" dirty="0" smtClean="0">
                <a:solidFill>
                  <a:schemeClr val="bg1"/>
                </a:solidFill>
                <a:effectLst>
                  <a:outerShdw blurRad="38100" dist="38100" dir="2700000" algn="tl">
                    <a:srgbClr val="000000">
                      <a:alpha val="43137"/>
                    </a:srgbClr>
                  </a:outerShdw>
                </a:effectLst>
              </a:rPr>
              <a:t>in comparison</a:t>
            </a:r>
            <a:endParaRPr lang="lt-LT" b="1" dirty="0" smtClean="0">
              <a:solidFill>
                <a:schemeClr val="bg1"/>
              </a:solidFill>
              <a:effectLst>
                <a:outerShdw blurRad="38100" dist="38100" dir="2700000" algn="tl">
                  <a:srgbClr val="000000">
                    <a:alpha val="43137"/>
                  </a:srgbClr>
                </a:outerShdw>
              </a:effectLst>
            </a:endParaRPr>
          </a:p>
          <a:p>
            <a:r>
              <a:rPr lang="en-US" b="1" dirty="0" smtClean="0">
                <a:solidFill>
                  <a:schemeClr val="bg1"/>
                </a:solidFill>
                <a:effectLst>
                  <a:outerShdw blurRad="38100" dist="38100" dir="2700000" algn="tl">
                    <a:srgbClr val="000000">
                      <a:alpha val="43137"/>
                    </a:srgbClr>
                  </a:outerShdw>
                </a:effectLst>
              </a:rPr>
              <a:t>another possibility</a:t>
            </a:r>
          </a:p>
          <a:p>
            <a:r>
              <a:rPr lang="en-US" b="1" dirty="0" smtClean="0">
                <a:solidFill>
                  <a:schemeClr val="bg1"/>
                </a:solidFill>
                <a:effectLst>
                  <a:outerShdw blurRad="38100" dist="38100" dir="2700000" algn="tl">
                    <a:srgbClr val="000000">
                      <a:alpha val="43137"/>
                    </a:srgbClr>
                  </a:outerShdw>
                </a:effectLst>
              </a:rPr>
              <a:t>while</a:t>
            </a:r>
            <a:endParaRPr lang="en-US" b="1" dirty="0">
              <a:solidFill>
                <a:schemeClr val="bg1"/>
              </a:solidFill>
              <a:effectLst>
                <a:outerShdw blurRad="38100" dist="38100" dir="2700000" algn="tl">
                  <a:srgbClr val="000000">
                    <a:alpha val="43137"/>
                  </a:srgbClr>
                </a:outerShdw>
              </a:effectLst>
            </a:endParaRPr>
          </a:p>
          <a:p>
            <a:endParaRPr lang="lt-LT" dirty="0" smtClean="0"/>
          </a:p>
          <a:p>
            <a:endParaRPr lang="en-US" dirty="0"/>
          </a:p>
          <a:p>
            <a:endParaRPr lang="lt-LT" dirty="0"/>
          </a:p>
        </p:txBody>
      </p:sp>
      <p:sp>
        <p:nvSpPr>
          <p:cNvPr id="4" name="Turinio vietos rezervavimo ženklas 3"/>
          <p:cNvSpPr>
            <a:spLocks noGrp="1"/>
          </p:cNvSpPr>
          <p:nvPr>
            <p:ph sz="half" idx="2"/>
          </p:nvPr>
        </p:nvSpPr>
        <p:spPr>
          <a:xfrm>
            <a:off x="4932040" y="1844824"/>
            <a:ext cx="4038600" cy="4525963"/>
          </a:xfrm>
        </p:spPr>
        <p:txBody>
          <a:bodyPr>
            <a:normAutofit fontScale="92500" lnSpcReduction="10000"/>
          </a:bodyPr>
          <a:lstStyle/>
          <a:p>
            <a:r>
              <a:rPr lang="en-US" b="1" dirty="0" smtClean="0">
                <a:solidFill>
                  <a:schemeClr val="bg1"/>
                </a:solidFill>
                <a:effectLst>
                  <a:outerShdw blurRad="38100" dist="38100" dir="2700000" algn="tl">
                    <a:srgbClr val="000000">
                      <a:alpha val="43137"/>
                    </a:srgbClr>
                  </a:outerShdw>
                </a:effectLst>
              </a:rPr>
              <a:t>whereas</a:t>
            </a:r>
          </a:p>
          <a:p>
            <a:r>
              <a:rPr lang="en-US" b="1" dirty="0" smtClean="0">
                <a:solidFill>
                  <a:schemeClr val="bg1"/>
                </a:solidFill>
                <a:effectLst>
                  <a:outerShdw blurRad="38100" dist="38100" dir="2700000" algn="tl">
                    <a:srgbClr val="000000">
                      <a:alpha val="43137"/>
                    </a:srgbClr>
                  </a:outerShdw>
                </a:effectLst>
              </a:rPr>
              <a:t>but</a:t>
            </a:r>
            <a:r>
              <a:rPr lang="en-US" b="1" dirty="0">
                <a:solidFill>
                  <a:schemeClr val="bg1"/>
                </a:solidFill>
                <a:effectLst>
                  <a:outerShdw blurRad="38100" dist="38100" dir="2700000" algn="tl">
                    <a:srgbClr val="000000">
                      <a:alpha val="43137"/>
                    </a:srgbClr>
                  </a:outerShdw>
                </a:effectLst>
              </a:rPr>
              <a:t>	</a:t>
            </a:r>
            <a:endParaRPr lang="lt-LT" b="1" dirty="0" smtClean="0">
              <a:solidFill>
                <a:schemeClr val="bg1"/>
              </a:solidFill>
              <a:effectLst>
                <a:outerShdw blurRad="38100" dist="38100" dir="2700000" algn="tl">
                  <a:srgbClr val="000000">
                    <a:alpha val="43137"/>
                  </a:srgbClr>
                </a:outerShdw>
              </a:effectLst>
            </a:endParaRPr>
          </a:p>
          <a:p>
            <a:r>
              <a:rPr lang="en-US" b="1" dirty="0" smtClean="0">
                <a:solidFill>
                  <a:schemeClr val="bg1"/>
                </a:solidFill>
                <a:effectLst>
                  <a:outerShdw blurRad="38100" dist="38100" dir="2700000" algn="tl">
                    <a:srgbClr val="000000">
                      <a:alpha val="43137"/>
                    </a:srgbClr>
                  </a:outerShdw>
                </a:effectLst>
              </a:rPr>
              <a:t>better/worst </a:t>
            </a:r>
            <a:r>
              <a:rPr lang="en-US" b="1" dirty="0">
                <a:solidFill>
                  <a:schemeClr val="bg1"/>
                </a:solidFill>
                <a:effectLst>
                  <a:outerShdw blurRad="38100" dist="38100" dir="2700000" algn="tl">
                    <a:srgbClr val="000000">
                      <a:alpha val="43137"/>
                    </a:srgbClr>
                  </a:outerShdw>
                </a:effectLst>
              </a:rPr>
              <a:t>	</a:t>
            </a:r>
          </a:p>
          <a:p>
            <a:r>
              <a:rPr lang="en-US" b="1" dirty="0">
                <a:solidFill>
                  <a:schemeClr val="bg1"/>
                </a:solidFill>
                <a:effectLst>
                  <a:outerShdw blurRad="38100" dist="38100" dir="2700000" algn="tl">
                    <a:srgbClr val="000000">
                      <a:alpha val="43137"/>
                    </a:srgbClr>
                  </a:outerShdw>
                </a:effectLst>
              </a:rPr>
              <a:t>despite this	</a:t>
            </a:r>
          </a:p>
          <a:p>
            <a:r>
              <a:rPr lang="en-US" b="1" dirty="0">
                <a:solidFill>
                  <a:schemeClr val="bg1"/>
                </a:solidFill>
                <a:effectLst>
                  <a:outerShdw blurRad="38100" dist="38100" dir="2700000" algn="tl">
                    <a:srgbClr val="000000">
                      <a:alpha val="43137"/>
                    </a:srgbClr>
                  </a:outerShdw>
                </a:effectLst>
              </a:rPr>
              <a:t>in spite </a:t>
            </a:r>
            <a:r>
              <a:rPr lang="en-US" b="1" dirty="0" smtClean="0">
                <a:solidFill>
                  <a:schemeClr val="bg1"/>
                </a:solidFill>
                <a:effectLst>
                  <a:outerShdw blurRad="38100" dist="38100" dir="2700000" algn="tl">
                    <a:srgbClr val="000000">
                      <a:alpha val="43137"/>
                    </a:srgbClr>
                  </a:outerShdw>
                </a:effectLst>
              </a:rPr>
              <a:t>of</a:t>
            </a:r>
            <a:endParaRPr lang="lt-LT" b="1" dirty="0" smtClean="0">
              <a:solidFill>
                <a:schemeClr val="bg1"/>
              </a:solidFill>
              <a:effectLst>
                <a:outerShdw blurRad="38100" dist="38100" dir="2700000" algn="tl">
                  <a:srgbClr val="000000">
                    <a:alpha val="43137"/>
                  </a:srgbClr>
                </a:outerShdw>
              </a:effectLst>
            </a:endParaRPr>
          </a:p>
          <a:p>
            <a:r>
              <a:rPr lang="en-US" b="1" dirty="0">
                <a:solidFill>
                  <a:schemeClr val="bg1"/>
                </a:solidFill>
                <a:effectLst>
                  <a:outerShdw blurRad="38100" dist="38100" dir="2700000" algn="tl">
                    <a:srgbClr val="000000">
                      <a:alpha val="43137"/>
                    </a:srgbClr>
                  </a:outerShdw>
                </a:effectLst>
              </a:rPr>
              <a:t>although	</a:t>
            </a:r>
          </a:p>
          <a:p>
            <a:r>
              <a:rPr lang="en-US" b="1" dirty="0">
                <a:solidFill>
                  <a:schemeClr val="bg1"/>
                </a:solidFill>
                <a:effectLst>
                  <a:outerShdw blurRad="38100" dist="38100" dir="2700000" algn="tl">
                    <a:srgbClr val="000000">
                      <a:alpha val="43137"/>
                    </a:srgbClr>
                  </a:outerShdw>
                </a:effectLst>
              </a:rPr>
              <a:t>nevertheless	</a:t>
            </a:r>
          </a:p>
          <a:p>
            <a:r>
              <a:rPr lang="en-US" b="1" dirty="0">
                <a:solidFill>
                  <a:schemeClr val="bg1"/>
                </a:solidFill>
                <a:effectLst>
                  <a:outerShdw blurRad="38100" dist="38100" dir="2700000" algn="tl">
                    <a:srgbClr val="000000">
                      <a:alpha val="43137"/>
                    </a:srgbClr>
                  </a:outerShdw>
                </a:effectLst>
              </a:rPr>
              <a:t>notwithstanding	</a:t>
            </a:r>
          </a:p>
          <a:p>
            <a:r>
              <a:rPr lang="en-US" b="1" dirty="0">
                <a:solidFill>
                  <a:schemeClr val="bg1"/>
                </a:solidFill>
                <a:effectLst>
                  <a:outerShdw blurRad="38100" dist="38100" dir="2700000" algn="tl">
                    <a:srgbClr val="000000">
                      <a:alpha val="43137"/>
                    </a:srgbClr>
                  </a:outerShdw>
                </a:effectLst>
              </a:rPr>
              <a:t>for all that	</a:t>
            </a:r>
          </a:p>
          <a:p>
            <a:r>
              <a:rPr lang="en-US" b="1" dirty="0">
                <a:solidFill>
                  <a:schemeClr val="bg1"/>
                </a:solidFill>
                <a:effectLst>
                  <a:outerShdw blurRad="38100" dist="38100" dir="2700000" algn="tl">
                    <a:srgbClr val="000000">
                      <a:alpha val="43137"/>
                    </a:srgbClr>
                  </a:outerShdw>
                </a:effectLst>
              </a:rPr>
              <a:t>yet	</a:t>
            </a:r>
          </a:p>
          <a:p>
            <a:r>
              <a:rPr lang="en-US" b="1" dirty="0" smtClean="0">
                <a:solidFill>
                  <a:schemeClr val="bg1"/>
                </a:solidFill>
                <a:effectLst>
                  <a:outerShdw blurRad="38100" dist="38100" dir="2700000" algn="tl">
                    <a:srgbClr val="000000">
                      <a:alpha val="43137"/>
                    </a:srgbClr>
                  </a:outerShdw>
                </a:effectLst>
              </a:rPr>
              <a:t>in </a:t>
            </a:r>
            <a:r>
              <a:rPr lang="en-US" b="1" dirty="0">
                <a:solidFill>
                  <a:schemeClr val="bg1"/>
                </a:solidFill>
                <a:effectLst>
                  <a:outerShdw blurRad="38100" dist="38100" dir="2700000" algn="tl">
                    <a:srgbClr val="000000">
                      <a:alpha val="43137"/>
                    </a:srgbClr>
                  </a:outerShdw>
                </a:effectLst>
              </a:rPr>
              <a:t>opposition to this</a:t>
            </a:r>
          </a:p>
          <a:p>
            <a:endParaRPr lang="lt-LT"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696361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404664"/>
            <a:ext cx="8229600" cy="1143000"/>
          </a:xfrm>
        </p:spPr>
        <p:txBody>
          <a:bodyPr>
            <a:normAutofit fontScale="90000"/>
          </a:bodyPr>
          <a:lstStyle/>
          <a:p>
            <a:r>
              <a:rPr lang="lt-LT" sz="4900" dirty="0" err="1">
                <a:latin typeface="Arial Black" panose="020B0A04020102020204" pitchFamily="34" charset="0"/>
              </a:rPr>
              <a:t>Linking</a:t>
            </a:r>
            <a:r>
              <a:rPr lang="lt-LT" sz="4900" dirty="0">
                <a:latin typeface="Arial Black" panose="020B0A04020102020204" pitchFamily="34" charset="0"/>
              </a:rPr>
              <a:t> </a:t>
            </a:r>
            <a:r>
              <a:rPr lang="lt-LT" sz="4900" dirty="0" err="1" smtClean="0">
                <a:latin typeface="Arial Black" panose="020B0A04020102020204" pitchFamily="34" charset="0"/>
              </a:rPr>
              <a:t>Words</a:t>
            </a:r>
            <a:r>
              <a:rPr lang="lt-LT" sz="4900" dirty="0">
                <a:latin typeface="Arial Black" panose="020B0A04020102020204" pitchFamily="34" charset="0"/>
              </a:rPr>
              <a:t/>
            </a:r>
            <a:br>
              <a:rPr lang="lt-LT" sz="4900" dirty="0">
                <a:latin typeface="Arial Black" panose="020B0A04020102020204" pitchFamily="34" charset="0"/>
              </a:rPr>
            </a:br>
            <a:r>
              <a:rPr lang="en-US" dirty="0" smtClean="0">
                <a:solidFill>
                  <a:srgbClr val="C00000"/>
                </a:solidFill>
                <a:latin typeface="Arial Black" panose="020B0A04020102020204" pitchFamily="34" charset="0"/>
              </a:rPr>
              <a:t>To </a:t>
            </a:r>
            <a:r>
              <a:rPr lang="en-US" dirty="0">
                <a:solidFill>
                  <a:srgbClr val="C00000"/>
                </a:solidFill>
                <a:latin typeface="Arial Black" panose="020B0A04020102020204" pitchFamily="34" charset="0"/>
              </a:rPr>
              <a:t>show cause and </a:t>
            </a:r>
            <a:r>
              <a:rPr lang="en-US" dirty="0" smtClean="0">
                <a:solidFill>
                  <a:srgbClr val="C00000"/>
                </a:solidFill>
                <a:latin typeface="Arial Black" panose="020B0A04020102020204" pitchFamily="34" charset="0"/>
              </a:rPr>
              <a:t>effect</a:t>
            </a:r>
            <a:r>
              <a:rPr lang="lt-LT" dirty="0" smtClean="0">
                <a:solidFill>
                  <a:srgbClr val="C00000"/>
                </a:solidFill>
                <a:latin typeface="Arial Black" panose="020B0A04020102020204" pitchFamily="34" charset="0"/>
              </a:rPr>
              <a:t>:</a:t>
            </a:r>
            <a:endParaRPr lang="lt-LT" dirty="0">
              <a:solidFill>
                <a:srgbClr val="C00000"/>
              </a:solidFill>
              <a:latin typeface="Arial Black" panose="020B0A04020102020204" pitchFamily="34" charset="0"/>
            </a:endParaRPr>
          </a:p>
        </p:txBody>
      </p:sp>
      <p:sp>
        <p:nvSpPr>
          <p:cNvPr id="3" name="Turinio vietos rezervavimo ženklas 2"/>
          <p:cNvSpPr>
            <a:spLocks noGrp="1"/>
          </p:cNvSpPr>
          <p:nvPr>
            <p:ph sz="half" idx="1"/>
          </p:nvPr>
        </p:nvSpPr>
        <p:spPr>
          <a:xfrm>
            <a:off x="107504" y="1916832"/>
            <a:ext cx="4254624" cy="4525963"/>
          </a:xfrm>
        </p:spPr>
        <p:txBody>
          <a:bodyPr>
            <a:normAutofit/>
          </a:bodyPr>
          <a:lstStyle/>
          <a:p>
            <a:r>
              <a:rPr lang="lt-LT" b="1" dirty="0" smtClean="0">
                <a:solidFill>
                  <a:schemeClr val="bg1"/>
                </a:solidFill>
                <a:effectLst>
                  <a:outerShdw blurRad="38100" dist="38100" dir="2700000" algn="tl">
                    <a:srgbClr val="000000">
                      <a:alpha val="43137"/>
                    </a:srgbClr>
                  </a:outerShdw>
                </a:effectLst>
              </a:rPr>
              <a:t>s</a:t>
            </a:r>
            <a:r>
              <a:rPr lang="en-US" b="1" dirty="0" smtClean="0">
                <a:solidFill>
                  <a:schemeClr val="bg1"/>
                </a:solidFill>
                <a:effectLst>
                  <a:outerShdw blurRad="38100" dist="38100" dir="2700000" algn="tl">
                    <a:srgbClr val="000000">
                      <a:alpha val="43137"/>
                    </a:srgbClr>
                  </a:outerShdw>
                </a:effectLst>
              </a:rPr>
              <a:t>o</a:t>
            </a:r>
            <a:r>
              <a:rPr lang="en-US" b="1" dirty="0">
                <a:solidFill>
                  <a:schemeClr val="bg1"/>
                </a:solidFill>
                <a:effectLst>
                  <a:outerShdw blurRad="38100" dist="38100" dir="2700000" algn="tl">
                    <a:srgbClr val="000000">
                      <a:alpha val="43137"/>
                    </a:srgbClr>
                  </a:outerShdw>
                </a:effectLst>
              </a:rPr>
              <a:t>	</a:t>
            </a:r>
            <a:endParaRPr lang="lt-LT" b="1" dirty="0" smtClean="0">
              <a:solidFill>
                <a:schemeClr val="bg1"/>
              </a:solidFill>
              <a:effectLst>
                <a:outerShdw blurRad="38100" dist="38100" dir="2700000" algn="tl">
                  <a:srgbClr val="000000">
                    <a:alpha val="43137"/>
                  </a:srgbClr>
                </a:outerShdw>
              </a:effectLst>
            </a:endParaRPr>
          </a:p>
          <a:p>
            <a:r>
              <a:rPr lang="en-US" b="1" dirty="0" smtClean="0">
                <a:solidFill>
                  <a:schemeClr val="bg1"/>
                </a:solidFill>
                <a:effectLst>
                  <a:outerShdw blurRad="38100" dist="38100" dir="2700000" algn="tl">
                    <a:srgbClr val="000000">
                      <a:alpha val="43137"/>
                    </a:srgbClr>
                  </a:outerShdw>
                </a:effectLst>
              </a:rPr>
              <a:t>therefore</a:t>
            </a:r>
            <a:r>
              <a:rPr lang="en-US" b="1" dirty="0">
                <a:solidFill>
                  <a:schemeClr val="bg1"/>
                </a:solidFill>
                <a:effectLst>
                  <a:outerShdw blurRad="38100" dist="38100" dir="2700000" algn="tl">
                    <a:srgbClr val="000000">
                      <a:alpha val="43137"/>
                    </a:srgbClr>
                  </a:outerShdw>
                </a:effectLst>
              </a:rPr>
              <a:t>	</a:t>
            </a:r>
            <a:endParaRPr lang="lt-LT" b="1" dirty="0" smtClean="0">
              <a:solidFill>
                <a:schemeClr val="bg1"/>
              </a:solidFill>
              <a:effectLst>
                <a:outerShdw blurRad="38100" dist="38100" dir="2700000" algn="tl">
                  <a:srgbClr val="000000">
                    <a:alpha val="43137"/>
                  </a:srgbClr>
                </a:outerShdw>
              </a:effectLst>
            </a:endParaRPr>
          </a:p>
          <a:p>
            <a:r>
              <a:rPr lang="en-US" b="1" dirty="0" smtClean="0">
                <a:solidFill>
                  <a:schemeClr val="bg1"/>
                </a:solidFill>
                <a:effectLst>
                  <a:outerShdw blurRad="38100" dist="38100" dir="2700000" algn="tl">
                    <a:srgbClr val="000000">
                      <a:alpha val="43137"/>
                    </a:srgbClr>
                  </a:outerShdw>
                </a:effectLst>
              </a:rPr>
              <a:t>accordingly</a:t>
            </a:r>
            <a:r>
              <a:rPr lang="en-US" b="1" dirty="0">
                <a:solidFill>
                  <a:schemeClr val="bg1"/>
                </a:solidFill>
                <a:effectLst>
                  <a:outerShdw blurRad="38100" dist="38100" dir="2700000" algn="tl">
                    <a:srgbClr val="000000">
                      <a:alpha val="43137"/>
                    </a:srgbClr>
                  </a:outerShdw>
                </a:effectLst>
              </a:rPr>
              <a:t>	</a:t>
            </a:r>
            <a:endParaRPr lang="lt-LT" b="1" dirty="0" smtClean="0">
              <a:solidFill>
                <a:schemeClr val="bg1"/>
              </a:solidFill>
              <a:effectLst>
                <a:outerShdw blurRad="38100" dist="38100" dir="2700000" algn="tl">
                  <a:srgbClr val="000000">
                    <a:alpha val="43137"/>
                  </a:srgbClr>
                </a:outerShdw>
              </a:effectLst>
            </a:endParaRPr>
          </a:p>
          <a:p>
            <a:r>
              <a:rPr lang="en-US" b="1" dirty="0" smtClean="0">
                <a:solidFill>
                  <a:schemeClr val="bg1"/>
                </a:solidFill>
                <a:effectLst>
                  <a:outerShdw blurRad="38100" dist="38100" dir="2700000" algn="tl">
                    <a:srgbClr val="000000">
                      <a:alpha val="43137"/>
                    </a:srgbClr>
                  </a:outerShdw>
                </a:effectLst>
              </a:rPr>
              <a:t>hence</a:t>
            </a:r>
            <a:endParaRPr lang="en-US" b="1" dirty="0">
              <a:solidFill>
                <a:schemeClr val="bg1"/>
              </a:solidFill>
              <a:effectLst>
                <a:outerShdw blurRad="38100" dist="38100" dir="2700000" algn="tl">
                  <a:srgbClr val="000000">
                    <a:alpha val="43137"/>
                  </a:srgbClr>
                </a:outerShdw>
              </a:effectLst>
            </a:endParaRPr>
          </a:p>
          <a:p>
            <a:r>
              <a:rPr lang="en-US" b="1" dirty="0" smtClean="0">
                <a:solidFill>
                  <a:schemeClr val="bg1"/>
                </a:solidFill>
                <a:effectLst>
                  <a:outerShdw blurRad="38100" dist="38100" dir="2700000" algn="tl">
                    <a:srgbClr val="000000">
                      <a:alpha val="43137"/>
                    </a:srgbClr>
                  </a:outerShdw>
                </a:effectLst>
              </a:rPr>
              <a:t>as </a:t>
            </a:r>
            <a:r>
              <a:rPr lang="lt-LT" b="1" dirty="0" smtClean="0">
                <a:solidFill>
                  <a:schemeClr val="bg1"/>
                </a:solidFill>
                <a:effectLst>
                  <a:outerShdw blurRad="38100" dist="38100" dir="2700000" algn="tl">
                    <a:srgbClr val="000000">
                      <a:alpha val="43137"/>
                    </a:srgbClr>
                  </a:outerShdw>
                </a:effectLst>
              </a:rPr>
              <a:t>a </a:t>
            </a:r>
            <a:r>
              <a:rPr lang="en-US" b="1" dirty="0" smtClean="0">
                <a:solidFill>
                  <a:schemeClr val="bg1"/>
                </a:solidFill>
                <a:effectLst>
                  <a:outerShdw blurRad="38100" dist="38100" dir="2700000" algn="tl">
                    <a:srgbClr val="000000">
                      <a:alpha val="43137"/>
                    </a:srgbClr>
                  </a:outerShdw>
                </a:effectLst>
              </a:rPr>
              <a:t>result</a:t>
            </a:r>
            <a:r>
              <a:rPr lang="lt-LT" b="1" dirty="0" smtClean="0">
                <a:solidFill>
                  <a:schemeClr val="bg1"/>
                </a:solidFill>
                <a:effectLst>
                  <a:outerShdw blurRad="38100" dist="38100" dir="2700000" algn="tl">
                    <a:srgbClr val="000000">
                      <a:alpha val="43137"/>
                    </a:srgbClr>
                  </a:outerShdw>
                </a:effectLst>
              </a:rPr>
              <a:t> </a:t>
            </a:r>
            <a:r>
              <a:rPr lang="en-US" b="1" dirty="0" smtClean="0">
                <a:solidFill>
                  <a:schemeClr val="bg1"/>
                </a:solidFill>
                <a:effectLst>
                  <a:outerShdw blurRad="38100" dist="38100" dir="2700000" algn="tl">
                    <a:srgbClr val="000000">
                      <a:alpha val="43137"/>
                    </a:srgbClr>
                  </a:outerShdw>
                </a:effectLst>
              </a:rPr>
              <a:t>/consequence </a:t>
            </a:r>
            <a:endParaRPr lang="lt-LT" b="1" dirty="0" smtClean="0">
              <a:solidFill>
                <a:schemeClr val="bg1"/>
              </a:solidFill>
              <a:effectLst>
                <a:outerShdw blurRad="38100" dist="38100" dir="2700000" algn="tl">
                  <a:srgbClr val="000000">
                    <a:alpha val="43137"/>
                  </a:srgbClr>
                </a:outerShdw>
              </a:effectLst>
            </a:endParaRPr>
          </a:p>
          <a:p>
            <a:r>
              <a:rPr lang="en-US" b="1" dirty="0" smtClean="0">
                <a:solidFill>
                  <a:schemeClr val="bg1"/>
                </a:solidFill>
                <a:effectLst>
                  <a:outerShdw blurRad="38100" dist="38100" dir="2700000" algn="tl">
                    <a:srgbClr val="000000">
                      <a:alpha val="43137"/>
                    </a:srgbClr>
                  </a:outerShdw>
                </a:effectLst>
              </a:rPr>
              <a:t>resulting from</a:t>
            </a:r>
            <a:endParaRPr lang="lt-LT" b="1" dirty="0" smtClean="0">
              <a:solidFill>
                <a:schemeClr val="bg1"/>
              </a:solidFill>
              <a:effectLst>
                <a:outerShdw blurRad="38100" dist="38100" dir="2700000" algn="tl">
                  <a:srgbClr val="000000">
                    <a:alpha val="43137"/>
                  </a:srgbClr>
                </a:outerShdw>
              </a:effectLst>
            </a:endParaRPr>
          </a:p>
          <a:p>
            <a:r>
              <a:rPr lang="en-US" b="1" dirty="0" smtClean="0">
                <a:solidFill>
                  <a:schemeClr val="bg1"/>
                </a:solidFill>
                <a:effectLst>
                  <a:outerShdw blurRad="38100" dist="38100" dir="2700000" algn="tl">
                    <a:srgbClr val="000000">
                      <a:alpha val="43137"/>
                    </a:srgbClr>
                  </a:outerShdw>
                </a:effectLst>
              </a:rPr>
              <a:t>in </a:t>
            </a:r>
            <a:r>
              <a:rPr lang="en-US" b="1" dirty="0">
                <a:solidFill>
                  <a:schemeClr val="bg1"/>
                </a:solidFill>
                <a:effectLst>
                  <a:outerShdw blurRad="38100" dist="38100" dir="2700000" algn="tl">
                    <a:srgbClr val="000000">
                      <a:alpha val="43137"/>
                    </a:srgbClr>
                  </a:outerShdw>
                </a:effectLst>
              </a:rPr>
              <a:t>consequence of </a:t>
            </a:r>
            <a:r>
              <a:rPr lang="en-US" b="1" dirty="0" smtClean="0">
                <a:solidFill>
                  <a:schemeClr val="bg1"/>
                </a:solidFill>
                <a:effectLst>
                  <a:outerShdw blurRad="38100" dist="38100" dir="2700000" algn="tl">
                    <a:srgbClr val="000000">
                      <a:alpha val="43137"/>
                    </a:srgbClr>
                  </a:outerShdw>
                </a:effectLst>
              </a:rPr>
              <a:t>this</a:t>
            </a:r>
            <a:endParaRPr lang="lt-LT" b="1" dirty="0" smtClean="0">
              <a:solidFill>
                <a:schemeClr val="bg1"/>
              </a:solidFill>
              <a:effectLst>
                <a:outerShdw blurRad="38100" dist="38100" dir="2700000" algn="tl">
                  <a:srgbClr val="000000">
                    <a:alpha val="43137"/>
                  </a:srgbClr>
                </a:outerShdw>
              </a:effectLst>
            </a:endParaRPr>
          </a:p>
          <a:p>
            <a:pPr lvl="0">
              <a:buClr>
                <a:prstClr val="white">
                  <a:shade val="95000"/>
                </a:prstClr>
              </a:buClr>
            </a:pPr>
            <a:r>
              <a:rPr lang="en-US" b="1" dirty="0">
                <a:solidFill>
                  <a:prstClr val="black"/>
                </a:solidFill>
                <a:effectLst>
                  <a:outerShdw blurRad="38100" dist="38100" dir="2700000" algn="tl">
                    <a:srgbClr val="000000">
                      <a:alpha val="43137"/>
                    </a:srgbClr>
                  </a:outerShdw>
                </a:effectLst>
              </a:rPr>
              <a:t>consequently</a:t>
            </a:r>
          </a:p>
          <a:p>
            <a:endParaRPr lang="en-US" dirty="0"/>
          </a:p>
          <a:p>
            <a:endParaRPr lang="lt-LT" dirty="0"/>
          </a:p>
        </p:txBody>
      </p:sp>
      <p:sp>
        <p:nvSpPr>
          <p:cNvPr id="4" name="Turinio vietos rezervavimo ženklas 3"/>
          <p:cNvSpPr>
            <a:spLocks noGrp="1"/>
          </p:cNvSpPr>
          <p:nvPr>
            <p:ph sz="half" idx="2"/>
          </p:nvPr>
        </p:nvSpPr>
        <p:spPr>
          <a:xfrm>
            <a:off x="4644008" y="1916832"/>
            <a:ext cx="4176464" cy="4525963"/>
          </a:xfrm>
        </p:spPr>
        <p:txBody>
          <a:bodyPr>
            <a:normAutofit/>
          </a:bodyPr>
          <a:lstStyle/>
          <a:p>
            <a:r>
              <a:rPr lang="en-US" b="1" dirty="0" smtClean="0">
                <a:solidFill>
                  <a:schemeClr val="bg1"/>
                </a:solidFill>
                <a:effectLst>
                  <a:outerShdw blurRad="38100" dist="38100" dir="2700000" algn="tl">
                    <a:srgbClr val="000000">
                      <a:alpha val="43137"/>
                    </a:srgbClr>
                  </a:outerShdw>
                </a:effectLst>
              </a:rPr>
              <a:t>because </a:t>
            </a:r>
            <a:r>
              <a:rPr lang="en-US" b="1" dirty="0">
                <a:solidFill>
                  <a:schemeClr val="bg1"/>
                </a:solidFill>
                <a:effectLst>
                  <a:outerShdw blurRad="38100" dist="38100" dir="2700000" algn="tl">
                    <a:srgbClr val="000000">
                      <a:alpha val="43137"/>
                    </a:srgbClr>
                  </a:outerShdw>
                </a:effectLst>
              </a:rPr>
              <a:t>of this/that</a:t>
            </a:r>
          </a:p>
          <a:p>
            <a:r>
              <a:rPr lang="en-US" b="1" dirty="0">
                <a:solidFill>
                  <a:schemeClr val="bg1"/>
                </a:solidFill>
                <a:effectLst>
                  <a:outerShdw blurRad="38100" dist="38100" dir="2700000" algn="tl">
                    <a:srgbClr val="000000">
                      <a:alpha val="43137"/>
                    </a:srgbClr>
                  </a:outerShdw>
                </a:effectLst>
              </a:rPr>
              <a:t>for this reason	</a:t>
            </a:r>
          </a:p>
          <a:p>
            <a:r>
              <a:rPr lang="en-US" b="1" dirty="0">
                <a:solidFill>
                  <a:schemeClr val="bg1"/>
                </a:solidFill>
                <a:effectLst>
                  <a:outerShdw blurRad="38100" dist="38100" dir="2700000" algn="tl">
                    <a:srgbClr val="000000">
                      <a:alpha val="43137"/>
                    </a:srgbClr>
                  </a:outerShdw>
                </a:effectLst>
              </a:rPr>
              <a:t>owing to/due to the fact</a:t>
            </a:r>
          </a:p>
          <a:p>
            <a:r>
              <a:rPr lang="en-US" b="1" dirty="0">
                <a:solidFill>
                  <a:schemeClr val="bg1"/>
                </a:solidFill>
                <a:effectLst>
                  <a:outerShdw blurRad="38100" dist="38100" dir="2700000" algn="tl">
                    <a:srgbClr val="000000">
                      <a:alpha val="43137"/>
                    </a:srgbClr>
                  </a:outerShdw>
                </a:effectLst>
              </a:rPr>
              <a:t>this demonstrates  </a:t>
            </a:r>
          </a:p>
          <a:p>
            <a:r>
              <a:rPr lang="en-US" b="1" dirty="0">
                <a:solidFill>
                  <a:schemeClr val="bg1"/>
                </a:solidFill>
                <a:effectLst>
                  <a:outerShdw blurRad="38100" dist="38100" dir="2700000" algn="tl">
                    <a:srgbClr val="000000">
                      <a:alpha val="43137"/>
                    </a:srgbClr>
                  </a:outerShdw>
                </a:effectLst>
              </a:rPr>
              <a:t>it follows that 	</a:t>
            </a:r>
          </a:p>
          <a:p>
            <a:r>
              <a:rPr lang="en-US" b="1" dirty="0">
                <a:solidFill>
                  <a:schemeClr val="bg1"/>
                </a:solidFill>
                <a:effectLst>
                  <a:outerShdw blurRad="38100" dist="38100" dir="2700000" algn="tl">
                    <a:srgbClr val="000000">
                      <a:alpha val="43137"/>
                    </a:srgbClr>
                  </a:outerShdw>
                </a:effectLst>
              </a:rPr>
              <a:t>this suggests that</a:t>
            </a:r>
          </a:p>
          <a:p>
            <a:r>
              <a:rPr lang="en-US" b="1" dirty="0">
                <a:solidFill>
                  <a:schemeClr val="bg1"/>
                </a:solidFill>
                <a:effectLst>
                  <a:outerShdw blurRad="38100" dist="38100" dir="2700000" algn="tl">
                    <a:srgbClr val="000000">
                      <a:alpha val="43137"/>
                    </a:srgbClr>
                  </a:outerShdw>
                </a:effectLst>
              </a:rPr>
              <a:t>accepting/assuming this </a:t>
            </a:r>
            <a:endParaRPr lang="lt-LT"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033790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404664"/>
            <a:ext cx="8229600" cy="1143000"/>
          </a:xfrm>
        </p:spPr>
        <p:txBody>
          <a:bodyPr>
            <a:normAutofit fontScale="90000"/>
          </a:bodyPr>
          <a:lstStyle/>
          <a:p>
            <a:r>
              <a:rPr lang="lt-LT" dirty="0"/>
              <a:t/>
            </a:r>
            <a:br>
              <a:rPr lang="lt-LT" dirty="0"/>
            </a:br>
            <a:r>
              <a:rPr lang="lt-LT" sz="4900" dirty="0" err="1">
                <a:latin typeface="Arial Black" panose="020B0A04020102020204" pitchFamily="34" charset="0"/>
              </a:rPr>
              <a:t>Linking</a:t>
            </a:r>
            <a:r>
              <a:rPr lang="lt-LT" sz="4900" dirty="0">
                <a:latin typeface="Arial Black" panose="020B0A04020102020204" pitchFamily="34" charset="0"/>
              </a:rPr>
              <a:t> </a:t>
            </a:r>
            <a:r>
              <a:rPr lang="lt-LT" sz="4900" dirty="0" err="1">
                <a:latin typeface="Arial Black" panose="020B0A04020102020204" pitchFamily="34" charset="0"/>
              </a:rPr>
              <a:t>Words</a:t>
            </a:r>
            <a:r>
              <a:rPr lang="lt-LT" dirty="0">
                <a:latin typeface="Arial Black" panose="020B0A04020102020204" pitchFamily="34" charset="0"/>
              </a:rPr>
              <a:t/>
            </a:r>
            <a:br>
              <a:rPr lang="lt-LT" dirty="0">
                <a:latin typeface="Arial Black" panose="020B0A04020102020204" pitchFamily="34" charset="0"/>
              </a:rPr>
            </a:br>
            <a:r>
              <a:rPr lang="lt-LT" dirty="0" smtClean="0">
                <a:solidFill>
                  <a:srgbClr val="FFC000"/>
                </a:solidFill>
                <a:latin typeface="Arial Black" panose="020B0A04020102020204" pitchFamily="34" charset="0"/>
              </a:rPr>
              <a:t>To </a:t>
            </a:r>
            <a:r>
              <a:rPr lang="lt-LT" dirty="0" err="1">
                <a:solidFill>
                  <a:srgbClr val="FFC000"/>
                </a:solidFill>
                <a:latin typeface="Arial Black" panose="020B0A04020102020204" pitchFamily="34" charset="0"/>
              </a:rPr>
              <a:t>conclude</a:t>
            </a:r>
            <a:r>
              <a:rPr lang="lt-LT" dirty="0">
                <a:solidFill>
                  <a:srgbClr val="FFC000"/>
                </a:solidFill>
                <a:latin typeface="Arial Black" panose="020B0A04020102020204" pitchFamily="34" charset="0"/>
              </a:rPr>
              <a:t>: </a:t>
            </a:r>
            <a:br>
              <a:rPr lang="lt-LT" dirty="0">
                <a:solidFill>
                  <a:srgbClr val="FFC000"/>
                </a:solidFill>
                <a:latin typeface="Arial Black" panose="020B0A04020102020204" pitchFamily="34" charset="0"/>
              </a:rPr>
            </a:br>
            <a:endParaRPr lang="lt-LT" dirty="0">
              <a:solidFill>
                <a:srgbClr val="FFC000"/>
              </a:solidFill>
              <a:latin typeface="Arial Black" panose="020B0A04020102020204" pitchFamily="34" charset="0"/>
            </a:endParaRPr>
          </a:p>
        </p:txBody>
      </p:sp>
      <p:sp>
        <p:nvSpPr>
          <p:cNvPr id="3" name="Turinio vietos rezervavimo ženklas 2"/>
          <p:cNvSpPr>
            <a:spLocks noGrp="1"/>
          </p:cNvSpPr>
          <p:nvPr>
            <p:ph sz="half" idx="1"/>
          </p:nvPr>
        </p:nvSpPr>
        <p:spPr>
          <a:xfrm>
            <a:off x="107504" y="2132856"/>
            <a:ext cx="4388296" cy="4525963"/>
          </a:xfrm>
        </p:spPr>
        <p:txBody>
          <a:bodyPr>
            <a:normAutofit/>
          </a:bodyPr>
          <a:lstStyle/>
          <a:p>
            <a:r>
              <a:rPr lang="en-US" sz="3200" b="1" dirty="0">
                <a:solidFill>
                  <a:schemeClr val="bg1"/>
                </a:solidFill>
                <a:effectLst>
                  <a:outerShdw blurRad="38100" dist="38100" dir="2700000" algn="tl">
                    <a:srgbClr val="000000">
                      <a:alpha val="43137"/>
                    </a:srgbClr>
                  </a:outerShdw>
                </a:effectLst>
              </a:rPr>
              <a:t>in conclusion 	</a:t>
            </a:r>
            <a:endParaRPr lang="lt-LT" sz="3200" b="1" dirty="0" smtClean="0">
              <a:solidFill>
                <a:schemeClr val="bg1"/>
              </a:solidFill>
              <a:effectLst>
                <a:outerShdw blurRad="38100" dist="38100" dir="2700000" algn="tl">
                  <a:srgbClr val="000000">
                    <a:alpha val="43137"/>
                  </a:srgbClr>
                </a:outerShdw>
              </a:effectLst>
            </a:endParaRPr>
          </a:p>
          <a:p>
            <a:r>
              <a:rPr lang="en-US" sz="3200" b="1" dirty="0" smtClean="0">
                <a:solidFill>
                  <a:schemeClr val="bg1"/>
                </a:solidFill>
                <a:effectLst>
                  <a:outerShdw blurRad="38100" dist="38100" dir="2700000" algn="tl">
                    <a:srgbClr val="000000">
                      <a:alpha val="43137"/>
                    </a:srgbClr>
                  </a:outerShdw>
                </a:effectLst>
              </a:rPr>
              <a:t>it </a:t>
            </a:r>
            <a:r>
              <a:rPr lang="en-US" sz="3200" b="1" dirty="0">
                <a:solidFill>
                  <a:schemeClr val="bg1"/>
                </a:solidFill>
                <a:effectLst>
                  <a:outerShdw blurRad="38100" dist="38100" dir="2700000" algn="tl">
                    <a:srgbClr val="000000">
                      <a:alpha val="43137"/>
                    </a:srgbClr>
                  </a:outerShdw>
                </a:effectLst>
              </a:rPr>
              <a:t>can be </a:t>
            </a:r>
            <a:r>
              <a:rPr lang="en-US" sz="3200" b="1" dirty="0" smtClean="0">
                <a:solidFill>
                  <a:schemeClr val="bg1"/>
                </a:solidFill>
                <a:effectLst>
                  <a:outerShdw blurRad="38100" dist="38100" dir="2700000" algn="tl">
                    <a:srgbClr val="000000">
                      <a:alpha val="43137"/>
                    </a:srgbClr>
                  </a:outerShdw>
                </a:effectLst>
              </a:rPr>
              <a:t>concluded</a:t>
            </a:r>
            <a:r>
              <a:rPr lang="lt-LT" sz="3200" b="1" dirty="0" smtClean="0">
                <a:solidFill>
                  <a:schemeClr val="bg1"/>
                </a:solidFill>
                <a:effectLst>
                  <a:outerShdw blurRad="38100" dist="38100" dir="2700000" algn="tl">
                    <a:srgbClr val="000000">
                      <a:alpha val="43137"/>
                    </a:srgbClr>
                  </a:outerShdw>
                </a:effectLst>
              </a:rPr>
              <a:t> </a:t>
            </a:r>
          </a:p>
          <a:p>
            <a:r>
              <a:rPr lang="en-US" sz="3200" b="1" dirty="0" smtClean="0">
                <a:solidFill>
                  <a:schemeClr val="bg1"/>
                </a:solidFill>
                <a:effectLst>
                  <a:outerShdw blurRad="38100" dist="38100" dir="2700000" algn="tl">
                    <a:srgbClr val="000000">
                      <a:alpha val="43137"/>
                    </a:srgbClr>
                  </a:outerShdw>
                </a:effectLst>
              </a:rPr>
              <a:t>this implies</a:t>
            </a:r>
            <a:endParaRPr lang="en-US" sz="3200" b="1" dirty="0">
              <a:solidFill>
                <a:schemeClr val="bg1"/>
              </a:solidFill>
              <a:effectLst>
                <a:outerShdw blurRad="38100" dist="38100" dir="2700000" algn="tl">
                  <a:srgbClr val="000000">
                    <a:alpha val="43137"/>
                  </a:srgbClr>
                </a:outerShdw>
              </a:effectLst>
            </a:endParaRPr>
          </a:p>
          <a:p>
            <a:r>
              <a:rPr lang="en-US" sz="3200" b="1" dirty="0">
                <a:solidFill>
                  <a:schemeClr val="bg1"/>
                </a:solidFill>
                <a:effectLst>
                  <a:outerShdw blurRad="38100" dist="38100" dir="2700000" algn="tl">
                    <a:srgbClr val="000000">
                      <a:alpha val="43137"/>
                    </a:srgbClr>
                  </a:outerShdw>
                </a:effectLst>
              </a:rPr>
              <a:t>in short 	</a:t>
            </a:r>
            <a:endParaRPr lang="lt-LT" sz="3200" b="1" dirty="0" smtClean="0">
              <a:solidFill>
                <a:schemeClr val="bg1"/>
              </a:solidFill>
              <a:effectLst>
                <a:outerShdw blurRad="38100" dist="38100" dir="2700000" algn="tl">
                  <a:srgbClr val="000000">
                    <a:alpha val="43137"/>
                  </a:srgbClr>
                </a:outerShdw>
              </a:effectLst>
            </a:endParaRPr>
          </a:p>
          <a:p>
            <a:r>
              <a:rPr lang="en-US" sz="3200" b="1" dirty="0" smtClean="0">
                <a:solidFill>
                  <a:schemeClr val="bg1"/>
                </a:solidFill>
                <a:effectLst>
                  <a:outerShdw blurRad="38100" dist="38100" dir="2700000" algn="tl">
                    <a:srgbClr val="000000">
                      <a:alpha val="43137"/>
                    </a:srgbClr>
                  </a:outerShdw>
                </a:effectLst>
              </a:rPr>
              <a:t>to conclude</a:t>
            </a:r>
            <a:endParaRPr lang="lt-LT" sz="3200" b="1" dirty="0" smtClean="0">
              <a:solidFill>
                <a:schemeClr val="bg1"/>
              </a:solidFill>
              <a:effectLst>
                <a:outerShdw blurRad="38100" dist="38100" dir="2700000" algn="tl">
                  <a:srgbClr val="000000">
                    <a:alpha val="43137"/>
                  </a:srgbClr>
                </a:outerShdw>
              </a:effectLst>
            </a:endParaRPr>
          </a:p>
          <a:p>
            <a:pPr lvl="0">
              <a:buClr>
                <a:prstClr val="white">
                  <a:shade val="95000"/>
                </a:prstClr>
              </a:buClr>
            </a:pPr>
            <a:r>
              <a:rPr lang="en-US" sz="3200" b="1" dirty="0">
                <a:solidFill>
                  <a:prstClr val="black"/>
                </a:solidFill>
                <a:effectLst>
                  <a:outerShdw blurRad="38100" dist="38100" dir="2700000" algn="tl">
                    <a:srgbClr val="000000">
                      <a:alpha val="43137"/>
                    </a:srgbClr>
                  </a:outerShdw>
                </a:effectLst>
              </a:rPr>
              <a:t>to sum </a:t>
            </a:r>
            <a:r>
              <a:rPr lang="en-US" sz="3200" b="1" dirty="0" smtClean="0">
                <a:solidFill>
                  <a:prstClr val="black"/>
                </a:solidFill>
                <a:effectLst>
                  <a:outerShdw blurRad="38100" dist="38100" dir="2700000" algn="tl">
                    <a:srgbClr val="000000">
                      <a:alpha val="43137"/>
                    </a:srgbClr>
                  </a:outerShdw>
                </a:effectLst>
              </a:rPr>
              <a:t>up</a:t>
            </a:r>
            <a:endParaRPr lang="lt-LT" sz="3200" b="1" dirty="0" smtClean="0">
              <a:solidFill>
                <a:schemeClr val="bg1"/>
              </a:solidFill>
              <a:effectLst>
                <a:outerShdw blurRad="38100" dist="38100" dir="2700000" algn="tl">
                  <a:srgbClr val="000000">
                    <a:alpha val="43137"/>
                  </a:srgbClr>
                </a:outerShdw>
              </a:effectLst>
            </a:endParaRPr>
          </a:p>
          <a:p>
            <a:pPr marL="137160" indent="0">
              <a:buNone/>
            </a:pPr>
            <a:endParaRPr lang="lt-LT" dirty="0"/>
          </a:p>
        </p:txBody>
      </p:sp>
      <p:sp>
        <p:nvSpPr>
          <p:cNvPr id="4" name="Turinio vietos rezervavimo ženklas 3"/>
          <p:cNvSpPr>
            <a:spLocks noGrp="1"/>
          </p:cNvSpPr>
          <p:nvPr>
            <p:ph sz="half" idx="2"/>
          </p:nvPr>
        </p:nvSpPr>
        <p:spPr>
          <a:xfrm>
            <a:off x="4788024" y="2060848"/>
            <a:ext cx="4248472" cy="4525963"/>
          </a:xfrm>
        </p:spPr>
        <p:txBody>
          <a:bodyPr>
            <a:normAutofit/>
          </a:bodyPr>
          <a:lstStyle/>
          <a:p>
            <a:r>
              <a:rPr lang="en-US" sz="3200" b="1" dirty="0">
                <a:solidFill>
                  <a:schemeClr val="bg1"/>
                </a:solidFill>
                <a:effectLst>
                  <a:outerShdw blurRad="38100" dist="38100" dir="2700000" algn="tl">
                    <a:srgbClr val="000000">
                      <a:alpha val="43137"/>
                    </a:srgbClr>
                  </a:outerShdw>
                </a:effectLst>
              </a:rPr>
              <a:t>all in all	</a:t>
            </a:r>
          </a:p>
          <a:p>
            <a:r>
              <a:rPr lang="en-US" sz="3200" b="1" dirty="0">
                <a:solidFill>
                  <a:schemeClr val="bg1"/>
                </a:solidFill>
                <a:effectLst>
                  <a:outerShdw blurRad="38100" dist="38100" dir="2700000" algn="tl">
                    <a:srgbClr val="000000">
                      <a:alpha val="43137"/>
                    </a:srgbClr>
                  </a:outerShdw>
                </a:effectLst>
              </a:rPr>
              <a:t>in brief</a:t>
            </a:r>
          </a:p>
          <a:p>
            <a:r>
              <a:rPr lang="en-US" sz="3200" b="1" dirty="0" smtClean="0">
                <a:solidFill>
                  <a:schemeClr val="bg1"/>
                </a:solidFill>
                <a:effectLst>
                  <a:outerShdw blurRad="38100" dist="38100" dir="2700000" algn="tl">
                    <a:srgbClr val="000000">
                      <a:alpha val="43137"/>
                    </a:srgbClr>
                  </a:outerShdw>
                </a:effectLst>
              </a:rPr>
              <a:t>all </a:t>
            </a:r>
            <a:r>
              <a:rPr lang="en-US" sz="3200" b="1" dirty="0">
                <a:solidFill>
                  <a:schemeClr val="bg1"/>
                </a:solidFill>
                <a:effectLst>
                  <a:outerShdw blurRad="38100" dist="38100" dir="2700000" algn="tl">
                    <a:srgbClr val="000000">
                      <a:alpha val="43137"/>
                    </a:srgbClr>
                  </a:outerShdw>
                </a:effectLst>
              </a:rPr>
              <a:t>things considered</a:t>
            </a:r>
          </a:p>
          <a:p>
            <a:r>
              <a:rPr lang="en-US" sz="3200" b="1" dirty="0">
                <a:solidFill>
                  <a:schemeClr val="bg1"/>
                </a:solidFill>
                <a:effectLst>
                  <a:outerShdw blurRad="38100" dist="38100" dir="2700000" algn="tl">
                    <a:srgbClr val="000000">
                      <a:alpha val="43137"/>
                    </a:srgbClr>
                  </a:outerShdw>
                </a:effectLst>
              </a:rPr>
              <a:t>taking everything into account</a:t>
            </a:r>
          </a:p>
          <a:p>
            <a:endParaRPr lang="lt-LT" dirty="0"/>
          </a:p>
        </p:txBody>
      </p:sp>
    </p:spTree>
    <p:extLst>
      <p:ext uri="{BB962C8B-B14F-4D97-AF65-F5344CB8AC3E}">
        <p14:creationId xmlns:p14="http://schemas.microsoft.com/office/powerpoint/2010/main" val="14992748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260028" y="129332"/>
            <a:ext cx="8373616" cy="504056"/>
          </a:xfrm>
        </p:spPr>
        <p:txBody>
          <a:bodyPr>
            <a:noAutofit/>
          </a:bodyPr>
          <a:lstStyle/>
          <a:p>
            <a:r>
              <a:rPr lang="lt-LT" sz="3600" dirty="0" err="1" smtClean="0">
                <a:solidFill>
                  <a:schemeClr val="bg1"/>
                </a:solidFill>
                <a:latin typeface="Times New Roman" panose="02020603050405020304" pitchFamily="18" charset="0"/>
                <a:cs typeface="Times New Roman" panose="02020603050405020304" pitchFamily="18" charset="0"/>
              </a:rPr>
              <a:t>The</a:t>
            </a:r>
            <a:r>
              <a:rPr lang="lt-LT" sz="3600" dirty="0" smtClean="0">
                <a:solidFill>
                  <a:schemeClr val="bg1"/>
                </a:solidFill>
                <a:latin typeface="Times New Roman" panose="02020603050405020304" pitchFamily="18" charset="0"/>
                <a:cs typeface="Times New Roman" panose="02020603050405020304" pitchFamily="18" charset="0"/>
              </a:rPr>
              <a:t> Role </a:t>
            </a:r>
            <a:r>
              <a:rPr lang="lt-LT" sz="3600" dirty="0" err="1" smtClean="0">
                <a:solidFill>
                  <a:schemeClr val="bg1"/>
                </a:solidFill>
                <a:latin typeface="Times New Roman" panose="02020603050405020304" pitchFamily="18" charset="0"/>
                <a:cs typeface="Times New Roman" panose="02020603050405020304" pitchFamily="18" charset="0"/>
              </a:rPr>
              <a:t>of</a:t>
            </a:r>
            <a:r>
              <a:rPr lang="lt-LT" sz="3600" dirty="0" smtClean="0">
                <a:solidFill>
                  <a:schemeClr val="bg1"/>
                </a:solidFill>
                <a:latin typeface="Times New Roman" panose="02020603050405020304" pitchFamily="18" charset="0"/>
                <a:cs typeface="Times New Roman" panose="02020603050405020304" pitchFamily="18" charset="0"/>
              </a:rPr>
              <a:t> </a:t>
            </a:r>
            <a:r>
              <a:rPr lang="lt-LT" sz="3600" dirty="0" err="1" smtClean="0">
                <a:solidFill>
                  <a:schemeClr val="bg1"/>
                </a:solidFill>
                <a:latin typeface="Times New Roman" panose="02020603050405020304" pitchFamily="18" charset="0"/>
                <a:cs typeface="Times New Roman" panose="02020603050405020304" pitchFamily="18" charset="0"/>
              </a:rPr>
              <a:t>Marriage</a:t>
            </a:r>
            <a:r>
              <a:rPr lang="lt-LT" sz="3600" dirty="0" smtClean="0">
                <a:solidFill>
                  <a:schemeClr val="bg1"/>
                </a:solidFill>
                <a:latin typeface="Times New Roman" panose="02020603050405020304" pitchFamily="18" charset="0"/>
                <a:cs typeface="Times New Roman" panose="02020603050405020304" pitchFamily="18" charset="0"/>
              </a:rPr>
              <a:t> </a:t>
            </a:r>
            <a:r>
              <a:rPr lang="lt-LT" sz="3600" dirty="0" err="1" smtClean="0">
                <a:solidFill>
                  <a:schemeClr val="bg1"/>
                </a:solidFill>
                <a:latin typeface="Times New Roman" panose="02020603050405020304" pitchFamily="18" charset="0"/>
                <a:cs typeface="Times New Roman" panose="02020603050405020304" pitchFamily="18" charset="0"/>
              </a:rPr>
              <a:t>in</a:t>
            </a:r>
            <a:r>
              <a:rPr lang="lt-LT" sz="3600" dirty="0" smtClean="0">
                <a:solidFill>
                  <a:schemeClr val="bg1"/>
                </a:solidFill>
                <a:latin typeface="Times New Roman" panose="02020603050405020304" pitchFamily="18" charset="0"/>
                <a:cs typeface="Times New Roman" panose="02020603050405020304" pitchFamily="18" charset="0"/>
              </a:rPr>
              <a:t> </a:t>
            </a:r>
            <a:r>
              <a:rPr lang="lt-LT" sz="3600" dirty="0" err="1" smtClean="0">
                <a:solidFill>
                  <a:schemeClr val="bg1"/>
                </a:solidFill>
                <a:latin typeface="Times New Roman" panose="02020603050405020304" pitchFamily="18" charset="0"/>
                <a:cs typeface="Times New Roman" panose="02020603050405020304" pitchFamily="18" charset="0"/>
              </a:rPr>
              <a:t>Today</a:t>
            </a:r>
            <a:r>
              <a:rPr lang="en-US" sz="3600" dirty="0" smtClean="0">
                <a:solidFill>
                  <a:schemeClr val="bg1"/>
                </a:solidFill>
                <a:latin typeface="Times New Roman" panose="02020603050405020304" pitchFamily="18" charset="0"/>
                <a:cs typeface="Times New Roman" panose="02020603050405020304" pitchFamily="18" charset="0"/>
              </a:rPr>
              <a:t>’</a:t>
            </a:r>
            <a:r>
              <a:rPr lang="lt-LT" sz="3600" dirty="0" smtClean="0">
                <a:solidFill>
                  <a:schemeClr val="bg1"/>
                </a:solidFill>
                <a:latin typeface="Times New Roman" panose="02020603050405020304" pitchFamily="18" charset="0"/>
                <a:cs typeface="Times New Roman" panose="02020603050405020304" pitchFamily="18" charset="0"/>
              </a:rPr>
              <a:t>s </a:t>
            </a:r>
            <a:r>
              <a:rPr lang="lt-LT" sz="3600" dirty="0" err="1" smtClean="0">
                <a:solidFill>
                  <a:schemeClr val="bg1"/>
                </a:solidFill>
                <a:latin typeface="Times New Roman" panose="02020603050405020304" pitchFamily="18" charset="0"/>
                <a:cs typeface="Times New Roman" panose="02020603050405020304" pitchFamily="18" charset="0"/>
              </a:rPr>
              <a:t>Society</a:t>
            </a:r>
            <a:endParaRPr lang="lt-LT" sz="3600" dirty="0">
              <a:solidFill>
                <a:schemeClr val="bg1"/>
              </a:solidFill>
              <a:latin typeface="Times New Roman" panose="02020603050405020304" pitchFamily="18" charset="0"/>
              <a:cs typeface="Times New Roman" panose="02020603050405020304" pitchFamily="18" charset="0"/>
            </a:endParaRPr>
          </a:p>
        </p:txBody>
      </p:sp>
      <p:sp>
        <p:nvSpPr>
          <p:cNvPr id="5" name="Turinio vietos rezervavimo ženklas 4"/>
          <p:cNvSpPr>
            <a:spLocks noGrp="1"/>
          </p:cNvSpPr>
          <p:nvPr>
            <p:ph idx="1"/>
          </p:nvPr>
        </p:nvSpPr>
        <p:spPr>
          <a:xfrm>
            <a:off x="0" y="980728"/>
            <a:ext cx="9036496" cy="5717504"/>
          </a:xfrm>
        </p:spPr>
        <p:txBody>
          <a:bodyPr>
            <a:normAutofit fontScale="92500" lnSpcReduction="10000"/>
          </a:bodyPr>
          <a:lstStyle/>
          <a:p>
            <a:pPr marL="137160" indent="0">
              <a:buNone/>
            </a:pP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If</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there</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is</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one</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thing</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that</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virtually</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all</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the</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world‘s</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cultures</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have</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in</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common</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it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is</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marriage</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Beliefs</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diet</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and</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languages</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vary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greatly</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rgbClr val="FFFF0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but</a:t>
            </a:r>
            <a:r>
              <a:rPr lang="lt-LT" sz="2000" b="1" dirty="0" smtClean="0">
                <a:solidFill>
                  <a:srgbClr val="FFFF0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the</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desire</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people</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have</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to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share</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their</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lives</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with</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another</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seems</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universal</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Why</a:t>
            </a:r>
            <a:r>
              <a:rPr lang="en-US"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then</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is</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marriage</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so</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popular</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a:t>
            </a:r>
            <a:endParaRPr lang="en-US"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a:p>
            <a:pPr marL="137160" indent="0">
              <a:buNone/>
            </a:pPr>
            <a:endParaRPr lang="lt-LT" sz="15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a:p>
            <a:pPr marL="137160" indent="0">
              <a:buNone/>
            </a:pP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Psychologists</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have</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said</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that</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people</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have</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deep</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need</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for</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the</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emotional</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security</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which</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mariage</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provide</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Knowing</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that</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one</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has</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partner</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in</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life</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makes</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it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easier</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to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cope</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with</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the</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problems</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of</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daily</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life</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rgbClr val="FFFF0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On</a:t>
            </a:r>
            <a:r>
              <a:rPr lang="lt-LT" sz="2000" b="1" dirty="0" smtClean="0">
                <a:solidFill>
                  <a:srgbClr val="FFFF0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rgbClr val="FFFF0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the</a:t>
            </a:r>
            <a:r>
              <a:rPr lang="lt-LT" sz="2000" b="1" dirty="0" smtClean="0">
                <a:solidFill>
                  <a:srgbClr val="FFFF0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rgbClr val="FFFF0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other</a:t>
            </a:r>
            <a:r>
              <a:rPr lang="lt-LT" sz="2000" b="1" dirty="0" smtClean="0">
                <a:solidFill>
                  <a:srgbClr val="FFFF0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rgbClr val="FFFF0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hand</a:t>
            </a:r>
            <a:r>
              <a:rPr lang="lt-LT" sz="2000" b="1" dirty="0" smtClean="0">
                <a:solidFill>
                  <a:srgbClr val="FFFF0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the</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fact</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that</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many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single</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people</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are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content</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to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live</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alone</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suggests</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that</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lt-LT" sz="2000" b="1" dirty="0" err="1"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the</a:t>
            </a:r>
            <a:r>
              <a:rPr lang="lt-LT"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a:t>
            </a:r>
            <a:r>
              <a:rPr lang="en-US"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“emotional need” theory is incomplete.</a:t>
            </a:r>
          </a:p>
          <a:p>
            <a:pPr marL="137160" indent="0">
              <a:buNone/>
            </a:pPr>
            <a:endParaRPr lang="en-US" sz="15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a:p>
            <a:pPr marL="137160" indent="0">
              <a:buNone/>
            </a:pPr>
            <a:r>
              <a:rPr lang="en-US"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British novelist Fay Weldon once stated, “Marriage has nothing to do with emotion and everything to do with property.” According to the supporters of this view, people marry in order to increase their wealth, either by marrying a rich partner or because, as the saying goes, “two can live cheaply as one.” It is true that financial considerations are often the primary reason that people marry. </a:t>
            </a:r>
            <a:r>
              <a:rPr lang="en-US" sz="2000" b="1" dirty="0" smtClean="0">
                <a:solidFill>
                  <a:srgbClr val="FFFF0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However,</a:t>
            </a:r>
            <a:r>
              <a:rPr lang="en-US"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there are countless examples of people “marrying for love”, regardless of their mate’s lack of money.</a:t>
            </a:r>
          </a:p>
          <a:p>
            <a:pPr marL="137160" indent="0">
              <a:buNone/>
            </a:pPr>
            <a:endParaRPr lang="en-US" sz="13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a:p>
            <a:pPr marL="137160" indent="0">
              <a:buNone/>
            </a:pPr>
            <a:r>
              <a:rPr lang="en-US" sz="2000" b="1" dirty="0" smtClean="0">
                <a:solidFill>
                  <a:srgbClr val="FFFF0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All in all, </a:t>
            </a:r>
            <a:r>
              <a:rPr lang="en-US"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marriage continues to be extremely popular in many societies. Most of us have a need for love and support and want to have children at some point in our lives. Fully understanding the reason why people marry, though, may be as difficult </a:t>
            </a:r>
            <a:r>
              <a:rPr lang="en-US" sz="2000" b="1" dirty="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as </a:t>
            </a:r>
            <a:r>
              <a:rPr lang="en-US" sz="2000" b="1" dirty="0" smtClean="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understanding the human mind itself.</a:t>
            </a:r>
            <a:endParaRPr lang="lt-LT" sz="2000" b="1" dirty="0">
              <a:solidFill>
                <a:schemeClr val="bg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7813853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922114"/>
          </a:xfrm>
        </p:spPr>
        <p:txBody>
          <a:bodyPr>
            <a:normAutofit/>
          </a:bodyPr>
          <a:lstStyle/>
          <a:p>
            <a:r>
              <a:rPr lang="en-US" sz="4800" dirty="0" smtClean="0">
                <a:latin typeface="Arial Black" panose="020B0A04020102020204" pitchFamily="34" charset="0"/>
              </a:rPr>
              <a:t>Paragraph Plan</a:t>
            </a:r>
            <a:endParaRPr lang="lt-LT" sz="4800" dirty="0">
              <a:latin typeface="Arial Black" panose="020B0A04020102020204" pitchFamily="34" charset="0"/>
            </a:endParaRPr>
          </a:p>
        </p:txBody>
      </p:sp>
      <p:sp>
        <p:nvSpPr>
          <p:cNvPr id="3" name="Turinio vietos rezervavimo ženklas 2"/>
          <p:cNvSpPr>
            <a:spLocks noGrp="1"/>
          </p:cNvSpPr>
          <p:nvPr>
            <p:ph idx="1"/>
          </p:nvPr>
        </p:nvSpPr>
        <p:spPr>
          <a:xfrm>
            <a:off x="107504" y="1628800"/>
            <a:ext cx="8856984" cy="4709160"/>
          </a:xfrm>
        </p:spPr>
        <p:txBody>
          <a:bodyPr>
            <a:normAutofit fontScale="92500" lnSpcReduction="10000"/>
          </a:bodyPr>
          <a:lstStyle/>
          <a:p>
            <a:r>
              <a:rPr lang="en-US" sz="3600" b="1" dirty="0" smtClean="0">
                <a:solidFill>
                  <a:srgbClr val="FFFF00"/>
                </a:solidFill>
                <a:latin typeface="Times New Roman" panose="02020603050405020304" pitchFamily="18" charset="0"/>
                <a:cs typeface="Times New Roman" panose="02020603050405020304" pitchFamily="18" charset="0"/>
              </a:rPr>
              <a:t>Paragraph 1: </a:t>
            </a:r>
            <a:r>
              <a:rPr lang="en-US" sz="3600" b="1" dirty="0" smtClean="0">
                <a:solidFill>
                  <a:srgbClr val="002060"/>
                </a:solidFill>
                <a:latin typeface="Times New Roman" panose="02020603050405020304" pitchFamily="18" charset="0"/>
                <a:cs typeface="Times New Roman" panose="02020603050405020304" pitchFamily="18" charset="0"/>
              </a:rPr>
              <a:t>state topic (why is marriage so popular?)</a:t>
            </a:r>
          </a:p>
          <a:p>
            <a:r>
              <a:rPr lang="en-US" sz="3600" b="1" dirty="0">
                <a:solidFill>
                  <a:srgbClr val="FFFF00"/>
                </a:solidFill>
                <a:latin typeface="Times New Roman" panose="02020603050405020304" pitchFamily="18" charset="0"/>
                <a:cs typeface="Times New Roman" panose="02020603050405020304" pitchFamily="18" charset="0"/>
              </a:rPr>
              <a:t>Paragraph </a:t>
            </a:r>
            <a:r>
              <a:rPr lang="en-US" sz="3600" b="1" dirty="0" smtClean="0">
                <a:solidFill>
                  <a:srgbClr val="FFFF00"/>
                </a:solidFill>
                <a:latin typeface="Times New Roman" panose="02020603050405020304" pitchFamily="18" charset="0"/>
                <a:cs typeface="Times New Roman" panose="02020603050405020304" pitchFamily="18" charset="0"/>
              </a:rPr>
              <a:t>2: </a:t>
            </a:r>
            <a:r>
              <a:rPr lang="en-US" sz="3600" b="1" dirty="0" smtClean="0">
                <a:solidFill>
                  <a:srgbClr val="002060"/>
                </a:solidFill>
                <a:latin typeface="Times New Roman" panose="02020603050405020304" pitchFamily="18" charset="0"/>
                <a:cs typeface="Times New Roman" panose="02020603050405020304" pitchFamily="18" charset="0"/>
              </a:rPr>
              <a:t>‘emotional’ need for a partner; comparison between single/married people</a:t>
            </a:r>
          </a:p>
          <a:p>
            <a:r>
              <a:rPr lang="en-US" sz="3600" b="1" dirty="0">
                <a:solidFill>
                  <a:srgbClr val="FFFF00"/>
                </a:solidFill>
                <a:latin typeface="Times New Roman" panose="02020603050405020304" pitchFamily="18" charset="0"/>
                <a:cs typeface="Times New Roman" panose="02020603050405020304" pitchFamily="18" charset="0"/>
              </a:rPr>
              <a:t>Paragraph </a:t>
            </a:r>
            <a:r>
              <a:rPr lang="en-US" sz="3600" b="1" dirty="0" smtClean="0">
                <a:solidFill>
                  <a:srgbClr val="FFFF00"/>
                </a:solidFill>
                <a:latin typeface="Times New Roman" panose="02020603050405020304" pitchFamily="18" charset="0"/>
                <a:cs typeface="Times New Roman" panose="02020603050405020304" pitchFamily="18" charset="0"/>
              </a:rPr>
              <a:t>3: </a:t>
            </a:r>
            <a:r>
              <a:rPr lang="en-US" sz="3600" b="1" dirty="0" smtClean="0">
                <a:solidFill>
                  <a:srgbClr val="002060"/>
                </a:solidFill>
                <a:latin typeface="Times New Roman" panose="02020603050405020304" pitchFamily="18" charset="0"/>
                <a:cs typeface="Times New Roman" panose="02020603050405020304" pitchFamily="18" charset="0"/>
              </a:rPr>
              <a:t>why people marry – for love/money</a:t>
            </a:r>
          </a:p>
          <a:p>
            <a:r>
              <a:rPr lang="en-US" sz="3600" b="1" dirty="0">
                <a:solidFill>
                  <a:srgbClr val="FFFF00"/>
                </a:solidFill>
                <a:latin typeface="Times New Roman" panose="02020603050405020304" pitchFamily="18" charset="0"/>
                <a:cs typeface="Times New Roman" panose="02020603050405020304" pitchFamily="18" charset="0"/>
              </a:rPr>
              <a:t>Paragraph </a:t>
            </a:r>
            <a:r>
              <a:rPr lang="en-US" sz="3600" b="1" dirty="0" smtClean="0">
                <a:solidFill>
                  <a:srgbClr val="FFFF00"/>
                </a:solidFill>
                <a:latin typeface="Times New Roman" panose="02020603050405020304" pitchFamily="18" charset="0"/>
                <a:cs typeface="Times New Roman" panose="02020603050405020304" pitchFamily="18" charset="0"/>
              </a:rPr>
              <a:t>4: </a:t>
            </a:r>
            <a:r>
              <a:rPr lang="en-US" sz="3600" b="1" dirty="0" smtClean="0">
                <a:solidFill>
                  <a:srgbClr val="002060"/>
                </a:solidFill>
                <a:latin typeface="Times New Roman" panose="02020603050405020304" pitchFamily="18" charset="0"/>
                <a:cs typeface="Times New Roman" panose="02020603050405020304" pitchFamily="18" charset="0"/>
              </a:rPr>
              <a:t>make general comments (difficult to fully understand reason why people marry)</a:t>
            </a:r>
          </a:p>
          <a:p>
            <a:pPr marL="137160" indent="0">
              <a:buNone/>
            </a:pPr>
            <a:endParaRPr lang="lt-L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80528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4400" dirty="0" err="1" smtClean="0">
                <a:latin typeface="Times New Roman" panose="02020603050405020304" pitchFamily="18" charset="0"/>
                <a:cs typeface="Times New Roman" panose="02020603050405020304" pitchFamily="18" charset="0"/>
              </a:rPr>
              <a:t>References</a:t>
            </a:r>
            <a:r>
              <a:rPr lang="lt-LT" sz="4400" dirty="0" smtClean="0">
                <a:latin typeface="Times New Roman" panose="02020603050405020304" pitchFamily="18" charset="0"/>
                <a:cs typeface="Times New Roman" panose="02020603050405020304" pitchFamily="18" charset="0"/>
              </a:rPr>
              <a:t> &amp; </a:t>
            </a:r>
            <a:r>
              <a:rPr lang="lt-LT" sz="4400" dirty="0" err="1" smtClean="0">
                <a:latin typeface="Times New Roman" panose="02020603050405020304" pitchFamily="18" charset="0"/>
                <a:cs typeface="Times New Roman" panose="02020603050405020304" pitchFamily="18" charset="0"/>
              </a:rPr>
              <a:t>Other</a:t>
            </a:r>
            <a:r>
              <a:rPr lang="lt-LT" sz="4400" dirty="0" smtClean="0">
                <a:latin typeface="Times New Roman" panose="02020603050405020304" pitchFamily="18" charset="0"/>
                <a:cs typeface="Times New Roman" panose="02020603050405020304" pitchFamily="18" charset="0"/>
              </a:rPr>
              <a:t> </a:t>
            </a:r>
            <a:r>
              <a:rPr lang="lt-LT" sz="4400" dirty="0" err="1">
                <a:latin typeface="Times New Roman" panose="02020603050405020304" pitchFamily="18" charset="0"/>
                <a:cs typeface="Times New Roman" panose="02020603050405020304" pitchFamily="18" charset="0"/>
              </a:rPr>
              <a:t>S</a:t>
            </a:r>
            <a:r>
              <a:rPr lang="lt-LT" sz="4400" dirty="0" err="1" smtClean="0">
                <a:latin typeface="Times New Roman" panose="02020603050405020304" pitchFamily="18" charset="0"/>
                <a:cs typeface="Times New Roman" panose="02020603050405020304" pitchFamily="18" charset="0"/>
              </a:rPr>
              <a:t>ources</a:t>
            </a:r>
            <a:endParaRPr lang="lt-LT" sz="4400"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a:xfrm>
            <a:off x="179512" y="1628800"/>
            <a:ext cx="8749480" cy="4320480"/>
          </a:xfrm>
        </p:spPr>
        <p:txBody>
          <a:bodyPr>
            <a:normAutofit fontScale="92500" lnSpcReduction="20000"/>
          </a:bodyPr>
          <a:lstStyle/>
          <a:p>
            <a:r>
              <a:rPr lang="en-US" u="sng" dirty="0" smtClean="0">
                <a:hlinkClick r:id="rId2"/>
              </a:rPr>
              <a:t>Evans V</a:t>
            </a:r>
            <a:r>
              <a:rPr lang="lt-LT" u="sng" dirty="0" err="1" smtClean="0">
                <a:hlinkClick r:id="rId2"/>
              </a:rPr>
              <a:t>irginia</a:t>
            </a:r>
            <a:r>
              <a:rPr lang="lt-LT" u="sng" dirty="0">
                <a:hlinkClick r:id="rId2"/>
              </a:rPr>
              <a:t>,</a:t>
            </a:r>
            <a:r>
              <a:rPr lang="en-US" u="sng" dirty="0" smtClean="0">
                <a:hlinkClick r:id="rId2"/>
              </a:rPr>
              <a:t> 2006</a:t>
            </a:r>
            <a:r>
              <a:rPr lang="lt-LT" u="sng" dirty="0" smtClean="0">
                <a:hlinkClick r:id="rId2"/>
              </a:rPr>
              <a:t>:</a:t>
            </a:r>
            <a:r>
              <a:rPr lang="en-US" u="sng" dirty="0" smtClean="0">
                <a:hlinkClick r:id="rId2"/>
              </a:rPr>
              <a:t> </a:t>
            </a:r>
            <a:r>
              <a:rPr lang="en-US" i="1" u="sng" dirty="0" smtClean="0">
                <a:hlinkClick r:id="rId2"/>
              </a:rPr>
              <a:t>Successful Writing (Upper-Intermediate)</a:t>
            </a:r>
            <a:r>
              <a:rPr lang="lt-LT" u="sng" dirty="0" smtClean="0">
                <a:hlinkClick r:id="rId2"/>
              </a:rPr>
              <a:t>. </a:t>
            </a:r>
            <a:r>
              <a:rPr lang="lt-LT" u="sng" dirty="0" err="1" smtClean="0">
                <a:hlinkClick r:id="rId2"/>
              </a:rPr>
              <a:t>Newbury</a:t>
            </a:r>
            <a:r>
              <a:rPr lang="lt-LT" u="sng" dirty="0" smtClean="0">
                <a:hlinkClick r:id="rId2"/>
              </a:rPr>
              <a:t>: Express </a:t>
            </a:r>
            <a:r>
              <a:rPr lang="lt-LT" u="sng" dirty="0" err="1" smtClean="0">
                <a:hlinkClick r:id="rId2"/>
              </a:rPr>
              <a:t>Publishing</a:t>
            </a:r>
            <a:r>
              <a:rPr lang="lt-LT" u="sng" dirty="0" smtClean="0">
                <a:hlinkClick r:id="rId2"/>
              </a:rPr>
              <a:t>, 2006.</a:t>
            </a:r>
          </a:p>
          <a:p>
            <a:pPr marL="137160" indent="0">
              <a:buNone/>
            </a:pPr>
            <a:endParaRPr lang="en-US" u="sng" dirty="0" smtClean="0">
              <a:hlinkClick r:id="rId2"/>
            </a:endParaRPr>
          </a:p>
          <a:p>
            <a:r>
              <a:rPr lang="lt-LT" dirty="0" smtClean="0">
                <a:hlinkClick r:id="rId2"/>
              </a:rPr>
              <a:t>http</a:t>
            </a:r>
            <a:r>
              <a:rPr lang="lt-LT" dirty="0">
                <a:hlinkClick r:id="rId2"/>
              </a:rPr>
              <a:t>://</a:t>
            </a:r>
            <a:r>
              <a:rPr lang="lt-LT" dirty="0" smtClean="0">
                <a:hlinkClick r:id="rId2"/>
              </a:rPr>
              <a:t>classroom.synonym.com/difference-between-discursive-argumentative-essays-2616.html</a:t>
            </a:r>
            <a:endParaRPr lang="lt-LT" dirty="0" smtClean="0"/>
          </a:p>
          <a:p>
            <a:pPr marL="137160" indent="0">
              <a:buNone/>
            </a:pPr>
            <a:endParaRPr lang="lt-LT" dirty="0" smtClean="0"/>
          </a:p>
          <a:p>
            <a:r>
              <a:rPr lang="lt-LT" dirty="0">
                <a:hlinkClick r:id="rId3"/>
              </a:rPr>
              <a:t>http://</a:t>
            </a:r>
            <a:r>
              <a:rPr lang="lt-LT" dirty="0" smtClean="0">
                <a:hlinkClick r:id="rId3"/>
              </a:rPr>
              <a:t>academicwriting.wikidot.com/what-is-an-essay</a:t>
            </a:r>
            <a:endParaRPr lang="lt-LT" dirty="0" smtClean="0"/>
          </a:p>
          <a:p>
            <a:pPr marL="137160" indent="0">
              <a:buNone/>
            </a:pPr>
            <a:endParaRPr lang="lt-LT" dirty="0" smtClean="0"/>
          </a:p>
          <a:p>
            <a:r>
              <a:rPr lang="lt-LT" dirty="0">
                <a:hlinkClick r:id="rId4"/>
              </a:rPr>
              <a:t>http://</a:t>
            </a:r>
            <a:r>
              <a:rPr lang="lt-LT" dirty="0" smtClean="0">
                <a:hlinkClick r:id="rId4"/>
              </a:rPr>
              <a:t>www.alvaacademy.clacks.sch.uk/docs/Discursive%20Essay%20Booklet%20DPT.pdf</a:t>
            </a:r>
            <a:endParaRPr lang="lt-LT" dirty="0"/>
          </a:p>
          <a:p>
            <a:pPr marL="137160" indent="0">
              <a:buNone/>
            </a:pPr>
            <a:endParaRPr lang="lt-LT" dirty="0" smtClean="0"/>
          </a:p>
        </p:txBody>
      </p:sp>
    </p:spTree>
    <p:extLst>
      <p:ext uri="{BB962C8B-B14F-4D97-AF65-F5344CB8AC3E}">
        <p14:creationId xmlns:p14="http://schemas.microsoft.com/office/powerpoint/2010/main" val="41095672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188640"/>
            <a:ext cx="8229600" cy="936104"/>
          </a:xfrm>
        </p:spPr>
        <p:txBody>
          <a:bodyPr>
            <a:noAutofit/>
          </a:bodyPr>
          <a:lstStyle/>
          <a:p>
            <a:r>
              <a:rPr lang="lt-LT" sz="6000" dirty="0" err="1">
                <a:latin typeface="Arial Black" panose="020B0A04020102020204" pitchFamily="34" charset="0"/>
              </a:rPr>
              <a:t>Purpose</a:t>
            </a:r>
            <a:endParaRPr lang="lt-LT" sz="6000" dirty="0">
              <a:latin typeface="Arial Black" panose="020B0A04020102020204" pitchFamily="34" charset="0"/>
            </a:endParaRPr>
          </a:p>
        </p:txBody>
      </p:sp>
      <p:sp>
        <p:nvSpPr>
          <p:cNvPr id="4" name="Teksto vietos rezervavimo ženklas 3"/>
          <p:cNvSpPr>
            <a:spLocks noGrp="1"/>
          </p:cNvSpPr>
          <p:nvPr>
            <p:ph type="body" idx="1"/>
          </p:nvPr>
        </p:nvSpPr>
        <p:spPr>
          <a:xfrm>
            <a:off x="179512" y="1340768"/>
            <a:ext cx="3960440" cy="750887"/>
          </a:xfrm>
        </p:spPr>
        <p:txBody>
          <a:bodyPr/>
          <a:lstStyle/>
          <a:p>
            <a:r>
              <a:rPr lang="lt-LT" b="1" dirty="0" err="1">
                <a:solidFill>
                  <a:schemeClr val="bg1"/>
                </a:solidFill>
                <a:effectLst>
                  <a:outerShdw blurRad="38100" dist="38100" dir="2700000" algn="tl">
                    <a:srgbClr val="000000">
                      <a:alpha val="43137"/>
                    </a:srgbClr>
                  </a:outerShdw>
                </a:effectLst>
              </a:rPr>
              <a:t>Discursive</a:t>
            </a:r>
            <a:r>
              <a:rPr lang="lt-LT" b="1" dirty="0">
                <a:solidFill>
                  <a:schemeClr val="bg1"/>
                </a:solidFill>
                <a:effectLst>
                  <a:outerShdw blurRad="38100" dist="38100" dir="2700000" algn="tl">
                    <a:srgbClr val="000000">
                      <a:alpha val="43137"/>
                    </a:srgbClr>
                  </a:outerShdw>
                </a:effectLst>
              </a:rPr>
              <a:t> </a:t>
            </a:r>
            <a:r>
              <a:rPr lang="lt-LT" b="1" dirty="0" err="1">
                <a:solidFill>
                  <a:schemeClr val="bg1"/>
                </a:solidFill>
                <a:effectLst>
                  <a:outerShdw blurRad="38100" dist="38100" dir="2700000" algn="tl">
                    <a:srgbClr val="000000">
                      <a:alpha val="43137"/>
                    </a:srgbClr>
                  </a:outerShdw>
                </a:effectLst>
              </a:rPr>
              <a:t>Essay</a:t>
            </a:r>
            <a:endParaRPr lang="lt-LT" b="1" dirty="0">
              <a:solidFill>
                <a:schemeClr val="bg1"/>
              </a:solidFill>
              <a:effectLst>
                <a:outerShdw blurRad="38100" dist="38100" dir="2700000" algn="tl">
                  <a:srgbClr val="000000">
                    <a:alpha val="43137"/>
                  </a:srgbClr>
                </a:outerShdw>
              </a:effectLst>
            </a:endParaRPr>
          </a:p>
        </p:txBody>
      </p:sp>
      <p:sp>
        <p:nvSpPr>
          <p:cNvPr id="5" name="Teksto vietos rezervavimo ženklas 4"/>
          <p:cNvSpPr>
            <a:spLocks noGrp="1"/>
          </p:cNvSpPr>
          <p:nvPr>
            <p:ph type="body" sz="half" idx="3"/>
          </p:nvPr>
        </p:nvSpPr>
        <p:spPr>
          <a:xfrm>
            <a:off x="4644008" y="1340768"/>
            <a:ext cx="4320480" cy="750887"/>
          </a:xfrm>
        </p:spPr>
        <p:txBody>
          <a:bodyPr>
            <a:normAutofit/>
          </a:bodyPr>
          <a:lstStyle/>
          <a:p>
            <a:r>
              <a:rPr lang="lt-LT" b="1" dirty="0" err="1" smtClean="0">
                <a:solidFill>
                  <a:schemeClr val="bg1"/>
                </a:solidFill>
                <a:effectLst>
                  <a:outerShdw blurRad="38100" dist="38100" dir="2700000" algn="tl">
                    <a:srgbClr val="000000">
                      <a:alpha val="43137"/>
                    </a:srgbClr>
                  </a:outerShdw>
                </a:effectLst>
              </a:rPr>
              <a:t>Argumentative</a:t>
            </a:r>
            <a:r>
              <a:rPr lang="lt-LT" b="1" dirty="0" smtClean="0">
                <a:solidFill>
                  <a:schemeClr val="bg1"/>
                </a:solidFill>
                <a:effectLst>
                  <a:outerShdw blurRad="38100" dist="38100" dir="2700000" algn="tl">
                    <a:srgbClr val="000000">
                      <a:alpha val="43137"/>
                    </a:srgbClr>
                  </a:outerShdw>
                </a:effectLst>
              </a:rPr>
              <a:t> </a:t>
            </a:r>
            <a:r>
              <a:rPr lang="lt-LT" b="1" dirty="0" err="1" smtClean="0">
                <a:solidFill>
                  <a:schemeClr val="bg1"/>
                </a:solidFill>
                <a:effectLst>
                  <a:outerShdw blurRad="38100" dist="38100" dir="2700000" algn="tl">
                    <a:srgbClr val="000000">
                      <a:alpha val="43137"/>
                    </a:srgbClr>
                  </a:outerShdw>
                </a:effectLst>
              </a:rPr>
              <a:t>Essay</a:t>
            </a:r>
            <a:endParaRPr lang="lt-LT" b="1" dirty="0">
              <a:solidFill>
                <a:schemeClr val="bg1"/>
              </a:solidFill>
              <a:effectLst>
                <a:outerShdw blurRad="38100" dist="38100" dir="2700000" algn="tl">
                  <a:srgbClr val="000000">
                    <a:alpha val="43137"/>
                  </a:srgbClr>
                </a:outerShdw>
              </a:effectLst>
            </a:endParaRPr>
          </a:p>
        </p:txBody>
      </p:sp>
      <p:sp>
        <p:nvSpPr>
          <p:cNvPr id="3" name="Turinio vietos rezervavimo ženklas 2"/>
          <p:cNvSpPr>
            <a:spLocks noGrp="1"/>
          </p:cNvSpPr>
          <p:nvPr>
            <p:ph sz="quarter" idx="2"/>
          </p:nvPr>
        </p:nvSpPr>
        <p:spPr>
          <a:xfrm>
            <a:off x="107504" y="2420888"/>
            <a:ext cx="4248472" cy="3816424"/>
          </a:xfrm>
        </p:spPr>
        <p:txBody>
          <a:bodyPr>
            <a:normAutofit fontScale="92500" lnSpcReduction="10000"/>
          </a:bodyPr>
          <a:lstStyle/>
          <a:p>
            <a:r>
              <a:rPr lang="lt-LT" sz="2800" b="1" dirty="0" smtClean="0">
                <a:solidFill>
                  <a:srgbClr val="FFFF00"/>
                </a:solidFill>
              </a:rPr>
              <a:t>It </a:t>
            </a:r>
            <a:r>
              <a:rPr lang="en-US" sz="2800" b="1" dirty="0" smtClean="0">
                <a:solidFill>
                  <a:srgbClr val="FFFF00"/>
                </a:solidFill>
              </a:rPr>
              <a:t>present</a:t>
            </a:r>
            <a:r>
              <a:rPr lang="lt-LT" sz="2800" b="1" dirty="0" smtClean="0">
                <a:solidFill>
                  <a:srgbClr val="FFFF00"/>
                </a:solidFill>
              </a:rPr>
              <a:t>s</a:t>
            </a:r>
            <a:r>
              <a:rPr lang="en-US" sz="2800" b="1" dirty="0" smtClean="0">
                <a:solidFill>
                  <a:srgbClr val="FFFF00"/>
                </a:solidFill>
              </a:rPr>
              <a:t> </a:t>
            </a:r>
            <a:r>
              <a:rPr lang="en-US" sz="2800" b="1" dirty="0">
                <a:solidFill>
                  <a:srgbClr val="FFFF00"/>
                </a:solidFill>
              </a:rPr>
              <a:t>a </a:t>
            </a:r>
            <a:r>
              <a:rPr lang="en-US" sz="2800" b="1" u="sng" dirty="0">
                <a:solidFill>
                  <a:srgbClr val="002060"/>
                </a:solidFill>
              </a:rPr>
              <a:t>balanced and objective examination</a:t>
            </a:r>
            <a:r>
              <a:rPr lang="en-US" sz="2800" b="1" dirty="0">
                <a:solidFill>
                  <a:srgbClr val="FFFF00"/>
                </a:solidFill>
              </a:rPr>
              <a:t> of a subject</a:t>
            </a:r>
            <a:r>
              <a:rPr lang="en-US" sz="2800" b="1" dirty="0" smtClean="0">
                <a:solidFill>
                  <a:srgbClr val="FFFF00"/>
                </a:solidFill>
              </a:rPr>
              <a:t>.</a:t>
            </a:r>
            <a:endParaRPr lang="lt-LT" sz="2800" b="1" dirty="0" smtClean="0">
              <a:solidFill>
                <a:srgbClr val="FFFF00"/>
              </a:solidFill>
            </a:endParaRPr>
          </a:p>
          <a:p>
            <a:r>
              <a:rPr lang="lt-LT" sz="2800" b="1" dirty="0" smtClean="0">
                <a:solidFill>
                  <a:srgbClr val="FFFF00"/>
                </a:solidFill>
              </a:rPr>
              <a:t>T</a:t>
            </a:r>
            <a:r>
              <a:rPr lang="en-US" sz="2800" b="1" dirty="0" smtClean="0">
                <a:solidFill>
                  <a:srgbClr val="FFFF00"/>
                </a:solidFill>
              </a:rPr>
              <a:t>he </a:t>
            </a:r>
            <a:r>
              <a:rPr lang="en-US" sz="2800" b="1" dirty="0">
                <a:solidFill>
                  <a:srgbClr val="FFFF00"/>
                </a:solidFill>
              </a:rPr>
              <a:t>topic </a:t>
            </a:r>
            <a:r>
              <a:rPr lang="en-US" sz="2800" b="1" u="sng" dirty="0">
                <a:solidFill>
                  <a:srgbClr val="002060"/>
                </a:solidFill>
              </a:rPr>
              <a:t>may be controversial</a:t>
            </a:r>
            <a:r>
              <a:rPr lang="en-US" sz="2800" b="1" dirty="0">
                <a:solidFill>
                  <a:srgbClr val="FFFF00"/>
                </a:solidFill>
              </a:rPr>
              <a:t>, but the discursive essay attempts to present a much </a:t>
            </a:r>
            <a:r>
              <a:rPr lang="en-US" sz="2800" b="1" u="sng" dirty="0">
                <a:solidFill>
                  <a:srgbClr val="002060"/>
                </a:solidFill>
              </a:rPr>
              <a:t>more balanced discussion</a:t>
            </a:r>
            <a:r>
              <a:rPr lang="en-US" sz="2800" b="1" dirty="0">
                <a:solidFill>
                  <a:srgbClr val="002060"/>
                </a:solidFill>
              </a:rPr>
              <a:t> </a:t>
            </a:r>
            <a:r>
              <a:rPr lang="en-US" sz="2800" b="1" dirty="0">
                <a:solidFill>
                  <a:srgbClr val="FFFF00"/>
                </a:solidFill>
              </a:rPr>
              <a:t>of the issue.</a:t>
            </a:r>
            <a:endParaRPr lang="lt-LT" sz="2800" b="1" dirty="0" smtClean="0">
              <a:solidFill>
                <a:srgbClr val="FFFF00"/>
              </a:solidFill>
            </a:endParaRPr>
          </a:p>
          <a:p>
            <a:endParaRPr lang="lt-LT" b="1" dirty="0">
              <a:solidFill>
                <a:srgbClr val="FFFF00"/>
              </a:solidFill>
            </a:endParaRPr>
          </a:p>
        </p:txBody>
      </p:sp>
      <p:sp>
        <p:nvSpPr>
          <p:cNvPr id="6" name="Turinio vietos rezervavimo ženklas 5"/>
          <p:cNvSpPr>
            <a:spLocks noGrp="1"/>
          </p:cNvSpPr>
          <p:nvPr>
            <p:ph sz="quarter" idx="4"/>
          </p:nvPr>
        </p:nvSpPr>
        <p:spPr>
          <a:xfrm>
            <a:off x="4716016" y="2348880"/>
            <a:ext cx="4320480" cy="3960440"/>
          </a:xfrm>
        </p:spPr>
        <p:txBody>
          <a:bodyPr>
            <a:noAutofit/>
          </a:bodyPr>
          <a:lstStyle/>
          <a:p>
            <a:r>
              <a:rPr lang="lt-LT" sz="2800" b="1" dirty="0" smtClean="0">
                <a:solidFill>
                  <a:srgbClr val="FFFF00"/>
                </a:solidFill>
              </a:rPr>
              <a:t>It </a:t>
            </a:r>
            <a:r>
              <a:rPr lang="en-US" sz="2800" b="1" dirty="0" smtClean="0">
                <a:solidFill>
                  <a:srgbClr val="FFFF00"/>
                </a:solidFill>
              </a:rPr>
              <a:t>presents </a:t>
            </a:r>
            <a:r>
              <a:rPr lang="en-US" sz="2800" b="1" dirty="0">
                <a:solidFill>
                  <a:srgbClr val="FFFF00"/>
                </a:solidFill>
              </a:rPr>
              <a:t>the </a:t>
            </a:r>
            <a:r>
              <a:rPr lang="en-US" sz="2800" b="1" u="sng" dirty="0">
                <a:solidFill>
                  <a:srgbClr val="002060"/>
                </a:solidFill>
              </a:rPr>
              <a:t>advantages</a:t>
            </a:r>
            <a:r>
              <a:rPr lang="en-US" sz="2800" b="1" dirty="0">
                <a:solidFill>
                  <a:srgbClr val="FFFF00"/>
                </a:solidFill>
              </a:rPr>
              <a:t> and </a:t>
            </a:r>
            <a:r>
              <a:rPr lang="en-US" sz="2800" b="1" u="sng" dirty="0">
                <a:solidFill>
                  <a:srgbClr val="002060"/>
                </a:solidFill>
              </a:rPr>
              <a:t>disadvantages</a:t>
            </a:r>
            <a:r>
              <a:rPr lang="en-US" sz="2800" b="1" dirty="0">
                <a:solidFill>
                  <a:srgbClr val="002060"/>
                </a:solidFill>
              </a:rPr>
              <a:t> </a:t>
            </a:r>
            <a:r>
              <a:rPr lang="en-US" sz="2800" b="1" dirty="0" smtClean="0">
                <a:solidFill>
                  <a:srgbClr val="FFFF00"/>
                </a:solidFill>
              </a:rPr>
              <a:t>of </a:t>
            </a:r>
            <a:r>
              <a:rPr lang="en-US" sz="2800" b="1" dirty="0">
                <a:solidFill>
                  <a:srgbClr val="FFFF00"/>
                </a:solidFill>
              </a:rPr>
              <a:t>a certain subject </a:t>
            </a:r>
            <a:r>
              <a:rPr lang="lt-LT" sz="2800" b="1" dirty="0" smtClean="0">
                <a:solidFill>
                  <a:srgbClr val="FFFF00"/>
                </a:solidFill>
              </a:rPr>
              <a:t>.</a:t>
            </a:r>
          </a:p>
          <a:p>
            <a:r>
              <a:rPr lang="en-US" sz="2800" b="1" dirty="0">
                <a:solidFill>
                  <a:srgbClr val="FFFF00"/>
                </a:solidFill>
              </a:rPr>
              <a:t>Its purpose is to both </a:t>
            </a:r>
            <a:r>
              <a:rPr lang="en-US" sz="2800" b="1" u="sng" dirty="0">
                <a:solidFill>
                  <a:srgbClr val="002060"/>
                </a:solidFill>
              </a:rPr>
              <a:t>educate</a:t>
            </a:r>
            <a:r>
              <a:rPr lang="en-US" sz="2800" b="1" dirty="0">
                <a:solidFill>
                  <a:srgbClr val="FFFF00"/>
                </a:solidFill>
              </a:rPr>
              <a:t> and </a:t>
            </a:r>
            <a:r>
              <a:rPr lang="en-US" sz="2800" b="1" u="sng" dirty="0">
                <a:solidFill>
                  <a:srgbClr val="002060"/>
                </a:solidFill>
              </a:rPr>
              <a:t>persuade the reader</a:t>
            </a:r>
            <a:r>
              <a:rPr lang="en-US" sz="2800" b="1" dirty="0">
                <a:solidFill>
                  <a:srgbClr val="FFFF00"/>
                </a:solidFill>
              </a:rPr>
              <a:t> on a particular point of view.</a:t>
            </a:r>
            <a:endParaRPr lang="lt-LT" sz="2800" b="1" dirty="0">
              <a:solidFill>
                <a:srgbClr val="FFFF00"/>
              </a:solidFill>
            </a:endParaRPr>
          </a:p>
        </p:txBody>
      </p:sp>
      <p:graphicFrame>
        <p:nvGraphicFramePr>
          <p:cNvPr id="7" name="Lentelė 6"/>
          <p:cNvGraphicFramePr>
            <a:graphicFrameLocks noGrp="1"/>
          </p:cNvGraphicFramePr>
          <p:nvPr>
            <p:extLst>
              <p:ext uri="{D42A27DB-BD31-4B8C-83A1-F6EECF244321}">
                <p14:modId xmlns:p14="http://schemas.microsoft.com/office/powerpoint/2010/main" val="614911318"/>
              </p:ext>
            </p:extLst>
          </p:nvPr>
        </p:nvGraphicFramePr>
        <p:xfrm>
          <a:off x="179512" y="2204864"/>
          <a:ext cx="4248472" cy="4157836"/>
        </p:xfrm>
        <a:graphic>
          <a:graphicData uri="http://schemas.openxmlformats.org/drawingml/2006/table">
            <a:tbl>
              <a:tblPr/>
              <a:tblGrid>
                <a:gridCol w="4248472"/>
              </a:tblGrid>
              <a:tr h="4157836">
                <a:tc>
                  <a:txBody>
                    <a:bodyPr/>
                    <a:lstStyle/>
                    <a:p>
                      <a:endParaRPr lang="lt-LT"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8" name="Lentelė 7"/>
          <p:cNvGraphicFramePr>
            <a:graphicFrameLocks noGrp="1"/>
          </p:cNvGraphicFramePr>
          <p:nvPr>
            <p:extLst>
              <p:ext uri="{D42A27DB-BD31-4B8C-83A1-F6EECF244321}">
                <p14:modId xmlns:p14="http://schemas.microsoft.com/office/powerpoint/2010/main" val="1453912722"/>
              </p:ext>
            </p:extLst>
          </p:nvPr>
        </p:nvGraphicFramePr>
        <p:xfrm>
          <a:off x="4572000" y="2204864"/>
          <a:ext cx="4392488" cy="4145136"/>
        </p:xfrm>
        <a:graphic>
          <a:graphicData uri="http://schemas.openxmlformats.org/drawingml/2006/table">
            <a:tbl>
              <a:tblPr/>
              <a:tblGrid>
                <a:gridCol w="4392488"/>
              </a:tblGrid>
              <a:tr h="4145136">
                <a:tc>
                  <a:txBody>
                    <a:bodyPr/>
                    <a:lstStyle/>
                    <a:p>
                      <a:endParaRPr lang="lt-LT"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extLst>
      <p:ext uri="{BB962C8B-B14F-4D97-AF65-F5344CB8AC3E}">
        <p14:creationId xmlns:p14="http://schemas.microsoft.com/office/powerpoint/2010/main" val="34686108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ntraštė 6"/>
          <p:cNvSpPr>
            <a:spLocks noGrp="1"/>
          </p:cNvSpPr>
          <p:nvPr>
            <p:ph type="title"/>
          </p:nvPr>
        </p:nvSpPr>
        <p:spPr>
          <a:xfrm>
            <a:off x="467544" y="116632"/>
            <a:ext cx="8229600" cy="1008112"/>
          </a:xfrm>
        </p:spPr>
        <p:txBody>
          <a:bodyPr>
            <a:normAutofit/>
          </a:bodyPr>
          <a:lstStyle/>
          <a:p>
            <a:r>
              <a:rPr lang="lt-LT" sz="6000" dirty="0" err="1">
                <a:latin typeface="Arial Black" panose="020B0A04020102020204" pitchFamily="34" charset="0"/>
              </a:rPr>
              <a:t>Style</a:t>
            </a:r>
            <a:endParaRPr lang="lt-LT" sz="6000" dirty="0">
              <a:latin typeface="Arial Black" panose="020B0A04020102020204" pitchFamily="34" charset="0"/>
            </a:endParaRPr>
          </a:p>
        </p:txBody>
      </p:sp>
      <p:sp>
        <p:nvSpPr>
          <p:cNvPr id="8" name="Teksto vietos rezervavimo ženklas 7"/>
          <p:cNvSpPr>
            <a:spLocks noGrp="1"/>
          </p:cNvSpPr>
          <p:nvPr>
            <p:ph type="body" idx="1"/>
          </p:nvPr>
        </p:nvSpPr>
        <p:spPr>
          <a:xfrm>
            <a:off x="179512" y="1052736"/>
            <a:ext cx="4317876" cy="750887"/>
          </a:xfrm>
        </p:spPr>
        <p:txBody>
          <a:bodyPr/>
          <a:lstStyle/>
          <a:p>
            <a:r>
              <a:rPr lang="lt-LT" b="1" dirty="0" err="1">
                <a:solidFill>
                  <a:schemeClr val="bg1"/>
                </a:solidFill>
                <a:effectLst>
                  <a:outerShdw blurRad="38100" dist="38100" dir="2700000" algn="tl">
                    <a:srgbClr val="000000">
                      <a:alpha val="43137"/>
                    </a:srgbClr>
                  </a:outerShdw>
                </a:effectLst>
              </a:rPr>
              <a:t>Discursive</a:t>
            </a:r>
            <a:r>
              <a:rPr lang="lt-LT" b="1" dirty="0">
                <a:solidFill>
                  <a:schemeClr val="bg1"/>
                </a:solidFill>
                <a:effectLst>
                  <a:outerShdw blurRad="38100" dist="38100" dir="2700000" algn="tl">
                    <a:srgbClr val="000000">
                      <a:alpha val="43137"/>
                    </a:srgbClr>
                  </a:outerShdw>
                </a:effectLst>
              </a:rPr>
              <a:t> </a:t>
            </a:r>
            <a:r>
              <a:rPr lang="lt-LT" b="1" dirty="0" err="1" smtClean="0">
                <a:solidFill>
                  <a:schemeClr val="bg1"/>
                </a:solidFill>
                <a:effectLst>
                  <a:outerShdw blurRad="38100" dist="38100" dir="2700000" algn="tl">
                    <a:srgbClr val="000000">
                      <a:alpha val="43137"/>
                    </a:srgbClr>
                  </a:outerShdw>
                </a:effectLst>
              </a:rPr>
              <a:t>Essay</a:t>
            </a:r>
            <a:endParaRPr lang="lt-LT" b="1" dirty="0">
              <a:solidFill>
                <a:schemeClr val="bg1"/>
              </a:solidFill>
              <a:effectLst>
                <a:outerShdw blurRad="38100" dist="38100" dir="2700000" algn="tl">
                  <a:srgbClr val="000000">
                    <a:alpha val="43137"/>
                  </a:srgbClr>
                </a:outerShdw>
              </a:effectLst>
            </a:endParaRPr>
          </a:p>
        </p:txBody>
      </p:sp>
      <p:sp>
        <p:nvSpPr>
          <p:cNvPr id="10" name="Teksto vietos rezervavimo ženklas 9"/>
          <p:cNvSpPr>
            <a:spLocks noGrp="1"/>
          </p:cNvSpPr>
          <p:nvPr>
            <p:ph type="body" sz="half" idx="3"/>
          </p:nvPr>
        </p:nvSpPr>
        <p:spPr>
          <a:xfrm>
            <a:off x="4644008" y="1052736"/>
            <a:ext cx="4320480" cy="678879"/>
          </a:xfrm>
        </p:spPr>
        <p:txBody>
          <a:bodyPr/>
          <a:lstStyle/>
          <a:p>
            <a:r>
              <a:rPr lang="lt-LT" b="1" dirty="0" err="1">
                <a:solidFill>
                  <a:schemeClr val="bg1"/>
                </a:solidFill>
                <a:effectLst>
                  <a:outerShdw blurRad="38100" dist="38100" dir="2700000" algn="tl">
                    <a:srgbClr val="000000">
                      <a:alpha val="43137"/>
                    </a:srgbClr>
                  </a:outerShdw>
                </a:effectLst>
              </a:rPr>
              <a:t>Argumentative</a:t>
            </a:r>
            <a:r>
              <a:rPr lang="lt-LT" b="1" dirty="0">
                <a:solidFill>
                  <a:schemeClr val="bg1"/>
                </a:solidFill>
                <a:effectLst>
                  <a:outerShdw blurRad="38100" dist="38100" dir="2700000" algn="tl">
                    <a:srgbClr val="000000">
                      <a:alpha val="43137"/>
                    </a:srgbClr>
                  </a:outerShdw>
                </a:effectLst>
              </a:rPr>
              <a:t> </a:t>
            </a:r>
            <a:r>
              <a:rPr lang="lt-LT" b="1" dirty="0" err="1" smtClean="0">
                <a:solidFill>
                  <a:schemeClr val="bg1"/>
                </a:solidFill>
                <a:effectLst>
                  <a:outerShdw blurRad="38100" dist="38100" dir="2700000" algn="tl">
                    <a:srgbClr val="000000">
                      <a:alpha val="43137"/>
                    </a:srgbClr>
                  </a:outerShdw>
                </a:effectLst>
              </a:rPr>
              <a:t>Essay</a:t>
            </a:r>
            <a:endParaRPr lang="lt-LT" b="1" dirty="0">
              <a:solidFill>
                <a:schemeClr val="bg1"/>
              </a:solidFill>
              <a:effectLst>
                <a:outerShdw blurRad="38100" dist="38100" dir="2700000" algn="tl">
                  <a:srgbClr val="000000">
                    <a:alpha val="43137"/>
                  </a:srgbClr>
                </a:outerShdw>
              </a:effectLst>
            </a:endParaRPr>
          </a:p>
        </p:txBody>
      </p:sp>
      <p:sp>
        <p:nvSpPr>
          <p:cNvPr id="9" name="Turinio vietos rezervavimo ženklas 8"/>
          <p:cNvSpPr>
            <a:spLocks noGrp="1"/>
          </p:cNvSpPr>
          <p:nvPr>
            <p:ph sz="quarter" idx="2"/>
          </p:nvPr>
        </p:nvSpPr>
        <p:spPr>
          <a:xfrm>
            <a:off x="0" y="1844824"/>
            <a:ext cx="4389884" cy="4752528"/>
          </a:xfrm>
        </p:spPr>
        <p:txBody>
          <a:bodyPr>
            <a:noAutofit/>
          </a:bodyPr>
          <a:lstStyle/>
          <a:p>
            <a:r>
              <a:rPr lang="en-US" sz="2800" b="1" dirty="0" smtClean="0">
                <a:solidFill>
                  <a:srgbClr val="FFFF00"/>
                </a:solidFill>
                <a:effectLst>
                  <a:outerShdw blurRad="38100" dist="38100" dir="2700000" algn="tl">
                    <a:srgbClr val="000000">
                      <a:alpha val="43137"/>
                    </a:srgbClr>
                  </a:outerShdw>
                </a:effectLst>
              </a:rPr>
              <a:t>The</a:t>
            </a:r>
            <a:r>
              <a:rPr lang="lt-LT" sz="2800" b="1" dirty="0" smtClean="0">
                <a:solidFill>
                  <a:srgbClr val="FFFF00"/>
                </a:solidFill>
                <a:effectLst>
                  <a:outerShdw blurRad="38100" dist="38100" dir="2700000" algn="tl">
                    <a:srgbClr val="000000">
                      <a:alpha val="43137"/>
                    </a:srgbClr>
                  </a:outerShdw>
                </a:effectLst>
              </a:rPr>
              <a:t>y are </a:t>
            </a:r>
            <a:r>
              <a:rPr lang="en-US" sz="2800" b="1" dirty="0" smtClean="0">
                <a:solidFill>
                  <a:srgbClr val="FFFF00"/>
                </a:solidFill>
                <a:effectLst>
                  <a:outerShdw blurRad="38100" dist="38100" dir="2700000" algn="tl">
                    <a:srgbClr val="000000">
                      <a:alpha val="43137"/>
                    </a:srgbClr>
                  </a:outerShdw>
                </a:effectLst>
              </a:rPr>
              <a:t>written </a:t>
            </a:r>
            <a:r>
              <a:rPr lang="en-US" sz="2800" b="1" dirty="0">
                <a:solidFill>
                  <a:srgbClr val="FFFF00"/>
                </a:solidFill>
                <a:effectLst>
                  <a:outerShdw blurRad="38100" dist="38100" dir="2700000" algn="tl">
                    <a:srgbClr val="000000">
                      <a:alpha val="43137"/>
                    </a:srgbClr>
                  </a:outerShdw>
                </a:effectLst>
              </a:rPr>
              <a:t>in a </a:t>
            </a:r>
            <a:r>
              <a:rPr lang="en-US" sz="2800" b="1" u="sng" dirty="0">
                <a:solidFill>
                  <a:srgbClr val="002060"/>
                </a:solidFill>
                <a:effectLst>
                  <a:outerShdw blurRad="38100" dist="38100" dir="2700000" algn="tl">
                    <a:srgbClr val="000000">
                      <a:alpha val="43137"/>
                    </a:srgbClr>
                  </a:outerShdw>
                </a:effectLst>
              </a:rPr>
              <a:t>more formal and impersonal style</a:t>
            </a:r>
            <a:r>
              <a:rPr lang="en-US" sz="2800" b="1" dirty="0">
                <a:solidFill>
                  <a:srgbClr val="002060"/>
                </a:solidFill>
                <a:effectLst>
                  <a:outerShdw blurRad="38100" dist="38100" dir="2700000" algn="tl">
                    <a:srgbClr val="000000">
                      <a:alpha val="43137"/>
                    </a:srgbClr>
                  </a:outerShdw>
                </a:effectLst>
              </a:rPr>
              <a:t> </a:t>
            </a:r>
            <a:r>
              <a:rPr lang="en-US" sz="2800" b="1" dirty="0">
                <a:solidFill>
                  <a:srgbClr val="FFFF00"/>
                </a:solidFill>
                <a:effectLst>
                  <a:outerShdw blurRad="38100" dist="38100" dir="2700000" algn="tl">
                    <a:srgbClr val="000000">
                      <a:alpha val="43137"/>
                    </a:srgbClr>
                  </a:outerShdw>
                </a:effectLst>
              </a:rPr>
              <a:t>than other essays</a:t>
            </a:r>
            <a:r>
              <a:rPr lang="en-US" sz="2800" b="1" dirty="0" smtClean="0">
                <a:solidFill>
                  <a:srgbClr val="FFFF00"/>
                </a:solidFill>
                <a:effectLst>
                  <a:outerShdw blurRad="38100" dist="38100" dir="2700000" algn="tl">
                    <a:srgbClr val="000000">
                      <a:alpha val="43137"/>
                    </a:srgbClr>
                  </a:outerShdw>
                </a:effectLst>
              </a:rPr>
              <a:t>.</a:t>
            </a:r>
            <a:endParaRPr lang="lt-LT" sz="2800" b="1" dirty="0" smtClean="0">
              <a:solidFill>
                <a:srgbClr val="FFFF00"/>
              </a:solidFill>
              <a:effectLst>
                <a:outerShdw blurRad="38100" dist="38100" dir="2700000" algn="tl">
                  <a:srgbClr val="000000">
                    <a:alpha val="43137"/>
                  </a:srgbClr>
                </a:outerShdw>
              </a:effectLst>
            </a:endParaRPr>
          </a:p>
          <a:p>
            <a:r>
              <a:rPr lang="en-US" sz="2800" b="1" dirty="0">
                <a:solidFill>
                  <a:srgbClr val="FFFF00"/>
                </a:solidFill>
                <a:effectLst>
                  <a:outerShdw blurRad="38100" dist="38100" dir="2700000" algn="tl">
                    <a:srgbClr val="000000">
                      <a:alpha val="43137"/>
                    </a:srgbClr>
                  </a:outerShdw>
                </a:effectLst>
              </a:rPr>
              <a:t>Each issue should be discussed </a:t>
            </a:r>
            <a:r>
              <a:rPr lang="en-US" sz="2800" b="1" u="sng" dirty="0">
                <a:solidFill>
                  <a:srgbClr val="002060"/>
                </a:solidFill>
                <a:effectLst>
                  <a:outerShdw blurRad="38100" dist="38100" dir="2700000" algn="tl">
                    <a:srgbClr val="000000">
                      <a:alpha val="43137"/>
                    </a:srgbClr>
                  </a:outerShdw>
                </a:effectLst>
              </a:rPr>
              <a:t>in a separate paragraph </a:t>
            </a:r>
            <a:r>
              <a:rPr lang="en-US" sz="2800" b="1" dirty="0">
                <a:solidFill>
                  <a:srgbClr val="FFFF00"/>
                </a:solidFill>
                <a:effectLst>
                  <a:outerShdw blurRad="38100" dist="38100" dir="2700000" algn="tl">
                    <a:srgbClr val="000000">
                      <a:alpha val="43137"/>
                    </a:srgbClr>
                  </a:outerShdw>
                </a:effectLst>
              </a:rPr>
              <a:t>and each paragraph should begin </a:t>
            </a:r>
            <a:r>
              <a:rPr lang="en-US" sz="2800" b="1" u="sng" dirty="0">
                <a:solidFill>
                  <a:srgbClr val="002060"/>
                </a:solidFill>
                <a:effectLst>
                  <a:outerShdw blurRad="38100" dist="38100" dir="2700000" algn="tl">
                    <a:srgbClr val="000000">
                      <a:alpha val="43137"/>
                    </a:srgbClr>
                  </a:outerShdw>
                </a:effectLst>
              </a:rPr>
              <a:t>with a strong topic sentence</a:t>
            </a:r>
            <a:r>
              <a:rPr lang="en-US" sz="2800" b="1" dirty="0">
                <a:solidFill>
                  <a:srgbClr val="FFFF00"/>
                </a:solidFill>
                <a:effectLst>
                  <a:outerShdw blurRad="38100" dist="38100" dir="2700000" algn="tl">
                    <a:srgbClr val="000000">
                      <a:alpha val="43137"/>
                    </a:srgbClr>
                  </a:outerShdw>
                </a:effectLst>
              </a:rPr>
              <a:t>. </a:t>
            </a:r>
            <a:endParaRPr lang="lt-LT" sz="2800" b="1" dirty="0">
              <a:solidFill>
                <a:srgbClr val="FFFF00"/>
              </a:solidFill>
              <a:effectLst>
                <a:outerShdw blurRad="38100" dist="38100" dir="2700000" algn="tl">
                  <a:srgbClr val="000000">
                    <a:alpha val="43137"/>
                  </a:srgbClr>
                </a:outerShdw>
              </a:effectLst>
            </a:endParaRPr>
          </a:p>
        </p:txBody>
      </p:sp>
      <p:sp>
        <p:nvSpPr>
          <p:cNvPr id="11" name="Turinio vietos rezervavimo ženklas 10"/>
          <p:cNvSpPr>
            <a:spLocks noGrp="1"/>
          </p:cNvSpPr>
          <p:nvPr>
            <p:ph sz="quarter" idx="4"/>
          </p:nvPr>
        </p:nvSpPr>
        <p:spPr>
          <a:xfrm>
            <a:off x="4572000" y="1844824"/>
            <a:ext cx="4464496" cy="4248472"/>
          </a:xfrm>
        </p:spPr>
        <p:txBody>
          <a:bodyPr>
            <a:noAutofit/>
          </a:bodyPr>
          <a:lstStyle/>
          <a:p>
            <a:r>
              <a:rPr lang="lt-LT" sz="2800" b="1" dirty="0" err="1" smtClean="0">
                <a:solidFill>
                  <a:srgbClr val="FFFF00"/>
                </a:solidFill>
                <a:effectLst>
                  <a:outerShdw blurRad="38100" dist="38100" dir="2700000" algn="tl">
                    <a:srgbClr val="000000">
                      <a:alpha val="43137"/>
                    </a:srgbClr>
                  </a:outerShdw>
                </a:effectLst>
              </a:rPr>
              <a:t>They</a:t>
            </a:r>
            <a:r>
              <a:rPr lang="lt-LT" sz="2800" b="1" dirty="0" smtClean="0">
                <a:solidFill>
                  <a:srgbClr val="FFFF00"/>
                </a:solidFill>
                <a:effectLst>
                  <a:outerShdw blurRad="38100" dist="38100" dir="2700000" algn="tl">
                    <a:srgbClr val="000000">
                      <a:alpha val="43137"/>
                    </a:srgbClr>
                  </a:outerShdw>
                </a:effectLst>
              </a:rPr>
              <a:t> </a:t>
            </a:r>
            <a:r>
              <a:rPr lang="en-US" sz="2800" b="1" dirty="0" smtClean="0">
                <a:solidFill>
                  <a:srgbClr val="FFFF00"/>
                </a:solidFill>
                <a:effectLst>
                  <a:outerShdw blurRad="38100" dist="38100" dir="2700000" algn="tl">
                    <a:srgbClr val="000000">
                      <a:alpha val="43137"/>
                    </a:srgbClr>
                  </a:outerShdw>
                </a:effectLst>
              </a:rPr>
              <a:t>follow </a:t>
            </a:r>
            <a:r>
              <a:rPr lang="en-US" sz="2800" b="1" dirty="0">
                <a:solidFill>
                  <a:srgbClr val="FFFF00"/>
                </a:solidFill>
                <a:effectLst>
                  <a:outerShdw blurRad="38100" dist="38100" dir="2700000" algn="tl">
                    <a:srgbClr val="000000">
                      <a:alpha val="43137"/>
                    </a:srgbClr>
                  </a:outerShdw>
                </a:effectLst>
              </a:rPr>
              <a:t>a </a:t>
            </a:r>
            <a:r>
              <a:rPr lang="en-US" sz="2800" b="1" u="sng" dirty="0">
                <a:solidFill>
                  <a:srgbClr val="002060"/>
                </a:solidFill>
                <a:effectLst>
                  <a:outerShdw blurRad="38100" dist="38100" dir="2700000" algn="tl">
                    <a:srgbClr val="000000">
                      <a:alpha val="43137"/>
                    </a:srgbClr>
                  </a:outerShdw>
                </a:effectLst>
              </a:rPr>
              <a:t>general format</a:t>
            </a:r>
            <a:r>
              <a:rPr lang="en-US" sz="2800" b="1" dirty="0">
                <a:solidFill>
                  <a:srgbClr val="FFFF00"/>
                </a:solidFill>
                <a:effectLst>
                  <a:outerShdw blurRad="38100" dist="38100" dir="2700000" algn="tl">
                    <a:srgbClr val="000000">
                      <a:alpha val="43137"/>
                    </a:srgbClr>
                  </a:outerShdw>
                </a:effectLst>
              </a:rPr>
              <a:t>. The writer states an </a:t>
            </a:r>
            <a:r>
              <a:rPr lang="en-US" sz="2800" b="1" u="sng" dirty="0">
                <a:solidFill>
                  <a:srgbClr val="002060"/>
                </a:solidFill>
                <a:effectLst>
                  <a:outerShdw blurRad="38100" dist="38100" dir="2700000" algn="tl">
                    <a:srgbClr val="000000">
                      <a:alpha val="43137"/>
                    </a:srgbClr>
                  </a:outerShdw>
                </a:effectLst>
              </a:rPr>
              <a:t>initial thesis </a:t>
            </a:r>
            <a:r>
              <a:rPr lang="en-US" sz="2800" b="1" dirty="0">
                <a:solidFill>
                  <a:srgbClr val="FFFF00"/>
                </a:solidFill>
                <a:effectLst>
                  <a:outerShdw blurRad="38100" dist="38100" dir="2700000" algn="tl">
                    <a:srgbClr val="000000">
                      <a:alpha val="43137"/>
                    </a:srgbClr>
                  </a:outerShdw>
                </a:effectLst>
              </a:rPr>
              <a:t>that contains the point of view for which the author is </a:t>
            </a:r>
            <a:r>
              <a:rPr lang="en-US" sz="2800" b="1" u="sng" dirty="0">
                <a:solidFill>
                  <a:srgbClr val="002060"/>
                </a:solidFill>
                <a:effectLst>
                  <a:outerShdw blurRad="38100" dist="38100" dir="2700000" algn="tl">
                    <a:srgbClr val="000000">
                      <a:alpha val="43137"/>
                    </a:srgbClr>
                  </a:outerShdw>
                </a:effectLst>
              </a:rPr>
              <a:t>arguing</a:t>
            </a:r>
            <a:r>
              <a:rPr lang="en-US" sz="2800" b="1" dirty="0" smtClean="0">
                <a:solidFill>
                  <a:srgbClr val="FFFF00"/>
                </a:solidFill>
                <a:effectLst>
                  <a:outerShdw blurRad="38100" dist="38100" dir="2700000" algn="tl">
                    <a:srgbClr val="000000">
                      <a:alpha val="43137"/>
                    </a:srgbClr>
                  </a:outerShdw>
                </a:effectLst>
              </a:rPr>
              <a:t>.</a:t>
            </a:r>
            <a:endParaRPr lang="lt-LT" sz="2800" b="1" dirty="0" smtClean="0">
              <a:solidFill>
                <a:srgbClr val="FFFF00"/>
              </a:solidFill>
              <a:effectLst>
                <a:outerShdw blurRad="38100" dist="38100" dir="2700000" algn="tl">
                  <a:srgbClr val="000000">
                    <a:alpha val="43137"/>
                  </a:srgbClr>
                </a:outerShdw>
              </a:effectLst>
            </a:endParaRPr>
          </a:p>
          <a:p>
            <a:r>
              <a:rPr lang="en-US" sz="2800" b="1" dirty="0">
                <a:solidFill>
                  <a:srgbClr val="FFFF00"/>
                </a:solidFill>
                <a:effectLst>
                  <a:outerShdw blurRad="38100" dist="38100" dir="2700000" algn="tl">
                    <a:srgbClr val="000000">
                      <a:alpha val="43137"/>
                    </a:srgbClr>
                  </a:outerShdw>
                </a:effectLst>
              </a:rPr>
              <a:t>The body generally presents </a:t>
            </a:r>
            <a:r>
              <a:rPr lang="en-US" sz="2800" b="1" u="sng" dirty="0">
                <a:solidFill>
                  <a:srgbClr val="002060"/>
                </a:solidFill>
                <a:effectLst>
                  <a:outerShdw blurRad="38100" dist="38100" dir="2700000" algn="tl">
                    <a:srgbClr val="000000">
                      <a:alpha val="43137"/>
                    </a:srgbClr>
                  </a:outerShdw>
                </a:effectLst>
              </a:rPr>
              <a:t>both sides of the </a:t>
            </a:r>
            <a:r>
              <a:rPr lang="en-US" sz="2800" b="1" u="sng" dirty="0" smtClean="0">
                <a:solidFill>
                  <a:srgbClr val="002060"/>
                </a:solidFill>
                <a:effectLst>
                  <a:outerShdw blurRad="38100" dist="38100" dir="2700000" algn="tl">
                    <a:srgbClr val="000000">
                      <a:alpha val="43137"/>
                    </a:srgbClr>
                  </a:outerShdw>
                </a:effectLst>
              </a:rPr>
              <a:t>argument</a:t>
            </a:r>
            <a:r>
              <a:rPr lang="lt-LT" sz="2800" b="1" dirty="0" smtClean="0">
                <a:solidFill>
                  <a:srgbClr val="FFFF00"/>
                </a:solidFill>
                <a:effectLst>
                  <a:outerShdw blurRad="38100" dist="38100" dir="2700000" algn="tl">
                    <a:srgbClr val="000000">
                      <a:alpha val="43137"/>
                    </a:srgbClr>
                  </a:outerShdw>
                </a:effectLst>
              </a:rPr>
              <a:t>.</a:t>
            </a:r>
            <a:endParaRPr lang="lt-LT" sz="2800" b="1" dirty="0">
              <a:solidFill>
                <a:srgbClr val="FFFF00"/>
              </a:solidFill>
              <a:effectLst>
                <a:outerShdw blurRad="38100" dist="38100" dir="2700000" algn="tl">
                  <a:srgbClr val="000000">
                    <a:alpha val="43137"/>
                  </a:srgbClr>
                </a:outerShdw>
              </a:effectLst>
            </a:endParaRPr>
          </a:p>
        </p:txBody>
      </p:sp>
      <p:graphicFrame>
        <p:nvGraphicFramePr>
          <p:cNvPr id="2" name="Lentelė 1"/>
          <p:cNvGraphicFramePr>
            <a:graphicFrameLocks noGrp="1"/>
          </p:cNvGraphicFramePr>
          <p:nvPr>
            <p:extLst>
              <p:ext uri="{D42A27DB-BD31-4B8C-83A1-F6EECF244321}">
                <p14:modId xmlns:p14="http://schemas.microsoft.com/office/powerpoint/2010/main" val="1820729538"/>
              </p:ext>
            </p:extLst>
          </p:nvPr>
        </p:nvGraphicFramePr>
        <p:xfrm>
          <a:off x="152400" y="1772816"/>
          <a:ext cx="4203576" cy="4752528"/>
        </p:xfrm>
        <a:graphic>
          <a:graphicData uri="http://schemas.openxmlformats.org/drawingml/2006/table">
            <a:tbl>
              <a:tblPr/>
              <a:tblGrid>
                <a:gridCol w="4203576"/>
              </a:tblGrid>
              <a:tr h="4752528">
                <a:tc>
                  <a:txBody>
                    <a:bodyPr/>
                    <a:lstStyle/>
                    <a:p>
                      <a:endParaRPr lang="lt-LT"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3" name="Lentelė 2"/>
          <p:cNvGraphicFramePr>
            <a:graphicFrameLocks noGrp="1"/>
          </p:cNvGraphicFramePr>
          <p:nvPr>
            <p:extLst>
              <p:ext uri="{D42A27DB-BD31-4B8C-83A1-F6EECF244321}">
                <p14:modId xmlns:p14="http://schemas.microsoft.com/office/powerpoint/2010/main" val="2762112034"/>
              </p:ext>
            </p:extLst>
          </p:nvPr>
        </p:nvGraphicFramePr>
        <p:xfrm>
          <a:off x="4572000" y="1772816"/>
          <a:ext cx="4368800" cy="4752528"/>
        </p:xfrm>
        <a:graphic>
          <a:graphicData uri="http://schemas.openxmlformats.org/drawingml/2006/table">
            <a:tbl>
              <a:tblPr/>
              <a:tblGrid>
                <a:gridCol w="4368800"/>
              </a:tblGrid>
              <a:tr h="4752528">
                <a:tc>
                  <a:txBody>
                    <a:bodyPr/>
                    <a:lstStyle/>
                    <a:p>
                      <a:endParaRPr lang="lt-LT"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extLst>
      <p:ext uri="{BB962C8B-B14F-4D97-AF65-F5344CB8AC3E}">
        <p14:creationId xmlns:p14="http://schemas.microsoft.com/office/powerpoint/2010/main" val="22919233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188640"/>
            <a:ext cx="8229600" cy="923702"/>
          </a:xfrm>
        </p:spPr>
        <p:txBody>
          <a:bodyPr>
            <a:normAutofit/>
          </a:bodyPr>
          <a:lstStyle/>
          <a:p>
            <a:r>
              <a:rPr lang="lt-LT" sz="5400" dirty="0" err="1" smtClean="0">
                <a:latin typeface="Arial Black" panose="020B0A04020102020204" pitchFamily="34" charset="0"/>
              </a:rPr>
              <a:t>Plan</a:t>
            </a:r>
            <a:endParaRPr lang="lt-LT" sz="5400" dirty="0">
              <a:latin typeface="Arial Black" panose="020B0A04020102020204" pitchFamily="34" charset="0"/>
            </a:endParaRPr>
          </a:p>
        </p:txBody>
      </p:sp>
      <p:sp>
        <p:nvSpPr>
          <p:cNvPr id="3" name="Teksto vietos rezervavimo ženklas 2"/>
          <p:cNvSpPr>
            <a:spLocks noGrp="1"/>
          </p:cNvSpPr>
          <p:nvPr>
            <p:ph type="body" idx="1"/>
          </p:nvPr>
        </p:nvSpPr>
        <p:spPr>
          <a:xfrm>
            <a:off x="107504" y="1196752"/>
            <a:ext cx="4389884" cy="750887"/>
          </a:xfrm>
        </p:spPr>
        <p:txBody>
          <a:bodyPr>
            <a:normAutofit/>
          </a:bodyPr>
          <a:lstStyle/>
          <a:p>
            <a:r>
              <a:rPr lang="lt-LT" sz="2800" b="1" dirty="0" err="1">
                <a:solidFill>
                  <a:schemeClr val="bg1"/>
                </a:solidFill>
                <a:effectLst>
                  <a:outerShdw blurRad="38100" dist="38100" dir="2700000" algn="tl">
                    <a:srgbClr val="000000">
                      <a:alpha val="43137"/>
                    </a:srgbClr>
                  </a:outerShdw>
                </a:effectLst>
              </a:rPr>
              <a:t>Discursive</a:t>
            </a:r>
            <a:r>
              <a:rPr lang="lt-LT" sz="2800" b="1" dirty="0">
                <a:solidFill>
                  <a:schemeClr val="bg1"/>
                </a:solidFill>
                <a:effectLst>
                  <a:outerShdw blurRad="38100" dist="38100" dir="2700000" algn="tl">
                    <a:srgbClr val="000000">
                      <a:alpha val="43137"/>
                    </a:srgbClr>
                  </a:outerShdw>
                </a:effectLst>
              </a:rPr>
              <a:t> </a:t>
            </a:r>
            <a:r>
              <a:rPr lang="lt-LT" sz="2800" b="1" dirty="0" err="1" smtClean="0">
                <a:solidFill>
                  <a:schemeClr val="bg1"/>
                </a:solidFill>
                <a:effectLst>
                  <a:outerShdw blurRad="38100" dist="38100" dir="2700000" algn="tl">
                    <a:srgbClr val="000000">
                      <a:alpha val="43137"/>
                    </a:srgbClr>
                  </a:outerShdw>
                </a:effectLst>
              </a:rPr>
              <a:t>Essay</a:t>
            </a:r>
            <a:endParaRPr lang="lt-LT" sz="2800" b="1" dirty="0">
              <a:solidFill>
                <a:schemeClr val="bg1"/>
              </a:solidFill>
              <a:effectLst>
                <a:outerShdw blurRad="38100" dist="38100" dir="2700000" algn="tl">
                  <a:srgbClr val="000000">
                    <a:alpha val="43137"/>
                  </a:srgbClr>
                </a:outerShdw>
              </a:effectLst>
            </a:endParaRPr>
          </a:p>
        </p:txBody>
      </p:sp>
      <p:sp>
        <p:nvSpPr>
          <p:cNvPr id="4" name="Teksto vietos rezervavimo ženklas 3"/>
          <p:cNvSpPr>
            <a:spLocks noGrp="1"/>
          </p:cNvSpPr>
          <p:nvPr>
            <p:ph type="body" sz="half" idx="3"/>
          </p:nvPr>
        </p:nvSpPr>
        <p:spPr>
          <a:xfrm>
            <a:off x="4788024" y="1340768"/>
            <a:ext cx="4248472" cy="750887"/>
          </a:xfrm>
        </p:spPr>
        <p:txBody>
          <a:bodyPr>
            <a:noAutofit/>
          </a:bodyPr>
          <a:lstStyle/>
          <a:p>
            <a:r>
              <a:rPr lang="lt-LT" sz="2800" b="1" dirty="0" err="1">
                <a:solidFill>
                  <a:schemeClr val="bg1"/>
                </a:solidFill>
                <a:effectLst>
                  <a:outerShdw blurRad="38100" dist="38100" dir="2700000" algn="tl">
                    <a:srgbClr val="000000">
                      <a:alpha val="43137"/>
                    </a:srgbClr>
                  </a:outerShdw>
                </a:effectLst>
              </a:rPr>
              <a:t>Argumentative</a:t>
            </a:r>
            <a:r>
              <a:rPr lang="lt-LT" sz="2800" b="1" dirty="0">
                <a:solidFill>
                  <a:schemeClr val="bg1"/>
                </a:solidFill>
                <a:effectLst>
                  <a:outerShdw blurRad="38100" dist="38100" dir="2700000" algn="tl">
                    <a:srgbClr val="000000">
                      <a:alpha val="43137"/>
                    </a:srgbClr>
                  </a:outerShdw>
                </a:effectLst>
              </a:rPr>
              <a:t> </a:t>
            </a:r>
            <a:r>
              <a:rPr lang="lt-LT" sz="2800" b="1" dirty="0" err="1" smtClean="0">
                <a:solidFill>
                  <a:schemeClr val="bg1"/>
                </a:solidFill>
                <a:effectLst>
                  <a:outerShdw blurRad="38100" dist="38100" dir="2700000" algn="tl">
                    <a:srgbClr val="000000">
                      <a:alpha val="43137"/>
                    </a:srgbClr>
                  </a:outerShdw>
                </a:effectLst>
              </a:rPr>
              <a:t>Essay</a:t>
            </a:r>
            <a:endParaRPr lang="lt-LT" sz="2800" b="1" dirty="0">
              <a:solidFill>
                <a:schemeClr val="bg1"/>
              </a:solidFill>
              <a:effectLst>
                <a:outerShdw blurRad="38100" dist="38100" dir="2700000" algn="tl">
                  <a:srgbClr val="000000">
                    <a:alpha val="43137"/>
                  </a:srgbClr>
                </a:outerShdw>
              </a:effectLst>
            </a:endParaRPr>
          </a:p>
        </p:txBody>
      </p:sp>
      <p:sp>
        <p:nvSpPr>
          <p:cNvPr id="5" name="Turinio vietos rezervavimo ženklas 4"/>
          <p:cNvSpPr>
            <a:spLocks noGrp="1"/>
          </p:cNvSpPr>
          <p:nvPr>
            <p:ph sz="quarter" idx="2"/>
          </p:nvPr>
        </p:nvSpPr>
        <p:spPr>
          <a:xfrm>
            <a:off x="0" y="2362200"/>
            <a:ext cx="4716016" cy="4163144"/>
          </a:xfrm>
        </p:spPr>
        <p:txBody>
          <a:bodyPr>
            <a:normAutofit lnSpcReduction="10000"/>
          </a:bodyPr>
          <a:lstStyle/>
          <a:p>
            <a:r>
              <a:rPr lang="lt-LT" sz="3600" b="1" dirty="0" err="1" smtClean="0">
                <a:solidFill>
                  <a:srgbClr val="FFFF00"/>
                </a:solidFill>
                <a:effectLst>
                  <a:outerShdw blurRad="38100" dist="38100" dir="2700000" algn="tl">
                    <a:srgbClr val="000000">
                      <a:alpha val="43137"/>
                    </a:srgbClr>
                  </a:outerShdw>
                </a:effectLst>
              </a:rPr>
              <a:t>Introduction</a:t>
            </a:r>
            <a:endParaRPr lang="lt-LT" sz="3600" b="1" dirty="0">
              <a:solidFill>
                <a:srgbClr val="FFFF00"/>
              </a:solidFill>
              <a:effectLst>
                <a:outerShdw blurRad="38100" dist="38100" dir="2700000" algn="tl">
                  <a:srgbClr val="000000">
                    <a:alpha val="43137"/>
                  </a:srgbClr>
                </a:outerShdw>
              </a:effectLst>
            </a:endParaRPr>
          </a:p>
          <a:p>
            <a:r>
              <a:rPr lang="lt-LT" sz="3600" b="1" dirty="0" smtClean="0">
                <a:solidFill>
                  <a:srgbClr val="FFFF00"/>
                </a:solidFill>
                <a:effectLst>
                  <a:outerShdw blurRad="38100" dist="38100" dir="2700000" algn="tl">
                    <a:srgbClr val="000000">
                      <a:alpha val="43137"/>
                    </a:srgbClr>
                  </a:outerShdw>
                </a:effectLst>
              </a:rPr>
              <a:t>1st I</a:t>
            </a:r>
            <a:r>
              <a:rPr lang="en-US" sz="3600" b="1" dirty="0" err="1" smtClean="0">
                <a:solidFill>
                  <a:srgbClr val="FFFF00"/>
                </a:solidFill>
                <a:effectLst>
                  <a:outerShdw blurRad="38100" dist="38100" dir="2700000" algn="tl">
                    <a:srgbClr val="000000">
                      <a:alpha val="43137"/>
                    </a:srgbClr>
                  </a:outerShdw>
                </a:effectLst>
              </a:rPr>
              <a:t>ssue</a:t>
            </a:r>
            <a:r>
              <a:rPr lang="en-US" sz="3600" b="1" dirty="0" smtClean="0">
                <a:solidFill>
                  <a:srgbClr val="FFFF00"/>
                </a:solidFill>
                <a:effectLst>
                  <a:outerShdw blurRad="38100" dist="38100" dir="2700000" algn="tl">
                    <a:srgbClr val="000000">
                      <a:alpha val="43137"/>
                    </a:srgbClr>
                  </a:outerShdw>
                </a:effectLst>
              </a:rPr>
              <a:t>, situation or problem</a:t>
            </a:r>
            <a:endParaRPr lang="lt-LT" sz="3600" b="1" dirty="0" smtClean="0">
              <a:solidFill>
                <a:srgbClr val="FFFF00"/>
              </a:solidFill>
              <a:effectLst>
                <a:outerShdw blurRad="38100" dist="38100" dir="2700000" algn="tl">
                  <a:srgbClr val="000000">
                    <a:alpha val="43137"/>
                  </a:srgbClr>
                </a:outerShdw>
              </a:effectLst>
            </a:endParaRPr>
          </a:p>
          <a:p>
            <a:r>
              <a:rPr lang="lt-LT" sz="3600" b="1" dirty="0" smtClean="0">
                <a:solidFill>
                  <a:srgbClr val="FFFF00"/>
                </a:solidFill>
                <a:effectLst>
                  <a:outerShdw blurRad="38100" dist="38100" dir="2700000" algn="tl">
                    <a:srgbClr val="000000">
                      <a:alpha val="43137"/>
                    </a:srgbClr>
                  </a:outerShdw>
                </a:effectLst>
              </a:rPr>
              <a:t>2nd </a:t>
            </a:r>
            <a:r>
              <a:rPr lang="lt-LT" sz="3600" b="1" dirty="0" err="1" smtClean="0">
                <a:solidFill>
                  <a:srgbClr val="FFFF00"/>
                </a:solidFill>
                <a:effectLst>
                  <a:outerShdw blurRad="38100" dist="38100" dir="2700000" algn="tl">
                    <a:srgbClr val="000000">
                      <a:alpha val="43137"/>
                    </a:srgbClr>
                  </a:outerShdw>
                </a:effectLst>
              </a:rPr>
              <a:t>Issue</a:t>
            </a:r>
            <a:r>
              <a:rPr lang="lt-LT" sz="3600" b="1" dirty="0">
                <a:solidFill>
                  <a:srgbClr val="FFFF00"/>
                </a:solidFill>
                <a:effectLst>
                  <a:outerShdw blurRad="38100" dist="38100" dir="2700000" algn="tl">
                    <a:srgbClr val="000000">
                      <a:alpha val="43137"/>
                    </a:srgbClr>
                  </a:outerShdw>
                </a:effectLst>
              </a:rPr>
              <a:t>, </a:t>
            </a:r>
            <a:r>
              <a:rPr lang="lt-LT" sz="3600" b="1" dirty="0" err="1" smtClean="0">
                <a:solidFill>
                  <a:srgbClr val="FFFF00"/>
                </a:solidFill>
                <a:effectLst>
                  <a:outerShdw blurRad="38100" dist="38100" dir="2700000" algn="tl">
                    <a:srgbClr val="000000">
                      <a:alpha val="43137"/>
                    </a:srgbClr>
                  </a:outerShdw>
                </a:effectLst>
              </a:rPr>
              <a:t>situation</a:t>
            </a:r>
            <a:r>
              <a:rPr lang="lt-LT" sz="3600" b="1" dirty="0" smtClean="0">
                <a:solidFill>
                  <a:srgbClr val="FFFF00"/>
                </a:solidFill>
                <a:effectLst>
                  <a:outerShdw blurRad="38100" dist="38100" dir="2700000" algn="tl">
                    <a:srgbClr val="000000">
                      <a:alpha val="43137"/>
                    </a:srgbClr>
                  </a:outerShdw>
                </a:effectLst>
              </a:rPr>
              <a:t> </a:t>
            </a:r>
            <a:r>
              <a:rPr lang="lt-LT" sz="3600" b="1" dirty="0" err="1">
                <a:solidFill>
                  <a:srgbClr val="FFFF00"/>
                </a:solidFill>
                <a:effectLst>
                  <a:outerShdw blurRad="38100" dist="38100" dir="2700000" algn="tl">
                    <a:srgbClr val="000000">
                      <a:alpha val="43137"/>
                    </a:srgbClr>
                  </a:outerShdw>
                </a:effectLst>
              </a:rPr>
              <a:t>or</a:t>
            </a:r>
            <a:r>
              <a:rPr lang="lt-LT" sz="3600" b="1" dirty="0">
                <a:solidFill>
                  <a:srgbClr val="FFFF00"/>
                </a:solidFill>
                <a:effectLst>
                  <a:outerShdw blurRad="38100" dist="38100" dir="2700000" algn="tl">
                    <a:srgbClr val="000000">
                      <a:alpha val="43137"/>
                    </a:srgbClr>
                  </a:outerShdw>
                </a:effectLst>
              </a:rPr>
              <a:t> </a:t>
            </a:r>
            <a:r>
              <a:rPr lang="lt-LT" sz="3600" b="1" dirty="0" err="1" smtClean="0">
                <a:solidFill>
                  <a:srgbClr val="FFFF00"/>
                </a:solidFill>
                <a:effectLst>
                  <a:outerShdw blurRad="38100" dist="38100" dir="2700000" algn="tl">
                    <a:srgbClr val="000000">
                      <a:alpha val="43137"/>
                    </a:srgbClr>
                  </a:outerShdw>
                </a:effectLst>
              </a:rPr>
              <a:t>problem</a:t>
            </a:r>
            <a:r>
              <a:rPr lang="lt-LT" sz="3600" b="1" dirty="0">
                <a:solidFill>
                  <a:srgbClr val="FFFF00"/>
                </a:solidFill>
                <a:effectLst>
                  <a:outerShdw blurRad="38100" dist="38100" dir="2700000" algn="tl">
                    <a:srgbClr val="000000">
                      <a:alpha val="43137"/>
                    </a:srgbClr>
                  </a:outerShdw>
                </a:effectLst>
              </a:rPr>
              <a:t> </a:t>
            </a:r>
          </a:p>
          <a:p>
            <a:r>
              <a:rPr lang="lt-LT" sz="3600" b="1" dirty="0" err="1">
                <a:solidFill>
                  <a:srgbClr val="FFFF00"/>
                </a:solidFill>
                <a:effectLst>
                  <a:outerShdw blurRad="38100" dist="38100" dir="2700000" algn="tl">
                    <a:srgbClr val="000000">
                      <a:alpha val="43137"/>
                    </a:srgbClr>
                  </a:outerShdw>
                </a:effectLst>
              </a:rPr>
              <a:t>Conclusion</a:t>
            </a:r>
            <a:endParaRPr lang="lt-LT" sz="3600" b="1" dirty="0">
              <a:solidFill>
                <a:srgbClr val="FFFF00"/>
              </a:solidFill>
              <a:effectLst>
                <a:outerShdw blurRad="38100" dist="38100" dir="2700000" algn="tl">
                  <a:srgbClr val="000000">
                    <a:alpha val="43137"/>
                  </a:srgbClr>
                </a:outerShdw>
              </a:effectLst>
            </a:endParaRPr>
          </a:p>
          <a:p>
            <a:endParaRPr lang="lt-LT" dirty="0"/>
          </a:p>
        </p:txBody>
      </p:sp>
      <p:sp>
        <p:nvSpPr>
          <p:cNvPr id="6" name="Turinio vietos rezervavimo ženklas 5"/>
          <p:cNvSpPr>
            <a:spLocks noGrp="1"/>
          </p:cNvSpPr>
          <p:nvPr>
            <p:ph sz="quarter" idx="4"/>
          </p:nvPr>
        </p:nvSpPr>
        <p:spPr>
          <a:xfrm>
            <a:off x="4716016" y="2348880"/>
            <a:ext cx="4320480" cy="3960440"/>
          </a:xfrm>
        </p:spPr>
        <p:txBody>
          <a:bodyPr/>
          <a:lstStyle/>
          <a:p>
            <a:r>
              <a:rPr lang="en-US" sz="3600" b="1" dirty="0">
                <a:solidFill>
                  <a:srgbClr val="FFFF00"/>
                </a:solidFill>
                <a:effectLst>
                  <a:outerShdw blurRad="38100" dist="38100" dir="2700000" algn="tl">
                    <a:srgbClr val="000000">
                      <a:alpha val="43137"/>
                    </a:srgbClr>
                  </a:outerShdw>
                </a:effectLst>
              </a:rPr>
              <a:t>Introduction</a:t>
            </a:r>
          </a:p>
          <a:p>
            <a:r>
              <a:rPr lang="en-US" sz="3600" b="1" dirty="0">
                <a:solidFill>
                  <a:srgbClr val="FFFF00"/>
                </a:solidFill>
                <a:effectLst>
                  <a:outerShdw blurRad="38100" dist="38100" dir="2700000" algn="tl">
                    <a:srgbClr val="000000">
                      <a:alpha val="43137"/>
                    </a:srgbClr>
                  </a:outerShdw>
                </a:effectLst>
              </a:rPr>
              <a:t>Arguments </a:t>
            </a:r>
            <a:r>
              <a:rPr lang="en-US" sz="3600" b="1" dirty="0" smtClean="0">
                <a:solidFill>
                  <a:srgbClr val="FFFF00"/>
                </a:solidFill>
                <a:effectLst>
                  <a:outerShdw blurRad="38100" dist="38100" dir="2700000" algn="tl">
                    <a:srgbClr val="000000">
                      <a:alpha val="43137"/>
                    </a:srgbClr>
                  </a:outerShdw>
                </a:effectLst>
              </a:rPr>
              <a:t>for</a:t>
            </a:r>
            <a:r>
              <a:rPr lang="lt-LT" sz="3600" b="1" dirty="0" smtClean="0">
                <a:solidFill>
                  <a:srgbClr val="FFFF00"/>
                </a:solidFill>
                <a:effectLst>
                  <a:outerShdw blurRad="38100" dist="38100" dir="2700000" algn="tl">
                    <a:srgbClr val="000000">
                      <a:alpha val="43137"/>
                    </a:srgbClr>
                  </a:outerShdw>
                </a:effectLst>
              </a:rPr>
              <a:t> </a:t>
            </a:r>
            <a:r>
              <a:rPr lang="en-US" sz="3600" b="1" dirty="0" smtClean="0">
                <a:solidFill>
                  <a:srgbClr val="FFFF00"/>
                </a:solidFill>
                <a:effectLst>
                  <a:outerShdw blurRad="38100" dist="38100" dir="2700000" algn="tl">
                    <a:srgbClr val="000000">
                      <a:alpha val="43137"/>
                    </a:srgbClr>
                  </a:outerShdw>
                </a:effectLst>
              </a:rPr>
              <a:t>/</a:t>
            </a:r>
            <a:r>
              <a:rPr lang="lt-LT" sz="3600" b="1" dirty="0" smtClean="0">
                <a:solidFill>
                  <a:srgbClr val="FFFF00"/>
                </a:solidFill>
                <a:effectLst>
                  <a:outerShdw blurRad="38100" dist="38100" dir="2700000" algn="tl">
                    <a:srgbClr val="000000">
                      <a:alpha val="43137"/>
                    </a:srgbClr>
                  </a:outerShdw>
                </a:effectLst>
              </a:rPr>
              <a:t> </a:t>
            </a:r>
            <a:r>
              <a:rPr lang="en-US" sz="3600" b="1" dirty="0" smtClean="0">
                <a:solidFill>
                  <a:srgbClr val="FFFF00"/>
                </a:solidFill>
                <a:effectLst>
                  <a:outerShdw blurRad="38100" dist="38100" dir="2700000" algn="tl">
                    <a:srgbClr val="000000">
                      <a:alpha val="43137"/>
                    </a:srgbClr>
                  </a:outerShdw>
                </a:effectLst>
              </a:rPr>
              <a:t>against</a:t>
            </a:r>
            <a:endParaRPr lang="en-US" sz="3600" b="1" dirty="0">
              <a:solidFill>
                <a:srgbClr val="FFFF00"/>
              </a:solidFill>
              <a:effectLst>
                <a:outerShdw blurRad="38100" dist="38100" dir="2700000" algn="tl">
                  <a:srgbClr val="000000">
                    <a:alpha val="43137"/>
                  </a:srgbClr>
                </a:outerShdw>
              </a:effectLst>
            </a:endParaRPr>
          </a:p>
          <a:p>
            <a:r>
              <a:rPr lang="en-US" sz="3600" b="1" dirty="0">
                <a:solidFill>
                  <a:srgbClr val="FFFF00"/>
                </a:solidFill>
                <a:effectLst>
                  <a:outerShdw blurRad="38100" dist="38100" dir="2700000" algn="tl">
                    <a:srgbClr val="000000">
                      <a:alpha val="43137"/>
                    </a:srgbClr>
                  </a:outerShdw>
                </a:effectLst>
              </a:rPr>
              <a:t>Arguments </a:t>
            </a:r>
            <a:r>
              <a:rPr lang="en-US" sz="3600" b="1" dirty="0" smtClean="0">
                <a:solidFill>
                  <a:srgbClr val="FFFF00"/>
                </a:solidFill>
                <a:effectLst>
                  <a:outerShdw blurRad="38100" dist="38100" dir="2700000" algn="tl">
                    <a:srgbClr val="000000">
                      <a:alpha val="43137"/>
                    </a:srgbClr>
                  </a:outerShdw>
                </a:effectLst>
              </a:rPr>
              <a:t>against</a:t>
            </a:r>
            <a:r>
              <a:rPr lang="lt-LT" sz="3600" b="1" dirty="0" smtClean="0">
                <a:solidFill>
                  <a:srgbClr val="FFFF00"/>
                </a:solidFill>
                <a:effectLst>
                  <a:outerShdw blurRad="38100" dist="38100" dir="2700000" algn="tl">
                    <a:srgbClr val="000000">
                      <a:alpha val="43137"/>
                    </a:srgbClr>
                  </a:outerShdw>
                </a:effectLst>
              </a:rPr>
              <a:t> </a:t>
            </a:r>
            <a:r>
              <a:rPr lang="en-US" sz="3600" b="1" dirty="0" smtClean="0">
                <a:solidFill>
                  <a:srgbClr val="FFFF00"/>
                </a:solidFill>
                <a:effectLst>
                  <a:outerShdw blurRad="38100" dist="38100" dir="2700000" algn="tl">
                    <a:srgbClr val="000000">
                      <a:alpha val="43137"/>
                    </a:srgbClr>
                  </a:outerShdw>
                </a:effectLst>
              </a:rPr>
              <a:t>/</a:t>
            </a:r>
            <a:r>
              <a:rPr lang="lt-LT" sz="3600" b="1" dirty="0" smtClean="0">
                <a:solidFill>
                  <a:srgbClr val="FFFF00"/>
                </a:solidFill>
                <a:effectLst>
                  <a:outerShdw blurRad="38100" dist="38100" dir="2700000" algn="tl">
                    <a:srgbClr val="000000">
                      <a:alpha val="43137"/>
                    </a:srgbClr>
                  </a:outerShdw>
                </a:effectLst>
              </a:rPr>
              <a:t> </a:t>
            </a:r>
            <a:r>
              <a:rPr lang="en-US" sz="3600" b="1" dirty="0" smtClean="0">
                <a:solidFill>
                  <a:srgbClr val="FFFF00"/>
                </a:solidFill>
                <a:effectLst>
                  <a:outerShdw blurRad="38100" dist="38100" dir="2700000" algn="tl">
                    <a:srgbClr val="000000">
                      <a:alpha val="43137"/>
                    </a:srgbClr>
                  </a:outerShdw>
                </a:effectLst>
              </a:rPr>
              <a:t>for</a:t>
            </a:r>
            <a:endParaRPr lang="en-US" sz="3600" b="1" dirty="0">
              <a:solidFill>
                <a:srgbClr val="FFFF00"/>
              </a:solidFill>
              <a:effectLst>
                <a:outerShdw blurRad="38100" dist="38100" dir="2700000" algn="tl">
                  <a:srgbClr val="000000">
                    <a:alpha val="43137"/>
                  </a:srgbClr>
                </a:outerShdw>
              </a:effectLst>
            </a:endParaRPr>
          </a:p>
          <a:p>
            <a:r>
              <a:rPr lang="en-US" sz="3600" b="1" dirty="0">
                <a:solidFill>
                  <a:srgbClr val="FFFF00"/>
                </a:solidFill>
                <a:effectLst>
                  <a:outerShdw blurRad="38100" dist="38100" dir="2700000" algn="tl">
                    <a:srgbClr val="000000">
                      <a:alpha val="43137"/>
                    </a:srgbClr>
                  </a:outerShdw>
                </a:effectLst>
              </a:rPr>
              <a:t>Conclusion</a:t>
            </a:r>
          </a:p>
          <a:p>
            <a:pPr marL="137160" indent="0">
              <a:buNone/>
            </a:pPr>
            <a:endParaRPr lang="lt-LT" dirty="0"/>
          </a:p>
        </p:txBody>
      </p:sp>
      <p:graphicFrame>
        <p:nvGraphicFramePr>
          <p:cNvPr id="7" name="Lentelė 6"/>
          <p:cNvGraphicFramePr>
            <a:graphicFrameLocks noGrp="1"/>
          </p:cNvGraphicFramePr>
          <p:nvPr>
            <p:extLst>
              <p:ext uri="{D42A27DB-BD31-4B8C-83A1-F6EECF244321}">
                <p14:modId xmlns:p14="http://schemas.microsoft.com/office/powerpoint/2010/main" val="2066736143"/>
              </p:ext>
            </p:extLst>
          </p:nvPr>
        </p:nvGraphicFramePr>
        <p:xfrm>
          <a:off x="179512" y="2276872"/>
          <a:ext cx="4464496" cy="4176464"/>
        </p:xfrm>
        <a:graphic>
          <a:graphicData uri="http://schemas.openxmlformats.org/drawingml/2006/table">
            <a:tbl>
              <a:tblPr/>
              <a:tblGrid>
                <a:gridCol w="4464496"/>
              </a:tblGrid>
              <a:tr h="4176464">
                <a:tc>
                  <a:txBody>
                    <a:bodyPr/>
                    <a:lstStyle/>
                    <a:p>
                      <a:endParaRPr lang="lt-LT"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8" name="Lentelė 7"/>
          <p:cNvGraphicFramePr>
            <a:graphicFrameLocks noGrp="1"/>
          </p:cNvGraphicFramePr>
          <p:nvPr>
            <p:extLst>
              <p:ext uri="{D42A27DB-BD31-4B8C-83A1-F6EECF244321}">
                <p14:modId xmlns:p14="http://schemas.microsoft.com/office/powerpoint/2010/main" val="1993692661"/>
              </p:ext>
            </p:extLst>
          </p:nvPr>
        </p:nvGraphicFramePr>
        <p:xfrm>
          <a:off x="4860032" y="2276872"/>
          <a:ext cx="4104456" cy="4149328"/>
        </p:xfrm>
        <a:graphic>
          <a:graphicData uri="http://schemas.openxmlformats.org/drawingml/2006/table">
            <a:tbl>
              <a:tblPr/>
              <a:tblGrid>
                <a:gridCol w="4104456"/>
              </a:tblGrid>
              <a:tr h="4149328">
                <a:tc>
                  <a:txBody>
                    <a:bodyPr/>
                    <a:lstStyle/>
                    <a:p>
                      <a:endParaRPr lang="lt-LT"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extLst>
      <p:ext uri="{BB962C8B-B14F-4D97-AF65-F5344CB8AC3E}">
        <p14:creationId xmlns:p14="http://schemas.microsoft.com/office/powerpoint/2010/main" val="14068665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ntraštė 6"/>
          <p:cNvSpPr>
            <a:spLocks noGrp="1"/>
          </p:cNvSpPr>
          <p:nvPr>
            <p:ph type="title"/>
          </p:nvPr>
        </p:nvSpPr>
        <p:spPr>
          <a:xfrm>
            <a:off x="0" y="188640"/>
            <a:ext cx="9036496" cy="1143000"/>
          </a:xfrm>
        </p:spPr>
        <p:txBody>
          <a:bodyPr>
            <a:noAutofit/>
          </a:bodyPr>
          <a:lstStyle/>
          <a:p>
            <a:r>
              <a:rPr lang="en-US" sz="4000" dirty="0">
                <a:solidFill>
                  <a:srgbClr val="FFC000"/>
                </a:solidFill>
                <a:latin typeface="Arial Black" panose="020B0A04020102020204" pitchFamily="34" charset="0"/>
                <a:cs typeface="Aharoni" panose="02010803020104030203" pitchFamily="2" charset="-79"/>
              </a:rPr>
              <a:t>A good discursive essay should consist of:</a:t>
            </a:r>
            <a:endParaRPr lang="lt-LT" sz="4000" dirty="0">
              <a:solidFill>
                <a:srgbClr val="FFC000"/>
              </a:solidFill>
              <a:latin typeface="Arial Black" panose="020B0A04020102020204" pitchFamily="34" charset="0"/>
              <a:cs typeface="Aharoni" panose="02010803020104030203" pitchFamily="2" charset="-79"/>
            </a:endParaRPr>
          </a:p>
        </p:txBody>
      </p:sp>
      <p:sp>
        <p:nvSpPr>
          <p:cNvPr id="8" name="Turinio vietos rezervavimo ženklas 7"/>
          <p:cNvSpPr>
            <a:spLocks noGrp="1"/>
          </p:cNvSpPr>
          <p:nvPr>
            <p:ph idx="1"/>
          </p:nvPr>
        </p:nvSpPr>
        <p:spPr>
          <a:xfrm>
            <a:off x="0" y="1700808"/>
            <a:ext cx="9036496" cy="4997152"/>
          </a:xfrm>
        </p:spPr>
        <p:txBody>
          <a:bodyPr>
            <a:normAutofit/>
          </a:bodyPr>
          <a:lstStyle/>
          <a:p>
            <a:r>
              <a:rPr lang="en-US" sz="3200" b="1" dirty="0">
                <a:solidFill>
                  <a:srgbClr val="FF0000"/>
                </a:solidFill>
                <a:effectLst>
                  <a:outerShdw blurRad="38100" dist="38100" dir="2700000" algn="tl">
                    <a:srgbClr val="000000">
                      <a:alpha val="43137"/>
                    </a:srgbClr>
                  </a:outerShdw>
                </a:effectLst>
                <a:latin typeface="Baskerville Old Face" panose="02020602080505020303" pitchFamily="18" charset="0"/>
              </a:rPr>
              <a:t>an</a:t>
            </a:r>
            <a:r>
              <a:rPr lang="en-US" sz="3200" b="1" dirty="0">
                <a:solidFill>
                  <a:schemeClr val="bg1">
                    <a:lumMod val="95000"/>
                    <a:lumOff val="5000"/>
                  </a:schemeClr>
                </a:solidFill>
                <a:effectLst>
                  <a:outerShdw blurRad="38100" dist="38100" dir="2700000" algn="tl">
                    <a:srgbClr val="000000">
                      <a:alpha val="43137"/>
                    </a:srgbClr>
                  </a:outerShdw>
                </a:effectLst>
                <a:latin typeface="Baskerville Old Face" panose="02020602080505020303" pitchFamily="18" charset="0"/>
              </a:rPr>
              <a:t> </a:t>
            </a:r>
            <a:r>
              <a:rPr lang="en-US" sz="3200" b="1" dirty="0">
                <a:solidFill>
                  <a:srgbClr val="FF0000"/>
                </a:solidFill>
                <a:effectLst>
                  <a:outerShdw blurRad="38100" dist="38100" dir="2700000" algn="tl">
                    <a:srgbClr val="000000">
                      <a:alpha val="43137"/>
                    </a:srgbClr>
                  </a:outerShdw>
                </a:effectLst>
                <a:latin typeface="Baskerville Old Face" panose="02020602080505020303" pitchFamily="18" charset="0"/>
              </a:rPr>
              <a:t>introductory </a:t>
            </a:r>
            <a:r>
              <a:rPr lang="en-US" sz="3200" b="1" dirty="0" smtClean="0">
                <a:solidFill>
                  <a:srgbClr val="FF0000"/>
                </a:solidFill>
                <a:effectLst>
                  <a:outerShdw blurRad="38100" dist="38100" dir="2700000" algn="tl">
                    <a:srgbClr val="000000">
                      <a:alpha val="43137"/>
                    </a:srgbClr>
                  </a:outerShdw>
                </a:effectLst>
                <a:latin typeface="Baskerville Old Face" panose="02020602080505020303" pitchFamily="18" charset="0"/>
              </a:rPr>
              <a:t>paragraph</a:t>
            </a:r>
            <a:r>
              <a:rPr lang="lt-LT" sz="3200" b="1" dirty="0">
                <a:solidFill>
                  <a:schemeClr val="bg1"/>
                </a:solidFill>
                <a:effectLst>
                  <a:outerShdw blurRad="38100" dist="38100" dir="2700000" algn="tl">
                    <a:srgbClr val="000000">
                      <a:alpha val="43137"/>
                    </a:srgbClr>
                  </a:outerShdw>
                </a:effectLst>
                <a:latin typeface="Baskerville Old Face" panose="02020602080505020303" pitchFamily="18" charset="0"/>
              </a:rPr>
              <a:t> </a:t>
            </a:r>
            <a:r>
              <a:rPr lang="lt-LT" sz="32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a:t>
            </a:r>
            <a:r>
              <a:rPr lang="en-US" sz="3200" b="1" dirty="0" smtClean="0">
                <a:solidFill>
                  <a:schemeClr val="bg1">
                    <a:lumMod val="95000"/>
                    <a:lumOff val="5000"/>
                  </a:schemeClr>
                </a:solidFill>
                <a:effectLst>
                  <a:outerShdw blurRad="38100" dist="38100" dir="2700000" algn="tl">
                    <a:srgbClr val="000000">
                      <a:alpha val="43137"/>
                    </a:srgbClr>
                  </a:outerShdw>
                </a:effectLst>
                <a:latin typeface="Baskerville Old Face" panose="02020602080505020303" pitchFamily="18" charset="0"/>
              </a:rPr>
              <a:t>you </a:t>
            </a:r>
            <a:r>
              <a:rPr lang="en-US" sz="3200" b="1" dirty="0">
                <a:solidFill>
                  <a:schemeClr val="bg1">
                    <a:lumMod val="95000"/>
                    <a:lumOff val="5000"/>
                  </a:schemeClr>
                </a:solidFill>
                <a:effectLst>
                  <a:outerShdw blurRad="38100" dist="38100" dir="2700000" algn="tl">
                    <a:srgbClr val="000000">
                      <a:alpha val="43137"/>
                    </a:srgbClr>
                  </a:outerShdw>
                </a:effectLst>
                <a:latin typeface="Baskerville Old Face" panose="02020602080505020303" pitchFamily="18" charset="0"/>
              </a:rPr>
              <a:t>clearly </a:t>
            </a:r>
            <a:r>
              <a:rPr lang="en-US" sz="3200" b="1" u="sng" dirty="0">
                <a:solidFill>
                  <a:schemeClr val="bg1">
                    <a:lumMod val="95000"/>
                    <a:lumOff val="5000"/>
                  </a:schemeClr>
                </a:solidFill>
                <a:effectLst>
                  <a:outerShdw blurRad="38100" dist="38100" dir="2700000" algn="tl">
                    <a:srgbClr val="000000">
                      <a:alpha val="43137"/>
                    </a:srgbClr>
                  </a:outerShdw>
                </a:effectLst>
                <a:latin typeface="Baskerville Old Face" panose="02020602080505020303" pitchFamily="18" charset="0"/>
              </a:rPr>
              <a:t>state the topic </a:t>
            </a:r>
            <a:r>
              <a:rPr lang="en-US" sz="3200" b="1" dirty="0">
                <a:solidFill>
                  <a:schemeClr val="bg1">
                    <a:lumMod val="95000"/>
                    <a:lumOff val="5000"/>
                  </a:schemeClr>
                </a:solidFill>
                <a:effectLst>
                  <a:outerShdw blurRad="38100" dist="38100" dir="2700000" algn="tl">
                    <a:srgbClr val="000000">
                      <a:alpha val="43137"/>
                    </a:srgbClr>
                  </a:outerShdw>
                </a:effectLst>
                <a:latin typeface="Baskerville Old Face" panose="02020602080505020303" pitchFamily="18" charset="0"/>
              </a:rPr>
              <a:t>to be </a:t>
            </a:r>
            <a:r>
              <a:rPr lang="en-US" sz="3200" b="1" dirty="0" smtClean="0">
                <a:solidFill>
                  <a:schemeClr val="bg1">
                    <a:lumMod val="95000"/>
                    <a:lumOff val="5000"/>
                  </a:schemeClr>
                </a:solidFill>
                <a:effectLst>
                  <a:outerShdw blurRad="38100" dist="38100" dir="2700000" algn="tl">
                    <a:srgbClr val="000000">
                      <a:alpha val="43137"/>
                    </a:srgbClr>
                  </a:outerShdw>
                </a:effectLst>
                <a:latin typeface="Baskerville Old Face" panose="02020602080505020303" pitchFamily="18" charset="0"/>
              </a:rPr>
              <a:t>discussed</a:t>
            </a:r>
            <a:r>
              <a:rPr lang="lt-LT" sz="3200" b="1" dirty="0" smtClean="0">
                <a:solidFill>
                  <a:schemeClr val="bg1">
                    <a:lumMod val="95000"/>
                    <a:lumOff val="5000"/>
                  </a:schemeClr>
                </a:solidFill>
                <a:effectLst>
                  <a:outerShdw blurRad="38100" dist="38100" dir="2700000" algn="tl">
                    <a:srgbClr val="000000">
                      <a:alpha val="43137"/>
                    </a:srgbClr>
                  </a:outerShdw>
                </a:effectLst>
                <a:latin typeface="Baskerville Old Face" panose="02020602080505020303" pitchFamily="18" charset="0"/>
              </a:rPr>
              <a:t>),</a:t>
            </a:r>
          </a:p>
          <a:p>
            <a:pPr marL="137160" indent="0">
              <a:buNone/>
            </a:pPr>
            <a:endParaRPr lang="lt-LT" sz="1600" b="1" dirty="0" smtClean="0">
              <a:solidFill>
                <a:schemeClr val="bg1">
                  <a:lumMod val="95000"/>
                  <a:lumOff val="5000"/>
                </a:schemeClr>
              </a:solidFill>
              <a:effectLst>
                <a:outerShdw blurRad="38100" dist="38100" dir="2700000" algn="tl">
                  <a:srgbClr val="000000">
                    <a:alpha val="43137"/>
                  </a:srgbClr>
                </a:outerShdw>
              </a:effectLst>
              <a:latin typeface="Baskerville Old Face" panose="02020602080505020303" pitchFamily="18" charset="0"/>
            </a:endParaRPr>
          </a:p>
          <a:p>
            <a:r>
              <a:rPr lang="en-US" sz="3200" b="1" dirty="0">
                <a:solidFill>
                  <a:srgbClr val="FF0000"/>
                </a:solidFill>
                <a:effectLst>
                  <a:outerShdw blurRad="38100" dist="38100" dir="2700000" algn="tl">
                    <a:srgbClr val="000000">
                      <a:alpha val="43137"/>
                    </a:srgbClr>
                  </a:outerShdw>
                </a:effectLst>
                <a:latin typeface="Baskerville Old Face" panose="02020602080505020303" pitchFamily="18" charset="0"/>
              </a:rPr>
              <a:t>a</a:t>
            </a:r>
            <a:r>
              <a:rPr lang="en-US" sz="3200" b="1" dirty="0">
                <a:solidFill>
                  <a:schemeClr val="bg1">
                    <a:lumMod val="95000"/>
                    <a:lumOff val="5000"/>
                  </a:schemeClr>
                </a:solidFill>
                <a:effectLst>
                  <a:outerShdw blurRad="38100" dist="38100" dir="2700000" algn="tl">
                    <a:srgbClr val="000000">
                      <a:alpha val="43137"/>
                    </a:srgbClr>
                  </a:outerShdw>
                </a:effectLst>
                <a:latin typeface="Baskerville Old Face" panose="02020602080505020303" pitchFamily="18" charset="0"/>
              </a:rPr>
              <a:t> </a:t>
            </a:r>
            <a:r>
              <a:rPr lang="en-US" sz="3200" b="1" dirty="0">
                <a:solidFill>
                  <a:srgbClr val="FF0000"/>
                </a:solidFill>
                <a:effectLst>
                  <a:outerShdw blurRad="38100" dist="38100" dir="2700000" algn="tl">
                    <a:srgbClr val="000000">
                      <a:alpha val="43137"/>
                    </a:srgbClr>
                  </a:outerShdw>
                </a:effectLst>
                <a:latin typeface="Baskerville Old Face" panose="02020602080505020303" pitchFamily="18" charset="0"/>
              </a:rPr>
              <a:t>main </a:t>
            </a:r>
            <a:r>
              <a:rPr lang="en-US" sz="3200" b="1" dirty="0" smtClean="0">
                <a:solidFill>
                  <a:srgbClr val="FF0000"/>
                </a:solidFill>
                <a:effectLst>
                  <a:outerShdw blurRad="38100" dist="38100" dir="2700000" algn="tl">
                    <a:srgbClr val="000000">
                      <a:alpha val="43137"/>
                    </a:srgbClr>
                  </a:outerShdw>
                </a:effectLst>
                <a:latin typeface="Baskerville Old Face" panose="02020602080505020303" pitchFamily="18" charset="0"/>
              </a:rPr>
              <a:t>body</a:t>
            </a:r>
            <a:r>
              <a:rPr lang="lt-LT" sz="3200" b="1" dirty="0">
                <a:solidFill>
                  <a:schemeClr val="bg1">
                    <a:lumMod val="95000"/>
                    <a:lumOff val="5000"/>
                  </a:schemeClr>
                </a:solidFill>
                <a:effectLst>
                  <a:outerShdw blurRad="38100" dist="38100" dir="2700000" algn="tl">
                    <a:srgbClr val="000000">
                      <a:alpha val="43137"/>
                    </a:srgbClr>
                  </a:outerShdw>
                </a:effectLst>
                <a:latin typeface="Baskerville Old Face" panose="02020602080505020303" pitchFamily="18" charset="0"/>
              </a:rPr>
              <a:t> </a:t>
            </a:r>
            <a:r>
              <a:rPr lang="lt-LT" sz="3200" b="1" dirty="0" smtClean="0">
                <a:solidFill>
                  <a:schemeClr val="bg1">
                    <a:lumMod val="95000"/>
                    <a:lumOff val="5000"/>
                  </a:schemeClr>
                </a:solidFill>
                <a:effectLst>
                  <a:outerShdw blurRad="38100" dist="38100" dir="2700000" algn="tl">
                    <a:srgbClr val="000000">
                      <a:alpha val="43137"/>
                    </a:srgbClr>
                  </a:outerShdw>
                </a:effectLst>
                <a:latin typeface="Baskerville Old Face" panose="02020602080505020303" pitchFamily="18" charset="0"/>
              </a:rPr>
              <a:t>(</a:t>
            </a:r>
            <a:r>
              <a:rPr lang="en-US" sz="3200" b="1" dirty="0" smtClean="0">
                <a:solidFill>
                  <a:schemeClr val="bg1">
                    <a:lumMod val="95000"/>
                    <a:lumOff val="5000"/>
                  </a:schemeClr>
                </a:solidFill>
                <a:effectLst>
                  <a:outerShdw blurRad="38100" dist="38100" dir="2700000" algn="tl">
                    <a:srgbClr val="000000">
                      <a:alpha val="43137"/>
                    </a:srgbClr>
                  </a:outerShdw>
                </a:effectLst>
                <a:latin typeface="Baskerville Old Face" panose="02020602080505020303" pitchFamily="18" charset="0"/>
              </a:rPr>
              <a:t>points </a:t>
            </a:r>
            <a:r>
              <a:rPr lang="en-US" sz="3200" b="1" dirty="0">
                <a:solidFill>
                  <a:schemeClr val="bg1">
                    <a:lumMod val="95000"/>
                    <a:lumOff val="5000"/>
                  </a:schemeClr>
                </a:solidFill>
                <a:effectLst>
                  <a:outerShdw blurRad="38100" dist="38100" dir="2700000" algn="tl">
                    <a:srgbClr val="000000">
                      <a:alpha val="43137"/>
                    </a:srgbClr>
                  </a:outerShdw>
                </a:effectLst>
                <a:latin typeface="Baskerville Old Face" panose="02020602080505020303" pitchFamily="18" charset="0"/>
              </a:rPr>
              <a:t>are clearly stated in </a:t>
            </a:r>
            <a:r>
              <a:rPr lang="en-US" sz="3200" b="1" u="sng" dirty="0">
                <a:solidFill>
                  <a:schemeClr val="bg1">
                    <a:lumMod val="95000"/>
                    <a:lumOff val="5000"/>
                  </a:schemeClr>
                </a:solidFill>
                <a:effectLst>
                  <a:outerShdw blurRad="38100" dist="38100" dir="2700000" algn="tl">
                    <a:srgbClr val="000000">
                      <a:alpha val="43137"/>
                    </a:srgbClr>
                  </a:outerShdw>
                </a:effectLst>
                <a:latin typeface="Baskerville Old Face" panose="02020602080505020303" pitchFamily="18" charset="0"/>
              </a:rPr>
              <a:t>separate paragraphs </a:t>
            </a:r>
            <a:r>
              <a:rPr lang="lt-LT" sz="3200" b="1" dirty="0" smtClean="0">
                <a:solidFill>
                  <a:schemeClr val="bg1">
                    <a:lumMod val="95000"/>
                    <a:lumOff val="5000"/>
                  </a:schemeClr>
                </a:solidFill>
                <a:effectLst>
                  <a:outerShdw blurRad="38100" dist="38100" dir="2700000" algn="tl">
                    <a:srgbClr val="000000">
                      <a:alpha val="43137"/>
                    </a:srgbClr>
                  </a:outerShdw>
                </a:effectLst>
                <a:latin typeface="Baskerville Old Face" panose="02020602080505020303" pitchFamily="18" charset="0"/>
              </a:rPr>
              <a:t>(2 - 3) </a:t>
            </a:r>
            <a:r>
              <a:rPr lang="en-US" sz="3200" b="1" dirty="0" smtClean="0">
                <a:solidFill>
                  <a:schemeClr val="bg1">
                    <a:lumMod val="95000"/>
                    <a:lumOff val="5000"/>
                  </a:schemeClr>
                </a:solidFill>
                <a:effectLst>
                  <a:outerShdw blurRad="38100" dist="38100" dir="2700000" algn="tl">
                    <a:srgbClr val="000000">
                      <a:alpha val="43137"/>
                    </a:srgbClr>
                  </a:outerShdw>
                </a:effectLst>
                <a:latin typeface="Baskerville Old Face" panose="02020602080505020303" pitchFamily="18" charset="0"/>
              </a:rPr>
              <a:t>and </a:t>
            </a:r>
            <a:r>
              <a:rPr lang="en-US" sz="3200" b="1" dirty="0">
                <a:solidFill>
                  <a:schemeClr val="bg1">
                    <a:lumMod val="95000"/>
                    <a:lumOff val="5000"/>
                  </a:schemeClr>
                </a:solidFill>
                <a:effectLst>
                  <a:outerShdw blurRad="38100" dist="38100" dir="2700000" algn="tl">
                    <a:srgbClr val="000000">
                      <a:alpha val="43137"/>
                    </a:srgbClr>
                  </a:outerShdw>
                </a:effectLst>
                <a:latin typeface="Baskerville Old Face" panose="02020602080505020303" pitchFamily="18" charset="0"/>
              </a:rPr>
              <a:t>exemplified or </a:t>
            </a:r>
            <a:r>
              <a:rPr lang="en-US" sz="3200" b="1" dirty="0" smtClean="0">
                <a:solidFill>
                  <a:schemeClr val="bg1">
                    <a:lumMod val="95000"/>
                    <a:lumOff val="5000"/>
                  </a:schemeClr>
                </a:solidFill>
                <a:effectLst>
                  <a:outerShdw blurRad="38100" dist="38100" dir="2700000" algn="tl">
                    <a:srgbClr val="000000">
                      <a:alpha val="43137"/>
                    </a:srgbClr>
                  </a:outerShdw>
                </a:effectLst>
                <a:latin typeface="Baskerville Old Face" panose="02020602080505020303" pitchFamily="18" charset="0"/>
              </a:rPr>
              <a:t>justified</a:t>
            </a:r>
            <a:r>
              <a:rPr lang="lt-LT" sz="3200" b="1" dirty="0" smtClean="0">
                <a:solidFill>
                  <a:schemeClr val="bg1">
                    <a:lumMod val="95000"/>
                    <a:lumOff val="5000"/>
                  </a:schemeClr>
                </a:solidFill>
                <a:effectLst>
                  <a:outerShdw blurRad="38100" dist="38100" dir="2700000" algn="tl">
                    <a:srgbClr val="000000">
                      <a:alpha val="43137"/>
                    </a:srgbClr>
                  </a:outerShdw>
                </a:effectLst>
                <a:latin typeface="Baskerville Old Face" panose="02020602080505020303" pitchFamily="18" charset="0"/>
              </a:rPr>
              <a:t>),</a:t>
            </a:r>
          </a:p>
          <a:p>
            <a:pPr marL="137160" indent="0">
              <a:buNone/>
            </a:pPr>
            <a:endParaRPr lang="lt-LT" sz="1600" b="1" dirty="0" smtClean="0">
              <a:solidFill>
                <a:schemeClr val="bg1">
                  <a:lumMod val="95000"/>
                  <a:lumOff val="5000"/>
                </a:schemeClr>
              </a:solidFill>
              <a:effectLst>
                <a:outerShdw blurRad="38100" dist="38100" dir="2700000" algn="tl">
                  <a:srgbClr val="000000">
                    <a:alpha val="43137"/>
                  </a:srgbClr>
                </a:outerShdw>
              </a:effectLst>
              <a:latin typeface="Baskerville Old Face" panose="02020602080505020303" pitchFamily="18" charset="0"/>
            </a:endParaRPr>
          </a:p>
          <a:p>
            <a:r>
              <a:rPr lang="en-US" sz="3200" b="1" dirty="0">
                <a:solidFill>
                  <a:srgbClr val="FF0000"/>
                </a:solidFill>
                <a:effectLst>
                  <a:outerShdw blurRad="38100" dist="38100" dir="2700000" algn="tl">
                    <a:srgbClr val="000000">
                      <a:alpha val="43137"/>
                    </a:srgbClr>
                  </a:outerShdw>
                </a:effectLst>
                <a:latin typeface="Baskerville Old Face" panose="02020602080505020303" pitchFamily="18" charset="0"/>
              </a:rPr>
              <a:t>a</a:t>
            </a:r>
            <a:r>
              <a:rPr lang="en-US" sz="3200" b="1" dirty="0">
                <a:solidFill>
                  <a:schemeClr val="bg1">
                    <a:lumMod val="95000"/>
                    <a:lumOff val="5000"/>
                  </a:schemeClr>
                </a:solidFill>
                <a:effectLst>
                  <a:outerShdw blurRad="38100" dist="38100" dir="2700000" algn="tl">
                    <a:srgbClr val="000000">
                      <a:alpha val="43137"/>
                    </a:srgbClr>
                  </a:outerShdw>
                </a:effectLst>
                <a:latin typeface="Baskerville Old Face" panose="02020602080505020303" pitchFamily="18" charset="0"/>
              </a:rPr>
              <a:t> </a:t>
            </a:r>
            <a:r>
              <a:rPr lang="en-US" sz="3200" b="1" dirty="0">
                <a:solidFill>
                  <a:srgbClr val="FF0000"/>
                </a:solidFill>
                <a:effectLst>
                  <a:outerShdw blurRad="38100" dist="38100" dir="2700000" algn="tl">
                    <a:srgbClr val="000000">
                      <a:alpha val="43137"/>
                    </a:srgbClr>
                  </a:outerShdw>
                </a:effectLst>
                <a:latin typeface="Baskerville Old Face" panose="02020602080505020303" pitchFamily="18" charset="0"/>
              </a:rPr>
              <a:t>closing paragraph </a:t>
            </a:r>
            <a:r>
              <a:rPr lang="en-US" sz="3200" b="1" u="sng" dirty="0" err="1" smtClean="0">
                <a:solidFill>
                  <a:schemeClr val="bg1">
                    <a:lumMod val="95000"/>
                    <a:lumOff val="5000"/>
                  </a:schemeClr>
                </a:solidFill>
                <a:effectLst>
                  <a:outerShdw blurRad="38100" dist="38100" dir="2700000" algn="tl">
                    <a:srgbClr val="000000">
                      <a:alpha val="43137"/>
                    </a:srgbClr>
                  </a:outerShdw>
                </a:effectLst>
                <a:latin typeface="Baskerville Old Face" panose="02020602080505020303" pitchFamily="18" charset="0"/>
              </a:rPr>
              <a:t>summarising</a:t>
            </a:r>
            <a:r>
              <a:rPr lang="en-US" sz="3200" b="1" dirty="0" smtClean="0">
                <a:solidFill>
                  <a:schemeClr val="bg1">
                    <a:lumMod val="95000"/>
                    <a:lumOff val="5000"/>
                  </a:schemeClr>
                </a:solidFill>
                <a:effectLst>
                  <a:outerShdw blurRad="38100" dist="38100" dir="2700000" algn="tl">
                    <a:srgbClr val="000000">
                      <a:alpha val="43137"/>
                    </a:srgbClr>
                  </a:outerShdw>
                </a:effectLst>
                <a:latin typeface="Baskerville Old Face" panose="02020602080505020303" pitchFamily="18" charset="0"/>
              </a:rPr>
              <a:t> </a:t>
            </a:r>
            <a:r>
              <a:rPr lang="en-US" sz="3200" b="1" dirty="0">
                <a:solidFill>
                  <a:schemeClr val="bg1">
                    <a:lumMod val="95000"/>
                    <a:lumOff val="5000"/>
                  </a:schemeClr>
                </a:solidFill>
                <a:effectLst>
                  <a:outerShdw blurRad="38100" dist="38100" dir="2700000" algn="tl">
                    <a:srgbClr val="000000">
                      <a:alpha val="43137"/>
                    </a:srgbClr>
                  </a:outerShdw>
                </a:effectLst>
                <a:latin typeface="Baskerville Old Face" panose="02020602080505020303" pitchFamily="18" charset="0"/>
              </a:rPr>
              <a:t>the main points of the </a:t>
            </a:r>
            <a:r>
              <a:rPr lang="en-US" sz="3200" b="1" dirty="0" smtClean="0">
                <a:solidFill>
                  <a:schemeClr val="bg1">
                    <a:lumMod val="95000"/>
                    <a:lumOff val="5000"/>
                  </a:schemeClr>
                </a:solidFill>
                <a:effectLst>
                  <a:outerShdw blurRad="38100" dist="38100" dir="2700000" algn="tl">
                    <a:srgbClr val="000000">
                      <a:alpha val="43137"/>
                    </a:srgbClr>
                  </a:outerShdw>
                </a:effectLst>
                <a:latin typeface="Baskerville Old Face" panose="02020602080505020303" pitchFamily="18" charset="0"/>
              </a:rPr>
              <a:t>essay</a:t>
            </a:r>
            <a:r>
              <a:rPr lang="lt-LT" sz="3200" b="1" dirty="0" smtClean="0">
                <a:solidFill>
                  <a:schemeClr val="bg1">
                    <a:lumMod val="95000"/>
                    <a:lumOff val="5000"/>
                  </a:schemeClr>
                </a:solidFill>
                <a:effectLst>
                  <a:outerShdw blurRad="38100" dist="38100" dir="2700000" algn="tl">
                    <a:srgbClr val="000000">
                      <a:alpha val="43137"/>
                    </a:srgbClr>
                  </a:outerShdw>
                </a:effectLst>
                <a:latin typeface="Baskerville Old Face" panose="02020602080505020303" pitchFamily="18" charset="0"/>
              </a:rPr>
              <a:t> (</a:t>
            </a:r>
            <a:r>
              <a:rPr lang="en-US" sz="3200" b="1" dirty="0" smtClean="0">
                <a:solidFill>
                  <a:schemeClr val="bg1">
                    <a:lumMod val="95000"/>
                    <a:lumOff val="5000"/>
                  </a:schemeClr>
                </a:solidFill>
                <a:effectLst>
                  <a:outerShdw blurRad="38100" dist="38100" dir="2700000" algn="tl">
                    <a:srgbClr val="000000">
                      <a:alpha val="43137"/>
                    </a:srgbClr>
                  </a:outerShdw>
                </a:effectLst>
                <a:latin typeface="Baskerville Old Face" panose="02020602080505020303" pitchFamily="18" charset="0"/>
              </a:rPr>
              <a:t>you </a:t>
            </a:r>
            <a:r>
              <a:rPr lang="en-US" sz="3200" b="1" u="sng" dirty="0" smtClean="0">
                <a:solidFill>
                  <a:schemeClr val="bg1">
                    <a:lumMod val="95000"/>
                    <a:lumOff val="5000"/>
                  </a:schemeClr>
                </a:solidFill>
                <a:effectLst>
                  <a:outerShdw blurRad="38100" dist="38100" dir="2700000" algn="tl">
                    <a:srgbClr val="000000">
                      <a:alpha val="43137"/>
                    </a:srgbClr>
                  </a:outerShdw>
                </a:effectLst>
                <a:latin typeface="Baskerville Old Face" panose="02020602080505020303" pitchFamily="18" charset="0"/>
              </a:rPr>
              <a:t>restate </a:t>
            </a:r>
            <a:r>
              <a:rPr lang="en-US" sz="3200" b="1" u="sng" dirty="0">
                <a:solidFill>
                  <a:schemeClr val="bg1">
                    <a:lumMod val="95000"/>
                    <a:lumOff val="5000"/>
                  </a:schemeClr>
                </a:solidFill>
                <a:effectLst>
                  <a:outerShdw blurRad="38100" dist="38100" dir="2700000" algn="tl">
                    <a:srgbClr val="000000">
                      <a:alpha val="43137"/>
                    </a:srgbClr>
                  </a:outerShdw>
                </a:effectLst>
                <a:latin typeface="Baskerville Old Face" panose="02020602080505020303" pitchFamily="18" charset="0"/>
              </a:rPr>
              <a:t>your opinion</a:t>
            </a:r>
            <a:r>
              <a:rPr lang="en-US" sz="3200" b="1" dirty="0">
                <a:solidFill>
                  <a:schemeClr val="bg1">
                    <a:lumMod val="95000"/>
                    <a:lumOff val="5000"/>
                  </a:schemeClr>
                </a:solidFill>
                <a:effectLst>
                  <a:outerShdw blurRad="38100" dist="38100" dir="2700000" algn="tl">
                    <a:srgbClr val="000000">
                      <a:alpha val="43137"/>
                    </a:srgbClr>
                  </a:outerShdw>
                </a:effectLst>
                <a:latin typeface="Baskerville Old Face" panose="02020602080505020303" pitchFamily="18" charset="0"/>
              </a:rPr>
              <a:t>, </a:t>
            </a:r>
            <a:r>
              <a:rPr lang="en-US" sz="3200" b="1" dirty="0" smtClean="0">
                <a:solidFill>
                  <a:schemeClr val="bg1">
                    <a:lumMod val="95000"/>
                    <a:lumOff val="5000"/>
                  </a:schemeClr>
                </a:solidFill>
                <a:effectLst>
                  <a:outerShdw blurRad="38100" dist="38100" dir="2700000" algn="tl">
                    <a:srgbClr val="000000">
                      <a:alpha val="43137"/>
                    </a:srgbClr>
                  </a:outerShdw>
                </a:effectLst>
                <a:latin typeface="Baskerville Old Face" panose="02020602080505020303" pitchFamily="18" charset="0"/>
              </a:rPr>
              <a:t>and/or </a:t>
            </a:r>
            <a:r>
              <a:rPr lang="en-US" sz="3200" b="1" dirty="0">
                <a:solidFill>
                  <a:schemeClr val="bg1">
                    <a:lumMod val="95000"/>
                    <a:lumOff val="5000"/>
                  </a:schemeClr>
                </a:solidFill>
                <a:effectLst>
                  <a:outerShdw blurRad="38100" dist="38100" dir="2700000" algn="tl">
                    <a:srgbClr val="000000">
                      <a:alpha val="43137"/>
                    </a:srgbClr>
                  </a:outerShdw>
                </a:effectLst>
                <a:latin typeface="Baskerville Old Face" panose="02020602080505020303" pitchFamily="18" charset="0"/>
              </a:rPr>
              <a:t>give a balanced consideration of the </a:t>
            </a:r>
            <a:r>
              <a:rPr lang="en-US" sz="3200" b="1" dirty="0" smtClean="0">
                <a:solidFill>
                  <a:schemeClr val="bg1">
                    <a:lumMod val="95000"/>
                    <a:lumOff val="5000"/>
                  </a:schemeClr>
                </a:solidFill>
                <a:effectLst>
                  <a:outerShdw blurRad="38100" dist="38100" dir="2700000" algn="tl">
                    <a:srgbClr val="000000">
                      <a:alpha val="43137"/>
                    </a:srgbClr>
                  </a:outerShdw>
                </a:effectLst>
                <a:latin typeface="Baskerville Old Face" panose="02020602080505020303" pitchFamily="18" charset="0"/>
              </a:rPr>
              <a:t>topic</a:t>
            </a:r>
            <a:r>
              <a:rPr lang="lt-LT" sz="3200" b="1" dirty="0" smtClean="0">
                <a:solidFill>
                  <a:schemeClr val="bg1">
                    <a:lumMod val="95000"/>
                    <a:lumOff val="5000"/>
                  </a:schemeClr>
                </a:solidFill>
                <a:effectLst>
                  <a:outerShdw blurRad="38100" dist="38100" dir="2700000" algn="tl">
                    <a:srgbClr val="000000">
                      <a:alpha val="43137"/>
                    </a:srgbClr>
                  </a:outerShdw>
                </a:effectLst>
                <a:latin typeface="Baskerville Old Face" panose="02020602080505020303" pitchFamily="18" charset="0"/>
              </a:rPr>
              <a:t>).</a:t>
            </a:r>
            <a:endParaRPr lang="lt-LT" sz="3200" b="1" dirty="0">
              <a:solidFill>
                <a:schemeClr val="bg1">
                  <a:lumMod val="95000"/>
                  <a:lumOff val="5000"/>
                </a:schemeClr>
              </a:solidFill>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36864749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0" y="116632"/>
            <a:ext cx="9036496" cy="1296144"/>
          </a:xfrm>
        </p:spPr>
        <p:txBody>
          <a:bodyPr>
            <a:normAutofit fontScale="90000"/>
          </a:bodyPr>
          <a:lstStyle/>
          <a:p>
            <a:r>
              <a:rPr lang="lt-LT" sz="4400" dirty="0">
                <a:latin typeface="Franklin Gothic Heavy" panose="020B0903020102020204" pitchFamily="34" charset="0"/>
              </a:rPr>
              <a:t>F</a:t>
            </a:r>
            <a:r>
              <a:rPr lang="en-US" sz="4400" dirty="0" err="1" smtClean="0">
                <a:latin typeface="Franklin Gothic Heavy" panose="020B0903020102020204" pitchFamily="34" charset="0"/>
              </a:rPr>
              <a:t>ormal</a:t>
            </a:r>
            <a:r>
              <a:rPr lang="en-US" sz="4400" dirty="0" smtClean="0">
                <a:latin typeface="Franklin Gothic Heavy" panose="020B0903020102020204" pitchFamily="34" charset="0"/>
              </a:rPr>
              <a:t> style</a:t>
            </a:r>
            <a:r>
              <a:rPr lang="lt-LT" sz="4400" dirty="0" smtClean="0">
                <a:latin typeface="Franklin Gothic Heavy" panose="020B0903020102020204" pitchFamily="34" charset="0"/>
              </a:rPr>
              <a:t> </a:t>
            </a:r>
            <a:r>
              <a:rPr lang="lt-LT" sz="4400" dirty="0" err="1" smtClean="0">
                <a:latin typeface="Franklin Gothic Heavy" panose="020B0903020102020204" pitchFamily="34" charset="0"/>
              </a:rPr>
              <a:t>of</a:t>
            </a:r>
            <a:r>
              <a:rPr lang="lt-LT" sz="4400" dirty="0" smtClean="0">
                <a:latin typeface="Franklin Gothic Heavy" panose="020B0903020102020204" pitchFamily="34" charset="0"/>
              </a:rPr>
              <a:t> </a:t>
            </a:r>
            <a:r>
              <a:rPr lang="en-US" sz="4400" dirty="0">
                <a:latin typeface="Franklin Gothic Heavy" panose="020B0903020102020204" pitchFamily="34" charset="0"/>
              </a:rPr>
              <a:t> </a:t>
            </a:r>
            <a:r>
              <a:rPr lang="lt-LT" sz="4400" dirty="0" smtClean="0">
                <a:latin typeface="Franklin Gothic Heavy" panose="020B0903020102020204" pitchFamily="34" charset="0"/>
              </a:rPr>
              <a:t>d</a:t>
            </a:r>
            <a:r>
              <a:rPr lang="en-US" sz="4400" dirty="0" err="1" smtClean="0">
                <a:latin typeface="Franklin Gothic Heavy" panose="020B0903020102020204" pitchFamily="34" charset="0"/>
              </a:rPr>
              <a:t>iscursive</a:t>
            </a:r>
            <a:r>
              <a:rPr lang="en-US" sz="4400" dirty="0" smtClean="0">
                <a:latin typeface="Franklin Gothic Heavy" panose="020B0903020102020204" pitchFamily="34" charset="0"/>
              </a:rPr>
              <a:t> </a:t>
            </a:r>
            <a:r>
              <a:rPr lang="en-US" sz="4400" dirty="0">
                <a:latin typeface="Franklin Gothic Heavy" panose="020B0903020102020204" pitchFamily="34" charset="0"/>
              </a:rPr>
              <a:t>essa</a:t>
            </a:r>
            <a:r>
              <a:rPr lang="en-US" dirty="0">
                <a:latin typeface="Franklin Gothic Heavy" panose="020B0903020102020204" pitchFamily="34" charset="0"/>
              </a:rPr>
              <a:t>ys </a:t>
            </a:r>
            <a:r>
              <a:rPr lang="lt-LT" dirty="0" smtClean="0">
                <a:latin typeface="Franklin Gothic Heavy" panose="020B0903020102020204" pitchFamily="34" charset="0"/>
              </a:rPr>
              <a:t/>
            </a:r>
            <a:br>
              <a:rPr lang="lt-LT" dirty="0" smtClean="0">
                <a:latin typeface="Franklin Gothic Heavy" panose="020B0903020102020204" pitchFamily="34" charset="0"/>
              </a:rPr>
            </a:br>
            <a:r>
              <a:rPr lang="lt-LT" sz="3600" dirty="0" err="1" smtClean="0">
                <a:solidFill>
                  <a:srgbClr val="00B0F0"/>
                </a:solidFill>
                <a:latin typeface="Franklin Gothic Heavy" panose="020B0903020102020204" pitchFamily="34" charset="0"/>
              </a:rPr>
              <a:t>This</a:t>
            </a:r>
            <a:r>
              <a:rPr lang="lt-LT" sz="3600" dirty="0">
                <a:solidFill>
                  <a:srgbClr val="00B0F0"/>
                </a:solidFill>
                <a:latin typeface="Franklin Gothic Heavy" panose="020B0903020102020204" pitchFamily="34" charset="0"/>
              </a:rPr>
              <a:t> </a:t>
            </a:r>
            <a:r>
              <a:rPr lang="lt-LT" sz="3600" dirty="0" err="1" smtClean="0">
                <a:solidFill>
                  <a:srgbClr val="00B0F0"/>
                </a:solidFill>
                <a:latin typeface="Franklin Gothic Heavy" panose="020B0903020102020204" pitchFamily="34" charset="0"/>
              </a:rPr>
              <a:t>means</a:t>
            </a:r>
            <a:r>
              <a:rPr lang="lt-LT" sz="3600" dirty="0" smtClean="0">
                <a:solidFill>
                  <a:srgbClr val="00B0F0"/>
                </a:solidFill>
                <a:latin typeface="Franklin Gothic Heavy" panose="020B0903020102020204" pitchFamily="34" charset="0"/>
              </a:rPr>
              <a:t> </a:t>
            </a:r>
            <a:r>
              <a:rPr lang="lt-LT" sz="3600" dirty="0" err="1" smtClean="0">
                <a:solidFill>
                  <a:srgbClr val="00B0F0"/>
                </a:solidFill>
                <a:latin typeface="Franklin Gothic Heavy" panose="020B0903020102020204" pitchFamily="34" charset="0"/>
              </a:rPr>
              <a:t>you</a:t>
            </a:r>
            <a:r>
              <a:rPr lang="lt-LT" sz="3600" dirty="0" smtClean="0">
                <a:solidFill>
                  <a:srgbClr val="00B0F0"/>
                </a:solidFill>
                <a:latin typeface="Franklin Gothic Heavy" panose="020B0903020102020204" pitchFamily="34" charset="0"/>
              </a:rPr>
              <a:t> </a:t>
            </a:r>
            <a:r>
              <a:rPr lang="lt-LT" sz="3600" dirty="0" err="1">
                <a:solidFill>
                  <a:srgbClr val="00B0F0"/>
                </a:solidFill>
                <a:latin typeface="Franklin Gothic Heavy" panose="020B0903020102020204" pitchFamily="34" charset="0"/>
              </a:rPr>
              <a:t>should</a:t>
            </a:r>
            <a:r>
              <a:rPr lang="lt-LT" sz="3600" dirty="0">
                <a:solidFill>
                  <a:srgbClr val="00B0F0"/>
                </a:solidFill>
                <a:latin typeface="Franklin Gothic Heavy" panose="020B0903020102020204" pitchFamily="34" charset="0"/>
              </a:rPr>
              <a:t> </a:t>
            </a:r>
            <a:r>
              <a:rPr lang="lt-LT" sz="3600" dirty="0" err="1">
                <a:solidFill>
                  <a:srgbClr val="00B0F0"/>
                </a:solidFill>
                <a:latin typeface="Franklin Gothic Heavy" panose="020B0903020102020204" pitchFamily="34" charset="0"/>
              </a:rPr>
              <a:t>use</a:t>
            </a:r>
            <a:r>
              <a:rPr lang="lt-LT" sz="3600" dirty="0" smtClean="0">
                <a:solidFill>
                  <a:srgbClr val="00B0F0"/>
                </a:solidFill>
                <a:latin typeface="Franklin Gothic Heavy" panose="020B0903020102020204" pitchFamily="34" charset="0"/>
              </a:rPr>
              <a:t>:</a:t>
            </a:r>
            <a:endParaRPr lang="lt-LT" sz="3600" dirty="0">
              <a:solidFill>
                <a:srgbClr val="00B0F0"/>
              </a:solidFill>
              <a:latin typeface="Franklin Gothic Heavy" panose="020B0903020102020204" pitchFamily="34" charset="0"/>
            </a:endParaRPr>
          </a:p>
        </p:txBody>
      </p:sp>
      <p:sp>
        <p:nvSpPr>
          <p:cNvPr id="3" name="Turinio vietos rezervavimo ženklas 2"/>
          <p:cNvSpPr>
            <a:spLocks noGrp="1"/>
          </p:cNvSpPr>
          <p:nvPr>
            <p:ph idx="1"/>
          </p:nvPr>
        </p:nvSpPr>
        <p:spPr>
          <a:xfrm>
            <a:off x="107504" y="1484784"/>
            <a:ext cx="8928992" cy="5301208"/>
          </a:xfrm>
        </p:spPr>
        <p:txBody>
          <a:bodyPr>
            <a:normAutofit fontScale="92500" lnSpcReduction="20000"/>
          </a:bodyPr>
          <a:lstStyle/>
          <a:p>
            <a:r>
              <a:rPr lang="en-US" sz="3000" b="1" dirty="0">
                <a:solidFill>
                  <a:srgbClr val="FFC000"/>
                </a:solidFill>
                <a:effectLst>
                  <a:outerShdw blurRad="38100" dist="38100" dir="2700000" algn="tl">
                    <a:srgbClr val="000000">
                      <a:alpha val="43137"/>
                    </a:srgbClr>
                  </a:outerShdw>
                </a:effectLst>
              </a:rPr>
              <a:t>passive voice, impersonal </a:t>
            </a:r>
            <a:r>
              <a:rPr lang="en-US" sz="3000" b="1" dirty="0" smtClean="0">
                <a:solidFill>
                  <a:srgbClr val="FFC000"/>
                </a:solidFill>
                <a:effectLst>
                  <a:outerShdw blurRad="38100" dist="38100" dir="2700000" algn="tl">
                    <a:srgbClr val="000000">
                      <a:alpha val="43137"/>
                    </a:srgbClr>
                  </a:outerShdw>
                </a:effectLst>
              </a:rPr>
              <a:t>constructions</a:t>
            </a:r>
            <a:r>
              <a:rPr lang="lt-LT" sz="3000" b="1" dirty="0" smtClean="0">
                <a:solidFill>
                  <a:srgbClr val="FFC000"/>
                </a:solidFill>
                <a:effectLst>
                  <a:outerShdw blurRad="38100" dist="38100" dir="2700000" algn="tl">
                    <a:srgbClr val="000000">
                      <a:alpha val="43137"/>
                    </a:srgbClr>
                  </a:outerShdw>
                </a:effectLst>
              </a:rPr>
              <a:t> </a:t>
            </a:r>
            <a:r>
              <a:rPr lang="en-US" sz="3000" b="1" dirty="0" smtClean="0">
                <a:solidFill>
                  <a:schemeClr val="bg1"/>
                </a:solidFill>
                <a:effectLst>
                  <a:outerShdw blurRad="38100" dist="38100" dir="2700000" algn="tl">
                    <a:srgbClr val="000000">
                      <a:alpha val="43137"/>
                    </a:srgbClr>
                  </a:outerShdw>
                </a:effectLst>
              </a:rPr>
              <a:t>(e.g</a:t>
            </a:r>
            <a:r>
              <a:rPr lang="en-US" sz="3000" b="1" dirty="0">
                <a:solidFill>
                  <a:schemeClr val="bg1"/>
                </a:solidFill>
                <a:effectLst>
                  <a:outerShdw blurRad="38100" dist="38100" dir="2700000" algn="tl">
                    <a:srgbClr val="000000">
                      <a:alpha val="43137"/>
                    </a:srgbClr>
                  </a:outerShdw>
                </a:effectLst>
              </a:rPr>
              <a:t>. It </a:t>
            </a:r>
            <a:r>
              <a:rPr lang="lt-LT" sz="3000" b="1" dirty="0" smtClean="0">
                <a:solidFill>
                  <a:schemeClr val="bg1"/>
                </a:solidFill>
                <a:effectLst>
                  <a:outerShdw blurRad="38100" dist="38100" dir="2700000" algn="tl">
                    <a:srgbClr val="000000">
                      <a:alpha val="43137"/>
                    </a:srgbClr>
                  </a:outerShdw>
                </a:effectLst>
              </a:rPr>
              <a:t>i</a:t>
            </a:r>
            <a:r>
              <a:rPr lang="en-US" sz="3000" b="1" dirty="0" smtClean="0">
                <a:solidFill>
                  <a:schemeClr val="bg1"/>
                </a:solidFill>
                <a:effectLst>
                  <a:outerShdw blurRad="38100" dist="38100" dir="2700000" algn="tl">
                    <a:srgbClr val="000000">
                      <a:alpha val="43137"/>
                    </a:srgbClr>
                  </a:outerShdw>
                </a:effectLst>
              </a:rPr>
              <a:t>s </a:t>
            </a:r>
            <a:r>
              <a:rPr lang="en-US" sz="3000" b="1" dirty="0">
                <a:solidFill>
                  <a:schemeClr val="bg1"/>
                </a:solidFill>
                <a:effectLst>
                  <a:outerShdw blurRad="38100" dist="38100" dir="2700000" algn="tl">
                    <a:srgbClr val="000000">
                      <a:alpha val="43137"/>
                    </a:srgbClr>
                  </a:outerShdw>
                </a:effectLst>
              </a:rPr>
              <a:t>argued </a:t>
            </a:r>
            <a:r>
              <a:rPr lang="en-US" sz="3000" b="1" dirty="0" smtClean="0">
                <a:solidFill>
                  <a:schemeClr val="bg1"/>
                </a:solidFill>
                <a:effectLst>
                  <a:outerShdw blurRad="38100" dist="38100" dir="2700000" algn="tl">
                    <a:srgbClr val="000000">
                      <a:alpha val="43137"/>
                    </a:srgbClr>
                  </a:outerShdw>
                </a:effectLst>
              </a:rPr>
              <a:t>that</a:t>
            </a:r>
            <a:r>
              <a:rPr lang="lt-LT" sz="3000" b="1" dirty="0" smtClean="0">
                <a:solidFill>
                  <a:schemeClr val="bg1"/>
                </a:solidFill>
                <a:effectLst>
                  <a:outerShdw blurRad="38100" dist="38100" dir="2700000" algn="tl">
                    <a:srgbClr val="000000">
                      <a:alpha val="43137"/>
                    </a:srgbClr>
                  </a:outerShdw>
                </a:effectLst>
              </a:rPr>
              <a:t>...;</a:t>
            </a:r>
            <a:r>
              <a:rPr lang="en-US" sz="3000" b="1" dirty="0" smtClean="0">
                <a:solidFill>
                  <a:schemeClr val="bg1"/>
                </a:solidFill>
                <a:effectLst>
                  <a:outerShdw blurRad="38100" dist="38100" dir="2700000" algn="tl">
                    <a:srgbClr val="000000">
                      <a:alpha val="43137"/>
                    </a:srgbClr>
                  </a:outerShdw>
                </a:effectLst>
              </a:rPr>
              <a:t> </a:t>
            </a:r>
            <a:r>
              <a:rPr lang="en-US" sz="3000" b="1" dirty="0">
                <a:solidFill>
                  <a:schemeClr val="bg1"/>
                </a:solidFill>
                <a:effectLst>
                  <a:outerShdw blurRad="38100" dist="38100" dir="2700000" algn="tl">
                    <a:srgbClr val="000000">
                      <a:alpha val="43137"/>
                    </a:srgbClr>
                  </a:outerShdw>
                </a:effectLst>
              </a:rPr>
              <a:t>It </a:t>
            </a:r>
            <a:r>
              <a:rPr lang="lt-LT" sz="3000" b="1" dirty="0" smtClean="0">
                <a:solidFill>
                  <a:schemeClr val="bg1"/>
                </a:solidFill>
                <a:effectLst>
                  <a:outerShdw blurRad="38100" dist="38100" dir="2700000" algn="tl">
                    <a:srgbClr val="000000">
                      <a:alpha val="43137"/>
                    </a:srgbClr>
                  </a:outerShdw>
                </a:effectLst>
              </a:rPr>
              <a:t>i</a:t>
            </a:r>
            <a:r>
              <a:rPr lang="en-US" sz="3000" b="1" dirty="0" smtClean="0">
                <a:solidFill>
                  <a:schemeClr val="bg1"/>
                </a:solidFill>
                <a:effectLst>
                  <a:outerShdw blurRad="38100" dist="38100" dir="2700000" algn="tl">
                    <a:srgbClr val="000000">
                      <a:alpha val="43137"/>
                    </a:srgbClr>
                  </a:outerShdw>
                </a:effectLst>
              </a:rPr>
              <a:t>s </a:t>
            </a:r>
            <a:r>
              <a:rPr lang="en-US" sz="3000" b="1" dirty="0">
                <a:solidFill>
                  <a:schemeClr val="bg1"/>
                </a:solidFill>
                <a:effectLst>
                  <a:outerShdw blurRad="38100" dist="38100" dir="2700000" algn="tl">
                    <a:srgbClr val="000000">
                      <a:alpha val="43137"/>
                    </a:srgbClr>
                  </a:outerShdw>
                </a:effectLst>
              </a:rPr>
              <a:t>a common belief that</a:t>
            </a:r>
            <a:r>
              <a:rPr lang="en-US" sz="3000" b="1" dirty="0" smtClean="0">
                <a:solidFill>
                  <a:schemeClr val="bg1"/>
                </a:solidFill>
                <a:effectLst>
                  <a:outerShdw blurRad="38100" dist="38100" dir="2700000" algn="tl">
                    <a:srgbClr val="000000">
                      <a:alpha val="43137"/>
                    </a:srgbClr>
                  </a:outerShdw>
                </a:effectLst>
              </a:rPr>
              <a:t>…)</a:t>
            </a:r>
            <a:r>
              <a:rPr lang="lt-LT" sz="3000" b="1" dirty="0" smtClean="0">
                <a:solidFill>
                  <a:schemeClr val="bg1"/>
                </a:solidFill>
                <a:effectLst>
                  <a:outerShdw blurRad="38100" dist="38100" dir="2700000" algn="tl">
                    <a:srgbClr val="000000">
                      <a:alpha val="43137"/>
                    </a:srgbClr>
                  </a:outerShdw>
                </a:effectLst>
              </a:rPr>
              <a:t>,</a:t>
            </a:r>
          </a:p>
          <a:p>
            <a:r>
              <a:rPr lang="en-US" sz="3000" b="1" dirty="0">
                <a:solidFill>
                  <a:srgbClr val="FFC000"/>
                </a:solidFill>
                <a:effectLst>
                  <a:outerShdw blurRad="38100" dist="38100" dir="2700000" algn="tl">
                    <a:srgbClr val="000000">
                      <a:alpha val="43137"/>
                    </a:srgbClr>
                  </a:outerShdw>
                </a:effectLst>
              </a:rPr>
              <a:t>a range of advanced vocabulary (verbs, adjectives, abstract nouns, </a:t>
            </a:r>
            <a:r>
              <a:rPr lang="en-US" sz="3000" b="1" dirty="0" err="1">
                <a:solidFill>
                  <a:srgbClr val="FFC000"/>
                </a:solidFill>
                <a:effectLst>
                  <a:outerShdw blurRad="38100" dist="38100" dir="2700000" algn="tl">
                    <a:srgbClr val="000000">
                      <a:alpha val="43137"/>
                    </a:srgbClr>
                  </a:outerShdw>
                </a:effectLst>
              </a:rPr>
              <a:t>etc</a:t>
            </a:r>
            <a:r>
              <a:rPr lang="en-US" sz="3000" b="1" dirty="0" smtClean="0">
                <a:solidFill>
                  <a:srgbClr val="FFC000"/>
                </a:solidFill>
                <a:effectLst>
                  <a:outerShdw blurRad="38100" dist="38100" dir="2700000" algn="tl">
                    <a:srgbClr val="000000">
                      <a:alpha val="43137"/>
                    </a:srgbClr>
                  </a:outerShdw>
                </a:effectLst>
              </a:rPr>
              <a:t>)</a:t>
            </a:r>
            <a:r>
              <a:rPr lang="lt-LT" sz="3000" b="1" dirty="0" smtClean="0">
                <a:solidFill>
                  <a:schemeClr val="bg1"/>
                </a:solidFill>
                <a:effectLst>
                  <a:outerShdw blurRad="38100" dist="38100" dir="2700000" algn="tl">
                    <a:srgbClr val="000000">
                      <a:alpha val="43137"/>
                    </a:srgbClr>
                  </a:outerShdw>
                </a:effectLst>
              </a:rPr>
              <a:t> </a:t>
            </a:r>
            <a:r>
              <a:rPr lang="en-US" sz="3000" b="1" dirty="0" smtClean="0">
                <a:solidFill>
                  <a:schemeClr val="bg1"/>
                </a:solidFill>
                <a:effectLst>
                  <a:outerShdw blurRad="38100" dist="38100" dir="2700000" algn="tl">
                    <a:srgbClr val="000000">
                      <a:alpha val="43137"/>
                    </a:srgbClr>
                  </a:outerShdw>
                </a:effectLst>
              </a:rPr>
              <a:t>(</a:t>
            </a:r>
            <a:r>
              <a:rPr lang="en-US" sz="3000" b="1" dirty="0">
                <a:solidFill>
                  <a:schemeClr val="bg1"/>
                </a:solidFill>
                <a:effectLst>
                  <a:outerShdw blurRad="38100" dist="38100" dir="2700000" algn="tl">
                    <a:srgbClr val="000000">
                      <a:alpha val="43137"/>
                    </a:srgbClr>
                  </a:outerShdw>
                </a:effectLst>
              </a:rPr>
              <a:t>e.g. heated debate concerning the controversial issue</a:t>
            </a:r>
            <a:r>
              <a:rPr lang="en-US" sz="3000" b="1" dirty="0" smtClean="0">
                <a:solidFill>
                  <a:schemeClr val="bg1"/>
                </a:solidFill>
                <a:effectLst>
                  <a:outerShdw blurRad="38100" dist="38100" dir="2700000" algn="tl">
                    <a:srgbClr val="000000">
                      <a:alpha val="43137"/>
                    </a:srgbClr>
                  </a:outerShdw>
                </a:effectLst>
              </a:rPr>
              <a:t>…)</a:t>
            </a:r>
            <a:r>
              <a:rPr lang="lt-LT" sz="3000" b="1" dirty="0" smtClean="0">
                <a:solidFill>
                  <a:schemeClr val="bg1"/>
                </a:solidFill>
                <a:effectLst>
                  <a:outerShdw blurRad="38100" dist="38100" dir="2700000" algn="tl">
                    <a:srgbClr val="000000">
                      <a:alpha val="43137"/>
                    </a:srgbClr>
                  </a:outerShdw>
                </a:effectLst>
              </a:rPr>
              <a:t>,</a:t>
            </a:r>
          </a:p>
          <a:p>
            <a:r>
              <a:rPr lang="en-US" sz="3000" b="1" dirty="0">
                <a:solidFill>
                  <a:srgbClr val="FFC000"/>
                </a:solidFill>
                <a:effectLst>
                  <a:outerShdw blurRad="38100" dist="38100" dir="2700000" algn="tl">
                    <a:srgbClr val="000000">
                      <a:alpha val="43137"/>
                    </a:srgbClr>
                  </a:outerShdw>
                </a:effectLst>
              </a:rPr>
              <a:t>formal linking words/phrases </a:t>
            </a:r>
            <a:r>
              <a:rPr lang="en-US" sz="3000" b="1" dirty="0">
                <a:solidFill>
                  <a:schemeClr val="bg1"/>
                </a:solidFill>
                <a:effectLst>
                  <a:outerShdw blurRad="38100" dist="38100" dir="2700000" algn="tl">
                    <a:srgbClr val="000000">
                      <a:alpha val="43137"/>
                    </a:srgbClr>
                  </a:outerShdw>
                </a:effectLst>
              </a:rPr>
              <a:t>(e.g. furthermore, however, nonetheless</a:t>
            </a:r>
            <a:r>
              <a:rPr lang="en-US" sz="3000" b="1" dirty="0" smtClean="0">
                <a:solidFill>
                  <a:schemeClr val="bg1"/>
                </a:solidFill>
                <a:effectLst>
                  <a:outerShdw blurRad="38100" dist="38100" dir="2700000" algn="tl">
                    <a:srgbClr val="000000">
                      <a:alpha val="43137"/>
                    </a:srgbClr>
                  </a:outerShdw>
                </a:effectLst>
              </a:rPr>
              <a:t>)</a:t>
            </a:r>
            <a:r>
              <a:rPr lang="lt-LT" sz="3000" b="1" dirty="0" smtClean="0">
                <a:solidFill>
                  <a:schemeClr val="bg1"/>
                </a:solidFill>
                <a:effectLst>
                  <a:outerShdw blurRad="38100" dist="38100" dir="2700000" algn="tl">
                    <a:srgbClr val="000000">
                      <a:alpha val="43137"/>
                    </a:srgbClr>
                  </a:outerShdw>
                </a:effectLst>
              </a:rPr>
              <a:t>,</a:t>
            </a:r>
          </a:p>
          <a:p>
            <a:r>
              <a:rPr lang="en-US" sz="3000" b="1" dirty="0">
                <a:solidFill>
                  <a:srgbClr val="FFC000"/>
                </a:solidFill>
                <a:effectLst>
                  <a:outerShdw blurRad="38100" dist="38100" dir="2700000" algn="tl">
                    <a:srgbClr val="000000">
                      <a:alpha val="43137"/>
                    </a:srgbClr>
                  </a:outerShdw>
                </a:effectLst>
              </a:rPr>
              <a:t>complex sentences</a:t>
            </a:r>
            <a:r>
              <a:rPr lang="en-US" sz="3000" b="1" dirty="0">
                <a:solidFill>
                  <a:schemeClr val="bg1"/>
                </a:solidFill>
                <a:effectLst>
                  <a:outerShdw blurRad="38100" dist="38100" dir="2700000" algn="tl">
                    <a:srgbClr val="000000">
                      <a:alpha val="43137"/>
                    </a:srgbClr>
                  </a:outerShdw>
                </a:effectLst>
              </a:rPr>
              <a:t> </a:t>
            </a:r>
            <a:r>
              <a:rPr lang="en-US" sz="3000" b="1" dirty="0">
                <a:solidFill>
                  <a:srgbClr val="FFC000"/>
                </a:solidFill>
                <a:effectLst>
                  <a:outerShdw blurRad="38100" dist="38100" dir="2700000" algn="tl">
                    <a:srgbClr val="000000">
                      <a:alpha val="43137"/>
                    </a:srgbClr>
                  </a:outerShdw>
                </a:effectLst>
              </a:rPr>
              <a:t>with a variety of links, dependent </a:t>
            </a:r>
            <a:r>
              <a:rPr lang="en-US" sz="3000" b="1" dirty="0" smtClean="0">
                <a:solidFill>
                  <a:srgbClr val="FFC000"/>
                </a:solidFill>
                <a:effectLst>
                  <a:outerShdw blurRad="38100" dist="38100" dir="2700000" algn="tl">
                    <a:srgbClr val="000000">
                      <a:alpha val="43137"/>
                    </a:srgbClr>
                  </a:outerShdw>
                </a:effectLst>
              </a:rPr>
              <a:t>clauses</a:t>
            </a:r>
            <a:r>
              <a:rPr lang="lt-LT" sz="3000" b="1" dirty="0" smtClean="0">
                <a:solidFill>
                  <a:srgbClr val="FFC000"/>
                </a:solidFill>
                <a:effectLst>
                  <a:outerShdw blurRad="38100" dist="38100" dir="2700000" algn="tl">
                    <a:srgbClr val="000000">
                      <a:alpha val="43137"/>
                    </a:srgbClr>
                  </a:outerShdw>
                </a:effectLst>
              </a:rPr>
              <a:t> </a:t>
            </a:r>
            <a:r>
              <a:rPr lang="lt-LT" sz="3000" b="1" dirty="0" smtClean="0">
                <a:solidFill>
                  <a:schemeClr val="bg1"/>
                </a:solidFill>
                <a:effectLst>
                  <a:outerShdw blurRad="38100" dist="38100" dir="2700000" algn="tl">
                    <a:srgbClr val="000000">
                      <a:alpha val="43137"/>
                    </a:srgbClr>
                  </a:outerShdw>
                </a:effectLst>
              </a:rPr>
              <a:t>(</a:t>
            </a:r>
            <a:r>
              <a:rPr lang="lt-LT" sz="3000" b="1" dirty="0" err="1" smtClean="0">
                <a:solidFill>
                  <a:schemeClr val="bg1"/>
                </a:solidFill>
                <a:effectLst>
                  <a:outerShdw blurRad="38100" dist="38100" dir="2700000" algn="tl">
                    <a:srgbClr val="000000">
                      <a:alpha val="43137"/>
                    </a:srgbClr>
                  </a:outerShdw>
                </a:effectLst>
              </a:rPr>
              <a:t>e.g</a:t>
            </a:r>
            <a:r>
              <a:rPr lang="lt-LT" sz="3000" b="1" dirty="0" smtClean="0">
                <a:solidFill>
                  <a:schemeClr val="bg1"/>
                </a:solidFill>
                <a:effectLst>
                  <a:outerShdw blurRad="38100" dist="38100" dir="2700000" algn="tl">
                    <a:srgbClr val="000000">
                      <a:alpha val="43137"/>
                    </a:srgbClr>
                  </a:outerShdw>
                </a:effectLst>
              </a:rPr>
              <a:t>. </a:t>
            </a:r>
            <a:r>
              <a:rPr lang="en-US" sz="3000" b="1" dirty="0">
                <a:solidFill>
                  <a:schemeClr val="bg1"/>
                </a:solidFill>
                <a:effectLst>
                  <a:outerShdw blurRad="38100" dist="38100" dir="2700000" algn="tl">
                    <a:srgbClr val="000000">
                      <a:alpha val="43137"/>
                    </a:srgbClr>
                  </a:outerShdw>
                </a:effectLst>
              </a:rPr>
              <a:t>Furthermore, a tendency to self-concentration and egoism might rise when one start measuring everything from a profit-making perspective</a:t>
            </a:r>
            <a:r>
              <a:rPr lang="en-US" sz="3000" b="1" dirty="0" smtClean="0">
                <a:solidFill>
                  <a:schemeClr val="bg1"/>
                </a:solidFill>
                <a:effectLst>
                  <a:outerShdw blurRad="38100" dist="38100" dir="2700000" algn="tl">
                    <a:srgbClr val="000000">
                      <a:alpha val="43137"/>
                    </a:srgbClr>
                  </a:outerShdw>
                </a:effectLst>
              </a:rPr>
              <a:t>.</a:t>
            </a:r>
            <a:r>
              <a:rPr lang="lt-LT" sz="3000" b="1" dirty="0" smtClean="0">
                <a:solidFill>
                  <a:schemeClr val="bg1"/>
                </a:solidFill>
                <a:effectLst>
                  <a:outerShdw blurRad="38100" dist="38100" dir="2700000" algn="tl">
                    <a:srgbClr val="000000">
                      <a:alpha val="43137"/>
                    </a:srgbClr>
                  </a:outerShdw>
                </a:effectLst>
              </a:rPr>
              <a:t>)</a:t>
            </a:r>
            <a:r>
              <a:rPr lang="en-US" sz="3000" b="1" dirty="0" smtClean="0">
                <a:solidFill>
                  <a:schemeClr val="bg1"/>
                </a:solidFill>
                <a:effectLst>
                  <a:outerShdw blurRad="38100" dist="38100" dir="2700000" algn="tl">
                    <a:srgbClr val="000000">
                      <a:alpha val="43137"/>
                    </a:srgbClr>
                  </a:outerShdw>
                </a:effectLst>
              </a:rPr>
              <a:t>, </a:t>
            </a:r>
            <a:endParaRPr lang="lt-LT" sz="3000" b="1" dirty="0" smtClean="0">
              <a:solidFill>
                <a:schemeClr val="bg1"/>
              </a:solidFill>
              <a:effectLst>
                <a:outerShdw blurRad="38100" dist="38100" dir="2700000" algn="tl">
                  <a:srgbClr val="000000">
                    <a:alpha val="43137"/>
                  </a:srgbClr>
                </a:outerShdw>
              </a:effectLst>
            </a:endParaRPr>
          </a:p>
          <a:p>
            <a:r>
              <a:rPr lang="en-US" sz="3000" b="1" dirty="0">
                <a:solidFill>
                  <a:srgbClr val="FFC000"/>
                </a:solidFill>
                <a:effectLst>
                  <a:outerShdw blurRad="38100" dist="38100" dir="2700000" algn="tl">
                    <a:srgbClr val="000000">
                      <a:alpha val="43137"/>
                    </a:srgbClr>
                  </a:outerShdw>
                </a:effectLst>
              </a:rPr>
              <a:t>inversion, especially in conditionals </a:t>
            </a:r>
            <a:r>
              <a:rPr lang="en-US" sz="3000" b="1" dirty="0">
                <a:solidFill>
                  <a:schemeClr val="bg1"/>
                </a:solidFill>
                <a:effectLst>
                  <a:outerShdw blurRad="38100" dist="38100" dir="2700000" algn="tl">
                    <a:srgbClr val="000000">
                      <a:alpha val="43137"/>
                    </a:srgbClr>
                  </a:outerShdw>
                </a:effectLst>
              </a:rPr>
              <a:t>(e.g. Never has this been more obvious</a:t>
            </a:r>
            <a:r>
              <a:rPr lang="en-US" sz="3000" b="1" dirty="0" smtClean="0">
                <a:solidFill>
                  <a:schemeClr val="bg1"/>
                </a:solidFill>
                <a:effectLst>
                  <a:outerShdw blurRad="38100" dist="38100" dir="2700000" algn="tl">
                    <a:srgbClr val="000000">
                      <a:alpha val="43137"/>
                    </a:srgbClr>
                  </a:outerShdw>
                </a:effectLst>
              </a:rPr>
              <a:t>…)</a:t>
            </a:r>
            <a:r>
              <a:rPr lang="lt-LT" sz="3000" b="1" dirty="0" smtClean="0">
                <a:solidFill>
                  <a:schemeClr val="bg1"/>
                </a:solidFill>
                <a:effectLst>
                  <a:outerShdw blurRad="38100" dist="38100" dir="2700000" algn="tl">
                    <a:srgbClr val="000000">
                      <a:alpha val="43137"/>
                    </a:srgbClr>
                  </a:outerShdw>
                </a:effectLst>
              </a:rPr>
              <a:t>.</a:t>
            </a:r>
            <a:endParaRPr lang="en-US" sz="3000" b="1" dirty="0">
              <a:solidFill>
                <a:schemeClr val="bg1"/>
              </a:solidFill>
              <a:effectLst>
                <a:outerShdw blurRad="38100" dist="38100" dir="2700000" algn="tl">
                  <a:srgbClr val="000000">
                    <a:alpha val="43137"/>
                  </a:srgbClr>
                </a:outerShdw>
              </a:effectLst>
            </a:endParaRPr>
          </a:p>
          <a:p>
            <a:endParaRPr lang="en-US" dirty="0"/>
          </a:p>
          <a:p>
            <a:endParaRPr lang="lt-LT" dirty="0"/>
          </a:p>
        </p:txBody>
      </p:sp>
    </p:spTree>
    <p:extLst>
      <p:ext uri="{BB962C8B-B14F-4D97-AF65-F5344CB8AC3E}">
        <p14:creationId xmlns:p14="http://schemas.microsoft.com/office/powerpoint/2010/main" val="3056043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ntraštė 6"/>
          <p:cNvSpPr>
            <a:spLocks noGrp="1"/>
          </p:cNvSpPr>
          <p:nvPr>
            <p:ph type="title"/>
          </p:nvPr>
        </p:nvSpPr>
        <p:spPr>
          <a:xfrm>
            <a:off x="467544" y="188640"/>
            <a:ext cx="8229600" cy="778098"/>
          </a:xfrm>
        </p:spPr>
        <p:txBody>
          <a:bodyPr>
            <a:normAutofit/>
          </a:bodyPr>
          <a:lstStyle/>
          <a:p>
            <a:r>
              <a:rPr lang="lt-LT" sz="4000" dirty="0" err="1">
                <a:solidFill>
                  <a:srgbClr val="00B0F0"/>
                </a:solidFill>
                <a:latin typeface="Arial Black" panose="020B0A04020102020204" pitchFamily="34" charset="0"/>
              </a:rPr>
              <a:t>You</a:t>
            </a:r>
            <a:r>
              <a:rPr lang="lt-LT" sz="4000" dirty="0">
                <a:solidFill>
                  <a:srgbClr val="00B0F0"/>
                </a:solidFill>
                <a:latin typeface="Arial Black" panose="020B0A04020102020204" pitchFamily="34" charset="0"/>
              </a:rPr>
              <a:t> </a:t>
            </a:r>
            <a:r>
              <a:rPr lang="lt-LT" sz="4000" dirty="0" err="1">
                <a:solidFill>
                  <a:srgbClr val="00B0F0"/>
                </a:solidFill>
                <a:latin typeface="Arial Black" panose="020B0A04020102020204" pitchFamily="34" charset="0"/>
              </a:rPr>
              <a:t>should</a:t>
            </a:r>
            <a:r>
              <a:rPr lang="lt-LT" sz="4000" dirty="0">
                <a:solidFill>
                  <a:srgbClr val="00B0F0"/>
                </a:solidFill>
                <a:latin typeface="Arial Black" panose="020B0A04020102020204" pitchFamily="34" charset="0"/>
              </a:rPr>
              <a:t> </a:t>
            </a:r>
            <a:r>
              <a:rPr lang="lt-LT" sz="4000" dirty="0" err="1">
                <a:solidFill>
                  <a:srgbClr val="00B0F0"/>
                </a:solidFill>
                <a:latin typeface="Arial Black" panose="020B0A04020102020204" pitchFamily="34" charset="0"/>
              </a:rPr>
              <a:t>not</a:t>
            </a:r>
            <a:r>
              <a:rPr lang="lt-LT" sz="4000" dirty="0">
                <a:solidFill>
                  <a:srgbClr val="00B0F0"/>
                </a:solidFill>
                <a:latin typeface="Arial Black" panose="020B0A04020102020204" pitchFamily="34" charset="0"/>
              </a:rPr>
              <a:t> </a:t>
            </a:r>
            <a:r>
              <a:rPr lang="lt-LT" sz="4000" dirty="0" err="1" smtClean="0">
                <a:solidFill>
                  <a:srgbClr val="00B0F0"/>
                </a:solidFill>
                <a:latin typeface="Arial Black" panose="020B0A04020102020204" pitchFamily="34" charset="0"/>
              </a:rPr>
              <a:t>use</a:t>
            </a:r>
            <a:r>
              <a:rPr lang="lt-LT" sz="4000" dirty="0" smtClean="0">
                <a:solidFill>
                  <a:srgbClr val="00B0F0"/>
                </a:solidFill>
                <a:latin typeface="Arial Black" panose="020B0A04020102020204" pitchFamily="34" charset="0"/>
              </a:rPr>
              <a:t>:</a:t>
            </a:r>
            <a:endParaRPr lang="lt-LT" sz="4000" dirty="0">
              <a:solidFill>
                <a:srgbClr val="00B0F0"/>
              </a:solidFill>
              <a:latin typeface="Arial Black" panose="020B0A04020102020204" pitchFamily="34" charset="0"/>
            </a:endParaRPr>
          </a:p>
        </p:txBody>
      </p:sp>
      <p:sp>
        <p:nvSpPr>
          <p:cNvPr id="8" name="Turinio vietos rezervavimo ženklas 7"/>
          <p:cNvSpPr>
            <a:spLocks noGrp="1"/>
          </p:cNvSpPr>
          <p:nvPr>
            <p:ph idx="1"/>
          </p:nvPr>
        </p:nvSpPr>
        <p:spPr>
          <a:xfrm>
            <a:off x="107504" y="1052736"/>
            <a:ext cx="8856984" cy="5472608"/>
          </a:xfrm>
        </p:spPr>
        <p:txBody>
          <a:bodyPr>
            <a:normAutofit/>
          </a:bodyPr>
          <a:lstStyle/>
          <a:p>
            <a:r>
              <a:rPr lang="en-US" sz="3200" b="1" dirty="0">
                <a:solidFill>
                  <a:srgbClr val="FF0000"/>
                </a:solidFill>
                <a:effectLst>
                  <a:outerShdw blurRad="38100" dist="38100" dir="2700000" algn="tl">
                    <a:srgbClr val="000000">
                      <a:alpha val="43137"/>
                    </a:srgbClr>
                  </a:outerShdw>
                </a:effectLst>
              </a:rPr>
              <a:t>short forms </a:t>
            </a:r>
            <a:r>
              <a:rPr lang="en-US" sz="3200" b="1" dirty="0">
                <a:solidFill>
                  <a:schemeClr val="bg1"/>
                </a:solidFill>
                <a:effectLst>
                  <a:outerShdw blurRad="38100" dist="38100" dir="2700000" algn="tl">
                    <a:srgbClr val="000000">
                      <a:alpha val="43137"/>
                    </a:srgbClr>
                  </a:outerShdw>
                </a:effectLst>
              </a:rPr>
              <a:t>(e.g. </a:t>
            </a:r>
            <a:r>
              <a:rPr lang="en-US" sz="3200" b="1" dirty="0" smtClean="0">
                <a:solidFill>
                  <a:schemeClr val="bg1"/>
                </a:solidFill>
                <a:effectLst>
                  <a:outerShdw blurRad="38100" dist="38100" dir="2700000" algn="tl">
                    <a:srgbClr val="000000">
                      <a:alpha val="43137"/>
                    </a:srgbClr>
                  </a:outerShdw>
                </a:effectLst>
              </a:rPr>
              <a:t>I'm</a:t>
            </a:r>
            <a:r>
              <a:rPr lang="lt-LT" sz="3200" b="1" dirty="0" smtClean="0">
                <a:solidFill>
                  <a:schemeClr val="bg1"/>
                </a:solidFill>
                <a:effectLst>
                  <a:outerShdw blurRad="38100" dist="38100" dir="2700000" algn="tl">
                    <a:srgbClr val="000000">
                      <a:alpha val="43137"/>
                    </a:srgbClr>
                  </a:outerShdw>
                </a:effectLst>
              </a:rPr>
              <a:t>;</a:t>
            </a:r>
            <a:r>
              <a:rPr lang="en-US" sz="3200" b="1" dirty="0" smtClean="0">
                <a:solidFill>
                  <a:schemeClr val="bg1"/>
                </a:solidFill>
                <a:effectLst>
                  <a:outerShdw blurRad="38100" dist="38100" dir="2700000" algn="tl">
                    <a:srgbClr val="000000">
                      <a:alpha val="43137"/>
                    </a:srgbClr>
                  </a:outerShdw>
                </a:effectLst>
              </a:rPr>
              <a:t> </a:t>
            </a:r>
            <a:r>
              <a:rPr lang="en-US" sz="3200" b="1" dirty="0">
                <a:solidFill>
                  <a:schemeClr val="bg1"/>
                </a:solidFill>
                <a:effectLst>
                  <a:outerShdw blurRad="38100" dist="38100" dir="2700000" algn="tl">
                    <a:srgbClr val="000000">
                      <a:alpha val="43137"/>
                    </a:srgbClr>
                  </a:outerShdw>
                </a:effectLst>
              </a:rPr>
              <a:t>It’s</a:t>
            </a:r>
            <a:r>
              <a:rPr lang="en-US" sz="3200" b="1" dirty="0">
                <a:solidFill>
                  <a:srgbClr val="FF0000"/>
                </a:solidFill>
                <a:effectLst>
                  <a:outerShdw blurRad="38100" dist="38100" dir="2700000" algn="tl">
                    <a:srgbClr val="000000">
                      <a:alpha val="43137"/>
                    </a:srgbClr>
                  </a:outerShdw>
                </a:effectLst>
              </a:rPr>
              <a:t>) except when these are part of a </a:t>
            </a:r>
            <a:r>
              <a:rPr lang="en-US" sz="3200" b="1" dirty="0" smtClean="0">
                <a:solidFill>
                  <a:srgbClr val="FF0000"/>
                </a:solidFill>
                <a:effectLst>
                  <a:outerShdw blurRad="38100" dist="38100" dir="2700000" algn="tl">
                    <a:srgbClr val="000000">
                      <a:alpha val="43137"/>
                    </a:srgbClr>
                  </a:outerShdw>
                </a:effectLst>
              </a:rPr>
              <a:t>quotation</a:t>
            </a:r>
            <a:r>
              <a:rPr lang="lt-LT" sz="3200" b="1" dirty="0" smtClean="0">
                <a:solidFill>
                  <a:srgbClr val="FF0000"/>
                </a:solidFill>
                <a:effectLst>
                  <a:outerShdw blurRad="38100" dist="38100" dir="2700000" algn="tl">
                    <a:srgbClr val="000000">
                      <a:alpha val="43137"/>
                    </a:srgbClr>
                  </a:outerShdw>
                </a:effectLst>
              </a:rPr>
              <a:t>,</a:t>
            </a:r>
          </a:p>
          <a:p>
            <a:r>
              <a:rPr lang="en-US" sz="3200" b="1" dirty="0">
                <a:solidFill>
                  <a:srgbClr val="FF0000"/>
                </a:solidFill>
                <a:effectLst>
                  <a:outerShdw blurRad="38100" dist="38100" dir="2700000" algn="tl">
                    <a:srgbClr val="000000">
                      <a:alpha val="43137"/>
                    </a:srgbClr>
                  </a:outerShdw>
                </a:effectLst>
              </a:rPr>
              <a:t>colloquial expressions, phrasal verbs, </a:t>
            </a:r>
            <a:r>
              <a:rPr lang="en-US" sz="3200" b="1" dirty="0" smtClean="0">
                <a:solidFill>
                  <a:srgbClr val="FF0000"/>
                </a:solidFill>
                <a:effectLst>
                  <a:outerShdw blurRad="38100" dist="38100" dir="2700000" algn="tl">
                    <a:srgbClr val="000000">
                      <a:alpha val="43137"/>
                    </a:srgbClr>
                  </a:outerShdw>
                </a:effectLst>
              </a:rPr>
              <a:t>idioms</a:t>
            </a:r>
            <a:r>
              <a:rPr lang="lt-LT" sz="3200" b="1" dirty="0" smtClean="0">
                <a:solidFill>
                  <a:srgbClr val="FF0000"/>
                </a:solidFill>
                <a:effectLst>
                  <a:outerShdw blurRad="38100" dist="38100" dir="2700000" algn="tl">
                    <a:srgbClr val="000000">
                      <a:alpha val="43137"/>
                    </a:srgbClr>
                  </a:outerShdw>
                </a:effectLst>
              </a:rPr>
              <a:t> </a:t>
            </a:r>
            <a:r>
              <a:rPr lang="en-US" sz="3200" b="1" dirty="0" smtClean="0">
                <a:solidFill>
                  <a:schemeClr val="bg1"/>
                </a:solidFill>
                <a:effectLst>
                  <a:outerShdw blurRad="38100" dist="38100" dir="2700000" algn="tl">
                    <a:srgbClr val="000000">
                      <a:alpha val="43137"/>
                    </a:srgbClr>
                  </a:outerShdw>
                </a:effectLst>
              </a:rPr>
              <a:t>(e.g</a:t>
            </a:r>
            <a:r>
              <a:rPr lang="en-US" sz="3200" b="1" dirty="0">
                <a:solidFill>
                  <a:schemeClr val="bg1"/>
                </a:solidFill>
                <a:effectLst>
                  <a:outerShdw blurRad="38100" dist="38100" dir="2700000" algn="tl">
                    <a:srgbClr val="000000">
                      <a:alpha val="43137"/>
                    </a:srgbClr>
                  </a:outerShdw>
                </a:effectLst>
              </a:rPr>
              <a:t>. lots of, put up with, be over the moon about</a:t>
            </a:r>
            <a:r>
              <a:rPr lang="en-US" sz="3200" b="1" dirty="0" smtClean="0">
                <a:solidFill>
                  <a:schemeClr val="bg1"/>
                </a:solidFill>
                <a:effectLst>
                  <a:outerShdw blurRad="38100" dist="38100" dir="2700000" algn="tl">
                    <a:srgbClr val="000000">
                      <a:alpha val="43137"/>
                    </a:srgbClr>
                  </a:outerShdw>
                </a:effectLst>
              </a:rPr>
              <a:t>…)</a:t>
            </a:r>
            <a:r>
              <a:rPr lang="lt-LT" sz="3200" b="1" dirty="0" smtClean="0">
                <a:solidFill>
                  <a:schemeClr val="bg1"/>
                </a:solidFill>
                <a:effectLst>
                  <a:outerShdw blurRad="38100" dist="38100" dir="2700000" algn="tl">
                    <a:srgbClr val="000000">
                      <a:alpha val="43137"/>
                    </a:srgbClr>
                  </a:outerShdw>
                </a:effectLst>
              </a:rPr>
              <a:t>,</a:t>
            </a:r>
          </a:p>
          <a:p>
            <a:r>
              <a:rPr lang="en-US" sz="3200" b="1" dirty="0">
                <a:solidFill>
                  <a:srgbClr val="FF0000"/>
                </a:solidFill>
                <a:effectLst>
                  <a:outerShdw blurRad="38100" dist="38100" dir="2700000" algn="tl">
                    <a:srgbClr val="000000">
                      <a:alpha val="43137"/>
                    </a:srgbClr>
                  </a:outerShdw>
                </a:effectLst>
              </a:rPr>
              <a:t>simplistic vocabulary </a:t>
            </a:r>
            <a:r>
              <a:rPr lang="en-US" sz="3200" b="1" dirty="0">
                <a:solidFill>
                  <a:schemeClr val="bg1"/>
                </a:solidFill>
                <a:effectLst>
                  <a:outerShdw blurRad="38100" dist="38100" dir="2700000" algn="tl">
                    <a:srgbClr val="000000">
                      <a:alpha val="43137"/>
                    </a:srgbClr>
                  </a:outerShdw>
                </a:effectLst>
              </a:rPr>
              <a:t>(e.g. Experts say they think this is bad</a:t>
            </a:r>
            <a:r>
              <a:rPr lang="en-US" sz="3200" b="1" dirty="0" smtClean="0">
                <a:solidFill>
                  <a:schemeClr val="bg1"/>
                </a:solidFill>
                <a:effectLst>
                  <a:outerShdw blurRad="38100" dist="38100" dir="2700000" algn="tl">
                    <a:srgbClr val="000000">
                      <a:alpha val="43137"/>
                    </a:srgbClr>
                  </a:outerShdw>
                </a:effectLst>
              </a:rPr>
              <a:t>….)</a:t>
            </a:r>
            <a:r>
              <a:rPr lang="lt-LT" sz="3200" b="1" dirty="0" smtClean="0">
                <a:solidFill>
                  <a:schemeClr val="bg1"/>
                </a:solidFill>
                <a:effectLst>
                  <a:outerShdw blurRad="38100" dist="38100" dir="2700000" algn="tl">
                    <a:srgbClr val="000000">
                      <a:alpha val="43137"/>
                    </a:srgbClr>
                  </a:outerShdw>
                </a:effectLst>
              </a:rPr>
              <a:t>,</a:t>
            </a:r>
          </a:p>
          <a:p>
            <a:r>
              <a:rPr lang="en-US" sz="3200" b="1" dirty="0">
                <a:solidFill>
                  <a:srgbClr val="FF0000"/>
                </a:solidFill>
                <a:effectLst>
                  <a:outerShdw blurRad="38100" dist="38100" dir="2700000" algn="tl">
                    <a:srgbClr val="000000">
                      <a:alpha val="43137"/>
                    </a:srgbClr>
                  </a:outerShdw>
                </a:effectLst>
              </a:rPr>
              <a:t>a series of short sentences </a:t>
            </a:r>
            <a:r>
              <a:rPr lang="en-US" sz="3200" b="1" dirty="0">
                <a:solidFill>
                  <a:schemeClr val="bg1"/>
                </a:solidFill>
                <a:effectLst>
                  <a:outerShdw blurRad="38100" dist="38100" dir="2700000" algn="tl">
                    <a:srgbClr val="000000">
                      <a:alpha val="43137"/>
                    </a:srgbClr>
                  </a:outerShdw>
                </a:effectLst>
              </a:rPr>
              <a:t>(e.g. Many people think so. They are wrong</a:t>
            </a:r>
            <a:r>
              <a:rPr lang="en-US" sz="3200" b="1" dirty="0" smtClean="0">
                <a:solidFill>
                  <a:schemeClr val="bg1"/>
                </a:solidFill>
                <a:effectLst>
                  <a:outerShdw blurRad="38100" dist="38100" dir="2700000" algn="tl">
                    <a:srgbClr val="000000">
                      <a:alpha val="43137"/>
                    </a:srgbClr>
                  </a:outerShdw>
                </a:effectLst>
              </a:rPr>
              <a:t>.)</a:t>
            </a:r>
            <a:r>
              <a:rPr lang="lt-LT" sz="3200" b="1" dirty="0" smtClean="0">
                <a:solidFill>
                  <a:schemeClr val="bg1"/>
                </a:solidFill>
                <a:effectLst>
                  <a:outerShdw blurRad="38100" dist="38100" dir="2700000" algn="tl">
                    <a:srgbClr val="000000">
                      <a:alpha val="43137"/>
                    </a:srgbClr>
                  </a:outerShdw>
                </a:effectLst>
              </a:rPr>
              <a:t>,</a:t>
            </a:r>
          </a:p>
          <a:p>
            <a:r>
              <a:rPr lang="en-US" sz="3200" b="1" dirty="0">
                <a:solidFill>
                  <a:srgbClr val="FF0000"/>
                </a:solidFill>
                <a:effectLst>
                  <a:outerShdw blurRad="38100" dist="38100" dir="2700000" algn="tl">
                    <a:srgbClr val="000000">
                      <a:alpha val="43137"/>
                    </a:srgbClr>
                  </a:outerShdw>
                </a:effectLst>
              </a:rPr>
              <a:t>simple linking words </a:t>
            </a:r>
            <a:r>
              <a:rPr lang="en-US" sz="3200" b="1" dirty="0">
                <a:solidFill>
                  <a:schemeClr val="bg1"/>
                </a:solidFill>
                <a:effectLst>
                  <a:outerShdw blurRad="38100" dist="38100" dir="2700000" algn="tl">
                    <a:srgbClr val="000000">
                      <a:alpha val="43137"/>
                    </a:srgbClr>
                  </a:outerShdw>
                </a:effectLst>
              </a:rPr>
              <a:t>(e.g. and, but, so</a:t>
            </a:r>
            <a:r>
              <a:rPr lang="en-US" sz="3200" b="1" dirty="0" smtClean="0">
                <a:solidFill>
                  <a:schemeClr val="bg1"/>
                </a:solidFill>
                <a:effectLst>
                  <a:outerShdw blurRad="38100" dist="38100" dir="2700000" algn="tl">
                    <a:srgbClr val="000000">
                      <a:alpha val="43137"/>
                    </a:srgbClr>
                  </a:outerShdw>
                </a:effectLst>
              </a:rPr>
              <a:t>)</a:t>
            </a:r>
            <a:r>
              <a:rPr lang="lt-LT" sz="3200" b="1" dirty="0" smtClean="0">
                <a:solidFill>
                  <a:schemeClr val="bg1"/>
                </a:solidFill>
                <a:effectLst>
                  <a:outerShdw blurRad="38100" dist="38100" dir="2700000" algn="tl">
                    <a:srgbClr val="000000">
                      <a:alpha val="43137"/>
                    </a:srgbClr>
                  </a:outerShdw>
                </a:effectLst>
              </a:rPr>
              <a:t>.</a:t>
            </a:r>
            <a:endParaRPr lang="lt-LT" sz="32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16500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0" y="188640"/>
            <a:ext cx="9036496" cy="792088"/>
          </a:xfrm>
        </p:spPr>
        <p:txBody>
          <a:bodyPr>
            <a:normAutofit/>
          </a:bodyPr>
          <a:lstStyle/>
          <a:p>
            <a:r>
              <a:rPr lang="en-US" sz="3200" dirty="0">
                <a:latin typeface="Cooper Black" panose="0208090404030B020404" pitchFamily="18" charset="0"/>
              </a:rPr>
              <a:t>In simple terms, this means the </a:t>
            </a:r>
            <a:r>
              <a:rPr lang="en-US" sz="3200" dirty="0" smtClean="0">
                <a:latin typeface="Cooper Black" panose="0208090404030B020404" pitchFamily="18" charset="0"/>
              </a:rPr>
              <a:t>following</a:t>
            </a:r>
            <a:r>
              <a:rPr lang="lt-LT" sz="3200" dirty="0" smtClean="0">
                <a:latin typeface="Cooper Black" panose="0208090404030B020404" pitchFamily="18" charset="0"/>
              </a:rPr>
              <a:t>:</a:t>
            </a:r>
            <a:endParaRPr lang="lt-LT" sz="3200" dirty="0">
              <a:latin typeface="Cooper Black" panose="0208090404030B020404" pitchFamily="18" charset="0"/>
            </a:endParaRPr>
          </a:p>
        </p:txBody>
      </p:sp>
      <p:graphicFrame>
        <p:nvGraphicFramePr>
          <p:cNvPr id="7" name="Turinio vietos rezervavimo ženklas 6"/>
          <p:cNvGraphicFramePr>
            <a:graphicFrameLocks noGrp="1"/>
          </p:cNvGraphicFramePr>
          <p:nvPr>
            <p:ph idx="1"/>
            <p:extLst>
              <p:ext uri="{D42A27DB-BD31-4B8C-83A1-F6EECF244321}">
                <p14:modId xmlns:p14="http://schemas.microsoft.com/office/powerpoint/2010/main" val="40265122"/>
              </p:ext>
            </p:extLst>
          </p:nvPr>
        </p:nvGraphicFramePr>
        <p:xfrm>
          <a:off x="179512" y="1137196"/>
          <a:ext cx="8784976" cy="5489731"/>
        </p:xfrm>
        <a:graphic>
          <a:graphicData uri="http://schemas.openxmlformats.org/drawingml/2006/table">
            <a:tbl>
              <a:tblPr/>
              <a:tblGrid>
                <a:gridCol w="4446715"/>
                <a:gridCol w="4338261"/>
              </a:tblGrid>
              <a:tr h="755408">
                <a:tc>
                  <a:txBody>
                    <a:bodyPr/>
                    <a:lstStyle/>
                    <a:p>
                      <a:pPr algn="ctr">
                        <a:lnSpc>
                          <a:spcPct val="115000"/>
                        </a:lnSpc>
                        <a:spcAft>
                          <a:spcPts val="1000"/>
                        </a:spcAft>
                      </a:pPr>
                      <a:r>
                        <a:rPr lang="en-GB" sz="2000" b="1" u="none" strike="noStrike" dirty="0">
                          <a:solidFill>
                            <a:schemeClr val="bg1"/>
                          </a:solidFill>
                          <a:effectLst/>
                          <a:latin typeface="Times New Roman" panose="02020603050405020304" pitchFamily="18" charset="0"/>
                          <a:ea typeface="Calibri"/>
                          <a:cs typeface="Times New Roman" panose="02020603050405020304" pitchFamily="18" charset="0"/>
                        </a:rPr>
                        <a:t> </a:t>
                      </a:r>
                      <a:r>
                        <a:rPr lang="en-GB" sz="2800" b="1" u="sng" dirty="0" smtClean="0">
                          <a:solidFill>
                            <a:schemeClr val="tx1"/>
                          </a:solidFill>
                          <a:effectLst/>
                          <a:latin typeface="Times New Roman" panose="02020603050405020304" pitchFamily="18" charset="0"/>
                          <a:ea typeface="Calibri"/>
                          <a:cs typeface="Times New Roman" panose="02020603050405020304" pitchFamily="18" charset="0"/>
                        </a:rPr>
                        <a:t>Do</a:t>
                      </a:r>
                      <a:endParaRPr lang="lt-LT" sz="28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000" b="1" u="none" strike="noStrike" dirty="0">
                          <a:solidFill>
                            <a:schemeClr val="bg1"/>
                          </a:solidFill>
                          <a:effectLst/>
                          <a:latin typeface="Times New Roman" panose="02020603050405020304" pitchFamily="18" charset="0"/>
                          <a:ea typeface="Calibri"/>
                          <a:cs typeface="Times New Roman" panose="02020603050405020304" pitchFamily="18" charset="0"/>
                        </a:rPr>
                        <a:t> </a:t>
                      </a:r>
                      <a:r>
                        <a:rPr lang="en-GB" sz="2800" b="1" u="sng" dirty="0" smtClean="0">
                          <a:solidFill>
                            <a:schemeClr val="tx1"/>
                          </a:solidFill>
                          <a:effectLst/>
                          <a:latin typeface="Times New Roman" panose="02020603050405020304" pitchFamily="18" charset="0"/>
                          <a:cs typeface="Times New Roman" panose="02020603050405020304" pitchFamily="18" charset="0"/>
                        </a:rPr>
                        <a:t>Do </a:t>
                      </a:r>
                      <a:r>
                        <a:rPr lang="en-GB" sz="2800" b="1" u="sng" dirty="0">
                          <a:solidFill>
                            <a:schemeClr val="tx1"/>
                          </a:solidFill>
                          <a:effectLst/>
                          <a:latin typeface="Times New Roman" panose="02020603050405020304" pitchFamily="18" charset="0"/>
                          <a:cs typeface="Times New Roman" panose="02020603050405020304" pitchFamily="18" charset="0"/>
                        </a:rPr>
                        <a:t>not use </a:t>
                      </a:r>
                      <a:endParaRPr lang="lt-LT" sz="2800" b="1"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75078">
                <a:tc>
                  <a:txBody>
                    <a:bodyPr/>
                    <a:lstStyle/>
                    <a:p>
                      <a:pPr>
                        <a:lnSpc>
                          <a:spcPct val="115000"/>
                        </a:lnSpc>
                        <a:spcAft>
                          <a:spcPts val="1000"/>
                        </a:spcAft>
                      </a:pPr>
                      <a:r>
                        <a:rPr lang="en-GB" sz="2000" b="1" dirty="0">
                          <a:solidFill>
                            <a:schemeClr val="bg1"/>
                          </a:solidFill>
                          <a:effectLst/>
                          <a:latin typeface="Times New Roman" panose="02020603050405020304" pitchFamily="18" charset="0"/>
                          <a:ea typeface="Calibri"/>
                          <a:cs typeface="Times New Roman" panose="02020603050405020304" pitchFamily="18" charset="0"/>
                        </a:rPr>
                        <a:t> </a:t>
                      </a:r>
                      <a:endParaRPr lang="lt-LT" sz="2000" b="1" dirty="0">
                        <a:solidFill>
                          <a:schemeClr val="bg1"/>
                        </a:solidFill>
                        <a:effectLst/>
                        <a:latin typeface="Times New Roman" panose="02020603050405020304" pitchFamily="18" charset="0"/>
                        <a:ea typeface="Calibri"/>
                        <a:cs typeface="Times New Roman" panose="02020603050405020304" pitchFamily="18" charset="0"/>
                      </a:endParaRPr>
                    </a:p>
                    <a:p>
                      <a:pPr>
                        <a:lnSpc>
                          <a:spcPct val="115000"/>
                        </a:lnSpc>
                        <a:spcAft>
                          <a:spcPts val="1000"/>
                        </a:spcAft>
                      </a:pPr>
                      <a:r>
                        <a:rPr lang="en-GB" sz="2000" b="1" dirty="0">
                          <a:solidFill>
                            <a:schemeClr val="bg1"/>
                          </a:solidFill>
                          <a:effectLst/>
                          <a:latin typeface="Times New Roman" panose="02020603050405020304" pitchFamily="18" charset="0"/>
                          <a:ea typeface="Calibri"/>
                          <a:cs typeface="Times New Roman" panose="02020603050405020304" pitchFamily="18" charset="0"/>
                        </a:rPr>
                        <a:t>Write in proper, complete sentences</a:t>
                      </a:r>
                      <a:endParaRPr lang="lt-LT" sz="2000" b="1" dirty="0">
                        <a:solidFill>
                          <a:schemeClr val="bg1"/>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2000" b="1" dirty="0">
                          <a:solidFill>
                            <a:schemeClr val="bg1"/>
                          </a:solidFill>
                          <a:effectLst/>
                          <a:latin typeface="Times New Roman" panose="02020603050405020304" pitchFamily="18" charset="0"/>
                          <a:ea typeface="Calibri"/>
                          <a:cs typeface="Times New Roman" panose="02020603050405020304" pitchFamily="18" charset="0"/>
                        </a:rPr>
                        <a:t> </a:t>
                      </a:r>
                      <a:endParaRPr lang="lt-LT" sz="2000" b="1" dirty="0">
                        <a:solidFill>
                          <a:schemeClr val="bg1"/>
                        </a:solidFill>
                        <a:effectLst/>
                        <a:latin typeface="Times New Roman" panose="02020603050405020304" pitchFamily="18" charset="0"/>
                        <a:ea typeface="Calibri"/>
                        <a:cs typeface="Times New Roman" panose="02020603050405020304" pitchFamily="18" charset="0"/>
                      </a:endParaRPr>
                    </a:p>
                    <a:p>
                      <a:pPr>
                        <a:lnSpc>
                          <a:spcPct val="115000"/>
                        </a:lnSpc>
                        <a:spcAft>
                          <a:spcPts val="1000"/>
                        </a:spcAft>
                      </a:pPr>
                      <a:r>
                        <a:rPr lang="en-GB" sz="2000" b="1" dirty="0">
                          <a:solidFill>
                            <a:srgbClr val="C00000"/>
                          </a:solidFill>
                          <a:effectLst/>
                          <a:latin typeface="Times New Roman" panose="02020603050405020304" pitchFamily="18" charset="0"/>
                          <a:ea typeface="Calibri"/>
                          <a:cs typeface="Times New Roman" panose="02020603050405020304" pitchFamily="18" charset="0"/>
                        </a:rPr>
                        <a:t>Abbreviations</a:t>
                      </a:r>
                      <a:r>
                        <a:rPr lang="en-GB" sz="2000" b="1" dirty="0">
                          <a:solidFill>
                            <a:schemeClr val="bg1"/>
                          </a:solidFill>
                          <a:effectLst/>
                          <a:latin typeface="Times New Roman" panose="02020603050405020304" pitchFamily="18" charset="0"/>
                          <a:ea typeface="Calibri"/>
                          <a:cs typeface="Times New Roman" panose="02020603050405020304" pitchFamily="18" charset="0"/>
                        </a:rPr>
                        <a:t> (i.e./e.g./etc./UK/&amp;)</a:t>
                      </a:r>
                      <a:endParaRPr lang="lt-LT" sz="2000" b="1" dirty="0">
                        <a:solidFill>
                          <a:schemeClr val="bg1"/>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65858">
                <a:tc>
                  <a:txBody>
                    <a:bodyPr/>
                    <a:lstStyle/>
                    <a:p>
                      <a:pPr>
                        <a:lnSpc>
                          <a:spcPct val="115000"/>
                        </a:lnSpc>
                        <a:spcAft>
                          <a:spcPts val="1000"/>
                        </a:spcAft>
                      </a:pPr>
                      <a:r>
                        <a:rPr lang="en-GB" sz="2000" b="1" dirty="0">
                          <a:solidFill>
                            <a:schemeClr val="bg1"/>
                          </a:solidFill>
                          <a:effectLst/>
                          <a:latin typeface="Times New Roman" panose="02020603050405020304" pitchFamily="18" charset="0"/>
                          <a:ea typeface="Calibri"/>
                          <a:cs typeface="Times New Roman" panose="02020603050405020304" pitchFamily="18" charset="0"/>
                        </a:rPr>
                        <a:t> </a:t>
                      </a:r>
                      <a:endParaRPr lang="lt-LT" sz="2000" b="1" dirty="0" smtClean="0">
                        <a:solidFill>
                          <a:schemeClr val="bg1"/>
                        </a:solidFill>
                        <a:effectLst/>
                        <a:latin typeface="Times New Roman" panose="02020603050405020304" pitchFamily="18" charset="0"/>
                        <a:ea typeface="Calibri"/>
                        <a:cs typeface="Times New Roman" panose="02020603050405020304" pitchFamily="18" charset="0"/>
                      </a:endParaRPr>
                    </a:p>
                    <a:p>
                      <a:pPr>
                        <a:lnSpc>
                          <a:spcPct val="115000"/>
                        </a:lnSpc>
                        <a:spcAft>
                          <a:spcPts val="1000"/>
                        </a:spcAft>
                      </a:pPr>
                      <a:r>
                        <a:rPr lang="en-GB" sz="2000" b="1" dirty="0" smtClean="0">
                          <a:solidFill>
                            <a:schemeClr val="bg1"/>
                          </a:solidFill>
                          <a:effectLst/>
                          <a:latin typeface="Times New Roman" panose="02020603050405020304" pitchFamily="18" charset="0"/>
                          <a:ea typeface="Calibri"/>
                          <a:cs typeface="Times New Roman" panose="02020603050405020304" pitchFamily="18" charset="0"/>
                        </a:rPr>
                        <a:t>Use </a:t>
                      </a:r>
                      <a:r>
                        <a:rPr lang="en-GB" sz="2000" b="1" dirty="0">
                          <a:solidFill>
                            <a:schemeClr val="bg1"/>
                          </a:solidFill>
                          <a:effectLst/>
                          <a:latin typeface="Times New Roman" panose="02020603050405020304" pitchFamily="18" charset="0"/>
                          <a:ea typeface="Calibri"/>
                          <a:cs typeface="Times New Roman" panose="02020603050405020304" pitchFamily="18" charset="0"/>
                        </a:rPr>
                        <a:t>complete words and expressions</a:t>
                      </a:r>
                      <a:endParaRPr lang="lt-LT" sz="2000" b="1" dirty="0">
                        <a:solidFill>
                          <a:schemeClr val="bg1"/>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lt-LT" sz="2000" b="1" dirty="0" smtClean="0">
                        <a:solidFill>
                          <a:schemeClr val="bg1"/>
                        </a:solidFill>
                        <a:effectLst/>
                        <a:latin typeface="Times New Roman" panose="02020603050405020304" pitchFamily="18" charset="0"/>
                        <a:ea typeface="Calibri"/>
                        <a:cs typeface="Times New Roman" panose="02020603050405020304" pitchFamily="18" charset="0"/>
                      </a:endParaRPr>
                    </a:p>
                    <a:p>
                      <a:pPr>
                        <a:lnSpc>
                          <a:spcPct val="115000"/>
                        </a:lnSpc>
                        <a:spcAft>
                          <a:spcPts val="1000"/>
                        </a:spcAft>
                      </a:pPr>
                      <a:r>
                        <a:rPr lang="lt-LT" sz="2000" b="1" baseline="0" dirty="0" smtClean="0">
                          <a:solidFill>
                            <a:schemeClr val="bg1"/>
                          </a:solidFill>
                          <a:effectLst/>
                          <a:latin typeface="Times New Roman" panose="02020603050405020304" pitchFamily="18" charset="0"/>
                          <a:ea typeface="Calibri"/>
                          <a:cs typeface="Times New Roman" panose="02020603050405020304" pitchFamily="18" charset="0"/>
                        </a:rPr>
                        <a:t> </a:t>
                      </a:r>
                      <a:r>
                        <a:rPr lang="en-GB" sz="2000" b="1" dirty="0" smtClean="0">
                          <a:solidFill>
                            <a:srgbClr val="C00000"/>
                          </a:solidFill>
                          <a:effectLst/>
                          <a:latin typeface="Times New Roman" panose="02020603050405020304" pitchFamily="18" charset="0"/>
                          <a:ea typeface="Calibri"/>
                          <a:cs typeface="Times New Roman" panose="02020603050405020304" pitchFamily="18" charset="0"/>
                        </a:rPr>
                        <a:t>Contractions</a:t>
                      </a:r>
                      <a:r>
                        <a:rPr lang="en-GB" sz="2000" b="1" dirty="0" smtClean="0">
                          <a:solidFill>
                            <a:schemeClr val="bg1"/>
                          </a:solidFill>
                          <a:effectLst/>
                          <a:latin typeface="Times New Roman" panose="02020603050405020304" pitchFamily="18" charset="0"/>
                          <a:ea typeface="Calibri"/>
                          <a:cs typeface="Times New Roman" panose="02020603050405020304" pitchFamily="18" charset="0"/>
                        </a:rPr>
                        <a:t> </a:t>
                      </a:r>
                      <a:r>
                        <a:rPr lang="en-GB" sz="2000" b="1" dirty="0">
                          <a:solidFill>
                            <a:schemeClr val="bg1"/>
                          </a:solidFill>
                          <a:effectLst/>
                          <a:latin typeface="Times New Roman" panose="02020603050405020304" pitchFamily="18" charset="0"/>
                          <a:ea typeface="Calibri"/>
                          <a:cs typeface="Times New Roman" panose="02020603050405020304" pitchFamily="18" charset="0"/>
                        </a:rPr>
                        <a:t>(isn't/don't/won't)</a:t>
                      </a:r>
                      <a:endParaRPr lang="lt-LT" sz="2000" b="1" dirty="0">
                        <a:solidFill>
                          <a:schemeClr val="bg1"/>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8408">
                <a:tc>
                  <a:txBody>
                    <a:bodyPr/>
                    <a:lstStyle/>
                    <a:p>
                      <a:pPr>
                        <a:lnSpc>
                          <a:spcPct val="115000"/>
                        </a:lnSpc>
                        <a:spcAft>
                          <a:spcPts val="1000"/>
                        </a:spcAft>
                      </a:pPr>
                      <a:endParaRPr lang="lt-LT" sz="2000" b="1" dirty="0" smtClean="0">
                        <a:solidFill>
                          <a:schemeClr val="bg1"/>
                        </a:solidFill>
                        <a:effectLst/>
                        <a:latin typeface="Times New Roman" panose="02020603050405020304" pitchFamily="18" charset="0"/>
                        <a:ea typeface="Calibri"/>
                        <a:cs typeface="Times New Roman" panose="02020603050405020304" pitchFamily="18" charset="0"/>
                      </a:endParaRPr>
                    </a:p>
                    <a:p>
                      <a:pPr>
                        <a:lnSpc>
                          <a:spcPct val="115000"/>
                        </a:lnSpc>
                        <a:spcAft>
                          <a:spcPts val="1000"/>
                        </a:spcAft>
                      </a:pPr>
                      <a:r>
                        <a:rPr lang="en-GB" sz="2000" b="1" dirty="0" smtClean="0">
                          <a:solidFill>
                            <a:schemeClr val="bg1"/>
                          </a:solidFill>
                          <a:effectLst/>
                          <a:latin typeface="Times New Roman" panose="02020603050405020304" pitchFamily="18" charset="0"/>
                          <a:ea typeface="Calibri"/>
                          <a:cs typeface="Times New Roman" panose="02020603050405020304" pitchFamily="18" charset="0"/>
                        </a:rPr>
                        <a:t>Use proper, standard English</a:t>
                      </a:r>
                      <a:endParaRPr lang="lt-LT" sz="2000" b="1" dirty="0">
                        <a:solidFill>
                          <a:schemeClr val="bg1"/>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lt-LT" sz="2000" b="1" dirty="0" smtClean="0">
                        <a:solidFill>
                          <a:schemeClr val="bg1"/>
                        </a:solidFill>
                        <a:effectLst/>
                        <a:latin typeface="Times New Roman" panose="02020603050405020304" pitchFamily="18" charset="0"/>
                        <a:ea typeface="Calibri"/>
                        <a:cs typeface="Times New Roman" panose="02020603050405020304" pitchFamily="18" charset="0"/>
                      </a:endParaRPr>
                    </a:p>
                    <a:p>
                      <a:pPr>
                        <a:lnSpc>
                          <a:spcPct val="115000"/>
                        </a:lnSpc>
                        <a:spcAft>
                          <a:spcPts val="1000"/>
                        </a:spcAft>
                      </a:pPr>
                      <a:r>
                        <a:rPr lang="en-GB" sz="2000" b="1" dirty="0" smtClean="0">
                          <a:solidFill>
                            <a:srgbClr val="C00000"/>
                          </a:solidFill>
                          <a:effectLst/>
                          <a:latin typeface="Times New Roman" panose="02020603050405020304" pitchFamily="18" charset="0"/>
                          <a:ea typeface="Calibri"/>
                          <a:cs typeface="Times New Roman" panose="02020603050405020304" pitchFamily="18" charset="0"/>
                        </a:rPr>
                        <a:t>Slang </a:t>
                      </a:r>
                      <a:r>
                        <a:rPr lang="en-GB" sz="2000" b="1" dirty="0">
                          <a:solidFill>
                            <a:schemeClr val="bg1"/>
                          </a:solidFill>
                          <a:effectLst/>
                          <a:latin typeface="Times New Roman" panose="02020603050405020304" pitchFamily="18" charset="0"/>
                          <a:ea typeface="Calibri"/>
                          <a:cs typeface="Times New Roman" panose="02020603050405020304" pitchFamily="18" charset="0"/>
                        </a:rPr>
                        <a:t>(e.g. bloke/geezer </a:t>
                      </a:r>
                      <a:r>
                        <a:rPr lang="en-GB" sz="2000" b="1" dirty="0" err="1">
                          <a:solidFill>
                            <a:schemeClr val="bg1"/>
                          </a:solidFill>
                          <a:effectLst/>
                          <a:latin typeface="Times New Roman" panose="02020603050405020304" pitchFamily="18" charset="0"/>
                          <a:ea typeface="Calibri"/>
                          <a:cs typeface="Times New Roman" panose="02020603050405020304" pitchFamily="18" charset="0"/>
                        </a:rPr>
                        <a:t>etc</a:t>
                      </a:r>
                      <a:r>
                        <a:rPr lang="en-GB" sz="2000" b="1" dirty="0">
                          <a:solidFill>
                            <a:schemeClr val="bg1"/>
                          </a:solidFill>
                          <a:effectLst/>
                          <a:latin typeface="Times New Roman" panose="02020603050405020304" pitchFamily="18" charset="0"/>
                          <a:ea typeface="Calibri"/>
                          <a:cs typeface="Times New Roman" panose="02020603050405020304" pitchFamily="18" charset="0"/>
                        </a:rPr>
                        <a:t>)</a:t>
                      </a:r>
                      <a:endParaRPr lang="lt-LT" sz="2000" b="1" dirty="0">
                        <a:solidFill>
                          <a:schemeClr val="bg1"/>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94979">
                <a:tc>
                  <a:txBody>
                    <a:bodyPr/>
                    <a:lstStyle/>
                    <a:p>
                      <a:pPr>
                        <a:lnSpc>
                          <a:spcPct val="115000"/>
                        </a:lnSpc>
                        <a:spcAft>
                          <a:spcPts val="1000"/>
                        </a:spcAft>
                      </a:pPr>
                      <a:r>
                        <a:rPr lang="en-GB" sz="2000" b="1" dirty="0">
                          <a:solidFill>
                            <a:schemeClr val="bg1"/>
                          </a:solidFill>
                          <a:effectLst/>
                          <a:latin typeface="Times New Roman" panose="02020603050405020304" pitchFamily="18" charset="0"/>
                          <a:ea typeface="Calibri"/>
                          <a:cs typeface="Times New Roman" panose="02020603050405020304" pitchFamily="18" charset="0"/>
                        </a:rPr>
                        <a:t> </a:t>
                      </a:r>
                      <a:endParaRPr lang="lt-LT" sz="2000" b="1" dirty="0">
                        <a:solidFill>
                          <a:schemeClr val="bg1"/>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lt-LT" sz="2000" b="1" dirty="0" smtClean="0">
                        <a:solidFill>
                          <a:schemeClr val="bg1"/>
                        </a:solidFill>
                        <a:effectLst/>
                        <a:latin typeface="Times New Roman" panose="02020603050405020304" pitchFamily="18" charset="0"/>
                        <a:ea typeface="Calibri"/>
                        <a:cs typeface="Times New Roman" panose="02020603050405020304" pitchFamily="18" charset="0"/>
                      </a:endParaRPr>
                    </a:p>
                    <a:p>
                      <a:pPr>
                        <a:lnSpc>
                          <a:spcPct val="115000"/>
                        </a:lnSpc>
                        <a:spcAft>
                          <a:spcPts val="1000"/>
                        </a:spcAft>
                      </a:pPr>
                      <a:r>
                        <a:rPr lang="en-GB" sz="2000" b="1" dirty="0" smtClean="0">
                          <a:solidFill>
                            <a:srgbClr val="C00000"/>
                          </a:solidFill>
                          <a:effectLst/>
                          <a:latin typeface="Times New Roman" panose="02020603050405020304" pitchFamily="18" charset="0"/>
                          <a:ea typeface="Calibri"/>
                          <a:cs typeface="Times New Roman" panose="02020603050405020304" pitchFamily="18" charset="0"/>
                        </a:rPr>
                        <a:t>Colloquial </a:t>
                      </a:r>
                      <a:r>
                        <a:rPr lang="en-GB" sz="2000" b="1" dirty="0">
                          <a:solidFill>
                            <a:srgbClr val="C00000"/>
                          </a:solidFill>
                          <a:effectLst/>
                          <a:latin typeface="Times New Roman" panose="02020603050405020304" pitchFamily="18" charset="0"/>
                          <a:ea typeface="Calibri"/>
                          <a:cs typeface="Times New Roman" panose="02020603050405020304" pitchFamily="18" charset="0"/>
                        </a:rPr>
                        <a:t>language </a:t>
                      </a:r>
                      <a:r>
                        <a:rPr lang="en-GB" sz="2000" b="1" dirty="0">
                          <a:solidFill>
                            <a:schemeClr val="bg1"/>
                          </a:solidFill>
                          <a:effectLst/>
                          <a:latin typeface="Times New Roman" panose="02020603050405020304" pitchFamily="18" charset="0"/>
                          <a:ea typeface="Calibri"/>
                          <a:cs typeface="Times New Roman" panose="02020603050405020304" pitchFamily="18" charset="0"/>
                        </a:rPr>
                        <a:t>(mate/</a:t>
                      </a:r>
                      <a:r>
                        <a:rPr lang="en-GB" sz="2000" b="1" dirty="0" err="1">
                          <a:solidFill>
                            <a:schemeClr val="bg1"/>
                          </a:solidFill>
                          <a:effectLst/>
                          <a:latin typeface="Times New Roman" panose="02020603050405020304" pitchFamily="18" charset="0"/>
                          <a:ea typeface="Calibri"/>
                          <a:cs typeface="Times New Roman" panose="02020603050405020304" pitchFamily="18" charset="0"/>
                        </a:rPr>
                        <a:t>bolshy</a:t>
                      </a:r>
                      <a:r>
                        <a:rPr lang="en-GB" sz="2000" b="1" dirty="0">
                          <a:solidFill>
                            <a:schemeClr val="bg1"/>
                          </a:solidFill>
                          <a:effectLst/>
                          <a:latin typeface="Times New Roman" panose="02020603050405020304" pitchFamily="18" charset="0"/>
                          <a:ea typeface="Calibri"/>
                          <a:cs typeface="Times New Roman" panose="02020603050405020304" pitchFamily="18" charset="0"/>
                        </a:rPr>
                        <a:t> etc.)</a:t>
                      </a:r>
                      <a:endParaRPr lang="lt-LT" sz="2000" b="1" dirty="0">
                        <a:solidFill>
                          <a:schemeClr val="bg1"/>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1026" name="Picture 2" descr="Green_tic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39900" y="1293317"/>
            <a:ext cx="342900" cy="323850"/>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red-cross-m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61768" y="1283792"/>
            <a:ext cx="38100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18654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260648"/>
            <a:ext cx="8229600" cy="1656184"/>
          </a:xfrm>
        </p:spPr>
        <p:txBody>
          <a:bodyPr>
            <a:normAutofit fontScale="90000"/>
          </a:bodyPr>
          <a:lstStyle/>
          <a:p>
            <a:r>
              <a:rPr lang="lt-LT" sz="4900" dirty="0" err="1">
                <a:latin typeface="Arial Black" panose="020B0A04020102020204" pitchFamily="34" charset="0"/>
                <a:cs typeface="Times New Roman" panose="02020603050405020304" pitchFamily="18" charset="0"/>
              </a:rPr>
              <a:t>Linking</a:t>
            </a:r>
            <a:r>
              <a:rPr lang="lt-LT" sz="4900" dirty="0">
                <a:latin typeface="Arial Black" panose="020B0A04020102020204" pitchFamily="34" charset="0"/>
                <a:cs typeface="Times New Roman" panose="02020603050405020304" pitchFamily="18" charset="0"/>
              </a:rPr>
              <a:t> </a:t>
            </a:r>
            <a:r>
              <a:rPr lang="lt-LT" sz="4900" dirty="0" err="1" smtClean="0">
                <a:latin typeface="Arial Black" panose="020B0A04020102020204" pitchFamily="34" charset="0"/>
                <a:cs typeface="Times New Roman" panose="02020603050405020304" pitchFamily="18" charset="0"/>
              </a:rPr>
              <a:t>Words</a:t>
            </a:r>
            <a:r>
              <a:rPr lang="lt-LT" dirty="0"/>
              <a:t/>
            </a:r>
            <a:br>
              <a:rPr lang="lt-LT" dirty="0"/>
            </a:br>
            <a:r>
              <a:rPr lang="lt-LT" sz="4000" dirty="0">
                <a:solidFill>
                  <a:srgbClr val="00B050"/>
                </a:solidFill>
                <a:latin typeface="Arial Black" panose="020B0A04020102020204" pitchFamily="34" charset="0"/>
              </a:rPr>
              <a:t>To </a:t>
            </a:r>
            <a:r>
              <a:rPr lang="lt-LT" sz="4000" dirty="0" err="1">
                <a:solidFill>
                  <a:srgbClr val="00B050"/>
                </a:solidFill>
                <a:latin typeface="Arial Black" panose="020B0A04020102020204" pitchFamily="34" charset="0"/>
              </a:rPr>
              <a:t>provide</a:t>
            </a:r>
            <a:r>
              <a:rPr lang="lt-LT" sz="4000" dirty="0">
                <a:solidFill>
                  <a:srgbClr val="00B050"/>
                </a:solidFill>
                <a:latin typeface="Arial Black" panose="020B0A04020102020204" pitchFamily="34" charset="0"/>
              </a:rPr>
              <a:t> </a:t>
            </a:r>
            <a:r>
              <a:rPr lang="lt-LT" sz="4000" dirty="0" err="1">
                <a:solidFill>
                  <a:srgbClr val="00B050"/>
                </a:solidFill>
                <a:latin typeface="Arial Black" panose="020B0A04020102020204" pitchFamily="34" charset="0"/>
              </a:rPr>
              <a:t>an</a:t>
            </a:r>
            <a:r>
              <a:rPr lang="lt-LT" sz="4000" dirty="0">
                <a:solidFill>
                  <a:srgbClr val="00B050"/>
                </a:solidFill>
                <a:latin typeface="Arial Black" panose="020B0A04020102020204" pitchFamily="34" charset="0"/>
              </a:rPr>
              <a:t> </a:t>
            </a:r>
            <a:r>
              <a:rPr lang="lt-LT" sz="4000" dirty="0" err="1" smtClean="0">
                <a:solidFill>
                  <a:srgbClr val="00B050"/>
                </a:solidFill>
                <a:latin typeface="Arial Black" panose="020B0A04020102020204" pitchFamily="34" charset="0"/>
              </a:rPr>
              <a:t>illustration</a:t>
            </a:r>
            <a:r>
              <a:rPr lang="lt-LT" sz="4000" dirty="0" smtClean="0">
                <a:solidFill>
                  <a:srgbClr val="00B050"/>
                </a:solidFill>
                <a:latin typeface="Arial Black" panose="020B0A04020102020204" pitchFamily="34" charset="0"/>
              </a:rPr>
              <a:t> / to </a:t>
            </a:r>
            <a:r>
              <a:rPr lang="lt-LT" sz="4000" dirty="0" err="1" smtClean="0">
                <a:solidFill>
                  <a:srgbClr val="00B050"/>
                </a:solidFill>
                <a:latin typeface="Arial Black" panose="020B0A04020102020204" pitchFamily="34" charset="0"/>
              </a:rPr>
              <a:t>give</a:t>
            </a:r>
            <a:r>
              <a:rPr lang="lt-LT" sz="4000" dirty="0" smtClean="0">
                <a:solidFill>
                  <a:srgbClr val="00B050"/>
                </a:solidFill>
                <a:latin typeface="Arial Black" panose="020B0A04020102020204" pitchFamily="34" charset="0"/>
              </a:rPr>
              <a:t> </a:t>
            </a:r>
            <a:r>
              <a:rPr lang="lt-LT" sz="4000" dirty="0" err="1" smtClean="0">
                <a:solidFill>
                  <a:srgbClr val="00B050"/>
                </a:solidFill>
                <a:latin typeface="Arial Black" panose="020B0A04020102020204" pitchFamily="34" charset="0"/>
              </a:rPr>
              <a:t>an</a:t>
            </a:r>
            <a:r>
              <a:rPr lang="lt-LT" sz="4000" dirty="0" smtClean="0">
                <a:solidFill>
                  <a:srgbClr val="00B050"/>
                </a:solidFill>
                <a:latin typeface="Arial Black" panose="020B0A04020102020204" pitchFamily="34" charset="0"/>
              </a:rPr>
              <a:t> </a:t>
            </a:r>
            <a:r>
              <a:rPr lang="lt-LT" sz="4000" dirty="0" err="1" smtClean="0">
                <a:solidFill>
                  <a:srgbClr val="00B050"/>
                </a:solidFill>
                <a:latin typeface="Arial Black" panose="020B0A04020102020204" pitchFamily="34" charset="0"/>
              </a:rPr>
              <a:t>example</a:t>
            </a:r>
            <a:r>
              <a:rPr lang="lt-LT" sz="4000" dirty="0" smtClean="0">
                <a:solidFill>
                  <a:srgbClr val="00B050"/>
                </a:solidFill>
                <a:latin typeface="Arial Black" panose="020B0A04020102020204" pitchFamily="34" charset="0"/>
              </a:rPr>
              <a:t>:</a:t>
            </a:r>
            <a:endParaRPr lang="lt-LT" sz="4000" dirty="0">
              <a:solidFill>
                <a:srgbClr val="00B050"/>
              </a:solidFill>
              <a:latin typeface="Arial Black" panose="020B0A04020102020204" pitchFamily="34" charset="0"/>
            </a:endParaRPr>
          </a:p>
        </p:txBody>
      </p:sp>
      <p:sp>
        <p:nvSpPr>
          <p:cNvPr id="3" name="Turinio vietos rezervavimo ženklas 2"/>
          <p:cNvSpPr>
            <a:spLocks noGrp="1"/>
          </p:cNvSpPr>
          <p:nvPr>
            <p:ph sz="half" idx="1"/>
          </p:nvPr>
        </p:nvSpPr>
        <p:spPr>
          <a:xfrm>
            <a:off x="107504" y="2204864"/>
            <a:ext cx="4320480" cy="4525963"/>
          </a:xfrm>
        </p:spPr>
        <p:txBody>
          <a:bodyPr>
            <a:normAutofit lnSpcReduction="10000"/>
          </a:bodyPr>
          <a:lstStyle/>
          <a:p>
            <a:r>
              <a:rPr lang="lt-LT" b="1" dirty="0" smtClean="0">
                <a:solidFill>
                  <a:schemeClr val="bg1"/>
                </a:solidFill>
                <a:effectLst>
                  <a:outerShdw blurRad="38100" dist="38100" dir="2700000" algn="tl">
                    <a:srgbClr val="000000">
                      <a:alpha val="43137"/>
                    </a:srgbClr>
                  </a:outerShdw>
                </a:effectLst>
              </a:rPr>
              <a:t>f</a:t>
            </a:r>
            <a:r>
              <a:rPr lang="en-US" b="1" dirty="0" smtClean="0">
                <a:solidFill>
                  <a:schemeClr val="bg1"/>
                </a:solidFill>
                <a:effectLst>
                  <a:outerShdw blurRad="38100" dist="38100" dir="2700000" algn="tl">
                    <a:srgbClr val="000000">
                      <a:alpha val="43137"/>
                    </a:srgbClr>
                  </a:outerShdw>
                </a:effectLst>
              </a:rPr>
              <a:t>or </a:t>
            </a:r>
            <a:r>
              <a:rPr lang="en-US" b="1" dirty="0">
                <a:solidFill>
                  <a:schemeClr val="bg1"/>
                </a:solidFill>
                <a:effectLst>
                  <a:outerShdw blurRad="38100" dist="38100" dir="2700000" algn="tl">
                    <a:srgbClr val="000000">
                      <a:alpha val="43137"/>
                    </a:srgbClr>
                  </a:outerShdw>
                </a:effectLst>
              </a:rPr>
              <a:t>example	</a:t>
            </a:r>
            <a:endParaRPr lang="lt-LT" b="1" dirty="0" smtClean="0">
              <a:solidFill>
                <a:schemeClr val="bg1"/>
              </a:solidFill>
              <a:effectLst>
                <a:outerShdw blurRad="38100" dist="38100" dir="2700000" algn="tl">
                  <a:srgbClr val="000000">
                    <a:alpha val="43137"/>
                  </a:srgbClr>
                </a:outerShdw>
              </a:effectLst>
            </a:endParaRPr>
          </a:p>
          <a:p>
            <a:r>
              <a:rPr lang="en-US" b="1" dirty="0" smtClean="0">
                <a:solidFill>
                  <a:schemeClr val="bg1"/>
                </a:solidFill>
                <a:effectLst>
                  <a:outerShdw blurRad="38100" dist="38100" dir="2700000" algn="tl">
                    <a:srgbClr val="000000">
                      <a:alpha val="43137"/>
                    </a:srgbClr>
                  </a:outerShdw>
                </a:effectLst>
              </a:rPr>
              <a:t>that </a:t>
            </a:r>
            <a:r>
              <a:rPr lang="en-US" b="1" dirty="0">
                <a:solidFill>
                  <a:schemeClr val="bg1"/>
                </a:solidFill>
                <a:effectLst>
                  <a:outerShdw blurRad="38100" dist="38100" dir="2700000" algn="tl">
                    <a:srgbClr val="000000">
                      <a:alpha val="43137"/>
                    </a:srgbClr>
                  </a:outerShdw>
                </a:effectLst>
              </a:rPr>
              <a:t>is 		</a:t>
            </a:r>
            <a:endParaRPr lang="lt-LT" b="1" dirty="0" smtClean="0">
              <a:solidFill>
                <a:schemeClr val="bg1"/>
              </a:solidFill>
              <a:effectLst>
                <a:outerShdw blurRad="38100" dist="38100" dir="2700000" algn="tl">
                  <a:srgbClr val="000000">
                    <a:alpha val="43137"/>
                  </a:srgbClr>
                </a:outerShdw>
              </a:effectLst>
            </a:endParaRPr>
          </a:p>
          <a:p>
            <a:r>
              <a:rPr lang="en-US" b="1" dirty="0" smtClean="0">
                <a:solidFill>
                  <a:schemeClr val="bg1"/>
                </a:solidFill>
                <a:effectLst>
                  <a:outerShdw blurRad="38100" dist="38100" dir="2700000" algn="tl">
                    <a:srgbClr val="000000">
                      <a:alpha val="43137"/>
                    </a:srgbClr>
                  </a:outerShdw>
                </a:effectLst>
              </a:rPr>
              <a:t>that </a:t>
            </a:r>
            <a:r>
              <a:rPr lang="en-US" b="1" dirty="0">
                <a:solidFill>
                  <a:schemeClr val="bg1"/>
                </a:solidFill>
                <a:effectLst>
                  <a:outerShdw blurRad="38100" dist="38100" dir="2700000" algn="tl">
                    <a:srgbClr val="000000">
                      <a:alpha val="43137"/>
                    </a:srgbClr>
                  </a:outerShdw>
                </a:effectLst>
              </a:rPr>
              <a:t>is to say		</a:t>
            </a:r>
            <a:endParaRPr lang="lt-LT" b="1" dirty="0" smtClean="0">
              <a:solidFill>
                <a:schemeClr val="bg1"/>
              </a:solidFill>
              <a:effectLst>
                <a:outerShdw blurRad="38100" dist="38100" dir="2700000" algn="tl">
                  <a:srgbClr val="000000">
                    <a:alpha val="43137"/>
                  </a:srgbClr>
                </a:outerShdw>
              </a:effectLst>
            </a:endParaRPr>
          </a:p>
          <a:p>
            <a:r>
              <a:rPr lang="en-US" b="1" dirty="0" smtClean="0">
                <a:solidFill>
                  <a:schemeClr val="bg1"/>
                </a:solidFill>
                <a:effectLst>
                  <a:outerShdw blurRad="38100" dist="38100" dir="2700000" algn="tl">
                    <a:srgbClr val="000000">
                      <a:alpha val="43137"/>
                    </a:srgbClr>
                  </a:outerShdw>
                </a:effectLst>
              </a:rPr>
              <a:t>for </a:t>
            </a:r>
            <a:r>
              <a:rPr lang="en-US" b="1" dirty="0">
                <a:solidFill>
                  <a:schemeClr val="bg1"/>
                </a:solidFill>
                <a:effectLst>
                  <a:outerShdw blurRad="38100" dist="38100" dir="2700000" algn="tl">
                    <a:srgbClr val="000000">
                      <a:alpha val="43137"/>
                    </a:srgbClr>
                  </a:outerShdw>
                </a:effectLst>
              </a:rPr>
              <a:t>instance	</a:t>
            </a:r>
          </a:p>
          <a:p>
            <a:r>
              <a:rPr lang="en-US" b="1" dirty="0">
                <a:solidFill>
                  <a:schemeClr val="bg1"/>
                </a:solidFill>
                <a:effectLst>
                  <a:outerShdw blurRad="38100" dist="38100" dir="2700000" algn="tl">
                    <a:srgbClr val="000000">
                      <a:alpha val="43137"/>
                    </a:srgbClr>
                  </a:outerShdw>
                </a:effectLst>
              </a:rPr>
              <a:t>in other words	</a:t>
            </a:r>
            <a:endParaRPr lang="lt-LT" b="1" dirty="0" smtClean="0">
              <a:solidFill>
                <a:schemeClr val="bg1"/>
              </a:solidFill>
              <a:effectLst>
                <a:outerShdw blurRad="38100" dist="38100" dir="2700000" algn="tl">
                  <a:srgbClr val="000000">
                    <a:alpha val="43137"/>
                  </a:srgbClr>
                </a:outerShdw>
              </a:effectLst>
            </a:endParaRPr>
          </a:p>
          <a:p>
            <a:r>
              <a:rPr lang="en-US" b="1" dirty="0" smtClean="0">
                <a:solidFill>
                  <a:schemeClr val="bg1"/>
                </a:solidFill>
                <a:effectLst>
                  <a:outerShdw blurRad="38100" dist="38100" dir="2700000" algn="tl">
                    <a:srgbClr val="000000">
                      <a:alpha val="43137"/>
                    </a:srgbClr>
                  </a:outerShdw>
                </a:effectLst>
              </a:rPr>
              <a:t>namely</a:t>
            </a:r>
            <a:r>
              <a:rPr lang="en-US" b="1" dirty="0">
                <a:solidFill>
                  <a:schemeClr val="bg1"/>
                </a:solidFill>
                <a:effectLst>
                  <a:outerShdw blurRad="38100" dist="38100" dir="2700000" algn="tl">
                    <a:srgbClr val="000000">
                      <a:alpha val="43137"/>
                    </a:srgbClr>
                  </a:outerShdw>
                </a:effectLst>
              </a:rPr>
              <a:t>	</a:t>
            </a:r>
            <a:endParaRPr lang="lt-LT" b="1" dirty="0" smtClean="0">
              <a:solidFill>
                <a:schemeClr val="bg1"/>
              </a:solidFill>
              <a:effectLst>
                <a:outerShdw blurRad="38100" dist="38100" dir="2700000" algn="tl">
                  <a:srgbClr val="000000">
                    <a:alpha val="43137"/>
                  </a:srgbClr>
                </a:outerShdw>
              </a:effectLst>
            </a:endParaRPr>
          </a:p>
          <a:p>
            <a:r>
              <a:rPr lang="en-US" b="1" dirty="0" smtClean="0">
                <a:solidFill>
                  <a:schemeClr val="bg1"/>
                </a:solidFill>
                <a:effectLst>
                  <a:outerShdw blurRad="38100" dist="38100" dir="2700000" algn="tl">
                    <a:srgbClr val="000000">
                      <a:alpha val="43137"/>
                    </a:srgbClr>
                  </a:outerShdw>
                </a:effectLst>
              </a:rPr>
              <a:t>such </a:t>
            </a:r>
            <a:r>
              <a:rPr lang="en-US" b="1" dirty="0">
                <a:solidFill>
                  <a:schemeClr val="bg1"/>
                </a:solidFill>
                <a:effectLst>
                  <a:outerShdw blurRad="38100" dist="38100" dir="2700000" algn="tl">
                    <a:srgbClr val="000000">
                      <a:alpha val="43137"/>
                    </a:srgbClr>
                  </a:outerShdw>
                </a:effectLst>
              </a:rPr>
              <a:t>as 	</a:t>
            </a:r>
            <a:endParaRPr lang="lt-LT" b="1" dirty="0" smtClean="0">
              <a:solidFill>
                <a:schemeClr val="bg1"/>
              </a:solidFill>
              <a:effectLst>
                <a:outerShdw blurRad="38100" dist="38100" dir="2700000" algn="tl">
                  <a:srgbClr val="000000">
                    <a:alpha val="43137"/>
                  </a:srgbClr>
                </a:outerShdw>
              </a:effectLst>
            </a:endParaRPr>
          </a:p>
          <a:p>
            <a:r>
              <a:rPr lang="en-US" b="1" dirty="0" smtClean="0">
                <a:solidFill>
                  <a:schemeClr val="bg1"/>
                </a:solidFill>
                <a:effectLst>
                  <a:outerShdw blurRad="38100" dist="38100" dir="2700000" algn="tl">
                    <a:srgbClr val="000000">
                      <a:alpha val="43137"/>
                    </a:srgbClr>
                  </a:outerShdw>
                </a:effectLst>
              </a:rPr>
              <a:t>as </a:t>
            </a:r>
            <a:r>
              <a:rPr lang="en-US" b="1" dirty="0">
                <a:solidFill>
                  <a:schemeClr val="bg1"/>
                </a:solidFill>
                <a:effectLst>
                  <a:outerShdw blurRad="38100" dist="38100" dir="2700000" algn="tl">
                    <a:srgbClr val="000000">
                      <a:alpha val="43137"/>
                    </a:srgbClr>
                  </a:outerShdw>
                </a:effectLst>
              </a:rPr>
              <a:t>follows</a:t>
            </a:r>
          </a:p>
          <a:p>
            <a:r>
              <a:rPr lang="en-US" b="1" dirty="0" smtClean="0">
                <a:solidFill>
                  <a:schemeClr val="bg1"/>
                </a:solidFill>
                <a:effectLst>
                  <a:outerShdw blurRad="38100" dist="38100" dir="2700000" algn="tl">
                    <a:srgbClr val="000000">
                      <a:alpha val="43137"/>
                    </a:srgbClr>
                  </a:outerShdw>
                </a:effectLst>
              </a:rPr>
              <a:t>a </a:t>
            </a:r>
            <a:r>
              <a:rPr lang="en-US" b="1" dirty="0">
                <a:solidFill>
                  <a:schemeClr val="bg1"/>
                </a:solidFill>
                <a:effectLst>
                  <a:outerShdw blurRad="38100" dist="38100" dir="2700000" algn="tl">
                    <a:srgbClr val="000000">
                      <a:alpha val="43137"/>
                    </a:srgbClr>
                  </a:outerShdw>
                </a:effectLst>
              </a:rPr>
              <a:t>typical/particular/key </a:t>
            </a:r>
            <a:r>
              <a:rPr lang="en-US" b="1" dirty="0" smtClean="0">
                <a:solidFill>
                  <a:schemeClr val="bg1"/>
                </a:solidFill>
                <a:effectLst>
                  <a:outerShdw blurRad="38100" dist="38100" dir="2700000" algn="tl">
                    <a:srgbClr val="000000">
                      <a:alpha val="43137"/>
                    </a:srgbClr>
                  </a:outerShdw>
                </a:effectLst>
              </a:rPr>
              <a:t>example </a:t>
            </a:r>
            <a:endParaRPr lang="en-US" b="1" dirty="0">
              <a:solidFill>
                <a:schemeClr val="bg1"/>
              </a:solidFill>
              <a:effectLst>
                <a:outerShdw blurRad="38100" dist="38100" dir="2700000" algn="tl">
                  <a:srgbClr val="000000">
                    <a:alpha val="43137"/>
                  </a:srgbClr>
                </a:outerShdw>
              </a:effectLst>
            </a:endParaRPr>
          </a:p>
          <a:p>
            <a:endParaRPr lang="lt-LT" dirty="0"/>
          </a:p>
        </p:txBody>
      </p:sp>
      <p:sp>
        <p:nvSpPr>
          <p:cNvPr id="4" name="Turinio vietos rezervavimo ženklas 3"/>
          <p:cNvSpPr>
            <a:spLocks noGrp="1"/>
          </p:cNvSpPr>
          <p:nvPr>
            <p:ph sz="half" idx="2"/>
          </p:nvPr>
        </p:nvSpPr>
        <p:spPr>
          <a:xfrm>
            <a:off x="4716016" y="2204865"/>
            <a:ext cx="4244280" cy="4248472"/>
          </a:xfrm>
        </p:spPr>
        <p:txBody>
          <a:bodyPr>
            <a:normAutofit lnSpcReduction="10000"/>
          </a:bodyPr>
          <a:lstStyle/>
          <a:p>
            <a:r>
              <a:rPr lang="lt-LT" b="1" dirty="0" err="1">
                <a:solidFill>
                  <a:schemeClr val="bg1"/>
                </a:solidFill>
                <a:effectLst>
                  <a:outerShdw blurRad="38100" dist="38100" dir="2700000" algn="tl">
                    <a:srgbClr val="000000">
                      <a:alpha val="43137"/>
                    </a:srgbClr>
                  </a:outerShdw>
                </a:effectLst>
              </a:rPr>
              <a:t>typical</a:t>
            </a:r>
            <a:r>
              <a:rPr lang="lt-LT" b="1" dirty="0">
                <a:solidFill>
                  <a:schemeClr val="bg1"/>
                </a:solidFill>
                <a:effectLst>
                  <a:outerShdw blurRad="38100" dist="38100" dir="2700000" algn="tl">
                    <a:srgbClr val="000000">
                      <a:alpha val="43137"/>
                    </a:srgbClr>
                  </a:outerShdw>
                </a:effectLst>
              </a:rPr>
              <a:t> </a:t>
            </a:r>
            <a:r>
              <a:rPr lang="lt-LT" b="1" dirty="0" err="1">
                <a:solidFill>
                  <a:schemeClr val="bg1"/>
                </a:solidFill>
                <a:effectLst>
                  <a:outerShdw blurRad="38100" dist="38100" dir="2700000" algn="tl">
                    <a:srgbClr val="000000">
                      <a:alpha val="43137"/>
                    </a:srgbClr>
                  </a:outerShdw>
                </a:effectLst>
              </a:rPr>
              <a:t>of</a:t>
            </a:r>
            <a:r>
              <a:rPr lang="lt-LT" b="1" dirty="0">
                <a:solidFill>
                  <a:schemeClr val="bg1"/>
                </a:solidFill>
                <a:effectLst>
                  <a:outerShdw blurRad="38100" dist="38100" dir="2700000" algn="tl">
                    <a:srgbClr val="000000">
                      <a:alpha val="43137"/>
                    </a:srgbClr>
                  </a:outerShdw>
                </a:effectLst>
              </a:rPr>
              <a:t> </a:t>
            </a:r>
            <a:r>
              <a:rPr lang="lt-LT" b="1" dirty="0" err="1" smtClean="0">
                <a:solidFill>
                  <a:schemeClr val="bg1"/>
                </a:solidFill>
                <a:effectLst>
                  <a:outerShdw blurRad="38100" dist="38100" dir="2700000" algn="tl">
                    <a:srgbClr val="000000">
                      <a:alpha val="43137"/>
                    </a:srgbClr>
                  </a:outerShdw>
                </a:effectLst>
              </a:rPr>
              <a:t>this</a:t>
            </a:r>
            <a:endParaRPr lang="lt-LT" b="1" dirty="0" smtClean="0">
              <a:solidFill>
                <a:schemeClr val="bg1"/>
              </a:solidFill>
              <a:effectLst>
                <a:outerShdw blurRad="38100" dist="38100" dir="2700000" algn="tl">
                  <a:srgbClr val="000000">
                    <a:alpha val="43137"/>
                  </a:srgbClr>
                </a:outerShdw>
              </a:effectLst>
            </a:endParaRPr>
          </a:p>
          <a:p>
            <a:r>
              <a:rPr lang="en-US" b="1" dirty="0" smtClean="0">
                <a:solidFill>
                  <a:schemeClr val="bg1"/>
                </a:solidFill>
                <a:effectLst>
                  <a:outerShdw blurRad="38100" dist="38100" dir="2700000" algn="tl">
                    <a:srgbClr val="000000">
                      <a:alpha val="43137"/>
                    </a:srgbClr>
                  </a:outerShdw>
                </a:effectLst>
              </a:rPr>
              <a:t>including</a:t>
            </a:r>
            <a:r>
              <a:rPr lang="en-US" b="1" dirty="0">
                <a:solidFill>
                  <a:schemeClr val="bg1"/>
                </a:solidFill>
                <a:effectLst>
                  <a:outerShdw blurRad="38100" dist="38100" dir="2700000" algn="tl">
                    <a:srgbClr val="000000">
                      <a:alpha val="43137"/>
                    </a:srgbClr>
                  </a:outerShdw>
                </a:effectLst>
              </a:rPr>
              <a:t>	</a:t>
            </a:r>
          </a:p>
          <a:p>
            <a:r>
              <a:rPr lang="en-US" b="1" dirty="0">
                <a:solidFill>
                  <a:schemeClr val="bg1"/>
                </a:solidFill>
                <a:effectLst>
                  <a:outerShdw blurRad="38100" dist="38100" dir="2700000" algn="tl">
                    <a:srgbClr val="000000">
                      <a:alpha val="43137"/>
                    </a:srgbClr>
                  </a:outerShdw>
                </a:effectLst>
              </a:rPr>
              <a:t>especially		</a:t>
            </a:r>
          </a:p>
          <a:p>
            <a:r>
              <a:rPr lang="en-US" b="1" dirty="0">
                <a:solidFill>
                  <a:schemeClr val="bg1"/>
                </a:solidFill>
                <a:effectLst>
                  <a:outerShdw blurRad="38100" dist="38100" dir="2700000" algn="tl">
                    <a:srgbClr val="000000">
                      <a:alpha val="43137"/>
                    </a:srgbClr>
                  </a:outerShdw>
                </a:effectLst>
              </a:rPr>
              <a:t>in </a:t>
            </a:r>
            <a:r>
              <a:rPr lang="en-US" b="1" dirty="0" smtClean="0">
                <a:solidFill>
                  <a:schemeClr val="bg1"/>
                </a:solidFill>
                <a:effectLst>
                  <a:outerShdw blurRad="38100" dist="38100" dir="2700000" algn="tl">
                    <a:srgbClr val="000000">
                      <a:alpha val="43137"/>
                    </a:srgbClr>
                  </a:outerShdw>
                </a:effectLst>
              </a:rPr>
              <a:t>particular</a:t>
            </a:r>
            <a:r>
              <a:rPr lang="en-US" b="1" dirty="0">
                <a:solidFill>
                  <a:schemeClr val="bg1"/>
                </a:solidFill>
                <a:effectLst>
                  <a:outerShdw blurRad="38100" dist="38100" dir="2700000" algn="tl">
                    <a:srgbClr val="000000">
                      <a:alpha val="43137"/>
                    </a:srgbClr>
                  </a:outerShdw>
                </a:effectLst>
              </a:rPr>
              <a:t>	</a:t>
            </a:r>
          </a:p>
          <a:p>
            <a:r>
              <a:rPr lang="en-US" b="1" dirty="0">
                <a:solidFill>
                  <a:schemeClr val="bg1"/>
                </a:solidFill>
                <a:effectLst>
                  <a:outerShdw blurRad="38100" dist="38100" dir="2700000" algn="tl">
                    <a:srgbClr val="000000">
                      <a:alpha val="43137"/>
                    </a:srgbClr>
                  </a:outerShdw>
                </a:effectLst>
              </a:rPr>
              <a:t>mainly		</a:t>
            </a:r>
          </a:p>
          <a:p>
            <a:r>
              <a:rPr lang="en-US" b="1" dirty="0">
                <a:solidFill>
                  <a:schemeClr val="bg1"/>
                </a:solidFill>
                <a:effectLst>
                  <a:outerShdw blurRad="38100" dist="38100" dir="2700000" algn="tl">
                    <a:srgbClr val="000000">
                      <a:alpha val="43137"/>
                    </a:srgbClr>
                  </a:outerShdw>
                </a:effectLst>
              </a:rPr>
              <a:t>most importantly </a:t>
            </a:r>
          </a:p>
          <a:p>
            <a:r>
              <a:rPr lang="en-US" b="1" dirty="0">
                <a:solidFill>
                  <a:schemeClr val="bg1"/>
                </a:solidFill>
                <a:effectLst>
                  <a:outerShdw blurRad="38100" dist="38100" dir="2700000" algn="tl">
                    <a:srgbClr val="000000">
                      <a:alpha val="43137"/>
                    </a:srgbClr>
                  </a:outerShdw>
                </a:effectLst>
              </a:rPr>
              <a:t>a good illustration of this is	</a:t>
            </a:r>
          </a:p>
          <a:p>
            <a:r>
              <a:rPr lang="en-US" b="1" dirty="0">
                <a:solidFill>
                  <a:schemeClr val="bg1"/>
                </a:solidFill>
                <a:effectLst>
                  <a:outerShdw blurRad="38100" dist="38100" dir="2700000" algn="tl">
                    <a:srgbClr val="000000">
                      <a:alpha val="43137"/>
                    </a:srgbClr>
                  </a:outerShdw>
                </a:effectLst>
              </a:rPr>
              <a:t>it is interesting to </a:t>
            </a:r>
            <a:r>
              <a:rPr lang="en-US" b="1" dirty="0" smtClean="0">
                <a:solidFill>
                  <a:schemeClr val="bg1"/>
                </a:solidFill>
                <a:effectLst>
                  <a:outerShdw blurRad="38100" dist="38100" dir="2700000" algn="tl">
                    <a:srgbClr val="000000">
                      <a:alpha val="43137"/>
                    </a:srgbClr>
                  </a:outerShdw>
                </a:effectLst>
              </a:rPr>
              <a:t>note</a:t>
            </a:r>
            <a:endParaRPr lang="en-US"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348369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432</TotalTime>
  <Words>901</Words>
  <Application>Microsoft Office PowerPoint</Application>
  <PresentationFormat>On-screen Show (4:3)</PresentationFormat>
  <Paragraphs>180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Apex</vt:lpstr>
      <vt:lpstr>DISCURSIVE ESSAY</vt:lpstr>
      <vt:lpstr>Purpose</vt:lpstr>
      <vt:lpstr>Style</vt:lpstr>
      <vt:lpstr>Plan</vt:lpstr>
      <vt:lpstr>A good discursive essay should consist of:</vt:lpstr>
      <vt:lpstr>Formal style of  discursive essays  This means you should use:</vt:lpstr>
      <vt:lpstr>You should not use:</vt:lpstr>
      <vt:lpstr>In simple terms, this means the following:</vt:lpstr>
      <vt:lpstr>Linking Words To provide an illustration / to give an example:</vt:lpstr>
      <vt:lpstr>Linking Words To extend a point / to add:</vt:lpstr>
      <vt:lpstr>Linking Words To show the next step:</vt:lpstr>
      <vt:lpstr>Linking Words To indicate a contrast:</vt:lpstr>
      <vt:lpstr>Linking Words To show cause and effect:</vt:lpstr>
      <vt:lpstr> Linking Words To conclude:  </vt:lpstr>
      <vt:lpstr>The Role of Marriage in Today’s Society</vt:lpstr>
      <vt:lpstr>Paragraph Plan</vt:lpstr>
      <vt:lpstr>References &amp; Other 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DISCURSIVE ESSAY</dc:title>
  <dc:creator>Roma</dc:creator>
  <cp:lastModifiedBy>ismail - [2010]</cp:lastModifiedBy>
  <cp:revision>41</cp:revision>
  <dcterms:created xsi:type="dcterms:W3CDTF">2013-12-12T19:40:23Z</dcterms:created>
  <dcterms:modified xsi:type="dcterms:W3CDTF">2016-03-24T04:43:45Z</dcterms:modified>
</cp:coreProperties>
</file>