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84" r:id="rId5"/>
    <p:sldId id="259" r:id="rId6"/>
    <p:sldId id="262" r:id="rId7"/>
    <p:sldId id="260" r:id="rId8"/>
    <p:sldId id="261" r:id="rId9"/>
    <p:sldId id="263" r:id="rId10"/>
    <p:sldId id="265" r:id="rId11"/>
    <p:sldId id="268" r:id="rId12"/>
    <p:sldId id="269" r:id="rId13"/>
    <p:sldId id="267" r:id="rId14"/>
    <p:sldId id="272" r:id="rId15"/>
    <p:sldId id="270" r:id="rId16"/>
    <p:sldId id="271" r:id="rId17"/>
    <p:sldId id="264" r:id="rId18"/>
    <p:sldId id="273" r:id="rId19"/>
    <p:sldId id="274" r:id="rId20"/>
    <p:sldId id="275" r:id="rId21"/>
    <p:sldId id="276" r:id="rId22"/>
    <p:sldId id="277" r:id="rId23"/>
    <p:sldId id="278" r:id="rId24"/>
    <p:sldId id="279" r:id="rId25"/>
    <p:sldId id="280" r:id="rId26"/>
    <p:sldId id="282" r:id="rId27"/>
    <p:sldId id="283"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28F54-689D-47F3-B1DE-ADDB10E8C8A4}" type="datetimeFigureOut">
              <a:rPr lang="en-US" smtClean="0"/>
              <a:pPr/>
              <a:t>5/2/2014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2DA5F-4ABB-4BC7-8DC4-0E953D4DD3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52DA5F-4ABB-4BC7-8DC4-0E953D4DD3FF}"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2A0B70E-8181-471E-A231-A8CFA1F16C74}" type="datetimeFigureOut">
              <a:rPr lang="en-US" smtClean="0"/>
              <a:pPr/>
              <a:t>5/2/2014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F2C2C6-876B-48E8-B2BF-0890A6971E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A0B70E-8181-471E-A231-A8CFA1F16C74}" type="datetimeFigureOut">
              <a:rPr lang="en-US" smtClean="0"/>
              <a:pPr/>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2C2C6-876B-48E8-B2BF-0890A6971E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A0B70E-8181-471E-A231-A8CFA1F16C74}" type="datetimeFigureOut">
              <a:rPr lang="en-US" smtClean="0"/>
              <a:pPr/>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2C2C6-876B-48E8-B2BF-0890A6971E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2A0B70E-8181-471E-A231-A8CFA1F16C74}" type="datetimeFigureOut">
              <a:rPr lang="en-US" smtClean="0"/>
              <a:pPr/>
              <a:t>5/2/2014</a:t>
            </a:fld>
            <a:endParaRPr lang="en-US"/>
          </a:p>
        </p:txBody>
      </p:sp>
      <p:sp>
        <p:nvSpPr>
          <p:cNvPr id="9" name="Slide Number Placeholder 8"/>
          <p:cNvSpPr>
            <a:spLocks noGrp="1"/>
          </p:cNvSpPr>
          <p:nvPr>
            <p:ph type="sldNum" sz="quarter" idx="15"/>
          </p:nvPr>
        </p:nvSpPr>
        <p:spPr/>
        <p:txBody>
          <a:bodyPr rtlCol="0"/>
          <a:lstStyle/>
          <a:p>
            <a:fld id="{22F2C2C6-876B-48E8-B2BF-0890A6971E6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2A0B70E-8181-471E-A231-A8CFA1F16C74}" type="datetimeFigureOut">
              <a:rPr lang="en-US" smtClean="0"/>
              <a:pPr/>
              <a:t>5/2/2014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F2C2C6-876B-48E8-B2BF-0890A6971E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A0B70E-8181-471E-A231-A8CFA1F16C74}" type="datetimeFigureOut">
              <a:rPr lang="en-US" smtClean="0"/>
              <a:pPr/>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2C2C6-876B-48E8-B2BF-0890A6971E6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2A0B70E-8181-471E-A231-A8CFA1F16C74}" type="datetimeFigureOut">
              <a:rPr lang="en-US" smtClean="0"/>
              <a:pPr/>
              <a:t>5/2/2014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2C2C6-876B-48E8-B2BF-0890A6971E6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2A0B70E-8181-471E-A231-A8CFA1F16C74}" type="datetimeFigureOut">
              <a:rPr lang="en-US" smtClean="0"/>
              <a:pPr/>
              <a:t>5/2/2014</a:t>
            </a:fld>
            <a:endParaRPr lang="en-US"/>
          </a:p>
        </p:txBody>
      </p:sp>
      <p:sp>
        <p:nvSpPr>
          <p:cNvPr id="7" name="Slide Number Placeholder 6"/>
          <p:cNvSpPr>
            <a:spLocks noGrp="1"/>
          </p:cNvSpPr>
          <p:nvPr>
            <p:ph type="sldNum" sz="quarter" idx="11"/>
          </p:nvPr>
        </p:nvSpPr>
        <p:spPr/>
        <p:txBody>
          <a:bodyPr rtlCol="0"/>
          <a:lstStyle/>
          <a:p>
            <a:fld id="{22F2C2C6-876B-48E8-B2BF-0890A6971E6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0B70E-8181-471E-A231-A8CFA1F16C74}" type="datetimeFigureOut">
              <a:rPr lang="en-US" smtClean="0"/>
              <a:pPr/>
              <a:t>5/2/2014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2C2C6-876B-48E8-B2BF-0890A6971E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2A0B70E-8181-471E-A231-A8CFA1F16C74}" type="datetimeFigureOut">
              <a:rPr lang="en-US" smtClean="0"/>
              <a:pPr/>
              <a:t>5/2/2014</a:t>
            </a:fld>
            <a:endParaRPr lang="en-US"/>
          </a:p>
        </p:txBody>
      </p:sp>
      <p:sp>
        <p:nvSpPr>
          <p:cNvPr id="22" name="Slide Number Placeholder 21"/>
          <p:cNvSpPr>
            <a:spLocks noGrp="1"/>
          </p:cNvSpPr>
          <p:nvPr>
            <p:ph type="sldNum" sz="quarter" idx="15"/>
          </p:nvPr>
        </p:nvSpPr>
        <p:spPr/>
        <p:txBody>
          <a:bodyPr rtlCol="0"/>
          <a:lstStyle/>
          <a:p>
            <a:fld id="{22F2C2C6-876B-48E8-B2BF-0890A6971E6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2A0B70E-8181-471E-A231-A8CFA1F16C74}" type="datetimeFigureOut">
              <a:rPr lang="en-US" smtClean="0"/>
              <a:pPr/>
              <a:t>5/2/2014</a:t>
            </a:fld>
            <a:endParaRPr lang="en-US"/>
          </a:p>
        </p:txBody>
      </p:sp>
      <p:sp>
        <p:nvSpPr>
          <p:cNvPr id="18" name="Slide Number Placeholder 17"/>
          <p:cNvSpPr>
            <a:spLocks noGrp="1"/>
          </p:cNvSpPr>
          <p:nvPr>
            <p:ph type="sldNum" sz="quarter" idx="11"/>
          </p:nvPr>
        </p:nvSpPr>
        <p:spPr/>
        <p:txBody>
          <a:bodyPr rtlCol="0"/>
          <a:lstStyle/>
          <a:p>
            <a:fld id="{22F2C2C6-876B-48E8-B2BF-0890A6971E6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2A0B70E-8181-471E-A231-A8CFA1F16C74}" type="datetimeFigureOut">
              <a:rPr lang="en-US" smtClean="0"/>
              <a:pPr/>
              <a:t>5/2/2014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F2C2C6-876B-48E8-B2BF-0890A6971E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Questionnaires</a:t>
            </a:r>
            <a:endParaRPr lang="en-US" b="1"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b="1" dirty="0" smtClean="0"/>
              <a:t>Start </a:t>
            </a:r>
            <a:r>
              <a:rPr lang="en-US" b="1" dirty="0" smtClean="0"/>
              <a:t>writing out questions that can help you reach your goals.</a:t>
            </a:r>
            <a:r>
              <a:rPr lang="en-US" dirty="0" smtClean="0"/>
              <a:t> </a:t>
            </a:r>
          </a:p>
          <a:p>
            <a:pPr lvl="1"/>
            <a:r>
              <a:rPr lang="en-US" sz="3300" dirty="0" smtClean="0"/>
              <a:t>Start with questions that are easy to understand and easy to answer.</a:t>
            </a:r>
          </a:p>
          <a:p>
            <a:pPr lvl="1"/>
            <a:r>
              <a:rPr lang="en-US" sz="3300" dirty="0" smtClean="0"/>
              <a:t>Easy questions help encourage your participants to want to finish answering the rest of the questions. </a:t>
            </a:r>
          </a:p>
          <a:p>
            <a:pPr lvl="1"/>
            <a:r>
              <a:rPr lang="en-US" sz="3300" dirty="0" smtClean="0"/>
              <a:t>Group like topics together rather than skipping around from topic to topic.</a:t>
            </a:r>
          </a:p>
          <a:p>
            <a:pPr lvl="1"/>
            <a:r>
              <a:rPr lang="en-US" sz="3300" dirty="0" smtClean="0"/>
              <a:t>Keep the questions and answers simple, using as few words as possible. </a:t>
            </a:r>
          </a:p>
          <a:p>
            <a:pPr lvl="1"/>
            <a:r>
              <a:rPr lang="en-US" sz="3300" dirty="0" smtClean="0"/>
              <a:t>Be careful not to lead your respondents into choosing an answer that doesn't truly match up with their beliefs. </a:t>
            </a:r>
          </a:p>
          <a:p>
            <a:pPr lvl="1"/>
            <a:endParaRPr lang="en-US" sz="3300" dirty="0" smtClean="0"/>
          </a:p>
          <a:p>
            <a:endParaRPr lang="en-US" sz="3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Put the more important questions at the beginning of your questionnaire.</a:t>
            </a:r>
            <a:r>
              <a:rPr lang="en-US" dirty="0" smtClean="0"/>
              <a:t> </a:t>
            </a:r>
          </a:p>
          <a:p>
            <a:pPr lvl="1"/>
            <a:r>
              <a:rPr lang="en-US" dirty="0" smtClean="0"/>
              <a:t>Often, participants can lose interest by the end, especially if the survey is rather lengthy. If there are any questions that are of more importance and that you want your respondents to focus on, place them towards the beginning of your questionnaire.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Add a little variety to your questions.</a:t>
            </a:r>
            <a:r>
              <a:rPr lang="en-US" dirty="0" smtClean="0"/>
              <a:t> </a:t>
            </a:r>
          </a:p>
          <a:p>
            <a:pPr lvl="1"/>
            <a:r>
              <a:rPr lang="en-US" dirty="0" smtClean="0"/>
              <a:t>While closed questions are best for ease of answering and analyzing purposes, adding in a couple of open ended questions helps keep respondents from becoming bored. </a:t>
            </a:r>
          </a:p>
          <a:p>
            <a:pPr lvl="1"/>
            <a:r>
              <a:rPr lang="en-US" dirty="0" smtClean="0"/>
              <a:t>Open ended questions require respondents to write out their answers and include some detail.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r>
              <a:rPr lang="en-US" sz="3400" dirty="0" smtClean="0"/>
              <a:t>For closed-ended questions, give a list of possible answers; for example, "Strongly agree, agree, neither agree nor disagree, disagree or strongly disagree." </a:t>
            </a:r>
          </a:p>
          <a:p>
            <a:pPr lvl="1"/>
            <a:r>
              <a:rPr lang="en-US" sz="3400" dirty="0" smtClean="0"/>
              <a:t>You can use the same scale with ranking importance, satisfaction or likeliness to do an activity. </a:t>
            </a:r>
          </a:p>
          <a:p>
            <a:pPr lvl="1"/>
            <a:r>
              <a:rPr lang="en-US" sz="3400" dirty="0" smtClean="0"/>
              <a:t>Yes or no questions also work well, as do true/false questions.</a:t>
            </a:r>
          </a:p>
          <a:p>
            <a:r>
              <a:rPr lang="en-US" sz="3400" dirty="0" smtClean="0"/>
              <a:t>For open-ended questions, make the questions as specific as possible so your respondent doesn't ramble on when trying to give an answer. </a:t>
            </a:r>
          </a:p>
          <a:p>
            <a:r>
              <a:rPr lang="en-US" sz="3400" dirty="0" smtClean="0"/>
              <a:t>This type of question is good for getting clarification on a previous question ("Why do you feel this way?") or getting an opinion without taking the chance that you're leading the respondent to answer in a certain manner.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Avoid leading questions</a:t>
            </a:r>
            <a:endParaRPr lang="en-US" dirty="0" smtClean="0"/>
          </a:p>
          <a:p>
            <a:pPr lvl="1"/>
            <a:r>
              <a:rPr lang="en-US" dirty="0" smtClean="0"/>
              <a:t>These are questions which presume a specific response. For example,</a:t>
            </a:r>
          </a:p>
          <a:p>
            <a:pPr lvl="1"/>
            <a:r>
              <a:rPr lang="en-US" dirty="0" smtClean="0"/>
              <a:t> Which train company do you use most often? presumes that the respondent travels by train. If they don’t, they can’t answer.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Consider the question of secrecy</a:t>
            </a:r>
            <a:endParaRPr lang="en-US" dirty="0" smtClean="0"/>
          </a:p>
          <a:p>
            <a:pPr lvl="1"/>
            <a:r>
              <a:rPr lang="en-US" dirty="0" smtClean="0"/>
              <a:t>If your questionnaire contains sensitive or personal questions, you need to convince potential respondents that their answers will be confidential. If not, they will not respond.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Use follow-up reminders</a:t>
            </a:r>
            <a:endParaRPr lang="en-US" dirty="0" smtClean="0"/>
          </a:p>
          <a:p>
            <a:pPr lvl="1"/>
            <a:r>
              <a:rPr lang="en-US" dirty="0" smtClean="0"/>
              <a:t>Your target respondent may have every intention of replying, but has got lots of other important things to do to, so a polite reminder (or two) may be necessary. </a:t>
            </a:r>
          </a:p>
          <a:p>
            <a:pPr lvl="1"/>
            <a:r>
              <a:rPr lang="en-US" dirty="0" smtClean="0"/>
              <a:t>This is probably best done by email or phone.</a:t>
            </a:r>
          </a:p>
          <a:p>
            <a:pPr lvl="1"/>
            <a:r>
              <a:rPr lang="en-US" dirty="0" smtClean="0"/>
              <a:t>You might have more chance of a response on a Friday than a Monday.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400" b="1" dirty="0" smtClean="0"/>
              <a:t>Test your questionnaire before you begin surveying people; friends, employees and family can be good testers.</a:t>
            </a:r>
            <a:r>
              <a:rPr lang="en-US" sz="2400" dirty="0" smtClean="0"/>
              <a:t> </a:t>
            </a:r>
          </a:p>
          <a:p>
            <a:pPr lvl="1"/>
            <a:r>
              <a:rPr lang="en-US" dirty="0" smtClean="0"/>
              <a:t>You may need to reword some things, rearrange questions, make additions or delete questions that don't help you reach your end goal. </a:t>
            </a:r>
          </a:p>
          <a:p>
            <a:pPr lvl="1"/>
            <a:r>
              <a:rPr lang="en-US" dirty="0" smtClean="0"/>
              <a:t>After you test, do trial to ensure you can properly collect the data you need; if not, make more adjustments to the questionnaire.</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Few Examples of </a:t>
            </a:r>
            <a:r>
              <a:rPr lang="en-US" b="1" dirty="0" smtClean="0"/>
              <a:t>Open Questions</a:t>
            </a:r>
            <a:endParaRPr lang="en-US" b="1" dirty="0"/>
          </a:p>
        </p:txBody>
      </p:sp>
      <p:sp>
        <p:nvSpPr>
          <p:cNvPr id="3" name="Content Placeholder 2"/>
          <p:cNvSpPr>
            <a:spLocks noGrp="1"/>
          </p:cNvSpPr>
          <p:nvPr>
            <p:ph sz="quarter" idx="1"/>
          </p:nvPr>
        </p:nvSpPr>
        <p:spPr/>
        <p:txBody>
          <a:bodyPr/>
          <a:lstStyle/>
          <a:p>
            <a:r>
              <a:rPr lang="en-US" dirty="0" smtClean="0"/>
              <a:t>From your experiences with the University Health Center (UHC) what advice would you offer students regarding making appointments with the doctor?</a:t>
            </a:r>
          </a:p>
          <a:p>
            <a:pPr>
              <a:buNone/>
            </a:pPr>
            <a:r>
              <a:rPr lang="en-US" dirty="0" smtClean="0"/>
              <a:t>	____________________________________</a:t>
            </a:r>
          </a:p>
          <a:p>
            <a:pPr>
              <a:buNone/>
            </a:pPr>
            <a:r>
              <a:rPr lang="en-US" dirty="0" smtClean="0"/>
              <a:t>	____________________________________</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What kind of services do you expect to find at the UHC?</a:t>
            </a:r>
          </a:p>
          <a:p>
            <a:pPr>
              <a:buNone/>
            </a:pPr>
            <a:r>
              <a:rPr lang="en-US" dirty="0" smtClean="0"/>
              <a:t>	</a:t>
            </a:r>
          </a:p>
          <a:p>
            <a:pPr>
              <a:buNone/>
            </a:pPr>
            <a:r>
              <a:rPr lang="en-US" dirty="0" smtClean="0"/>
              <a:t>	</a:t>
            </a:r>
            <a:r>
              <a:rPr lang="en-US" dirty="0" smtClean="0"/>
              <a:t>____________________________________</a:t>
            </a:r>
            <a:endParaRPr lang="en-US" dirty="0" smtClean="0"/>
          </a:p>
          <a:p>
            <a:pPr>
              <a:buNone/>
            </a:pPr>
            <a:r>
              <a:rPr lang="en-US" dirty="0" smtClean="0"/>
              <a:t>	____________________________________</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Questionnaires</a:t>
            </a:r>
            <a:endParaRPr lang="en-US" b="1" dirty="0"/>
          </a:p>
        </p:txBody>
      </p:sp>
      <p:sp>
        <p:nvSpPr>
          <p:cNvPr id="3" name="Content Placeholder 2"/>
          <p:cNvSpPr>
            <a:spLocks noGrp="1"/>
          </p:cNvSpPr>
          <p:nvPr>
            <p:ph sz="quarter" idx="1"/>
          </p:nvPr>
        </p:nvSpPr>
        <p:spPr/>
        <p:txBody>
          <a:bodyPr>
            <a:normAutofit/>
          </a:bodyPr>
          <a:lstStyle/>
          <a:p>
            <a:r>
              <a:rPr lang="en-US" dirty="0" smtClean="0"/>
              <a:t>Besides face to face interviews, questionnaires can also be used to survey attitudes find out opinion or knowledge of large number of people.</a:t>
            </a:r>
          </a:p>
          <a:p>
            <a:r>
              <a:rPr lang="en-US" dirty="0" smtClean="0"/>
              <a:t>A questionnaire can be a useful tool for gathering information. </a:t>
            </a:r>
          </a:p>
          <a:p>
            <a:r>
              <a:rPr lang="en-US" dirty="0" smtClean="0"/>
              <a:t>It can be used for survey research, gathering data or testing a hypothesis.</a:t>
            </a:r>
          </a:p>
          <a:p>
            <a:r>
              <a:rPr lang="en-US" dirty="0" smtClean="0"/>
              <a:t>For a questionnaire to be effective and give you the information you are looking for, you will need to design a survey that is easy to understand and easy to complete.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How can the working of the UHC be improved?</a:t>
            </a:r>
          </a:p>
          <a:p>
            <a:pPr>
              <a:buNone/>
            </a:pPr>
            <a:r>
              <a:rPr lang="en-US" dirty="0" smtClean="0"/>
              <a:t>	</a:t>
            </a:r>
          </a:p>
          <a:p>
            <a:pPr>
              <a:buNone/>
            </a:pPr>
            <a:r>
              <a:rPr lang="en-US" dirty="0" smtClean="0"/>
              <a:t>	</a:t>
            </a:r>
            <a:r>
              <a:rPr lang="en-US" dirty="0" smtClean="0"/>
              <a:t>____________________________________</a:t>
            </a:r>
            <a:endParaRPr lang="en-US" dirty="0" smtClean="0"/>
          </a:p>
          <a:p>
            <a:pPr>
              <a:buNone/>
            </a:pPr>
            <a:r>
              <a:rPr lang="en-US" dirty="0" smtClean="0"/>
              <a:t>	____________________________________</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Few examples of different forms of </a:t>
            </a:r>
            <a:r>
              <a:rPr lang="en-US" b="1" dirty="0" smtClean="0"/>
              <a:t>Closed Questions</a:t>
            </a:r>
            <a:endParaRPr lang="en-US" b="1" dirty="0"/>
          </a:p>
        </p:txBody>
      </p:sp>
      <p:sp>
        <p:nvSpPr>
          <p:cNvPr id="3" name="Content Placeholder 2"/>
          <p:cNvSpPr>
            <a:spLocks noGrp="1"/>
          </p:cNvSpPr>
          <p:nvPr>
            <p:ph sz="quarter" idx="1"/>
          </p:nvPr>
        </p:nvSpPr>
        <p:spPr/>
        <p:txBody>
          <a:bodyPr>
            <a:normAutofit/>
          </a:bodyPr>
          <a:lstStyle/>
          <a:p>
            <a:pPr>
              <a:buNone/>
            </a:pPr>
            <a:r>
              <a:rPr lang="en-US" b="1" dirty="0" smtClean="0"/>
              <a:t>CHECKLISTS</a:t>
            </a:r>
          </a:p>
          <a:p>
            <a:pPr>
              <a:buNone/>
            </a:pPr>
            <a:r>
              <a:rPr lang="en-US" dirty="0" smtClean="0"/>
              <a:t>	Keeping  in view your class time table, what time is suitable for you to visit ten UHC? (Check as many boxes as necessary)</a:t>
            </a:r>
          </a:p>
          <a:p>
            <a:pPr lvl="1">
              <a:buFont typeface="Wingdings" pitchFamily="2" charset="2"/>
              <a:buChar char="q"/>
            </a:pPr>
            <a:r>
              <a:rPr lang="en-US" dirty="0" smtClean="0"/>
              <a:t> 8-10 a.m.</a:t>
            </a:r>
          </a:p>
          <a:p>
            <a:pPr lvl="1">
              <a:buFont typeface="Wingdings" pitchFamily="2" charset="2"/>
              <a:buChar char="q"/>
            </a:pPr>
            <a:r>
              <a:rPr lang="en-US" dirty="0" smtClean="0"/>
              <a:t> </a:t>
            </a:r>
            <a:r>
              <a:rPr lang="en-US" dirty="0" smtClean="0"/>
              <a:t>10-12 a.m.</a:t>
            </a:r>
          </a:p>
          <a:p>
            <a:pPr lvl="1">
              <a:buFont typeface="Wingdings" pitchFamily="2" charset="2"/>
              <a:buChar char="q"/>
            </a:pPr>
            <a:r>
              <a:rPr lang="en-US" dirty="0" smtClean="0"/>
              <a:t> Lunch Break</a:t>
            </a:r>
          </a:p>
          <a:p>
            <a:pPr lvl="1">
              <a:buFont typeface="Wingdings" pitchFamily="2" charset="2"/>
              <a:buChar char="q"/>
            </a:pPr>
            <a:r>
              <a:rPr lang="en-US" dirty="0" smtClean="0"/>
              <a:t> </a:t>
            </a:r>
            <a:r>
              <a:rPr lang="en-US" dirty="0" smtClean="0"/>
              <a:t>2-3 p.m.</a:t>
            </a:r>
          </a:p>
          <a:p>
            <a:pPr lvl="1">
              <a:buFont typeface="Wingdings" pitchFamily="2" charset="2"/>
              <a:buChar char="q"/>
            </a:pPr>
            <a:r>
              <a:rPr lang="en-US" dirty="0" smtClean="0"/>
              <a:t> </a:t>
            </a:r>
            <a:r>
              <a:rPr lang="en-US" dirty="0" smtClean="0"/>
              <a:t>4-5 p.m.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Which services do you use at the UHC?</a:t>
            </a:r>
          </a:p>
          <a:p>
            <a:pPr lvl="1">
              <a:buFont typeface="Wingdings" pitchFamily="2" charset="2"/>
              <a:buChar char="q"/>
            </a:pPr>
            <a:r>
              <a:rPr lang="en-US" dirty="0" smtClean="0"/>
              <a:t>  Allergy</a:t>
            </a:r>
          </a:p>
          <a:p>
            <a:pPr lvl="1">
              <a:buFont typeface="Wingdings" pitchFamily="2" charset="2"/>
              <a:buChar char="q"/>
            </a:pPr>
            <a:r>
              <a:rPr lang="en-US" dirty="0" smtClean="0"/>
              <a:t> Cough</a:t>
            </a:r>
          </a:p>
          <a:p>
            <a:pPr lvl="1">
              <a:buFont typeface="Wingdings" pitchFamily="2" charset="2"/>
              <a:buChar char="q"/>
            </a:pPr>
            <a:r>
              <a:rPr lang="en-US" dirty="0" smtClean="0"/>
              <a:t> Diarrhea/Digestion Problems</a:t>
            </a:r>
          </a:p>
          <a:p>
            <a:pPr lvl="1">
              <a:buFont typeface="Wingdings" pitchFamily="2" charset="2"/>
              <a:buChar char="q"/>
            </a:pPr>
            <a:r>
              <a:rPr lang="en-US" dirty="0" smtClean="0"/>
              <a:t> Eye Sight Problems</a:t>
            </a:r>
          </a:p>
          <a:p>
            <a:pPr lvl="1">
              <a:buFont typeface="Wingdings" pitchFamily="2" charset="2"/>
              <a:buChar char="q"/>
            </a:pPr>
            <a:r>
              <a:rPr lang="en-US" dirty="0" smtClean="0"/>
              <a:t> Immunization</a:t>
            </a:r>
          </a:p>
          <a:p>
            <a:pPr lvl="1">
              <a:buFont typeface="Wingdings" pitchFamily="2" charset="2"/>
              <a:buChar char="q"/>
            </a:pPr>
            <a:r>
              <a:rPr lang="en-US" dirty="0" smtClean="0"/>
              <a:t> Influenza</a:t>
            </a:r>
          </a:p>
          <a:p>
            <a:pPr lvl="1">
              <a:buFont typeface="Wingdings" pitchFamily="2" charset="2"/>
              <a:buChar char="q"/>
            </a:pPr>
            <a:r>
              <a:rPr lang="en-US" dirty="0" smtClean="0"/>
              <a:t> Skin Care</a:t>
            </a:r>
          </a:p>
          <a:p>
            <a:pPr lvl="1">
              <a:buFont typeface="Wingdings" pitchFamily="2" charset="2"/>
              <a:buChar char="q"/>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buNone/>
            </a:pPr>
            <a:r>
              <a:rPr lang="en-US" b="1" dirty="0" smtClean="0"/>
              <a:t>TWO-WAY QUESTIONS</a:t>
            </a:r>
          </a:p>
          <a:p>
            <a:r>
              <a:rPr lang="en-US" dirty="0" smtClean="0"/>
              <a:t>Have you ever made an appointment at UHC?</a:t>
            </a:r>
          </a:p>
          <a:p>
            <a:pPr>
              <a:buNone/>
            </a:pPr>
            <a:r>
              <a:rPr lang="en-US" dirty="0" smtClean="0"/>
              <a:t>		_______Yes</a:t>
            </a:r>
          </a:p>
          <a:p>
            <a:pPr>
              <a:buNone/>
            </a:pPr>
            <a:r>
              <a:rPr lang="en-US" dirty="0" smtClean="0"/>
              <a:t>		_______No</a:t>
            </a:r>
          </a:p>
          <a:p>
            <a:r>
              <a:rPr lang="en-US" dirty="0" smtClean="0"/>
              <a:t>Have you ever had to wait for more than half an hour at the UHC?</a:t>
            </a:r>
          </a:p>
          <a:p>
            <a:pPr>
              <a:buNone/>
            </a:pPr>
            <a:r>
              <a:rPr lang="en-US" dirty="0" smtClean="0"/>
              <a:t>		_______</a:t>
            </a:r>
            <a:r>
              <a:rPr lang="en-US" dirty="0" smtClean="0"/>
              <a:t>Yes</a:t>
            </a:r>
          </a:p>
          <a:p>
            <a:pPr>
              <a:buNone/>
            </a:pPr>
            <a:r>
              <a:rPr lang="en-US" dirty="0" smtClean="0"/>
              <a:t>		_______No</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Would appointments after 7 p.m. Suit you?</a:t>
            </a:r>
          </a:p>
          <a:p>
            <a:pPr>
              <a:buNone/>
            </a:pPr>
            <a:r>
              <a:rPr lang="en-US" dirty="0" smtClean="0"/>
              <a:t>		</a:t>
            </a:r>
          </a:p>
          <a:p>
            <a:pPr>
              <a:buNone/>
            </a:pPr>
            <a:r>
              <a:rPr lang="en-US" dirty="0" smtClean="0"/>
              <a:t>	</a:t>
            </a:r>
            <a:r>
              <a:rPr lang="en-US" dirty="0" smtClean="0"/>
              <a:t>	_______</a:t>
            </a:r>
            <a:r>
              <a:rPr lang="en-US" dirty="0" smtClean="0"/>
              <a:t>Yes</a:t>
            </a:r>
          </a:p>
          <a:p>
            <a:pPr>
              <a:buNone/>
            </a:pPr>
            <a:r>
              <a:rPr lang="en-US" dirty="0" smtClean="0"/>
              <a:t>		_______</a:t>
            </a:r>
            <a:r>
              <a:rPr lang="en-US" dirty="0" smtClean="0"/>
              <a:t>No</a:t>
            </a:r>
          </a:p>
          <a:p>
            <a:pPr>
              <a:buNone/>
            </a:pPr>
            <a:r>
              <a:rPr lang="en-US" dirty="0" smtClean="0"/>
              <a:t>		_______Not Sure</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buNone/>
            </a:pPr>
            <a:r>
              <a:rPr lang="en-US" b="1" dirty="0" smtClean="0"/>
              <a:t>Multiple Choice Questions</a:t>
            </a:r>
          </a:p>
          <a:p>
            <a:r>
              <a:rPr lang="en-US" dirty="0" smtClean="0"/>
              <a:t>How frequently have you had to wait for more than half an hour at the UHC for a scheduled appointment?</a:t>
            </a:r>
          </a:p>
          <a:p>
            <a:pPr>
              <a:buNone/>
            </a:pPr>
            <a:r>
              <a:rPr lang="en-US" dirty="0" smtClean="0"/>
              <a:t>		_______always</a:t>
            </a:r>
            <a:endParaRPr lang="en-US" dirty="0" smtClean="0"/>
          </a:p>
          <a:p>
            <a:pPr>
              <a:buNone/>
            </a:pPr>
            <a:r>
              <a:rPr lang="en-US" dirty="0" smtClean="0"/>
              <a:t>		</a:t>
            </a:r>
            <a:r>
              <a:rPr lang="en-US" dirty="0" smtClean="0"/>
              <a:t>_______sometimes</a:t>
            </a:r>
            <a:endParaRPr lang="en-US" dirty="0" smtClean="0"/>
          </a:p>
          <a:p>
            <a:pPr>
              <a:buNone/>
            </a:pPr>
            <a:r>
              <a:rPr lang="en-US" dirty="0" smtClean="0"/>
              <a:t>		</a:t>
            </a:r>
            <a:r>
              <a:rPr lang="en-US" dirty="0" smtClean="0"/>
              <a:t>_______never</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How would you rate the services of the UHC?</a:t>
            </a:r>
          </a:p>
          <a:p>
            <a:pPr>
              <a:buNone/>
            </a:pPr>
            <a:r>
              <a:rPr lang="en-US" dirty="0" smtClean="0"/>
              <a:t>		_______adequate</a:t>
            </a:r>
            <a:endParaRPr lang="en-US" dirty="0" smtClean="0"/>
          </a:p>
          <a:p>
            <a:pPr>
              <a:buNone/>
            </a:pPr>
            <a:r>
              <a:rPr lang="en-US" dirty="0" smtClean="0"/>
              <a:t>		</a:t>
            </a:r>
            <a:r>
              <a:rPr lang="en-US" dirty="0" smtClean="0"/>
              <a:t>_______inadequate</a:t>
            </a:r>
            <a:endParaRPr lang="en-US" dirty="0" smtClean="0"/>
          </a:p>
          <a:p>
            <a:pPr>
              <a:buNone/>
            </a:pPr>
            <a:r>
              <a:rPr lang="en-US" dirty="0" smtClean="0"/>
              <a:t>		</a:t>
            </a:r>
            <a:r>
              <a:rPr lang="en-US" dirty="0" smtClean="0"/>
              <a:t>_______better than adequate</a:t>
            </a:r>
          </a:p>
          <a:p>
            <a:pPr>
              <a:buNone/>
            </a:pPr>
            <a:r>
              <a:rPr lang="en-US" dirty="0" smtClean="0"/>
              <a:t>		_______excellent</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buNone/>
            </a:pPr>
            <a:r>
              <a:rPr lang="en-US" b="1" dirty="0" smtClean="0"/>
              <a:t>Ranking Scales</a:t>
            </a:r>
          </a:p>
          <a:p>
            <a:pPr>
              <a:buNone/>
            </a:pPr>
            <a:r>
              <a:rPr lang="en-US" dirty="0" smtClean="0"/>
              <a:t>	Keeping in view your class time-table, which times during the day( Monday to Saturday) would be most convenient for you make an appointment at the UHC?</a:t>
            </a:r>
          </a:p>
          <a:p>
            <a:pPr>
              <a:buNone/>
            </a:pPr>
            <a:r>
              <a:rPr lang="en-US" dirty="0" smtClean="0"/>
              <a:t>	</a:t>
            </a:r>
            <a:r>
              <a:rPr lang="en-US" sz="2400" dirty="0" smtClean="0"/>
              <a:t>Put 1 by the most convenient time, 2 by the next most convenient time and so on until you have ranked all four choices.</a:t>
            </a:r>
          </a:p>
          <a:p>
            <a:pPr>
              <a:buNone/>
            </a:pPr>
            <a:r>
              <a:rPr lang="en-US" sz="2400" dirty="0" smtClean="0"/>
              <a:t>		_______mornings</a:t>
            </a:r>
            <a:endParaRPr lang="en-US" sz="2400" dirty="0" smtClean="0"/>
          </a:p>
          <a:p>
            <a:pPr>
              <a:buNone/>
            </a:pPr>
            <a:r>
              <a:rPr lang="en-US" sz="2400" dirty="0" smtClean="0"/>
              <a:t>		</a:t>
            </a:r>
            <a:r>
              <a:rPr lang="en-US" sz="2400" dirty="0" smtClean="0"/>
              <a:t>_______afternoons (3-5 p.m.)</a:t>
            </a:r>
            <a:endParaRPr lang="en-US" sz="2400" dirty="0" smtClean="0"/>
          </a:p>
          <a:p>
            <a:pPr>
              <a:buNone/>
            </a:pPr>
            <a:r>
              <a:rPr lang="en-US" sz="2400" dirty="0" smtClean="0"/>
              <a:t>		</a:t>
            </a:r>
            <a:r>
              <a:rPr lang="en-US" sz="2400" dirty="0" smtClean="0"/>
              <a:t>_______evening  (5-7 p.m.)</a:t>
            </a:r>
            <a:endParaRPr lang="en-US" sz="2400" dirty="0" smtClean="0"/>
          </a:p>
          <a:p>
            <a:pPr>
              <a:buNone/>
            </a:pPr>
            <a:r>
              <a:rPr lang="en-US" sz="2400" dirty="0" smtClean="0"/>
              <a:t>		</a:t>
            </a:r>
            <a:r>
              <a:rPr lang="en-US" sz="2400" dirty="0" smtClean="0"/>
              <a:t>_______after 7 p.m.</a:t>
            </a:r>
            <a:endParaRPr lang="en-US" sz="2400" dirty="0" smtClean="0"/>
          </a:p>
          <a:p>
            <a:pPr>
              <a:buNone/>
            </a:pPr>
            <a:endParaRPr lang="en-US" sz="2400" dirty="0" smtClean="0"/>
          </a:p>
          <a:p>
            <a:pPr>
              <a:buNone/>
            </a:pP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Writing up the results of the Questionnaire</a:t>
            </a:r>
            <a:endParaRPr lang="en-US" b="1" dirty="0"/>
          </a:p>
        </p:txBody>
      </p:sp>
      <p:sp>
        <p:nvSpPr>
          <p:cNvPr id="3" name="Content Placeholder 2"/>
          <p:cNvSpPr>
            <a:spLocks noGrp="1"/>
          </p:cNvSpPr>
          <p:nvPr>
            <p:ph sz="quarter" idx="1"/>
          </p:nvPr>
        </p:nvSpPr>
        <p:spPr/>
        <p:txBody>
          <a:bodyPr/>
          <a:lstStyle/>
          <a:p>
            <a:r>
              <a:rPr lang="en-US" dirty="0" smtClean="0"/>
              <a:t>After collecting the questionnaires you will need to tally the results question by question ad then do write of the results.</a:t>
            </a:r>
          </a:p>
          <a:p>
            <a:r>
              <a:rPr lang="en-US" dirty="0" smtClean="0"/>
              <a:t>Begin by first summarizing the results, then organize them in a standardized format.</a:t>
            </a:r>
          </a:p>
          <a:p>
            <a:r>
              <a:rPr lang="en-US" dirty="0" smtClean="0"/>
              <a:t>Finally end by giving your interpretation and comments with recommendations and suggestions if necessary.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Basic rules for questionnaire item construction</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Use statements which are interpreted in the same way by members of different members of population of interest.</a:t>
            </a:r>
          </a:p>
          <a:p>
            <a:r>
              <a:rPr lang="en-US" dirty="0" smtClean="0"/>
              <a:t>Use clear and comprehensible wording, easily understandable for all educational levels</a:t>
            </a:r>
          </a:p>
          <a:p>
            <a:r>
              <a:rPr lang="en-US" dirty="0" smtClean="0"/>
              <a:t>Don’t use any jargon or abbreviations which might be unknown to some of your target sample.</a:t>
            </a:r>
          </a:p>
          <a:p>
            <a:r>
              <a:rPr lang="en-US" dirty="0" smtClean="0"/>
              <a:t>Use correct spelling, grammar and punctuation.</a:t>
            </a:r>
          </a:p>
          <a:p>
            <a:r>
              <a:rPr lang="en-US" dirty="0" smtClean="0"/>
              <a:t>Avoid items that contain more than one question per item e.g. “Do you like strawberries and potatoes?”</a:t>
            </a:r>
          </a:p>
          <a:p>
            <a:r>
              <a:rPr lang="en-US" dirty="0" smtClean="0"/>
              <a:t>Questions should not be biased.</a:t>
            </a:r>
          </a:p>
          <a:p>
            <a:r>
              <a:rPr lang="en-US" dirty="0" smtClean="0"/>
              <a:t>Use positive statements and avoid negatives.</a:t>
            </a:r>
          </a:p>
          <a:p>
            <a:r>
              <a:rPr lang="en-US" dirty="0" smtClean="0"/>
              <a:t>Do not make assumptions about the respondents.</a:t>
            </a:r>
          </a:p>
          <a:p>
            <a:pPr>
              <a:buNone/>
            </a:pPr>
            <a:endParaRPr lang="en-US" dirty="0" smtClean="0"/>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Keeping your respondents in mind write a brief introduction stating the purpose of the questionnaire and explaining how the results will be used.</a:t>
            </a:r>
          </a:p>
          <a:p>
            <a:r>
              <a:rPr lang="en-US" dirty="0" smtClean="0"/>
              <a:t>Clear instructions need to be given on how to answer the questionnaire.</a:t>
            </a:r>
          </a:p>
          <a:p>
            <a:r>
              <a:rPr lang="en-US" dirty="0" smtClean="0"/>
              <a:t>Estimate the amount of time that will be taken in filling out the questionnaire and where ever possible pass on this information orally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Sequence</a:t>
            </a:r>
            <a:endParaRPr lang="en-US" b="1" dirty="0"/>
          </a:p>
        </p:txBody>
      </p:sp>
      <p:sp>
        <p:nvSpPr>
          <p:cNvPr id="3" name="Content Placeholder 2"/>
          <p:cNvSpPr>
            <a:spLocks noGrp="1"/>
          </p:cNvSpPr>
          <p:nvPr>
            <p:ph sz="quarter" idx="1"/>
          </p:nvPr>
        </p:nvSpPr>
        <p:spPr/>
        <p:txBody>
          <a:bodyPr>
            <a:normAutofit fontScale="40000" lnSpcReduction="20000"/>
          </a:bodyPr>
          <a:lstStyle/>
          <a:p>
            <a:r>
              <a:rPr lang="en-US" sz="5100" dirty="0" smtClean="0"/>
              <a:t>Questions should flow logically from one to the next. </a:t>
            </a:r>
            <a:endParaRPr lang="en-US" sz="5100" dirty="0" smtClean="0"/>
          </a:p>
          <a:p>
            <a:r>
              <a:rPr lang="en-US" sz="5100" dirty="0" smtClean="0"/>
              <a:t>You may group questions wither to form or subject and see that one question lead to another.</a:t>
            </a:r>
          </a:p>
          <a:p>
            <a:r>
              <a:rPr lang="en-US" sz="5100" dirty="0" smtClean="0"/>
              <a:t>It is advisable to begin with general questions, gradually moving on to more complicated ones.</a:t>
            </a:r>
            <a:endParaRPr lang="en-US" sz="5100" dirty="0" smtClean="0"/>
          </a:p>
          <a:p>
            <a:r>
              <a:rPr lang="en-US" sz="5100" dirty="0" smtClean="0"/>
              <a:t>To achieve the best response rate, questions should flow from the least sensitive to the most sensitive, and from the more general to the more specific</a:t>
            </a:r>
            <a:r>
              <a:rPr lang="en-US" sz="5100" dirty="0" smtClean="0"/>
              <a:t>.</a:t>
            </a:r>
          </a:p>
          <a:p>
            <a:r>
              <a:rPr lang="en-US" sz="5100" dirty="0" smtClean="0"/>
              <a:t>The format of the questionnaire should be attractive.</a:t>
            </a:r>
          </a:p>
          <a:p>
            <a:r>
              <a:rPr lang="en-US" sz="5100" dirty="0" smtClean="0"/>
              <a:t>Do not try to save paper and crowd all the questions on one page.</a:t>
            </a:r>
          </a:p>
          <a:p>
            <a:r>
              <a:rPr lang="en-US" sz="5100" dirty="0" smtClean="0"/>
              <a:t>As space for answering open ended questions is required, it is advisable to place these questions at the end of the questionnaire.</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There typically is a flow that should be followed when constructing a questionnaire in regards to the order that the questions are asked. The order is as follows:</a:t>
            </a:r>
          </a:p>
          <a:p>
            <a:pPr lvl="0"/>
            <a:r>
              <a:rPr lang="en-US" dirty="0" smtClean="0"/>
              <a:t>Screens</a:t>
            </a:r>
          </a:p>
          <a:p>
            <a:pPr lvl="0"/>
            <a:r>
              <a:rPr lang="en-US" dirty="0" smtClean="0"/>
              <a:t>Warm-ups</a:t>
            </a:r>
          </a:p>
          <a:p>
            <a:pPr lvl="0"/>
            <a:r>
              <a:rPr lang="en-US" dirty="0" smtClean="0"/>
              <a:t>Transitions</a:t>
            </a:r>
          </a:p>
          <a:p>
            <a:pPr lvl="0"/>
            <a:r>
              <a:rPr lang="en-US" dirty="0" smtClean="0"/>
              <a:t>Skips</a:t>
            </a:r>
          </a:p>
          <a:p>
            <a:pPr lvl="0"/>
            <a:r>
              <a:rPr lang="en-US" dirty="0" smtClean="0"/>
              <a:t>Difficult</a:t>
            </a:r>
          </a:p>
          <a:p>
            <a:r>
              <a:rPr lang="en-US" dirty="0" smtClean="0"/>
              <a:t>Classification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Screens</a:t>
            </a:r>
            <a:r>
              <a:rPr lang="en-US" dirty="0" smtClean="0"/>
              <a:t> are used as a screening method to find out early whether or not someone should complete the questionnaire.</a:t>
            </a:r>
          </a:p>
          <a:p>
            <a:r>
              <a:rPr lang="en-US" b="1" dirty="0" smtClean="0"/>
              <a:t>Warm-ups</a:t>
            </a:r>
            <a:r>
              <a:rPr lang="en-US" dirty="0" smtClean="0"/>
              <a:t> are simple to answer, help capture interest in the survey, and may not even pertain to research objectives.</a:t>
            </a:r>
          </a:p>
          <a:p>
            <a:r>
              <a:rPr lang="en-US" b="1" dirty="0" smtClean="0"/>
              <a:t>Transition</a:t>
            </a:r>
            <a:r>
              <a:rPr lang="en-US" dirty="0" smtClean="0"/>
              <a:t> questions are used to make different areas flow well together.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Skips</a:t>
            </a:r>
            <a:r>
              <a:rPr lang="en-US" dirty="0" smtClean="0"/>
              <a:t> include questions similar to "If yes, then answer question 3. If no, then continue to question.</a:t>
            </a:r>
          </a:p>
          <a:p>
            <a:r>
              <a:rPr lang="en-US" b="1" dirty="0" smtClean="0"/>
              <a:t>Difficult</a:t>
            </a:r>
            <a:r>
              <a:rPr lang="en-US" dirty="0" smtClean="0"/>
              <a:t> questions are towards the end because the respondent is in "response mode.“</a:t>
            </a:r>
          </a:p>
          <a:p>
            <a:r>
              <a:rPr lang="en-US" b="1" dirty="0" smtClean="0"/>
              <a:t>Classification</a:t>
            </a:r>
            <a:r>
              <a:rPr lang="en-US" dirty="0" smtClean="0"/>
              <a:t>, or demographic question should be at the end because typically they can feel like personal questions which will make respondents uncomfortable and not willing to finish survey.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make a questionnaire</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b="1" dirty="0" smtClean="0"/>
              <a:t>Figure out what information you are trying to gather from this survey</a:t>
            </a:r>
          </a:p>
          <a:p>
            <a:pPr lvl="1"/>
            <a:r>
              <a:rPr lang="en-US" dirty="0" smtClean="0"/>
              <a:t>What is your main objective in doing the questionnaire? </a:t>
            </a:r>
          </a:p>
          <a:p>
            <a:pPr lvl="1"/>
            <a:r>
              <a:rPr lang="en-US" dirty="0" smtClean="0"/>
              <a:t>What information do you need from the respondents in order to meet your objectives? </a:t>
            </a:r>
          </a:p>
          <a:p>
            <a:pPr lvl="1"/>
            <a:r>
              <a:rPr lang="en-US" dirty="0" smtClean="0"/>
              <a:t>Think of questions that will address your objectives and get answers for your questions. </a:t>
            </a:r>
          </a:p>
          <a:p>
            <a:pPr lvl="1"/>
            <a:r>
              <a:rPr lang="en-US" dirty="0" smtClean="0"/>
              <a:t>You should also make sure that your questions are not redundant or not specific to your topic.</a:t>
            </a:r>
          </a:p>
          <a:p>
            <a:pPr lvl="1"/>
            <a:r>
              <a:rPr lang="en-US" dirty="0" smtClean="0"/>
              <a:t> You should not include any questions that do not gather information that is directly useful in your research.</a:t>
            </a:r>
          </a:p>
          <a:p>
            <a:r>
              <a:rPr lang="en-US" b="1" dirty="0" smtClean="0"/>
              <a:t>Decide what you would like to learn from your questionnaire.</a:t>
            </a:r>
            <a:r>
              <a:rPr lang="en-US" dirty="0" smtClean="0"/>
              <a:t> </a:t>
            </a:r>
          </a:p>
          <a:p>
            <a:pPr lvl="1"/>
            <a:r>
              <a:rPr lang="en-US" dirty="0" smtClean="0"/>
              <a:t>This will help you come up with questions to ask and the order in which to ask them.</a:t>
            </a:r>
          </a:p>
          <a:p>
            <a:pPr lvl="1"/>
            <a:r>
              <a:rPr lang="en-US" dirty="0" smtClean="0"/>
              <a:t> Ask yourself how you will use the data you obtain and set goals from there.</a:t>
            </a:r>
          </a:p>
          <a:p>
            <a:pPr lvl="1">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187</TotalTime>
  <Words>1412</Words>
  <Application>Microsoft Office PowerPoint</Application>
  <PresentationFormat>On-screen Show (4:3)</PresentationFormat>
  <Paragraphs>140</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Oriel</vt:lpstr>
      <vt:lpstr>Questionnaires</vt:lpstr>
      <vt:lpstr>Questionnaires</vt:lpstr>
      <vt:lpstr>Basic rules for questionnaire item construction</vt:lpstr>
      <vt:lpstr>Slide 4</vt:lpstr>
      <vt:lpstr>Question Sequence</vt:lpstr>
      <vt:lpstr>Slide 6</vt:lpstr>
      <vt:lpstr>Slide 7</vt:lpstr>
      <vt:lpstr>Slide 8</vt:lpstr>
      <vt:lpstr>How to make a questionnaire</vt:lpstr>
      <vt:lpstr>Slide 10</vt:lpstr>
      <vt:lpstr>Slide 11</vt:lpstr>
      <vt:lpstr>Slide 12</vt:lpstr>
      <vt:lpstr>Slide 13</vt:lpstr>
      <vt:lpstr>Slide 14</vt:lpstr>
      <vt:lpstr>Slide 15</vt:lpstr>
      <vt:lpstr>Slide 16</vt:lpstr>
      <vt:lpstr>Slide 17</vt:lpstr>
      <vt:lpstr>A Few Examples of Open Questions</vt:lpstr>
      <vt:lpstr>Slide 19</vt:lpstr>
      <vt:lpstr>Slide 20</vt:lpstr>
      <vt:lpstr>A Few examples of different forms of Closed Questions</vt:lpstr>
      <vt:lpstr>Slide 22</vt:lpstr>
      <vt:lpstr>Slide 23</vt:lpstr>
      <vt:lpstr>Slide 24</vt:lpstr>
      <vt:lpstr>Slide 25</vt:lpstr>
      <vt:lpstr>Slide 26</vt:lpstr>
      <vt:lpstr>Slide 27</vt:lpstr>
      <vt:lpstr>Writing up the results of the Questionnaire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Saima Gulzar</dc:creator>
  <cp:lastModifiedBy>Saima Gulzar</cp:lastModifiedBy>
  <cp:revision>25</cp:revision>
  <dcterms:created xsi:type="dcterms:W3CDTF">2014-04-30T06:24:22Z</dcterms:created>
  <dcterms:modified xsi:type="dcterms:W3CDTF">2014-05-02T06:31:11Z</dcterms:modified>
</cp:coreProperties>
</file>