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315" r:id="rId14"/>
    <p:sldId id="268" r:id="rId15"/>
    <p:sldId id="313"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2" r:id="rId37"/>
    <p:sldId id="293" r:id="rId38"/>
    <p:sldId id="294" r:id="rId39"/>
    <p:sldId id="295" r:id="rId40"/>
    <p:sldId id="289" r:id="rId41"/>
    <p:sldId id="290" r:id="rId42"/>
    <p:sldId id="291" r:id="rId43"/>
    <p:sldId id="296" r:id="rId44"/>
    <p:sldId id="297" r:id="rId45"/>
    <p:sldId id="298" r:id="rId46"/>
    <p:sldId id="299" r:id="rId47"/>
    <p:sldId id="300" r:id="rId48"/>
    <p:sldId id="301" r:id="rId49"/>
    <p:sldId id="302" r:id="rId50"/>
    <p:sldId id="303" r:id="rId51"/>
    <p:sldId id="304" r:id="rId52"/>
    <p:sldId id="305" r:id="rId53"/>
    <p:sldId id="307" r:id="rId54"/>
    <p:sldId id="308" r:id="rId55"/>
    <p:sldId id="309" r:id="rId56"/>
    <p:sldId id="310" r:id="rId57"/>
    <p:sldId id="311" r:id="rId58"/>
    <p:sldId id="306" r:id="rId59"/>
    <p:sldId id="312" r:id="rId60"/>
    <p:sldId id="314" r:id="rId6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9900FF"/>
    <a:srgbClr val="9966FF"/>
    <a:srgbClr val="CCFF33"/>
    <a:srgbClr val="FFFF66"/>
    <a:srgbClr val="D60093"/>
    <a:srgbClr val="339966"/>
    <a:srgbClr val="FF9999"/>
    <a:srgbClr val="CC66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EB2717-7A35-488E-9EA4-A583B4E1394C}"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B2717-7A35-488E-9EA4-A583B4E1394C}"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B2717-7A35-488E-9EA4-A583B4E1394C}"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EB2717-7A35-488E-9EA4-A583B4E1394C}"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EB2717-7A35-488E-9EA4-A583B4E1394C}" type="datetimeFigureOut">
              <a:rPr lang="en-US" smtClean="0"/>
              <a:pPr/>
              <a:t>4/22/2014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EB2717-7A35-488E-9EA4-A583B4E1394C}"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EB2717-7A35-488E-9EA4-A583B4E1394C}" type="datetimeFigureOut">
              <a:rPr lang="en-US" smtClean="0"/>
              <a:pPr/>
              <a:t>4/22/2014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EB2717-7A35-488E-9EA4-A583B4E1394C}" type="datetimeFigureOut">
              <a:rPr lang="en-US" smtClean="0"/>
              <a:pPr/>
              <a:t>4/22/2014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EB2717-7A35-488E-9EA4-A583B4E1394C}" type="datetimeFigureOut">
              <a:rPr lang="en-US" smtClean="0"/>
              <a:pPr/>
              <a:t>4/22/2014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B2717-7A35-488E-9EA4-A583B4E1394C}"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EB2717-7A35-488E-9EA4-A583B4E1394C}" type="datetimeFigureOut">
              <a:rPr lang="en-US" smtClean="0"/>
              <a:pPr/>
              <a:t>4/22/2014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0CD8D4-30C2-4949-A3BE-40F8DA484E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EB2717-7A35-488E-9EA4-A583B4E1394C}" type="datetimeFigureOut">
              <a:rPr lang="en-US" smtClean="0"/>
              <a:pPr/>
              <a:t>4/22/2014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CD8D4-30C2-4949-A3BE-40F8DA484E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33400" y="2130425"/>
            <a:ext cx="7239000" cy="1470025"/>
          </a:xfrm>
        </p:spPr>
        <p:txBody>
          <a:bodyPr/>
          <a:lstStyle/>
          <a:p>
            <a:r>
              <a:rPr lang="en-US" b="1" dirty="0" smtClean="0">
                <a:solidFill>
                  <a:srgbClr val="C00000"/>
                </a:solidFill>
              </a:rPr>
              <a:t>        Academic Writing</a:t>
            </a:r>
            <a:endParaRPr lang="en-US" b="1"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Strengths and weaknesses in Xiao’s first attempt</a:t>
            </a:r>
            <a:endParaRPr lang="en-US" b="1" dirty="0">
              <a:solidFill>
                <a:srgbClr val="C00000"/>
              </a:solidFill>
            </a:endParaRPr>
          </a:p>
        </p:txBody>
      </p:sp>
      <p:sp>
        <p:nvSpPr>
          <p:cNvPr id="3" name="Content Placeholder 2"/>
          <p:cNvSpPr>
            <a:spLocks noGrp="1"/>
          </p:cNvSpPr>
          <p:nvPr>
            <p:ph idx="1"/>
          </p:nvPr>
        </p:nvSpPr>
        <p:spPr/>
        <p:txBody>
          <a:bodyPr>
            <a:normAutofit/>
          </a:bodyPr>
          <a:lstStyle/>
          <a:p>
            <a:pPr>
              <a:buNone/>
            </a:pPr>
            <a:r>
              <a:rPr lang="en-US" b="1" dirty="0" smtClean="0">
                <a:solidFill>
                  <a:srgbClr val="FF0000"/>
                </a:solidFill>
              </a:rPr>
              <a:t>In terms of Content</a:t>
            </a:r>
          </a:p>
          <a:p>
            <a:r>
              <a:rPr lang="en-US" dirty="0" smtClean="0"/>
              <a:t> </a:t>
            </a:r>
            <a:r>
              <a:rPr lang="en-US" dirty="0" smtClean="0"/>
              <a:t>Xiao</a:t>
            </a:r>
            <a:r>
              <a:rPr lang="en-US" dirty="0" smtClean="0"/>
              <a:t> </a:t>
            </a:r>
            <a:r>
              <a:rPr lang="en-US" dirty="0" smtClean="0"/>
              <a:t>has</a:t>
            </a:r>
            <a:r>
              <a:rPr lang="en-US" dirty="0" smtClean="0"/>
              <a:t> </a:t>
            </a:r>
            <a:r>
              <a:rPr lang="en-US" dirty="0" smtClean="0"/>
              <a:t>got some content </a:t>
            </a:r>
            <a:r>
              <a:rPr lang="en-US" dirty="0" smtClean="0"/>
              <a:t>there</a:t>
            </a:r>
            <a:endParaRPr lang="en-US" dirty="0" smtClean="0"/>
          </a:p>
          <a:p>
            <a:r>
              <a:rPr lang="en-US" dirty="0" smtClean="0"/>
              <a:t> </a:t>
            </a:r>
            <a:r>
              <a:rPr lang="en-US" dirty="0" smtClean="0"/>
              <a:t>He</a:t>
            </a:r>
            <a:r>
              <a:rPr lang="en-US" dirty="0" smtClean="0"/>
              <a:t> </a:t>
            </a:r>
            <a:r>
              <a:rPr lang="en-US" dirty="0" smtClean="0"/>
              <a:t>has</a:t>
            </a:r>
            <a:r>
              <a:rPr lang="en-US" dirty="0" smtClean="0"/>
              <a:t> </a:t>
            </a:r>
            <a:r>
              <a:rPr lang="en-US" dirty="0" smtClean="0"/>
              <a:t>got some good </a:t>
            </a:r>
            <a:r>
              <a:rPr lang="en-US" dirty="0" smtClean="0"/>
              <a:t>ideas, but </a:t>
            </a:r>
            <a:r>
              <a:rPr lang="en-US" dirty="0" smtClean="0"/>
              <a:t>his ideas aren't very well developed, and we don't have many details.</a:t>
            </a:r>
          </a:p>
          <a:p>
            <a:r>
              <a:rPr lang="en-US" dirty="0" smtClean="0"/>
              <a:t> For example, </a:t>
            </a:r>
            <a:r>
              <a:rPr lang="en-US" dirty="0" smtClean="0"/>
              <a:t>he has </a:t>
            </a:r>
            <a:r>
              <a:rPr lang="en-US" dirty="0" smtClean="0"/>
              <a:t>written, "the people's lives improve day by day," but he hasn't given us any details about that.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Strengths and weaknesses in Xiao’s first attempt</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pPr>
              <a:buNone/>
            </a:pPr>
            <a:r>
              <a:rPr lang="en-US" b="1" dirty="0" smtClean="0">
                <a:solidFill>
                  <a:srgbClr val="FF6699"/>
                </a:solidFill>
              </a:rPr>
              <a:t>In terms of Organisation</a:t>
            </a:r>
          </a:p>
          <a:p>
            <a:endParaRPr lang="en-US" dirty="0" smtClean="0"/>
          </a:p>
          <a:p>
            <a:r>
              <a:rPr lang="en-US" dirty="0" smtClean="0"/>
              <a:t> His paragraphing is quite basic </a:t>
            </a:r>
          </a:p>
          <a:p>
            <a:endParaRPr lang="en-US" dirty="0" smtClean="0"/>
          </a:p>
          <a:p>
            <a:r>
              <a:rPr lang="en-US" dirty="0" smtClean="0"/>
              <a:t> His paragraphs are short </a:t>
            </a:r>
          </a:p>
          <a:p>
            <a:endParaRPr lang="en-US" dirty="0" smtClean="0"/>
          </a:p>
          <a:p>
            <a:r>
              <a:rPr lang="en-US" dirty="0" smtClean="0"/>
              <a:t> There are very, very few linking words so his ideas aren't well connected. </a:t>
            </a: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Strengths and weaknesses in Xiao’s first attempt</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sz="4500" b="1" dirty="0" smtClean="0">
                <a:solidFill>
                  <a:srgbClr val="009900"/>
                </a:solidFill>
              </a:rPr>
              <a:t>In terms of Language</a:t>
            </a:r>
          </a:p>
          <a:p>
            <a:pPr>
              <a:buNone/>
            </a:pPr>
            <a:endParaRPr lang="en-US" dirty="0" smtClean="0"/>
          </a:p>
          <a:p>
            <a:r>
              <a:rPr lang="en-US" dirty="0" smtClean="0"/>
              <a:t> </a:t>
            </a:r>
            <a:r>
              <a:rPr lang="en-US" sz="3500" dirty="0" smtClean="0"/>
              <a:t>W</a:t>
            </a:r>
            <a:r>
              <a:rPr lang="en-US" sz="3500" dirty="0" smtClean="0"/>
              <a:t>e </a:t>
            </a:r>
            <a:r>
              <a:rPr lang="en-US" sz="3500" dirty="0" smtClean="0"/>
              <a:t>can understand what </a:t>
            </a:r>
            <a:r>
              <a:rPr lang="en-US" sz="3500" dirty="0" smtClean="0"/>
              <a:t>he is </a:t>
            </a:r>
            <a:r>
              <a:rPr lang="en-US" sz="3500" dirty="0" smtClean="0"/>
              <a:t>saying, but there are quite a few errors. </a:t>
            </a:r>
          </a:p>
          <a:p>
            <a:endParaRPr lang="en-US" sz="3500" dirty="0" smtClean="0"/>
          </a:p>
          <a:p>
            <a:r>
              <a:rPr lang="en-US" sz="3500" dirty="0" smtClean="0"/>
              <a:t> He has problems with his verbs,  sometimes he leaves the verb about completely. </a:t>
            </a:r>
          </a:p>
          <a:p>
            <a:endParaRPr lang="en-US" sz="3500" dirty="0" smtClean="0"/>
          </a:p>
          <a:p>
            <a:r>
              <a:rPr lang="en-US" sz="3500" dirty="0" smtClean="0"/>
              <a:t> When he does use a verb, he often gets the subject-verb agreement wrong.  So he writes, it have, rather than it has. </a:t>
            </a:r>
          </a:p>
          <a:p>
            <a:endParaRPr lang="en-US" sz="3500" dirty="0" smtClean="0"/>
          </a:p>
          <a:p>
            <a:r>
              <a:rPr lang="en-US" sz="3500" dirty="0" smtClean="0"/>
              <a:t> He doesn't use punctuation very well. </a:t>
            </a:r>
          </a:p>
          <a:p>
            <a:endParaRPr lang="en-US" sz="35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Strengths and weaknesses in Xiao’s first attempt</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sz="4000" b="1" dirty="0" smtClean="0">
                <a:solidFill>
                  <a:srgbClr val="009900"/>
                </a:solidFill>
              </a:rPr>
              <a:t>In terms of Language</a:t>
            </a:r>
          </a:p>
          <a:p>
            <a:r>
              <a:rPr lang="en-US" dirty="0" smtClean="0"/>
              <a:t>He </a:t>
            </a:r>
            <a:r>
              <a:rPr lang="en-US" dirty="0" smtClean="0"/>
              <a:t>uses a lot of full stops, but that's because his sentences are very short and not linked very well. </a:t>
            </a:r>
          </a:p>
          <a:p>
            <a:endParaRPr lang="en-US" dirty="0" smtClean="0"/>
          </a:p>
          <a:p>
            <a:r>
              <a:rPr lang="en-US" dirty="0" smtClean="0"/>
              <a:t> He doesn't use commas or capital letters so he needs help with working out how to punctuate his text better. </a:t>
            </a:r>
          </a:p>
          <a:p>
            <a:endParaRPr lang="en-US" dirty="0" smtClean="0"/>
          </a:p>
          <a:p>
            <a:r>
              <a:rPr lang="en-US" dirty="0" smtClean="0"/>
              <a:t> His spelling is a problem as well in a couple of cases. </a:t>
            </a:r>
          </a:p>
          <a:p>
            <a:endParaRPr lang="en-US" dirty="0" smtClean="0"/>
          </a:p>
          <a:p>
            <a:r>
              <a:rPr lang="en-US" dirty="0" smtClean="0"/>
              <a:t> He spelled interesting and better wrong. And </a:t>
            </a:r>
            <a:r>
              <a:rPr lang="en-US" dirty="0" smtClean="0"/>
              <a:t>we also </a:t>
            </a:r>
            <a:r>
              <a:rPr lang="en-US" dirty="0" smtClean="0"/>
              <a:t>need </a:t>
            </a:r>
            <a:r>
              <a:rPr lang="en-US" dirty="0" smtClean="0"/>
              <a:t>to talk </a:t>
            </a:r>
            <a:r>
              <a:rPr lang="en-US" dirty="0" smtClean="0"/>
              <a:t>about his style. </a:t>
            </a:r>
          </a:p>
          <a:p>
            <a:endParaRPr lang="en-US" dirty="0" smtClean="0"/>
          </a:p>
          <a:p>
            <a:r>
              <a:rPr lang="en-US" dirty="0" smtClean="0"/>
              <a:t> He's used the word, I, quite a lot, and in academic writing we tend not to personalize it. </a:t>
            </a:r>
            <a:endParaRPr lang="en-US" b="1"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rgbClr val="C00000"/>
                </a:solidFill>
              </a:rPr>
              <a:t>XIAO’s Second Attempt</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a:buNone/>
            </a:pPr>
            <a:r>
              <a:rPr lang="en-GB" sz="1400" b="1" dirty="0" smtClean="0"/>
              <a:t>	</a:t>
            </a:r>
            <a:r>
              <a:rPr lang="en-GB" sz="1800" b="1" dirty="0" smtClean="0"/>
              <a:t>Discuss the differences between the way of life in your country now and the way of life in the past</a:t>
            </a:r>
            <a:endParaRPr lang="en-US" sz="1800" dirty="0" smtClean="0"/>
          </a:p>
          <a:p>
            <a:pPr>
              <a:buNone/>
            </a:pPr>
            <a:r>
              <a:rPr lang="en-GB" sz="1800" dirty="0" smtClean="0"/>
              <a:t>	China is interesting country with a long history.  China is developing very fast nowadays through the government and people’s hard work.  Many aspect of life have changed in the last fifty years, some change are good and some are bad. China better than before.  This essay will explain changes in the country.</a:t>
            </a:r>
          </a:p>
          <a:p>
            <a:pPr>
              <a:buNone/>
            </a:pPr>
            <a:endParaRPr lang="en-US" sz="1800" dirty="0" smtClean="0"/>
          </a:p>
          <a:p>
            <a:pPr>
              <a:buNone/>
            </a:pPr>
            <a:r>
              <a:rPr lang="en-GB" sz="1800" dirty="0" smtClean="0"/>
              <a:t>	Firstly, people’s standard of living is higher than before.  People’s lives very bad after the Second World War. People were poor because the country was poor. There was no food, no electricity and it was hard to buy anything in shops.  Because of no food, government had to make a rule, each person could only buy five kilos of rice per month.  In people’s homes, there was no television or telephone. Since those days, China has industrialised. It has created jobs and opportunities for people in cities such as Shanghai and Beijing and increased building work, exports and profits. China opened its doors to the world. The Olympic Games came to China in 2008. Nowadays, there is enough food for everyone, and families had comfortable homes, televisions, internet access, personal computers and mobile phones.  People can buy anything they want in the shops.   </a:t>
            </a:r>
          </a:p>
          <a:p>
            <a:pPr>
              <a:buNone/>
            </a:pPr>
            <a:endParaRPr lang="en-US" sz="1200" dirty="0" smtClean="0"/>
          </a:p>
          <a:p>
            <a:pPr>
              <a:buNone/>
            </a:pPr>
            <a:r>
              <a:rPr lang="en-GB" sz="1200" dirty="0" smtClean="0"/>
              <a:t>	</a:t>
            </a:r>
            <a:r>
              <a:rPr lang="en-US" sz="1200" dirty="0" smtClean="0"/>
              <a:t> </a:t>
            </a:r>
          </a:p>
          <a:p>
            <a:pPr>
              <a:buNone/>
            </a:pPr>
            <a:endParaRPr lang="en-US" sz="1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C00000"/>
                </a:solidFill>
              </a:rPr>
              <a:t>XIAO’s Second </a:t>
            </a:r>
            <a:r>
              <a:rPr lang="en-GB" b="1" dirty="0" smtClean="0">
                <a:solidFill>
                  <a:srgbClr val="C00000"/>
                </a:solidFill>
              </a:rPr>
              <a:t>Attempt cont...</a:t>
            </a:r>
            <a:endParaRPr lang="en-US"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pPr>
              <a:buNone/>
            </a:pPr>
            <a:r>
              <a:rPr lang="en-GB" dirty="0" smtClean="0"/>
              <a:t>	Other improvements happen in education and everyday behaviour. In school, students are now learning English and modern ideas which come from other countries whereas in the past they spend time learning how to speak the old Chinese language.  Teachers did not teach </a:t>
            </a:r>
            <a:r>
              <a:rPr lang="en-GB" dirty="0" smtClean="0"/>
              <a:t>science </a:t>
            </a:r>
            <a:r>
              <a:rPr lang="en-GB" dirty="0" smtClean="0"/>
              <a:t>subjects in those days. There are new customs too.  For example, in the past, couples usually got married at home and wore red clothes but now they can marry in church and wear western-style clothes.  Wives not usually had jobs, they worked at home, they always obeyed their husbands. They never said: ‘no’ when the man said: ‘yes’.  But, nowadays, Chinese women can have important job and hold own opinion. </a:t>
            </a:r>
          </a:p>
          <a:p>
            <a:pPr>
              <a:buNone/>
            </a:pPr>
            <a:endParaRPr lang="en-US" dirty="0" smtClean="0"/>
          </a:p>
          <a:p>
            <a:pPr>
              <a:buNone/>
            </a:pPr>
            <a:r>
              <a:rPr lang="en-GB" dirty="0" smtClean="0"/>
              <a:t>	There are some negative changes, such as the number of cigarette smokers has increased and children do not work as hard as before because their live are easy. Both parents now work to have a good standard of living and they have no time to spend with family. </a:t>
            </a:r>
          </a:p>
          <a:p>
            <a:pPr>
              <a:buNone/>
            </a:pPr>
            <a:endParaRPr lang="en-US" dirty="0" smtClean="0"/>
          </a:p>
          <a:p>
            <a:pPr>
              <a:buNone/>
            </a:pPr>
            <a:r>
              <a:rPr lang="en-GB" dirty="0" smtClean="0"/>
              <a:t>	It is clear that China change greatly over the last fifty years, and it will continue to improve.</a:t>
            </a:r>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Examining Xiao’s second essay</a:t>
            </a:r>
            <a:endParaRPr lang="en-US" b="1" dirty="0">
              <a:solidFill>
                <a:srgbClr val="C00000"/>
              </a:solidFill>
            </a:endParaRPr>
          </a:p>
        </p:txBody>
      </p:sp>
      <p:sp>
        <p:nvSpPr>
          <p:cNvPr id="3" name="Content Placeholder 2"/>
          <p:cNvSpPr>
            <a:spLocks noGrp="1"/>
          </p:cNvSpPr>
          <p:nvPr>
            <p:ph idx="1"/>
          </p:nvPr>
        </p:nvSpPr>
        <p:spPr/>
        <p:txBody>
          <a:bodyPr/>
          <a:lstStyle/>
          <a:p>
            <a:endParaRPr lang="en-US" dirty="0" smtClean="0"/>
          </a:p>
          <a:p>
            <a:r>
              <a:rPr lang="en-US" dirty="0" smtClean="0"/>
              <a:t> Xiao's been able to support his ideas by using evidence from his background knowledge. </a:t>
            </a:r>
          </a:p>
          <a:p>
            <a:endParaRPr lang="en-US" dirty="0" smtClean="0"/>
          </a:p>
          <a:p>
            <a:r>
              <a:rPr lang="en-US" dirty="0" smtClean="0"/>
              <a:t> This is really important as it shows that academic writing is possible even for a beginner.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Examining Xiao’s second essay cont…</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buNone/>
            </a:pPr>
            <a:r>
              <a:rPr lang="en-US" b="1" dirty="0" smtClean="0">
                <a:solidFill>
                  <a:srgbClr val="92D050"/>
                </a:solidFill>
              </a:rPr>
              <a:t>In terms of Content </a:t>
            </a:r>
          </a:p>
          <a:p>
            <a:r>
              <a:rPr lang="en-US" dirty="0" smtClean="0"/>
              <a:t> In this essay, unlike the first one, Xiao has analyzed the title more carefully </a:t>
            </a:r>
          </a:p>
          <a:p>
            <a:r>
              <a:rPr lang="en-US" dirty="0" smtClean="0"/>
              <a:t>He  has answered the question that what are the differences between the way of life in your country now and in the past. </a:t>
            </a:r>
          </a:p>
          <a:p>
            <a:r>
              <a:rPr lang="en-US" dirty="0" smtClean="0"/>
              <a:t> He has thought critically.</a:t>
            </a:r>
          </a:p>
          <a:p>
            <a:r>
              <a:rPr lang="en-US" dirty="0" smtClean="0"/>
              <a:t> He has used logic in developing his ideas. </a:t>
            </a:r>
          </a:p>
          <a:p>
            <a:r>
              <a:rPr lang="en-US" dirty="0" smtClean="0"/>
              <a:t> He has not just praised modern life and written all the good things about it, he has begun to think more deeply about the negative side of modern life too.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Examining Xiao’s second essay cont…</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solidFill>
                  <a:srgbClr val="993300"/>
                </a:solidFill>
              </a:rPr>
              <a:t>In terms of organisation</a:t>
            </a:r>
          </a:p>
          <a:p>
            <a:r>
              <a:rPr lang="en-US" dirty="0" smtClean="0"/>
              <a:t> Xiao has planned and organized his writing into logical sections so others can follow his ideas more easily. </a:t>
            </a:r>
          </a:p>
          <a:p>
            <a:r>
              <a:rPr lang="en-US" dirty="0" smtClean="0"/>
              <a:t> He now has one main focus for each paragraph. </a:t>
            </a:r>
          </a:p>
          <a:p>
            <a:r>
              <a:rPr lang="en-US" dirty="0" smtClean="0"/>
              <a:t> He develops and explains the focus by giving further ideas, details, and examples.</a:t>
            </a:r>
          </a:p>
          <a:p>
            <a:pPr>
              <a:buNone/>
            </a:pPr>
            <a:r>
              <a:rPr lang="en-US" dirty="0" smtClean="0"/>
              <a:t>	For example, if we take the paragraph which begins, firstly, people's standard of living is higher than before, we have an idea and details of how life was in the past and we can compare this with the ideas and details of how life is now, jobs, food, the internet.</a:t>
            </a:r>
          </a:p>
          <a:p>
            <a:r>
              <a:rPr lang="en-US" dirty="0" smtClean="0"/>
              <a:t> He could have written more in his conclusion, it's still rather short.  </a:t>
            </a:r>
          </a:p>
          <a:p>
            <a:r>
              <a:rPr lang="en-US" dirty="0" smtClean="0"/>
              <a:t> He should've summarized, perhaps, his key points or made suggestions for improving modern life even further.  </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Examining Xiao’s second essay cont…</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buNone/>
            </a:pPr>
            <a:r>
              <a:rPr lang="en-US" b="1" dirty="0" smtClean="0"/>
              <a:t> </a:t>
            </a:r>
            <a:r>
              <a:rPr lang="en-US" b="1" dirty="0" smtClean="0">
                <a:solidFill>
                  <a:srgbClr val="FFC000"/>
                </a:solidFill>
              </a:rPr>
              <a:t>In terms of his language </a:t>
            </a:r>
          </a:p>
          <a:p>
            <a:r>
              <a:rPr lang="en-US" dirty="0" smtClean="0"/>
              <a:t> He has got a much wider variety of sentence structure and he uses punctuation more accurately. </a:t>
            </a:r>
          </a:p>
          <a:p>
            <a:r>
              <a:rPr lang="en-US" dirty="0" smtClean="0"/>
              <a:t> He has got a better understanding of how to construct and use past and present tenses </a:t>
            </a:r>
          </a:p>
          <a:p>
            <a:r>
              <a:rPr lang="en-US" dirty="0" smtClean="0"/>
              <a:t> He has improved his vocabulary and spelling. </a:t>
            </a:r>
          </a:p>
          <a:p>
            <a:r>
              <a:rPr lang="en-US" dirty="0" smtClean="0"/>
              <a:t> He has probably used a dictionary for this and he has got used to using spell check on his computer. </a:t>
            </a:r>
          </a:p>
          <a:p>
            <a:r>
              <a:rPr lang="en-US" dirty="0" smtClean="0"/>
              <a:t> So he has done really well.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smtClean="0">
                <a:solidFill>
                  <a:srgbClr val="C00000"/>
                </a:solidFill>
              </a:rPr>
              <a:t>Academic Writing </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endParaRPr lang="en-US" dirty="0"/>
          </a:p>
          <a:p>
            <a:r>
              <a:rPr lang="en-US" dirty="0" smtClean="0"/>
              <a:t>To  discuss </a:t>
            </a:r>
            <a:r>
              <a:rPr lang="en-US" dirty="0">
                <a:solidFill>
                  <a:schemeClr val="accent6">
                    <a:lumMod val="75000"/>
                  </a:schemeClr>
                </a:solidFill>
              </a:rPr>
              <a:t>complicated ideas </a:t>
            </a:r>
            <a:endParaRPr lang="en-US" dirty="0" smtClean="0">
              <a:solidFill>
                <a:schemeClr val="accent6">
                  <a:lumMod val="75000"/>
                </a:schemeClr>
              </a:solidFill>
            </a:endParaRPr>
          </a:p>
          <a:p>
            <a:endParaRPr lang="en-US" dirty="0"/>
          </a:p>
          <a:p>
            <a:r>
              <a:rPr lang="en-US" dirty="0"/>
              <a:t> U</a:t>
            </a:r>
            <a:r>
              <a:rPr lang="en-US" dirty="0" smtClean="0"/>
              <a:t>se </a:t>
            </a:r>
            <a:r>
              <a:rPr lang="en-US" dirty="0">
                <a:solidFill>
                  <a:srgbClr val="0070C0"/>
                </a:solidFill>
              </a:rPr>
              <a:t>perfect grammar </a:t>
            </a:r>
            <a:endParaRPr lang="en-US" dirty="0" smtClean="0">
              <a:solidFill>
                <a:srgbClr val="0070C0"/>
              </a:solidFill>
            </a:endParaRPr>
          </a:p>
          <a:p>
            <a:endParaRPr lang="en-US" dirty="0"/>
          </a:p>
          <a:p>
            <a:r>
              <a:rPr lang="en-US" dirty="0"/>
              <a:t> </a:t>
            </a:r>
            <a:r>
              <a:rPr lang="en-US" dirty="0" smtClean="0">
                <a:solidFill>
                  <a:srgbClr val="7030A0"/>
                </a:solidFill>
              </a:rPr>
              <a:t>Good </a:t>
            </a:r>
            <a:r>
              <a:rPr lang="en-US" dirty="0">
                <a:solidFill>
                  <a:srgbClr val="7030A0"/>
                </a:solidFill>
              </a:rPr>
              <a:t>vocabulary </a:t>
            </a:r>
            <a:endParaRPr lang="en-US" dirty="0" smtClean="0">
              <a:solidFill>
                <a:srgbClr val="7030A0"/>
              </a:solidFill>
            </a:endParaRPr>
          </a:p>
          <a:p>
            <a:endParaRPr lang="en-US" dirty="0"/>
          </a:p>
          <a:p>
            <a:r>
              <a:rPr lang="en-US" dirty="0"/>
              <a:t> </a:t>
            </a:r>
            <a:r>
              <a:rPr lang="en-US" dirty="0" smtClean="0"/>
              <a:t>Giving </a:t>
            </a:r>
            <a:r>
              <a:rPr lang="en-US" dirty="0">
                <a:solidFill>
                  <a:schemeClr val="accent3">
                    <a:lumMod val="50000"/>
                  </a:schemeClr>
                </a:solidFill>
              </a:rPr>
              <a:t>evidence </a:t>
            </a:r>
            <a:r>
              <a:rPr lang="en-US" dirty="0"/>
              <a:t>to support your </a:t>
            </a:r>
            <a:r>
              <a:rPr lang="en-US" dirty="0" smtClean="0"/>
              <a:t>points</a:t>
            </a:r>
          </a:p>
          <a:p>
            <a:pPr>
              <a:buNone/>
            </a:pPr>
            <a:r>
              <a:rPr lang="en-US" dirty="0" smtClean="0"/>
              <a:t> </a:t>
            </a:r>
            <a:endParaRPr lang="en-US" dirty="0"/>
          </a:p>
          <a:p>
            <a:r>
              <a:rPr lang="en-US" dirty="0"/>
              <a:t> </a:t>
            </a:r>
            <a:r>
              <a:rPr lang="en-US" dirty="0" smtClean="0"/>
              <a:t>Being </a:t>
            </a:r>
            <a:r>
              <a:rPr lang="en-US" dirty="0">
                <a:solidFill>
                  <a:srgbClr val="FFC000"/>
                </a:solidFill>
              </a:rPr>
              <a:t>well </a:t>
            </a:r>
            <a:r>
              <a:rPr lang="en-US" dirty="0" smtClean="0">
                <a:solidFill>
                  <a:srgbClr val="FFC000"/>
                </a:solidFill>
              </a:rPr>
              <a:t>organised</a:t>
            </a:r>
          </a:p>
          <a:p>
            <a:endParaRPr lang="en-US" dirty="0"/>
          </a:p>
          <a:p>
            <a:r>
              <a:rPr lang="en-US" dirty="0"/>
              <a:t> </a:t>
            </a:r>
            <a:r>
              <a:rPr lang="en-US" dirty="0" smtClean="0"/>
              <a:t>Being </a:t>
            </a:r>
            <a:r>
              <a:rPr lang="en-US" dirty="0">
                <a:solidFill>
                  <a:schemeClr val="bg2">
                    <a:lumMod val="50000"/>
                  </a:schemeClr>
                </a:solidFill>
              </a:rPr>
              <a:t>formal </a:t>
            </a:r>
            <a:endParaRPr lang="en-US" dirty="0" smtClean="0">
              <a:solidFill>
                <a:schemeClr val="bg2">
                  <a:lumMod val="50000"/>
                </a:schemeClr>
              </a:solidFill>
            </a:endParaRPr>
          </a:p>
          <a:p>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 calcmode="lin" valueType="num">
                                      <p:cBhvr additive="base">
                                        <p:cTn id="4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 review of main and supporting ideas</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r>
              <a:rPr lang="en-US" dirty="0" smtClean="0"/>
              <a:t> Number one, the </a:t>
            </a:r>
            <a:r>
              <a:rPr lang="en-US" dirty="0" smtClean="0">
                <a:solidFill>
                  <a:srgbClr val="7030A0"/>
                </a:solidFill>
              </a:rPr>
              <a:t>main idea </a:t>
            </a:r>
            <a:r>
              <a:rPr lang="en-US" dirty="0" smtClean="0"/>
              <a:t>is:</a:t>
            </a:r>
          </a:p>
          <a:p>
            <a:pPr>
              <a:buNone/>
            </a:pPr>
            <a:r>
              <a:rPr lang="en-US" dirty="0" smtClean="0"/>
              <a:t>	people's lives were very bad after the Second World War. </a:t>
            </a:r>
          </a:p>
          <a:p>
            <a:r>
              <a:rPr lang="en-US" dirty="0" smtClean="0"/>
              <a:t> The </a:t>
            </a:r>
            <a:r>
              <a:rPr lang="en-US" dirty="0" smtClean="0">
                <a:solidFill>
                  <a:schemeClr val="accent5">
                    <a:lumMod val="75000"/>
                  </a:schemeClr>
                </a:solidFill>
              </a:rPr>
              <a:t>supporting evidence </a:t>
            </a:r>
            <a:r>
              <a:rPr lang="en-US" dirty="0" smtClean="0"/>
              <a:t>is:</a:t>
            </a:r>
          </a:p>
          <a:p>
            <a:pPr>
              <a:buNone/>
            </a:pPr>
            <a:r>
              <a:rPr lang="en-US" dirty="0" smtClean="0"/>
              <a:t>	 people were poor, the country was poor, there was no food, no electricity, and it was hard to buy anything in the shops. So these are the details of why people's lives were very bad.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 review of main and supporting ideas cont…..</a:t>
            </a:r>
            <a:endParaRPr lang="en-US" b="1" dirty="0">
              <a:solidFill>
                <a:srgbClr val="C00000"/>
              </a:solidFill>
            </a:endParaRPr>
          </a:p>
        </p:txBody>
      </p:sp>
      <p:sp>
        <p:nvSpPr>
          <p:cNvPr id="3" name="Content Placeholder 2"/>
          <p:cNvSpPr>
            <a:spLocks noGrp="1"/>
          </p:cNvSpPr>
          <p:nvPr>
            <p:ph idx="1"/>
          </p:nvPr>
        </p:nvSpPr>
        <p:spPr/>
        <p:txBody>
          <a:bodyPr>
            <a:normAutofit fontScale="92500"/>
          </a:bodyPr>
          <a:lstStyle/>
          <a:p>
            <a:r>
              <a:rPr lang="en-US" dirty="0" smtClean="0"/>
              <a:t> In number two, </a:t>
            </a:r>
            <a:r>
              <a:rPr lang="en-US" dirty="0" smtClean="0">
                <a:solidFill>
                  <a:srgbClr val="9966FF"/>
                </a:solidFill>
              </a:rPr>
              <a:t>the main idea </a:t>
            </a:r>
            <a:r>
              <a:rPr lang="en-US" dirty="0" smtClean="0"/>
              <a:t>is:</a:t>
            </a:r>
          </a:p>
          <a:p>
            <a:pPr>
              <a:buNone/>
            </a:pPr>
            <a:r>
              <a:rPr lang="en-US" dirty="0" smtClean="0"/>
              <a:t>	since those days, China has industrialized </a:t>
            </a:r>
          </a:p>
          <a:p>
            <a:r>
              <a:rPr lang="en-US" dirty="0" smtClean="0"/>
              <a:t>The </a:t>
            </a:r>
            <a:r>
              <a:rPr lang="en-US" dirty="0" smtClean="0">
                <a:solidFill>
                  <a:srgbClr val="FF6699"/>
                </a:solidFill>
              </a:rPr>
              <a:t>supporting evidence or details </a:t>
            </a:r>
            <a:r>
              <a:rPr lang="en-US" dirty="0" smtClean="0"/>
              <a:t>are:</a:t>
            </a:r>
          </a:p>
          <a:p>
            <a:pPr>
              <a:buNone/>
            </a:pPr>
            <a:r>
              <a:rPr lang="en-US" dirty="0" smtClean="0"/>
              <a:t>	It has created jobs and opportunities in cities such as Shanghai and Beijing, and there's building work, exports, and profits.</a:t>
            </a:r>
          </a:p>
          <a:p>
            <a:endParaRPr lang="en-US" dirty="0" smtClean="0"/>
          </a:p>
          <a:p>
            <a:r>
              <a:rPr lang="en-US" dirty="0" smtClean="0"/>
              <a:t> So we've got a lot of examples and details there.</a:t>
            </a:r>
          </a:p>
          <a:p>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 review of main and supporting ideas cont….</a:t>
            </a:r>
            <a:endParaRPr lang="en-US" b="1" dirty="0">
              <a:solidFill>
                <a:srgbClr val="C00000"/>
              </a:solidFill>
            </a:endParaRPr>
          </a:p>
        </p:txBody>
      </p:sp>
      <p:sp>
        <p:nvSpPr>
          <p:cNvPr id="3" name="Content Placeholder 2"/>
          <p:cNvSpPr>
            <a:spLocks noGrp="1"/>
          </p:cNvSpPr>
          <p:nvPr>
            <p:ph idx="1"/>
          </p:nvPr>
        </p:nvSpPr>
        <p:spPr/>
        <p:txBody>
          <a:bodyPr>
            <a:normAutofit/>
          </a:bodyPr>
          <a:lstStyle/>
          <a:p>
            <a:r>
              <a:rPr lang="en-US" dirty="0" smtClean="0"/>
              <a:t> In number three , </a:t>
            </a:r>
            <a:r>
              <a:rPr lang="en-US" dirty="0" smtClean="0">
                <a:solidFill>
                  <a:srgbClr val="669900"/>
                </a:solidFill>
              </a:rPr>
              <a:t>the main idea</a:t>
            </a:r>
            <a:r>
              <a:rPr lang="en-US" dirty="0" smtClean="0"/>
              <a:t> is:</a:t>
            </a:r>
          </a:p>
          <a:p>
            <a:pPr>
              <a:buNone/>
            </a:pPr>
            <a:r>
              <a:rPr lang="en-US" dirty="0" smtClean="0"/>
              <a:t>	Discussion about improvements in education and everyday behavior. </a:t>
            </a:r>
          </a:p>
          <a:p>
            <a:r>
              <a:rPr lang="en-US" dirty="0" smtClean="0"/>
              <a:t>The </a:t>
            </a:r>
            <a:r>
              <a:rPr lang="en-US" dirty="0" smtClean="0">
                <a:solidFill>
                  <a:srgbClr val="339966"/>
                </a:solidFill>
              </a:rPr>
              <a:t>supporting details </a:t>
            </a:r>
            <a:r>
              <a:rPr lang="en-US" dirty="0" smtClean="0"/>
              <a:t>are:</a:t>
            </a:r>
          </a:p>
          <a:p>
            <a:pPr>
              <a:buNone/>
            </a:pPr>
            <a:r>
              <a:rPr lang="en-US" dirty="0" smtClean="0"/>
              <a:t>	Details about students learning English, modern ideas, but in the past they spent time learning how to speak Chinese.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 review of main and supporting ideas cont…..</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At fourth number, </a:t>
            </a:r>
            <a:r>
              <a:rPr lang="en-US" dirty="0" smtClean="0">
                <a:solidFill>
                  <a:srgbClr val="FF0000"/>
                </a:solidFill>
              </a:rPr>
              <a:t>the main idea </a:t>
            </a:r>
            <a:r>
              <a:rPr lang="en-US" dirty="0" smtClean="0"/>
              <a:t>is</a:t>
            </a:r>
          </a:p>
          <a:p>
            <a:pPr>
              <a:buNone/>
            </a:pPr>
            <a:r>
              <a:rPr lang="en-US" dirty="0" smtClean="0"/>
              <a:t>	there are new customs too</a:t>
            </a:r>
          </a:p>
          <a:p>
            <a:r>
              <a:rPr lang="en-US" dirty="0" smtClean="0"/>
              <a:t>Examples or </a:t>
            </a:r>
            <a:r>
              <a:rPr lang="en-US" dirty="0" smtClean="0">
                <a:solidFill>
                  <a:schemeClr val="tx2">
                    <a:lumMod val="60000"/>
                    <a:lumOff val="40000"/>
                  </a:schemeClr>
                </a:solidFill>
              </a:rPr>
              <a:t>supporting details </a:t>
            </a:r>
            <a:r>
              <a:rPr lang="en-US" dirty="0" smtClean="0"/>
              <a:t>are: </a:t>
            </a:r>
          </a:p>
          <a:p>
            <a:pPr>
              <a:buNone/>
            </a:pPr>
            <a:r>
              <a:rPr lang="en-US" dirty="0" smtClean="0"/>
              <a:t>	Examples related to new customs like, People got married at home in the past, but now they can marry in church if they want to, and wear western clothes.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 review of main and supporting ideas cont….</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Another </a:t>
            </a:r>
            <a:r>
              <a:rPr lang="en-US" dirty="0" smtClean="0">
                <a:solidFill>
                  <a:srgbClr val="FF6699"/>
                </a:solidFill>
              </a:rPr>
              <a:t>main idea </a:t>
            </a:r>
            <a:r>
              <a:rPr lang="en-US" dirty="0" smtClean="0"/>
              <a:t>is:</a:t>
            </a:r>
          </a:p>
          <a:p>
            <a:pPr>
              <a:buNone/>
            </a:pPr>
            <a:r>
              <a:rPr lang="en-US" dirty="0" smtClean="0"/>
              <a:t> 	There are some negative changes </a:t>
            </a:r>
          </a:p>
          <a:p>
            <a:r>
              <a:rPr lang="en-US" dirty="0" smtClean="0">
                <a:solidFill>
                  <a:srgbClr val="009900"/>
                </a:solidFill>
              </a:rPr>
              <a:t>Examples</a:t>
            </a:r>
            <a:r>
              <a:rPr lang="en-US" dirty="0" smtClean="0"/>
              <a:t> of this idea:</a:t>
            </a:r>
          </a:p>
          <a:p>
            <a:pPr>
              <a:buNone/>
            </a:pPr>
            <a:r>
              <a:rPr lang="en-US" dirty="0" smtClean="0"/>
              <a:t>	The number of cigarette smokers increased,    children don't work as hard as before because their lives are easy so they don't need to.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Essay  Organization</a:t>
            </a:r>
            <a:endParaRPr lang="en-US" b="1" dirty="0">
              <a:solidFill>
                <a:srgbClr val="C00000"/>
              </a:solidFill>
            </a:endParaRPr>
          </a:p>
        </p:txBody>
      </p:sp>
      <p:sp>
        <p:nvSpPr>
          <p:cNvPr id="3" name="Content Placeholder 2"/>
          <p:cNvSpPr>
            <a:spLocks noGrp="1"/>
          </p:cNvSpPr>
          <p:nvPr>
            <p:ph idx="1"/>
          </p:nvPr>
        </p:nvSpPr>
        <p:spPr/>
        <p:txBody>
          <a:bodyPr>
            <a:normAutofit fontScale="47500" lnSpcReduction="20000"/>
          </a:bodyPr>
          <a:lstStyle/>
          <a:p>
            <a:pPr>
              <a:buNone/>
            </a:pPr>
            <a:r>
              <a:rPr lang="en-US" sz="3800" b="1" dirty="0" smtClean="0"/>
              <a:t>“Discuss the reasons why people choose to live in Reading". </a:t>
            </a:r>
          </a:p>
          <a:p>
            <a:endParaRPr lang="en-US" dirty="0" smtClean="0"/>
          </a:p>
          <a:p>
            <a:r>
              <a:rPr lang="en-US" dirty="0" smtClean="0"/>
              <a:t> Why do people choose to live in Reading? </a:t>
            </a:r>
          </a:p>
          <a:p>
            <a:pPr>
              <a:buNone/>
            </a:pPr>
            <a:endParaRPr lang="en-US" dirty="0" smtClean="0"/>
          </a:p>
          <a:p>
            <a:r>
              <a:rPr lang="en-US" dirty="0" smtClean="0"/>
              <a:t> They might choose to live there, because their family and friends live there.</a:t>
            </a:r>
          </a:p>
          <a:p>
            <a:endParaRPr lang="en-US" dirty="0" smtClean="0"/>
          </a:p>
          <a:p>
            <a:r>
              <a:rPr lang="en-US" dirty="0" smtClean="0"/>
              <a:t> There are also job opportunities in Reading. </a:t>
            </a:r>
          </a:p>
          <a:p>
            <a:endParaRPr lang="en-US" dirty="0" smtClean="0"/>
          </a:p>
          <a:p>
            <a:r>
              <a:rPr lang="en-US" dirty="0" smtClean="0"/>
              <a:t> Another reason is that house prices are cheaper than in London </a:t>
            </a:r>
          </a:p>
          <a:p>
            <a:endParaRPr lang="en-US" dirty="0" smtClean="0"/>
          </a:p>
          <a:p>
            <a:r>
              <a:rPr lang="en-US" dirty="0" smtClean="0"/>
              <a:t> It has also a quiet and clean environment.  </a:t>
            </a:r>
          </a:p>
          <a:p>
            <a:endParaRPr lang="en-US" dirty="0" smtClean="0"/>
          </a:p>
          <a:p>
            <a:r>
              <a:rPr lang="en-US" dirty="0" smtClean="0"/>
              <a:t> There are also many leisure facilities for the family, things for them to do, such as sport or shopping. </a:t>
            </a:r>
          </a:p>
          <a:p>
            <a:pPr>
              <a:buNone/>
            </a:pPr>
            <a:endParaRPr lang="en-US" dirty="0" smtClean="0"/>
          </a:p>
          <a:p>
            <a:pPr algn="ctr">
              <a:buNone/>
            </a:pPr>
            <a:r>
              <a:rPr lang="en-US" b="1" dirty="0" smtClean="0">
                <a:solidFill>
                  <a:srgbClr val="FF0000"/>
                </a:solidFill>
              </a:rPr>
              <a:t>Think about any topic for your own Essay starting with the title </a:t>
            </a:r>
          </a:p>
          <a:p>
            <a:pPr algn="ctr">
              <a:buNone/>
            </a:pPr>
            <a:r>
              <a:rPr lang="en-US" b="1" dirty="0" smtClean="0">
                <a:solidFill>
                  <a:srgbClr val="FF0000"/>
                </a:solidFill>
              </a:rPr>
              <a:t>“Discuss the reasons why……”</a:t>
            </a:r>
            <a:endParaRPr lang="en-US" b="1"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Analysis of the 5 different essay sections </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marL="514350" indent="-514350">
              <a:buFont typeface="+mj-lt"/>
              <a:buAutoNum type="arabicPeriod"/>
            </a:pPr>
            <a:r>
              <a:rPr lang="en-US" sz="4000" b="1" dirty="0" smtClean="0">
                <a:solidFill>
                  <a:srgbClr val="009900"/>
                </a:solidFill>
              </a:rPr>
              <a:t>The Title</a:t>
            </a:r>
          </a:p>
          <a:p>
            <a:endParaRPr lang="en-US" dirty="0" smtClean="0"/>
          </a:p>
          <a:p>
            <a:r>
              <a:rPr lang="en-US" dirty="0" smtClean="0"/>
              <a:t> The title is in many ways the most important part of the essay. </a:t>
            </a:r>
          </a:p>
          <a:p>
            <a:endParaRPr lang="en-US" dirty="0" smtClean="0"/>
          </a:p>
          <a:p>
            <a:r>
              <a:rPr lang="en-US" dirty="0" smtClean="0"/>
              <a:t> You should always look for the hidden question in the title to help you plan your essay. </a:t>
            </a:r>
          </a:p>
          <a:p>
            <a:pPr>
              <a:buNone/>
            </a:pPr>
            <a:endParaRPr lang="en-US" dirty="0" smtClean="0"/>
          </a:p>
          <a:p>
            <a:r>
              <a:rPr lang="en-US" dirty="0" smtClean="0"/>
              <a:t> The hidden question here is, "why do people choose to live in Reading?" </a:t>
            </a:r>
          </a:p>
          <a:p>
            <a:endParaRPr lang="en-US" dirty="0" smtClean="0"/>
          </a:p>
          <a:p>
            <a:r>
              <a:rPr lang="en-US" dirty="0" smtClean="0"/>
              <a:t> It's a good habit to copy the title out at the top of your page when you write your essay, so that you and your reader are both clear about what you've been asked to do. </a:t>
            </a:r>
          </a:p>
          <a:p>
            <a:endParaRPr lang="en-US" dirty="0" smtClean="0"/>
          </a:p>
          <a:p>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Analysis of the 5 different essay sections cont…</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t>2. </a:t>
            </a:r>
            <a:r>
              <a:rPr lang="en-US" b="1" dirty="0" smtClean="0">
                <a:solidFill>
                  <a:srgbClr val="0070C0"/>
                </a:solidFill>
              </a:rPr>
              <a:t>The introduction</a:t>
            </a:r>
          </a:p>
          <a:p>
            <a:endParaRPr lang="en-US" dirty="0" smtClean="0"/>
          </a:p>
          <a:p>
            <a:r>
              <a:rPr lang="en-US" dirty="0" smtClean="0"/>
              <a:t> The introduction to an essay is in two parts.</a:t>
            </a:r>
          </a:p>
          <a:p>
            <a:endParaRPr lang="en-US" dirty="0" smtClean="0"/>
          </a:p>
          <a:p>
            <a:pPr marL="571500" indent="-571500">
              <a:buFont typeface="+mj-lt"/>
              <a:buAutoNum type="romanUcPeriod"/>
            </a:pPr>
            <a:r>
              <a:rPr lang="en-US" dirty="0" smtClean="0"/>
              <a:t> The first part gives some </a:t>
            </a:r>
            <a:r>
              <a:rPr lang="en-US" dirty="0" smtClean="0">
                <a:solidFill>
                  <a:srgbClr val="92D050"/>
                </a:solidFill>
              </a:rPr>
              <a:t>background to the topic</a:t>
            </a:r>
            <a:r>
              <a:rPr lang="en-US" dirty="0" smtClean="0"/>
              <a:t>.</a:t>
            </a:r>
          </a:p>
          <a:p>
            <a:pPr marL="571500" indent="-571500">
              <a:buFont typeface="+mj-lt"/>
              <a:buAutoNum type="romanUcPeriod"/>
            </a:pPr>
            <a:endParaRPr lang="en-US" dirty="0" smtClean="0"/>
          </a:p>
          <a:p>
            <a:pPr marL="571500" indent="-571500">
              <a:buFont typeface="+mj-lt"/>
              <a:buAutoNum type="romanUcPeriod"/>
            </a:pPr>
            <a:r>
              <a:rPr lang="en-US" dirty="0" smtClean="0"/>
              <a:t> The second part, which has a narrower focus, tells the reader exactly why you are writing the essay, in your own words. This has a special name. It's called the </a:t>
            </a:r>
            <a:r>
              <a:rPr lang="en-US" dirty="0" smtClean="0">
                <a:solidFill>
                  <a:schemeClr val="accent6"/>
                </a:solidFill>
              </a:rPr>
              <a:t>thesis statement</a:t>
            </a:r>
            <a:r>
              <a:rPr lang="en-US" dirty="0" smtClean="0"/>
              <a:t>.</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Analysis of the 5 different essay sections cont…</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marL="514350" indent="-514350">
              <a:buNone/>
            </a:pPr>
            <a:r>
              <a:rPr lang="en-US" b="1" dirty="0" smtClean="0"/>
              <a:t>3. </a:t>
            </a:r>
            <a:r>
              <a:rPr lang="en-US" b="1" dirty="0" smtClean="0">
                <a:solidFill>
                  <a:srgbClr val="7030A0"/>
                </a:solidFill>
              </a:rPr>
              <a:t>The First Paragraph</a:t>
            </a:r>
            <a:endParaRPr lang="en-US" dirty="0" smtClean="0">
              <a:solidFill>
                <a:srgbClr val="7030A0"/>
              </a:solidFill>
            </a:endParaRPr>
          </a:p>
          <a:p>
            <a:r>
              <a:rPr lang="en-US" dirty="0" smtClean="0"/>
              <a:t> Paragraph one can also be broken down into two parts. </a:t>
            </a:r>
            <a:endParaRPr lang="en-US" b="1" dirty="0" smtClean="0"/>
          </a:p>
          <a:p>
            <a:endParaRPr lang="en-US" dirty="0" smtClean="0"/>
          </a:p>
          <a:p>
            <a:pPr marL="571500" indent="-571500">
              <a:buFont typeface="+mj-lt"/>
              <a:buAutoNum type="romanUcPeriod"/>
            </a:pPr>
            <a:r>
              <a:rPr lang="en-US" dirty="0" smtClean="0"/>
              <a:t>The first part introduces the reader to the focus of the paragraph. It has a special name. It's called the </a:t>
            </a:r>
            <a:r>
              <a:rPr lang="en-US" dirty="0" smtClean="0">
                <a:solidFill>
                  <a:schemeClr val="accent3">
                    <a:lumMod val="50000"/>
                  </a:schemeClr>
                </a:solidFill>
              </a:rPr>
              <a:t>paragraph leader</a:t>
            </a:r>
            <a:r>
              <a:rPr lang="en-US" dirty="0" smtClean="0"/>
              <a:t>. Some books call it the </a:t>
            </a:r>
            <a:r>
              <a:rPr lang="en-US" dirty="0" smtClean="0">
                <a:solidFill>
                  <a:schemeClr val="accent4">
                    <a:lumMod val="75000"/>
                  </a:schemeClr>
                </a:solidFill>
              </a:rPr>
              <a:t>topic sentence. </a:t>
            </a:r>
          </a:p>
          <a:p>
            <a:pPr marL="571500" indent="-571500">
              <a:buFont typeface="+mj-lt"/>
              <a:buAutoNum type="romanUcPeriod"/>
            </a:pPr>
            <a:endParaRPr lang="en-US" dirty="0" smtClean="0"/>
          </a:p>
          <a:p>
            <a:pPr marL="571500" indent="-571500">
              <a:buFont typeface="+mj-lt"/>
              <a:buAutoNum type="romanUcPeriod"/>
            </a:pPr>
            <a:r>
              <a:rPr lang="en-US" dirty="0" smtClean="0"/>
              <a:t>The second part is the </a:t>
            </a:r>
            <a:r>
              <a:rPr lang="en-US" dirty="0" smtClean="0">
                <a:solidFill>
                  <a:srgbClr val="00B050"/>
                </a:solidFill>
              </a:rPr>
              <a:t>paragraph body</a:t>
            </a:r>
            <a:r>
              <a:rPr lang="en-US" dirty="0" smtClean="0"/>
              <a:t>. It develops the idea as introduced in the first part.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Analysis of the 5 different essay sections cont…</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t>4. </a:t>
            </a:r>
            <a:r>
              <a:rPr lang="en-US" b="1" dirty="0" smtClean="0">
                <a:solidFill>
                  <a:srgbClr val="669900"/>
                </a:solidFill>
              </a:rPr>
              <a:t>Paragraph Two </a:t>
            </a:r>
          </a:p>
          <a:p>
            <a:pPr>
              <a:buNone/>
            </a:pPr>
            <a:endParaRPr lang="en-US" b="1" dirty="0" smtClean="0"/>
          </a:p>
          <a:p>
            <a:r>
              <a:rPr lang="en-US" dirty="0" smtClean="0"/>
              <a:t>Just like paragraph one, paragraph two is in two parts</a:t>
            </a:r>
          </a:p>
          <a:p>
            <a:pPr>
              <a:buNone/>
            </a:pPr>
            <a:endParaRPr lang="en-US" dirty="0" smtClean="0"/>
          </a:p>
          <a:p>
            <a:pPr marL="571500" indent="-571500">
              <a:buFont typeface="+mj-lt"/>
              <a:buAutoNum type="romanUcPeriod"/>
            </a:pPr>
            <a:r>
              <a:rPr lang="en-US" dirty="0" smtClean="0"/>
              <a:t>T</a:t>
            </a:r>
            <a:r>
              <a:rPr lang="en-US" dirty="0" smtClean="0"/>
              <a:t>he </a:t>
            </a:r>
            <a:r>
              <a:rPr lang="en-US" dirty="0" smtClean="0">
                <a:solidFill>
                  <a:srgbClr val="00B050"/>
                </a:solidFill>
              </a:rPr>
              <a:t>paragraph leader</a:t>
            </a:r>
            <a:r>
              <a:rPr lang="en-US" dirty="0" smtClean="0"/>
              <a:t>, which introduces the topic and focus of the paragraph </a:t>
            </a:r>
          </a:p>
          <a:p>
            <a:pPr marL="571500" indent="-571500">
              <a:buFont typeface="+mj-lt"/>
              <a:buAutoNum type="romanUcPeriod"/>
            </a:pPr>
            <a:endParaRPr lang="en-US" dirty="0" smtClean="0"/>
          </a:p>
          <a:p>
            <a:pPr marL="571500" indent="-571500">
              <a:buFont typeface="+mj-lt"/>
              <a:buAutoNum type="romanUcPeriod"/>
            </a:pPr>
            <a:r>
              <a:rPr lang="en-US" dirty="0" smtClean="0"/>
              <a:t>T</a:t>
            </a:r>
            <a:r>
              <a:rPr lang="en-US" dirty="0" smtClean="0"/>
              <a:t>he </a:t>
            </a:r>
            <a:r>
              <a:rPr lang="en-US" dirty="0" smtClean="0">
                <a:solidFill>
                  <a:srgbClr val="92D050"/>
                </a:solidFill>
              </a:rPr>
              <a:t>paragraph body</a:t>
            </a:r>
            <a:r>
              <a:rPr lang="en-US" dirty="0" smtClean="0"/>
              <a:t>, which develops the ideas which have been introduced in the paragraph leader.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dirty="0"/>
              <a:t> </a:t>
            </a:r>
            <a:r>
              <a:rPr lang="en-US" b="1" dirty="0" smtClean="0">
                <a:solidFill>
                  <a:srgbClr val="C00000"/>
                </a:solidFill>
              </a:rPr>
              <a:t>Features </a:t>
            </a:r>
            <a:r>
              <a:rPr lang="en-US" b="1" dirty="0">
                <a:solidFill>
                  <a:srgbClr val="C00000"/>
                </a:solidFill>
              </a:rPr>
              <a:t>of </a:t>
            </a:r>
            <a:r>
              <a:rPr lang="en-US" b="1" dirty="0" smtClean="0">
                <a:solidFill>
                  <a:srgbClr val="C00000"/>
                </a:solidFill>
              </a:rPr>
              <a:t>Academic Writing </a:t>
            </a:r>
            <a:endParaRPr lang="en-US" b="1" dirty="0">
              <a:solidFill>
                <a:srgbClr val="C00000"/>
              </a:solidFill>
            </a:endParaRPr>
          </a:p>
        </p:txBody>
      </p:sp>
      <p:sp>
        <p:nvSpPr>
          <p:cNvPr id="3" name="Content Placeholder 2"/>
          <p:cNvSpPr>
            <a:spLocks noGrp="1"/>
          </p:cNvSpPr>
          <p:nvPr>
            <p:ph idx="1"/>
          </p:nvPr>
        </p:nvSpPr>
        <p:spPr/>
        <p:txBody>
          <a:bodyPr/>
          <a:lstStyle/>
          <a:p>
            <a:endParaRPr lang="en-US" dirty="0"/>
          </a:p>
          <a:p>
            <a:r>
              <a:rPr lang="en-US" dirty="0"/>
              <a:t> </a:t>
            </a:r>
            <a:r>
              <a:rPr lang="en-US" dirty="0" smtClean="0">
                <a:solidFill>
                  <a:srgbClr val="0070C0"/>
                </a:solidFill>
              </a:rPr>
              <a:t>Content </a:t>
            </a:r>
          </a:p>
          <a:p>
            <a:endParaRPr lang="en-US" dirty="0"/>
          </a:p>
          <a:p>
            <a:r>
              <a:rPr lang="en-US" dirty="0"/>
              <a:t> </a:t>
            </a:r>
            <a:r>
              <a:rPr lang="en-US" dirty="0" smtClean="0">
                <a:solidFill>
                  <a:srgbClr val="7030A0"/>
                </a:solidFill>
              </a:rPr>
              <a:t>Organisation </a:t>
            </a:r>
          </a:p>
          <a:p>
            <a:endParaRPr lang="en-US" dirty="0"/>
          </a:p>
          <a:p>
            <a:r>
              <a:rPr lang="en-US" dirty="0">
                <a:solidFill>
                  <a:schemeClr val="accent6">
                    <a:lumMod val="75000"/>
                  </a:schemeClr>
                </a:solidFill>
              </a:rPr>
              <a:t> </a:t>
            </a:r>
            <a:r>
              <a:rPr lang="en-US" dirty="0" smtClean="0">
                <a:solidFill>
                  <a:schemeClr val="accent6">
                    <a:lumMod val="75000"/>
                  </a:schemeClr>
                </a:solidFill>
              </a:rPr>
              <a:t>Language</a:t>
            </a:r>
            <a:r>
              <a:rPr lang="en-US" dirty="0" smtClean="0"/>
              <a:t>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Analysis of the 5 different essay sections cont…</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buNone/>
            </a:pPr>
            <a:r>
              <a:rPr lang="en-US" b="1" dirty="0" smtClean="0"/>
              <a:t>5. </a:t>
            </a:r>
            <a:r>
              <a:rPr lang="en-US" b="1" dirty="0" smtClean="0">
                <a:solidFill>
                  <a:schemeClr val="accent2">
                    <a:lumMod val="75000"/>
                  </a:schemeClr>
                </a:solidFill>
              </a:rPr>
              <a:t>The Conclusion</a:t>
            </a:r>
          </a:p>
          <a:p>
            <a:pPr>
              <a:buNone/>
            </a:pPr>
            <a:endParaRPr lang="en-US" b="1" dirty="0" smtClean="0"/>
          </a:p>
          <a:p>
            <a:r>
              <a:rPr lang="en-US" dirty="0" smtClean="0"/>
              <a:t>We can again divide the conclusion into two parts.</a:t>
            </a:r>
          </a:p>
          <a:p>
            <a:pPr>
              <a:buNone/>
            </a:pPr>
            <a:endParaRPr lang="en-US" dirty="0" smtClean="0"/>
          </a:p>
          <a:p>
            <a:pPr marL="571500" indent="-571500">
              <a:buFont typeface="+mj-lt"/>
              <a:buAutoNum type="romanUcPeriod"/>
            </a:pPr>
            <a:r>
              <a:rPr lang="en-US" dirty="0" smtClean="0"/>
              <a:t>The first part </a:t>
            </a:r>
            <a:r>
              <a:rPr lang="en-US" dirty="0" smtClean="0">
                <a:solidFill>
                  <a:srgbClr val="339966"/>
                </a:solidFill>
              </a:rPr>
              <a:t>summarizes</a:t>
            </a:r>
            <a:r>
              <a:rPr lang="en-US" dirty="0" smtClean="0"/>
              <a:t> the ideas in the essay.</a:t>
            </a:r>
          </a:p>
          <a:p>
            <a:pPr marL="571500" indent="-571500">
              <a:buFont typeface="+mj-lt"/>
              <a:buAutoNum type="romanUcPeriod"/>
            </a:pPr>
            <a:endParaRPr lang="en-US" dirty="0" smtClean="0"/>
          </a:p>
          <a:p>
            <a:pPr marL="571500" indent="-571500">
              <a:buFont typeface="+mj-lt"/>
              <a:buAutoNum type="romanUcPeriod"/>
            </a:pPr>
            <a:r>
              <a:rPr lang="en-US" dirty="0" smtClean="0"/>
              <a:t>The second part has a wider focus. It gives a </a:t>
            </a:r>
            <a:r>
              <a:rPr lang="en-US" dirty="0" smtClean="0">
                <a:solidFill>
                  <a:srgbClr val="7030A0"/>
                </a:solidFill>
              </a:rPr>
              <a:t>suggestion for the future</a:t>
            </a:r>
            <a:r>
              <a:rPr lang="en-US" dirty="0" smtClean="0"/>
              <a:t>. This could be a </a:t>
            </a:r>
            <a:r>
              <a:rPr lang="en-US" dirty="0" smtClean="0">
                <a:solidFill>
                  <a:srgbClr val="6699FF"/>
                </a:solidFill>
              </a:rPr>
              <a:t>prediction</a:t>
            </a:r>
            <a:r>
              <a:rPr lang="en-US" dirty="0" smtClean="0"/>
              <a:t>, or a </a:t>
            </a:r>
            <a:r>
              <a:rPr lang="en-US" dirty="0" smtClean="0">
                <a:solidFill>
                  <a:srgbClr val="D60093"/>
                </a:solidFill>
              </a:rPr>
              <a:t>recommendation</a:t>
            </a:r>
            <a:r>
              <a:rPr lang="en-US" dirty="0" smtClean="0"/>
              <a:t>, or a </a:t>
            </a:r>
            <a:r>
              <a:rPr lang="en-US" dirty="0" smtClean="0">
                <a:solidFill>
                  <a:srgbClr val="FF9999"/>
                </a:solidFill>
              </a:rPr>
              <a:t>solution to a problem</a:t>
            </a:r>
            <a:r>
              <a:rPr lang="en-US" dirty="0" smtClean="0"/>
              <a:t>. </a:t>
            </a:r>
          </a:p>
          <a:p>
            <a:endParaRPr lang="en-US" dirty="0" smtClean="0"/>
          </a:p>
          <a:p>
            <a:endParaRPr lang="en-US"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Essay Organisation- an example</a:t>
            </a:r>
            <a:endParaRPr lang="en-US" b="1"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pPr>
              <a:buNone/>
            </a:pPr>
            <a:r>
              <a:rPr lang="en-US" b="1" dirty="0" smtClean="0"/>
              <a:t>	Discuss the reasons why people choose to live in Reading</a:t>
            </a:r>
            <a:endParaRPr lang="en-US" dirty="0" smtClean="0"/>
          </a:p>
          <a:p>
            <a:pPr algn="just">
              <a:buNone/>
            </a:pPr>
            <a:r>
              <a:rPr lang="en-US" dirty="0" smtClean="0"/>
              <a:t>	Reading is a large town in south-east England with a population of 147,300. It is about halfway between London and Oxford. Some people were born in Reading, and they stay because of their family and friends. Other people, however, have relocated for personal reasons; perhaps they want to take up a new job opportunity or be near their social circle. This essay will discuss two common reasons why some people choose to live in Reading: to improve the quality of their family life and to study. </a:t>
            </a:r>
          </a:p>
          <a:p>
            <a:pPr>
              <a:buNone/>
            </a:pPr>
            <a:endParaRPr lang="en-US" dirty="0" smtClean="0"/>
          </a:p>
          <a:p>
            <a:pPr algn="just">
              <a:buNone/>
            </a:pPr>
            <a:r>
              <a:rPr lang="en-US" dirty="0" smtClean="0"/>
              <a:t>	Reading offers the opportunity for a good work-life balance. It is only 25 minutes from London by train, but the environment is clean, houses are cheaper and there are many leisure opportunities for families. There are parks and pools in the town and the countryside is only a short car drive away. Shopping is also a growing attraction. The number of retail outlets has increased by one third since the opening of the ‘Oracle’, a new shopping complex, in 1999. The town also has a library, many places of worship, a theatre, a concert hall, an art gallery, a museum, two cinemas, a football stadium, and many restaurants. These facilities mean that local people of all ages have places to go. </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Essay Organisation- an example</a:t>
            </a:r>
            <a:endParaRPr lang="en-US" b="1"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pPr algn="just">
              <a:buNone/>
            </a:pPr>
            <a:r>
              <a:rPr lang="en-GB" dirty="0" smtClean="0"/>
              <a:t>	Many people also come to Reading to study at a language school or at the university. They may choose Reading because the university has an excellent reputation, a beautiful campus and offers a high level of support to its students. Alternatively, the reasons may be more practical. Transport is efficient; there is easy access to London and Heathrow Airport. Accommodation is fairly easy to find and cheaper than London. Job opportunities are also good. Many students take up part-time work, even if English is not their first language.</a:t>
            </a:r>
            <a:endParaRPr lang="en-US" dirty="0" smtClean="0"/>
          </a:p>
          <a:p>
            <a:pPr>
              <a:buNone/>
            </a:pPr>
            <a:r>
              <a:rPr lang="en-GB" dirty="0" smtClean="0"/>
              <a:t> </a:t>
            </a:r>
            <a:endParaRPr lang="en-US" dirty="0" smtClean="0"/>
          </a:p>
          <a:p>
            <a:pPr algn="just">
              <a:buNone/>
            </a:pPr>
            <a:r>
              <a:rPr lang="en-GB" dirty="0" smtClean="0"/>
              <a:t>	In conclusion, people live in Reading for their own individual reasons. For some people, Reading represents a lifestyle choice, and for others it offers opportunities to study. With its good employment prospects, ideal location, wide range of leisure facilities, interesting educational opportunities and excellent transport links, it will no doubt continue to be a popular place to live in the future. </a:t>
            </a:r>
            <a:endParaRPr lang="en-US" dirty="0" smtClean="0"/>
          </a:p>
          <a:p>
            <a:pPr algn="just">
              <a:buNone/>
            </a:pPr>
            <a:r>
              <a:rPr lang="en-US" dirty="0" smtClean="0"/>
              <a: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The links within an essay</a:t>
            </a:r>
            <a:endParaRPr lang="en-US" b="1" dirty="0">
              <a:solidFill>
                <a:srgbClr val="C00000"/>
              </a:solidFill>
            </a:endParaRPr>
          </a:p>
        </p:txBody>
      </p:sp>
      <p:sp>
        <p:nvSpPr>
          <p:cNvPr id="3" name="Content Placeholder 2"/>
          <p:cNvSpPr>
            <a:spLocks noGrp="1"/>
          </p:cNvSpPr>
          <p:nvPr>
            <p:ph idx="1"/>
          </p:nvPr>
        </p:nvSpPr>
        <p:spPr/>
        <p:txBody>
          <a:bodyPr/>
          <a:lstStyle/>
          <a:p>
            <a:r>
              <a:rPr lang="en-US" dirty="0" smtClean="0"/>
              <a:t> In an essay, the </a:t>
            </a:r>
            <a:r>
              <a:rPr lang="en-US" dirty="0" smtClean="0">
                <a:solidFill>
                  <a:schemeClr val="accent2">
                    <a:lumMod val="75000"/>
                  </a:schemeClr>
                </a:solidFill>
              </a:rPr>
              <a:t>thesis statement</a:t>
            </a:r>
            <a:r>
              <a:rPr lang="en-US" dirty="0" smtClean="0"/>
              <a:t>, the </a:t>
            </a:r>
            <a:r>
              <a:rPr lang="en-US" dirty="0" smtClean="0">
                <a:solidFill>
                  <a:srgbClr val="00B050"/>
                </a:solidFill>
              </a:rPr>
              <a:t>paragraph leaders</a:t>
            </a:r>
            <a:r>
              <a:rPr lang="en-US" dirty="0" smtClean="0"/>
              <a:t>, and the </a:t>
            </a:r>
            <a:r>
              <a:rPr lang="en-US" dirty="0" smtClean="0">
                <a:solidFill>
                  <a:schemeClr val="accent4">
                    <a:lumMod val="75000"/>
                  </a:schemeClr>
                </a:solidFill>
              </a:rPr>
              <a:t>summary</a:t>
            </a:r>
            <a:r>
              <a:rPr lang="en-US" dirty="0" smtClean="0"/>
              <a:t>, and the </a:t>
            </a:r>
            <a:r>
              <a:rPr lang="en-US" dirty="0" smtClean="0">
                <a:solidFill>
                  <a:srgbClr val="00B0F0"/>
                </a:solidFill>
              </a:rPr>
              <a:t>conclusion</a:t>
            </a:r>
            <a:r>
              <a:rPr lang="en-US" dirty="0" smtClean="0"/>
              <a:t> should all be closely linked so that the essay is coherent. </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Links in the essay on Reading</a:t>
            </a:r>
            <a:endParaRPr lang="en-US" b="1" dirty="0">
              <a:solidFill>
                <a:srgbClr val="C00000"/>
              </a:solidFill>
            </a:endParaRPr>
          </a:p>
        </p:txBody>
      </p:sp>
      <p:sp>
        <p:nvSpPr>
          <p:cNvPr id="3" name="Content Placeholder 2"/>
          <p:cNvSpPr>
            <a:spLocks noGrp="1"/>
          </p:cNvSpPr>
          <p:nvPr>
            <p:ph idx="1"/>
          </p:nvPr>
        </p:nvSpPr>
        <p:spPr/>
        <p:txBody>
          <a:bodyPr>
            <a:normAutofit fontScale="40000" lnSpcReduction="20000"/>
          </a:bodyPr>
          <a:lstStyle/>
          <a:p>
            <a:endParaRPr lang="en-US" dirty="0" smtClean="0"/>
          </a:p>
          <a:p>
            <a:r>
              <a:rPr lang="en-US" sz="4500" dirty="0" smtClean="0"/>
              <a:t> If you look at the thesis statement in the introduction of the essay on Reading, you'll see that the key ideas for why people live in Reading are </a:t>
            </a:r>
            <a:r>
              <a:rPr lang="en-US" sz="4500" b="1" dirty="0" smtClean="0">
                <a:solidFill>
                  <a:srgbClr val="FF0000"/>
                </a:solidFill>
              </a:rPr>
              <a:t>family life </a:t>
            </a:r>
            <a:r>
              <a:rPr lang="en-US" sz="4500" dirty="0" smtClean="0"/>
              <a:t>and </a:t>
            </a:r>
            <a:r>
              <a:rPr lang="en-US" sz="4500" b="1" dirty="0" smtClean="0">
                <a:solidFill>
                  <a:schemeClr val="accent6">
                    <a:lumMod val="75000"/>
                  </a:schemeClr>
                </a:solidFill>
              </a:rPr>
              <a:t>opportunities to study</a:t>
            </a:r>
            <a:r>
              <a:rPr lang="en-US" sz="4500" dirty="0" smtClean="0"/>
              <a:t>. </a:t>
            </a:r>
          </a:p>
          <a:p>
            <a:pPr>
              <a:buNone/>
            </a:pPr>
            <a:endParaRPr lang="en-US" sz="4500" dirty="0" smtClean="0"/>
          </a:p>
          <a:p>
            <a:r>
              <a:rPr lang="en-US" sz="4500" dirty="0" smtClean="0"/>
              <a:t> If we then look at the paragraph leader of the first paragraph, </a:t>
            </a:r>
            <a:r>
              <a:rPr lang="en-US" sz="4500" b="1" dirty="0" smtClean="0"/>
              <a:t>"</a:t>
            </a:r>
            <a:r>
              <a:rPr lang="en-US" sz="4500" b="1" dirty="0" smtClean="0">
                <a:solidFill>
                  <a:srgbClr val="FF0000"/>
                </a:solidFill>
              </a:rPr>
              <a:t>Reading offers the opportunity for a good work-life balance</a:t>
            </a:r>
            <a:r>
              <a:rPr lang="en-US" sz="4500" b="1" dirty="0" smtClean="0"/>
              <a:t>“,  </a:t>
            </a:r>
            <a:r>
              <a:rPr lang="en-US" sz="4500" dirty="0" smtClean="0"/>
              <a:t>good work-life balance relates back to the idea of family life. </a:t>
            </a:r>
          </a:p>
          <a:p>
            <a:pPr>
              <a:buNone/>
            </a:pPr>
            <a:endParaRPr lang="en-US" sz="4500" dirty="0" smtClean="0"/>
          </a:p>
          <a:p>
            <a:r>
              <a:rPr lang="en-US" sz="4500" dirty="0" smtClean="0"/>
              <a:t> If we then look at a paragraph leader of the second paragraph, </a:t>
            </a:r>
            <a:r>
              <a:rPr lang="en-US" sz="4500" b="1" dirty="0" smtClean="0"/>
              <a:t>"</a:t>
            </a:r>
            <a:r>
              <a:rPr lang="en-US" sz="4500" b="1" dirty="0" smtClean="0">
                <a:solidFill>
                  <a:srgbClr val="CC6600"/>
                </a:solidFill>
              </a:rPr>
              <a:t>many people also come to Reading to study at a language school or at the University</a:t>
            </a:r>
            <a:r>
              <a:rPr lang="en-US" sz="4500" b="1" dirty="0" smtClean="0"/>
              <a:t>“, </a:t>
            </a:r>
            <a:r>
              <a:rPr lang="en-US" sz="4500" dirty="0" smtClean="0"/>
              <a:t>the idea of study links back to the idea of study in the thesis statement. </a:t>
            </a:r>
          </a:p>
          <a:p>
            <a:pPr>
              <a:buNone/>
            </a:pPr>
            <a:endParaRPr lang="en-US" sz="4500" dirty="0" smtClean="0"/>
          </a:p>
          <a:p>
            <a:r>
              <a:rPr lang="en-US" sz="4500" dirty="0" smtClean="0"/>
              <a:t> If we then look at the conclusion to the essay, the summary reads, </a:t>
            </a:r>
            <a:r>
              <a:rPr lang="en-US" sz="4500" b="1" dirty="0" smtClean="0"/>
              <a:t>"in conclusion, people live in Reading for their own individual reasons. For some people, </a:t>
            </a:r>
            <a:r>
              <a:rPr lang="en-US" sz="4500" b="1" dirty="0" smtClean="0">
                <a:solidFill>
                  <a:srgbClr val="FF0000"/>
                </a:solidFill>
              </a:rPr>
              <a:t>Reading represents a lifestyle choice</a:t>
            </a:r>
            <a:r>
              <a:rPr lang="en-US" sz="4500" b="1" dirty="0" smtClean="0"/>
              <a:t>, </a:t>
            </a:r>
            <a:r>
              <a:rPr lang="en-US" sz="4500" b="1" dirty="0" smtClean="0">
                <a:solidFill>
                  <a:srgbClr val="CC6600"/>
                </a:solidFill>
              </a:rPr>
              <a:t>and for others, it offers opportunities to study</a:t>
            </a:r>
            <a:r>
              <a:rPr lang="en-US" sz="4500" b="1" dirty="0" smtClean="0"/>
              <a:t>.” </a:t>
            </a:r>
            <a:r>
              <a:rPr lang="en-US" sz="4500" dirty="0" smtClean="0"/>
              <a:t>So the idea of lifestyle choice links back to the idea of family life, and study links back to the idea of opportunities to study. </a:t>
            </a:r>
            <a:endParaRPr lang="en-US" sz="45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Permanent or repeated facts</a:t>
            </a:r>
            <a:endParaRPr lang="en-US" b="1" dirty="0">
              <a:solidFill>
                <a:srgbClr val="C00000"/>
              </a:solidFill>
            </a:endParaRPr>
          </a:p>
        </p:txBody>
      </p:sp>
      <p:sp>
        <p:nvSpPr>
          <p:cNvPr id="3" name="Content Placeholder 2"/>
          <p:cNvSpPr>
            <a:spLocks noGrp="1"/>
          </p:cNvSpPr>
          <p:nvPr>
            <p:ph idx="1"/>
          </p:nvPr>
        </p:nvSpPr>
        <p:spPr/>
        <p:txBody>
          <a:bodyPr>
            <a:noAutofit/>
          </a:bodyPr>
          <a:lstStyle/>
          <a:p>
            <a:endParaRPr lang="en-US" sz="1800" dirty="0" smtClean="0"/>
          </a:p>
          <a:p>
            <a:r>
              <a:rPr lang="en-US" sz="1800" dirty="0" smtClean="0"/>
              <a:t> An academic writing tends to be </a:t>
            </a:r>
            <a:r>
              <a:rPr lang="en-US" sz="1800" dirty="0" smtClean="0">
                <a:solidFill>
                  <a:srgbClr val="00B050"/>
                </a:solidFill>
              </a:rPr>
              <a:t>formal</a:t>
            </a:r>
            <a:r>
              <a:rPr lang="en-US" sz="1800" dirty="0" smtClean="0"/>
              <a:t> and </a:t>
            </a:r>
            <a:r>
              <a:rPr lang="en-US" sz="1800" dirty="0" smtClean="0">
                <a:solidFill>
                  <a:srgbClr val="FF0000"/>
                </a:solidFill>
              </a:rPr>
              <a:t>impersonal</a:t>
            </a:r>
            <a:r>
              <a:rPr lang="en-US" sz="1800" dirty="0" smtClean="0"/>
              <a:t>. </a:t>
            </a:r>
          </a:p>
          <a:p>
            <a:r>
              <a:rPr lang="en-US" sz="1800" dirty="0" smtClean="0"/>
              <a:t> it's a bit like looking at the world through a window. You're </a:t>
            </a:r>
            <a:r>
              <a:rPr lang="en-US" sz="1800" dirty="0" smtClean="0">
                <a:solidFill>
                  <a:srgbClr val="9900FF"/>
                </a:solidFill>
              </a:rPr>
              <a:t>distan</a:t>
            </a:r>
            <a:r>
              <a:rPr lang="en-US" sz="1800" dirty="0" smtClean="0"/>
              <a:t>t from it and </a:t>
            </a:r>
            <a:r>
              <a:rPr lang="en-US" sz="1800" dirty="0" smtClean="0">
                <a:solidFill>
                  <a:srgbClr val="0070C0"/>
                </a:solidFill>
              </a:rPr>
              <a:t>objective</a:t>
            </a:r>
            <a:r>
              <a:rPr lang="en-US" sz="1800" dirty="0" smtClean="0"/>
              <a:t>.</a:t>
            </a:r>
          </a:p>
          <a:p>
            <a:r>
              <a:rPr lang="en-US" sz="1800" dirty="0" smtClean="0"/>
              <a:t> For this reason, we tend to </a:t>
            </a:r>
            <a:r>
              <a:rPr lang="en-US" sz="1800" dirty="0" smtClean="0">
                <a:solidFill>
                  <a:srgbClr val="FFC000"/>
                </a:solidFill>
              </a:rPr>
              <a:t>avoid using words like I, you, and we</a:t>
            </a:r>
            <a:r>
              <a:rPr lang="en-US" sz="1800" dirty="0" smtClean="0"/>
              <a:t>, or discussing personal experiences. </a:t>
            </a:r>
          </a:p>
          <a:p>
            <a:r>
              <a:rPr lang="en-US" sz="1800" dirty="0" smtClean="0"/>
              <a:t> </a:t>
            </a:r>
            <a:r>
              <a:rPr lang="en-US" sz="1800" dirty="0" smtClean="0">
                <a:solidFill>
                  <a:schemeClr val="accent6">
                    <a:lumMod val="75000"/>
                  </a:schemeClr>
                </a:solidFill>
              </a:rPr>
              <a:t>Grammatical accuracy </a:t>
            </a:r>
            <a:r>
              <a:rPr lang="en-US" sz="1800" dirty="0" smtClean="0"/>
              <a:t>is important in good academic writing. </a:t>
            </a:r>
          </a:p>
          <a:p>
            <a:r>
              <a:rPr lang="en-US" sz="1800" dirty="0" smtClean="0"/>
              <a:t>One of the most important tenses for academic writing,  and to </a:t>
            </a:r>
            <a:r>
              <a:rPr lang="en-US" sz="1800" dirty="0" smtClean="0">
                <a:solidFill>
                  <a:schemeClr val="accent4">
                    <a:lumMod val="75000"/>
                  </a:schemeClr>
                </a:solidFill>
              </a:rPr>
              <a:t>use facts </a:t>
            </a:r>
            <a:r>
              <a:rPr lang="en-US" sz="1800" dirty="0" smtClean="0"/>
              <a:t>and </a:t>
            </a:r>
            <a:r>
              <a:rPr lang="en-US" sz="1800" dirty="0" smtClean="0">
                <a:solidFill>
                  <a:schemeClr val="accent5">
                    <a:lumMod val="75000"/>
                  </a:schemeClr>
                </a:solidFill>
              </a:rPr>
              <a:t>activities</a:t>
            </a:r>
            <a:r>
              <a:rPr lang="en-US" sz="1800" dirty="0" smtClean="0"/>
              <a:t> is </a:t>
            </a:r>
            <a:r>
              <a:rPr lang="en-US" sz="1800" b="1" dirty="0" smtClean="0">
                <a:solidFill>
                  <a:schemeClr val="accent3">
                    <a:lumMod val="75000"/>
                  </a:schemeClr>
                </a:solidFill>
              </a:rPr>
              <a:t>the present tense</a:t>
            </a:r>
            <a:r>
              <a:rPr lang="en-US" sz="1800" dirty="0" smtClean="0"/>
              <a:t>.</a:t>
            </a:r>
          </a:p>
          <a:p>
            <a:r>
              <a:rPr lang="en-US" sz="1800" dirty="0" smtClean="0"/>
              <a:t> In academic writing, you often need to write about </a:t>
            </a:r>
            <a:r>
              <a:rPr lang="en-US" sz="1800" b="1" dirty="0" smtClean="0">
                <a:solidFill>
                  <a:srgbClr val="FF0000"/>
                </a:solidFill>
              </a:rPr>
              <a:t>facts</a:t>
            </a:r>
            <a:r>
              <a:rPr lang="en-US" sz="1800" dirty="0" smtClean="0"/>
              <a:t> which are </a:t>
            </a:r>
            <a:r>
              <a:rPr lang="en-US" sz="1800" dirty="0" smtClean="0">
                <a:solidFill>
                  <a:schemeClr val="tx2"/>
                </a:solidFill>
              </a:rPr>
              <a:t>permanent </a:t>
            </a:r>
            <a:r>
              <a:rPr lang="en-US" sz="1800" dirty="0" smtClean="0"/>
              <a:t>and </a:t>
            </a:r>
            <a:r>
              <a:rPr lang="en-US" sz="1800" dirty="0" smtClean="0">
                <a:solidFill>
                  <a:schemeClr val="bg2">
                    <a:lumMod val="25000"/>
                  </a:schemeClr>
                </a:solidFill>
              </a:rPr>
              <a:t>always true</a:t>
            </a:r>
            <a:r>
              <a:rPr lang="en-US" sz="1800" dirty="0" smtClean="0"/>
              <a:t>.</a:t>
            </a:r>
          </a:p>
          <a:p>
            <a:pPr>
              <a:buNone/>
            </a:pPr>
            <a:r>
              <a:rPr lang="en-US" sz="1800" dirty="0" smtClean="0"/>
              <a:t>	 For example, "In the UK, children attend primary school from five to 11 years old.“</a:t>
            </a:r>
          </a:p>
          <a:p>
            <a:r>
              <a:rPr lang="en-US" sz="1800" dirty="0" smtClean="0"/>
              <a:t> You may also need to write about </a:t>
            </a:r>
            <a:r>
              <a:rPr lang="en-US" sz="1800" dirty="0" smtClean="0">
                <a:solidFill>
                  <a:srgbClr val="FF0000"/>
                </a:solidFill>
              </a:rPr>
              <a:t>activities</a:t>
            </a:r>
            <a:r>
              <a:rPr lang="en-US" sz="1800" dirty="0" smtClean="0"/>
              <a:t> which are </a:t>
            </a:r>
            <a:r>
              <a:rPr lang="en-US" sz="1800" dirty="0" smtClean="0">
                <a:solidFill>
                  <a:schemeClr val="accent5">
                    <a:lumMod val="75000"/>
                  </a:schemeClr>
                </a:solidFill>
              </a:rPr>
              <a:t>repeated</a:t>
            </a:r>
            <a:r>
              <a:rPr lang="en-US" sz="1800" dirty="0" smtClean="0"/>
              <a:t> or </a:t>
            </a:r>
            <a:r>
              <a:rPr lang="en-US" sz="1800" dirty="0" smtClean="0">
                <a:solidFill>
                  <a:schemeClr val="accent2">
                    <a:lumMod val="75000"/>
                  </a:schemeClr>
                </a:solidFill>
              </a:rPr>
              <a:t>regular. </a:t>
            </a:r>
          </a:p>
          <a:p>
            <a:pPr>
              <a:buNone/>
            </a:pPr>
            <a:r>
              <a:rPr lang="en-US" sz="1800" dirty="0" smtClean="0"/>
              <a:t>	For example "Many people travel from Reading to London each day to work." </a:t>
            </a:r>
            <a:endParaRPr lang="en-US" sz="1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Exercise-Permanent or repeated facts</a:t>
            </a:r>
            <a:endParaRPr lang="en-US" b="1"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r>
              <a:rPr lang="en-US" dirty="0" smtClean="0"/>
              <a:t>People </a:t>
            </a:r>
            <a:r>
              <a:rPr lang="en-US" b="1" dirty="0" smtClean="0"/>
              <a:t>use</a:t>
            </a:r>
            <a:r>
              <a:rPr lang="en-US" dirty="0" smtClean="0"/>
              <a:t> their cars to go to work everyday.</a:t>
            </a:r>
          </a:p>
          <a:p>
            <a:pPr lvl="1">
              <a:buFont typeface="Courier New" pitchFamily="49" charset="0"/>
              <a:buChar char="o"/>
            </a:pPr>
            <a:r>
              <a:rPr lang="en-US" dirty="0" smtClean="0"/>
              <a:t>Permanent fact</a:t>
            </a:r>
          </a:p>
          <a:p>
            <a:pPr lvl="1">
              <a:buFont typeface="Courier New" pitchFamily="49" charset="0"/>
              <a:buChar char="o"/>
            </a:pPr>
            <a:r>
              <a:rPr lang="en-US" dirty="0" smtClean="0"/>
              <a:t>Repeated activity</a:t>
            </a:r>
          </a:p>
          <a:p>
            <a:pPr lvl="1">
              <a:buNone/>
            </a:pPr>
            <a:endParaRPr lang="en-US" dirty="0" smtClean="0"/>
          </a:p>
          <a:p>
            <a:r>
              <a:rPr lang="en-US" dirty="0" smtClean="0"/>
              <a:t>Heavily loaded aeroplanes </a:t>
            </a:r>
            <a:r>
              <a:rPr lang="en-US" b="1" dirty="0" smtClean="0"/>
              <a:t>use</a:t>
            </a:r>
            <a:r>
              <a:rPr lang="en-US" dirty="0" smtClean="0"/>
              <a:t> more fuel than empty ones. </a:t>
            </a:r>
          </a:p>
          <a:p>
            <a:pPr lvl="1">
              <a:buFont typeface="Courier New" pitchFamily="49" charset="0"/>
              <a:buChar char="o"/>
            </a:pPr>
            <a:r>
              <a:rPr lang="en-US" dirty="0" smtClean="0"/>
              <a:t>Permanent fact</a:t>
            </a:r>
          </a:p>
          <a:p>
            <a:pPr lvl="1">
              <a:buFont typeface="Courier New" pitchFamily="49" charset="0"/>
              <a:buChar char="o"/>
            </a:pPr>
            <a:r>
              <a:rPr lang="en-US" dirty="0" smtClean="0"/>
              <a:t>Repeated activity</a:t>
            </a:r>
          </a:p>
          <a:p>
            <a:pPr lvl="1">
              <a:buFont typeface="Courier New" pitchFamily="49" charset="0"/>
              <a:buChar char="o"/>
            </a:pPr>
            <a:endParaRPr lang="en-US" dirty="0" smtClean="0"/>
          </a:p>
          <a:p>
            <a:r>
              <a:rPr lang="en-US" dirty="0" smtClean="0"/>
              <a:t>The cause of earthquakes </a:t>
            </a:r>
            <a:r>
              <a:rPr lang="en-US" b="1" dirty="0" smtClean="0"/>
              <a:t>is</a:t>
            </a:r>
            <a:r>
              <a:rPr lang="en-US" dirty="0" smtClean="0"/>
              <a:t> the sudden release of energy in the Earth’s crust.</a:t>
            </a:r>
          </a:p>
          <a:p>
            <a:pPr lvl="1">
              <a:buFont typeface="Courier New" pitchFamily="49" charset="0"/>
              <a:buChar char="o"/>
            </a:pPr>
            <a:r>
              <a:rPr lang="en-US" dirty="0" smtClean="0"/>
              <a:t>Permanent fact</a:t>
            </a:r>
          </a:p>
          <a:p>
            <a:pPr lvl="1">
              <a:buFont typeface="Courier New" pitchFamily="49" charset="0"/>
              <a:buChar char="o"/>
            </a:pPr>
            <a:r>
              <a:rPr lang="en-US" dirty="0" smtClean="0"/>
              <a:t>Repeated activity</a:t>
            </a:r>
          </a:p>
          <a:p>
            <a:pPr>
              <a:buNone/>
            </a:pPr>
            <a:endParaRPr lang="en-US" dirty="0" smtClean="0"/>
          </a:p>
          <a:p>
            <a:r>
              <a:rPr lang="en-US" dirty="0" smtClean="0"/>
              <a:t>This energy </a:t>
            </a:r>
            <a:r>
              <a:rPr lang="en-US" b="1" dirty="0" smtClean="0"/>
              <a:t>creates</a:t>
            </a:r>
            <a:r>
              <a:rPr lang="en-US" dirty="0" smtClean="0"/>
              <a:t> seismic waves.</a:t>
            </a:r>
          </a:p>
          <a:p>
            <a:pPr lvl="1">
              <a:buFont typeface="Courier New" pitchFamily="49" charset="0"/>
              <a:buChar char="o"/>
            </a:pPr>
            <a:r>
              <a:rPr lang="en-US" dirty="0" smtClean="0"/>
              <a:t>Permanent fact</a:t>
            </a:r>
          </a:p>
          <a:p>
            <a:pPr lvl="1">
              <a:buFont typeface="Courier New" pitchFamily="49" charset="0"/>
              <a:buChar char="o"/>
            </a:pPr>
            <a:r>
              <a:rPr lang="en-US" dirty="0" smtClean="0"/>
              <a:t>Repeated activity</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Describing Temporary Situations </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 As present simple is used for permanent situations, the </a:t>
            </a:r>
            <a:r>
              <a:rPr lang="en-US" dirty="0" smtClean="0">
                <a:solidFill>
                  <a:srgbClr val="FF6699"/>
                </a:solidFill>
              </a:rPr>
              <a:t>continuous </a:t>
            </a:r>
            <a:r>
              <a:rPr lang="en-US" dirty="0" smtClean="0"/>
              <a:t>aspect is almost like the opposite.</a:t>
            </a:r>
          </a:p>
          <a:p>
            <a:r>
              <a:rPr lang="en-US" dirty="0" smtClean="0"/>
              <a:t> It's used for </a:t>
            </a:r>
            <a:r>
              <a:rPr lang="en-US" dirty="0" smtClean="0">
                <a:solidFill>
                  <a:srgbClr val="9966FF"/>
                </a:solidFill>
              </a:rPr>
              <a:t>temporary or changing situations</a:t>
            </a:r>
            <a:r>
              <a:rPr lang="en-US" dirty="0" smtClean="0"/>
              <a:t>. For example, if we say the population is growing, we're talking about a situation that's true now, or around now. We know it's going to stop at some point in the future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Describing Temporary Situations cont…</a:t>
            </a:r>
            <a:endParaRPr lang="en-US"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 At the moment, </a:t>
            </a:r>
            <a:r>
              <a:rPr lang="en-US" dirty="0" err="1" smtClean="0"/>
              <a:t>Deansfield's</a:t>
            </a:r>
            <a:r>
              <a:rPr lang="en-US" dirty="0" smtClean="0"/>
              <a:t> population is growing. The village is becoming more cosmopolitan. Many people are arriving from Eastern European countries because they want to earn money. They're making money by picking the fruit and vegetables which the farmers are growing in the greenhouses. </a:t>
            </a:r>
            <a:r>
              <a:rPr lang="en-US" dirty="0" err="1" smtClean="0"/>
              <a:t>Chalkend</a:t>
            </a:r>
            <a:r>
              <a:rPr lang="en-US" dirty="0" smtClean="0"/>
              <a:t> is a small village. Most people don't have jobs, because they're retired.</a:t>
            </a:r>
          </a:p>
          <a:p>
            <a:endParaRPr lang="en-US" dirty="0" smtClean="0"/>
          </a:p>
          <a:p>
            <a:r>
              <a:rPr lang="en-US" dirty="0" smtClean="0"/>
              <a:t> Many of them enjoy gardening. They grow flowers and vegetables, and in the summer they hold competitions, and give prizes to the people with the biggest onions, or the most beautiful roses.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Describing Temporary Situations cont…</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lphaUcPeriod"/>
            </a:pPr>
            <a:r>
              <a:rPr lang="en-US" dirty="0" smtClean="0"/>
              <a:t>Currently the Hyundai company is manufacturing more cars than before. </a:t>
            </a:r>
          </a:p>
          <a:p>
            <a:pPr marL="514350" indent="-514350">
              <a:buFont typeface="+mj-lt"/>
              <a:buAutoNum type="alphaUcPeriod"/>
            </a:pPr>
            <a:r>
              <a:rPr lang="en-US" dirty="0" smtClean="0"/>
              <a:t>People are becoming more interested in healthy eating nowadays. </a:t>
            </a:r>
          </a:p>
          <a:p>
            <a:pPr marL="514350" indent="-514350">
              <a:buFont typeface="+mj-lt"/>
              <a:buAutoNum type="alphaUcPeriod"/>
            </a:pPr>
            <a:r>
              <a:rPr lang="en-US" dirty="0" smtClean="0"/>
              <a:t>Mobile phone sales are growing at the moment. </a:t>
            </a:r>
          </a:p>
          <a:p>
            <a:r>
              <a:rPr lang="en-US" dirty="0" smtClean="0"/>
              <a:t>In A, the time expression is </a:t>
            </a:r>
            <a:r>
              <a:rPr lang="en-US" dirty="0" smtClean="0">
                <a:solidFill>
                  <a:schemeClr val="accent2">
                    <a:lumMod val="75000"/>
                  </a:schemeClr>
                </a:solidFill>
              </a:rPr>
              <a:t>currently</a:t>
            </a:r>
            <a:r>
              <a:rPr lang="en-US" dirty="0" smtClean="0"/>
              <a:t>. In B, it's </a:t>
            </a:r>
            <a:r>
              <a:rPr lang="en-US" dirty="0" smtClean="0">
                <a:solidFill>
                  <a:srgbClr val="CC6600"/>
                </a:solidFill>
              </a:rPr>
              <a:t>nowadays</a:t>
            </a:r>
            <a:r>
              <a:rPr lang="en-US" dirty="0" smtClean="0"/>
              <a:t>. And in C, it's </a:t>
            </a:r>
            <a:r>
              <a:rPr lang="en-US" dirty="0" smtClean="0">
                <a:solidFill>
                  <a:srgbClr val="D60093"/>
                </a:solidFill>
              </a:rPr>
              <a:t>at the moment</a:t>
            </a:r>
            <a:r>
              <a:rPr lang="en-US" dirty="0" smtClean="0"/>
              <a:t>. </a:t>
            </a:r>
          </a:p>
          <a:p>
            <a:r>
              <a:rPr lang="en-US" dirty="0" smtClean="0"/>
              <a:t>Sometimes there's no time expression, but we do understand that the change is happening now, or around now. </a:t>
            </a:r>
          </a:p>
          <a:p>
            <a:pPr>
              <a:buNone/>
            </a:pPr>
            <a:r>
              <a:rPr lang="en-US" dirty="0" smtClean="0"/>
              <a:t>	For example, more primary children are learning English in China.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 </a:t>
            </a:r>
            <a:r>
              <a:rPr lang="en-US" b="1" dirty="0">
                <a:solidFill>
                  <a:srgbClr val="C00000"/>
                </a:solidFill>
              </a:rPr>
              <a:t>Content </a:t>
            </a:r>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smtClean="0"/>
              <a:t>Content is the </a:t>
            </a:r>
            <a:r>
              <a:rPr lang="en-US" dirty="0" smtClean="0">
                <a:solidFill>
                  <a:schemeClr val="bg2">
                    <a:lumMod val="75000"/>
                  </a:schemeClr>
                </a:solidFill>
              </a:rPr>
              <a:t>reason for writing</a:t>
            </a:r>
            <a:endParaRPr lang="en-US" dirty="0" smtClean="0"/>
          </a:p>
          <a:p>
            <a:r>
              <a:rPr lang="en-US" dirty="0" smtClean="0"/>
              <a:t>Refers </a:t>
            </a:r>
            <a:r>
              <a:rPr lang="en-US" dirty="0"/>
              <a:t>to the </a:t>
            </a:r>
            <a:r>
              <a:rPr lang="en-US" dirty="0">
                <a:solidFill>
                  <a:schemeClr val="accent5">
                    <a:lumMod val="75000"/>
                  </a:schemeClr>
                </a:solidFill>
              </a:rPr>
              <a:t>main ideas and information </a:t>
            </a:r>
            <a:r>
              <a:rPr lang="en-US" dirty="0"/>
              <a:t>you </a:t>
            </a:r>
            <a:r>
              <a:rPr lang="en-US" dirty="0" smtClean="0"/>
              <a:t>    want </a:t>
            </a:r>
            <a:r>
              <a:rPr lang="en-US" dirty="0"/>
              <a:t>to give </a:t>
            </a:r>
          </a:p>
          <a:p>
            <a:r>
              <a:rPr lang="en-US" dirty="0"/>
              <a:t> What are the </a:t>
            </a:r>
            <a:r>
              <a:rPr lang="en-US" dirty="0">
                <a:solidFill>
                  <a:schemeClr val="accent3">
                    <a:lumMod val="50000"/>
                  </a:schemeClr>
                </a:solidFill>
              </a:rPr>
              <a:t>main points </a:t>
            </a:r>
            <a:r>
              <a:rPr lang="en-US" dirty="0"/>
              <a:t>you want to make? </a:t>
            </a:r>
          </a:p>
          <a:p>
            <a:r>
              <a:rPr lang="en-US" dirty="0"/>
              <a:t> What </a:t>
            </a:r>
            <a:r>
              <a:rPr lang="en-US" dirty="0" smtClean="0">
                <a:solidFill>
                  <a:schemeClr val="accent6">
                    <a:lumMod val="60000"/>
                    <a:lumOff val="40000"/>
                  </a:schemeClr>
                </a:solidFill>
              </a:rPr>
              <a:t>evidence</a:t>
            </a:r>
            <a:r>
              <a:rPr lang="en-US" dirty="0" smtClean="0"/>
              <a:t> </a:t>
            </a:r>
            <a:r>
              <a:rPr lang="en-US" dirty="0" err="1" smtClean="0"/>
              <a:t>i.e</a:t>
            </a:r>
            <a:r>
              <a:rPr lang="en-US" dirty="0" smtClean="0"/>
              <a:t> details </a:t>
            </a:r>
            <a:r>
              <a:rPr lang="en-US" dirty="0"/>
              <a:t>and </a:t>
            </a:r>
            <a:r>
              <a:rPr lang="en-US" dirty="0" smtClean="0"/>
              <a:t>examples, you can    give </a:t>
            </a:r>
            <a:r>
              <a:rPr lang="en-US" dirty="0"/>
              <a:t>to support your main points? </a:t>
            </a:r>
            <a:r>
              <a:rPr lang="en-US" dirty="0" smtClean="0"/>
              <a:t> </a:t>
            </a:r>
            <a:endParaRPr lang="en-US" dirty="0" smtClean="0">
              <a:solidFill>
                <a:schemeClr val="bg2">
                  <a:lumMod val="75000"/>
                </a:schemeClr>
              </a:solidFill>
            </a:endParaRPr>
          </a:p>
          <a:p>
            <a:r>
              <a:rPr lang="en-US" dirty="0" smtClean="0"/>
              <a:t>It also  determines how well you </a:t>
            </a:r>
            <a:r>
              <a:rPr lang="en-US" dirty="0" smtClean="0">
                <a:solidFill>
                  <a:schemeClr val="accent4"/>
                </a:solidFill>
              </a:rPr>
              <a:t>answer the question. </a:t>
            </a:r>
          </a:p>
          <a:p>
            <a:r>
              <a:rPr lang="en-US" dirty="0" smtClean="0"/>
              <a:t>It’s  very important to </a:t>
            </a:r>
            <a:r>
              <a:rPr lang="en-US" dirty="0" smtClean="0">
                <a:solidFill>
                  <a:srgbClr val="FF0000"/>
                </a:solidFill>
              </a:rPr>
              <a:t>think carefully </a:t>
            </a:r>
            <a:r>
              <a:rPr lang="en-US" dirty="0" smtClean="0"/>
              <a:t>about the content.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Presenting new information </a:t>
            </a:r>
            <a:endParaRPr lang="en-US"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r>
              <a:rPr lang="en-US" dirty="0" smtClean="0"/>
              <a:t> Writers often use there is or there are, to present new information to the reader. </a:t>
            </a:r>
          </a:p>
          <a:p>
            <a:pPr>
              <a:buNone/>
            </a:pPr>
            <a:endParaRPr lang="en-US" dirty="0" smtClean="0"/>
          </a:p>
          <a:p>
            <a:r>
              <a:rPr lang="en-US" dirty="0" smtClean="0"/>
              <a:t>After the new information is presented, more information about it is usually given in the rest of the sentence or in the next sentence. </a:t>
            </a:r>
          </a:p>
          <a:p>
            <a:pPr>
              <a:buNone/>
            </a:pPr>
            <a:endParaRPr lang="en-US" dirty="0" smtClean="0"/>
          </a:p>
          <a:p>
            <a:pPr>
              <a:buNone/>
            </a:pPr>
            <a:r>
              <a:rPr lang="en-US" dirty="0" smtClean="0"/>
              <a:t>	For Example  "In the UK, there is a small town called Windsor, which has a famous castle." </a:t>
            </a:r>
          </a:p>
          <a:p>
            <a:pPr>
              <a:buNone/>
            </a:pPr>
            <a:endParaRPr lang="en-US" dirty="0" smtClean="0"/>
          </a:p>
          <a:p>
            <a:r>
              <a:rPr lang="en-US" dirty="0" smtClean="0"/>
              <a:t> The writer thinks that the reader might not have heard of Windsor. So it begins by introducing the reader to the place and then adding more information.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Presenting new information cont…</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t> In this next example, the writer wants to open a new topic for discussion so begins by introducing the topic to the reader as</a:t>
            </a:r>
          </a:p>
          <a:p>
            <a:pPr>
              <a:buNone/>
            </a:pPr>
            <a:endParaRPr lang="en-US" dirty="0" smtClean="0"/>
          </a:p>
          <a:p>
            <a:pPr>
              <a:buNone/>
            </a:pPr>
            <a:r>
              <a:rPr lang="en-US" dirty="0" smtClean="0"/>
              <a:t>	 "There are many reasons why people should learn English." </a:t>
            </a:r>
          </a:p>
          <a:p>
            <a:endParaRPr lang="en-US" dirty="0" smtClean="0"/>
          </a:p>
          <a:p>
            <a:r>
              <a:rPr lang="en-US" dirty="0" smtClean="0"/>
              <a:t> The writer then adds more information in the new sentence. "The first reason is--" and then, it's going to go and continue that sentence.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Presenting new information cont…</a:t>
            </a:r>
            <a:endParaRPr lang="en-US" b="1" dirty="0">
              <a:solidFill>
                <a:srgbClr val="C00000"/>
              </a:solidFill>
            </a:endParaRPr>
          </a:p>
        </p:txBody>
      </p:sp>
      <p:sp>
        <p:nvSpPr>
          <p:cNvPr id="3" name="Content Placeholder 2"/>
          <p:cNvSpPr>
            <a:spLocks noGrp="1"/>
          </p:cNvSpPr>
          <p:nvPr>
            <p:ph idx="1"/>
          </p:nvPr>
        </p:nvSpPr>
        <p:spPr/>
        <p:txBody>
          <a:bodyPr/>
          <a:lstStyle/>
          <a:p>
            <a:endParaRPr lang="en-US" dirty="0" smtClean="0"/>
          </a:p>
          <a:p>
            <a:r>
              <a:rPr lang="en-US" dirty="0" smtClean="0"/>
              <a:t> In these examples, a noun is used after there is and there are. There may also be an adjective before the noun, such as a small town. And for plural nouns, we use to plural of the verb to be. So we say, there are. For singular nouns, we use the singular of the verb to be. So we say, there is.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Writing Longer Sentences</a:t>
            </a:r>
            <a:endParaRPr lang="en-US" b="1" dirty="0">
              <a:solidFill>
                <a:srgbClr val="C00000"/>
              </a:solidFill>
            </a:endParaRPr>
          </a:p>
        </p:txBody>
      </p:sp>
      <p:sp>
        <p:nvSpPr>
          <p:cNvPr id="3" name="Content Placeholder 2"/>
          <p:cNvSpPr>
            <a:spLocks noGrp="1"/>
          </p:cNvSpPr>
          <p:nvPr>
            <p:ph idx="1"/>
          </p:nvPr>
        </p:nvSpPr>
        <p:spPr/>
        <p:txBody>
          <a:bodyPr>
            <a:noAutofit/>
          </a:bodyPr>
          <a:lstStyle/>
          <a:p>
            <a:r>
              <a:rPr lang="en-US" sz="1400" dirty="0" smtClean="0"/>
              <a:t>In academic writing, it's good style to use a variety of sentence types. </a:t>
            </a:r>
          </a:p>
          <a:p>
            <a:r>
              <a:rPr lang="en-US" sz="1400" b="1" dirty="0" smtClean="0">
                <a:solidFill>
                  <a:schemeClr val="accent6">
                    <a:lumMod val="75000"/>
                  </a:schemeClr>
                </a:solidFill>
              </a:rPr>
              <a:t>Clause</a:t>
            </a:r>
            <a:r>
              <a:rPr lang="en-US" sz="1400" b="1" dirty="0" smtClean="0"/>
              <a:t> </a:t>
            </a:r>
            <a:r>
              <a:rPr lang="en-US" sz="1400" dirty="0" smtClean="0"/>
              <a:t>(</a:t>
            </a:r>
            <a:r>
              <a:rPr lang="en-US" sz="1400" dirty="0" smtClean="0">
                <a:solidFill>
                  <a:srgbClr val="FF0000"/>
                </a:solidFill>
              </a:rPr>
              <a:t>Subject</a:t>
            </a:r>
            <a:r>
              <a:rPr lang="en-US" sz="1400" dirty="0" smtClean="0"/>
              <a:t>+ </a:t>
            </a:r>
            <a:r>
              <a:rPr lang="en-US" sz="1400" dirty="0" smtClean="0">
                <a:solidFill>
                  <a:srgbClr val="0070C0"/>
                </a:solidFill>
              </a:rPr>
              <a:t>Verb</a:t>
            </a:r>
            <a:r>
              <a:rPr lang="en-US" sz="1400" dirty="0" smtClean="0"/>
              <a:t>)</a:t>
            </a:r>
          </a:p>
          <a:p>
            <a:endParaRPr lang="en-US" sz="1400" dirty="0" smtClean="0"/>
          </a:p>
          <a:p>
            <a:pPr>
              <a:buFont typeface="Wingdings" pitchFamily="2" charset="2"/>
              <a:buChar char="q"/>
            </a:pPr>
            <a:r>
              <a:rPr lang="en-US" sz="1400" b="1" dirty="0" smtClean="0">
                <a:solidFill>
                  <a:srgbClr val="9966FF"/>
                </a:solidFill>
              </a:rPr>
              <a:t> A simple clause. </a:t>
            </a:r>
          </a:p>
          <a:p>
            <a:pPr lvl="1">
              <a:buFont typeface="Courier New" pitchFamily="49" charset="0"/>
              <a:buChar char="o"/>
            </a:pPr>
            <a:r>
              <a:rPr lang="en-US" sz="1400" dirty="0" smtClean="0"/>
              <a:t> the lecture finished </a:t>
            </a:r>
          </a:p>
          <a:p>
            <a:pPr lvl="1">
              <a:buFont typeface="Courier New" pitchFamily="49" charset="0"/>
              <a:buChar char="o"/>
            </a:pPr>
            <a:r>
              <a:rPr lang="en-US" sz="1400" dirty="0" smtClean="0"/>
              <a:t> Biology concerns the study of living organisms </a:t>
            </a:r>
          </a:p>
          <a:p>
            <a:pPr lvl="1">
              <a:buFont typeface="Courier New" pitchFamily="49" charset="0"/>
              <a:buChar char="o"/>
            </a:pPr>
            <a:r>
              <a:rPr lang="en-US" sz="1400" dirty="0" smtClean="0"/>
              <a:t> Bananas grow in hot countries </a:t>
            </a:r>
          </a:p>
          <a:p>
            <a:pPr lvl="1">
              <a:buFont typeface="Courier New" pitchFamily="49" charset="0"/>
              <a:buChar char="o"/>
            </a:pPr>
            <a:endParaRPr lang="en-US" sz="1400" dirty="0" smtClean="0"/>
          </a:p>
          <a:p>
            <a:pPr>
              <a:buFont typeface="Wingdings" pitchFamily="2" charset="2"/>
              <a:buChar char="q"/>
            </a:pPr>
            <a:r>
              <a:rPr lang="en-US" sz="1400" b="1" dirty="0" smtClean="0">
                <a:solidFill>
                  <a:srgbClr val="0070C0"/>
                </a:solidFill>
              </a:rPr>
              <a:t>Compound Sentence </a:t>
            </a:r>
            <a:r>
              <a:rPr lang="en-US" sz="1400" dirty="0" smtClean="0"/>
              <a:t>( two simple clauses joined together with a comma and a short linking word )</a:t>
            </a:r>
          </a:p>
          <a:p>
            <a:pPr lvl="1">
              <a:buFont typeface="Courier New" pitchFamily="49" charset="0"/>
              <a:buChar char="o"/>
            </a:pPr>
            <a:r>
              <a:rPr lang="en-US" sz="1400" dirty="0" smtClean="0"/>
              <a:t> This is the beginning of a worldwide epidemic, and the situation is very worrying </a:t>
            </a:r>
          </a:p>
          <a:p>
            <a:endParaRPr lang="en-US" sz="1400" dirty="0" smtClean="0"/>
          </a:p>
          <a:p>
            <a:r>
              <a:rPr lang="en-US" sz="1400" dirty="0" smtClean="0">
                <a:solidFill>
                  <a:srgbClr val="FF6699"/>
                </a:solidFill>
              </a:rPr>
              <a:t> </a:t>
            </a:r>
            <a:r>
              <a:rPr lang="en-US" sz="1400" b="1" dirty="0" smtClean="0">
                <a:solidFill>
                  <a:srgbClr val="FF6699"/>
                </a:solidFill>
              </a:rPr>
              <a:t>Complex Sentence </a:t>
            </a:r>
            <a:r>
              <a:rPr lang="en-US" sz="1400" dirty="0" smtClean="0"/>
              <a:t>( this has one simple clause and it has an extra clause starting with a word called a subordinator like because, although, whereas, which show a relationship between the two clauses).</a:t>
            </a:r>
          </a:p>
          <a:p>
            <a:pPr lvl="1">
              <a:buFont typeface="Courier New" pitchFamily="49" charset="0"/>
              <a:buChar char="o"/>
            </a:pPr>
            <a:r>
              <a:rPr lang="en-US" sz="1400" dirty="0" smtClean="0"/>
              <a:t>Jogging increases the heart rate because the heart is working hard to pump more blood around the body. </a:t>
            </a:r>
          </a:p>
          <a:p>
            <a:pPr lvl="1">
              <a:buFont typeface="Courier New" pitchFamily="49" charset="0"/>
              <a:buChar char="o"/>
            </a:pPr>
            <a:r>
              <a:rPr lang="en-US" sz="1400" dirty="0" smtClean="0"/>
              <a:t>Whereas jogging increases the heart rate, yoga improves flexibility and balance, we're comparing there the benefits of jogging and yoga.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The stages of writing an essay </a:t>
            </a:r>
            <a:endParaRPr lang="en-US"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 First of all, you would </a:t>
            </a:r>
            <a:r>
              <a:rPr lang="en-US" dirty="0" smtClean="0">
                <a:solidFill>
                  <a:schemeClr val="accent6">
                    <a:lumMod val="75000"/>
                  </a:schemeClr>
                </a:solidFill>
              </a:rPr>
              <a:t>analyse the title </a:t>
            </a:r>
          </a:p>
          <a:p>
            <a:endParaRPr lang="en-US" dirty="0" smtClean="0"/>
          </a:p>
          <a:p>
            <a:r>
              <a:rPr lang="en-US" dirty="0" smtClean="0"/>
              <a:t> Secondly, you'd </a:t>
            </a:r>
            <a:r>
              <a:rPr lang="en-US" dirty="0" smtClean="0">
                <a:solidFill>
                  <a:srgbClr val="009900"/>
                </a:solidFill>
              </a:rPr>
              <a:t>collect all the ideas </a:t>
            </a:r>
            <a:r>
              <a:rPr lang="en-US" dirty="0" smtClean="0"/>
              <a:t>you have </a:t>
            </a:r>
          </a:p>
          <a:p>
            <a:endParaRPr lang="en-US" dirty="0" smtClean="0"/>
          </a:p>
          <a:p>
            <a:r>
              <a:rPr lang="en-US" dirty="0" smtClean="0"/>
              <a:t> Next, you'd </a:t>
            </a:r>
            <a:r>
              <a:rPr lang="en-US" dirty="0" smtClean="0">
                <a:solidFill>
                  <a:srgbClr val="7030A0"/>
                </a:solidFill>
              </a:rPr>
              <a:t>draw a diagram </a:t>
            </a:r>
            <a:r>
              <a:rPr lang="en-US" dirty="0" smtClean="0"/>
              <a:t>to show which ideas and evidence to use. </a:t>
            </a:r>
          </a:p>
          <a:p>
            <a:endParaRPr lang="en-US" dirty="0" smtClean="0"/>
          </a:p>
          <a:p>
            <a:r>
              <a:rPr lang="en-US" dirty="0" smtClean="0"/>
              <a:t> Then, you'd </a:t>
            </a:r>
            <a:r>
              <a:rPr lang="en-US" dirty="0" smtClean="0">
                <a:solidFill>
                  <a:srgbClr val="FF6699"/>
                </a:solidFill>
              </a:rPr>
              <a:t>write your plan</a:t>
            </a:r>
            <a:r>
              <a:rPr lang="en-US" dirty="0" smtClean="0"/>
              <a:t>. </a:t>
            </a:r>
          </a:p>
          <a:p>
            <a:endParaRPr lang="en-US" dirty="0" smtClean="0"/>
          </a:p>
          <a:p>
            <a:r>
              <a:rPr lang="en-US" dirty="0" smtClean="0"/>
              <a:t> After that, you'd </a:t>
            </a:r>
            <a:r>
              <a:rPr lang="en-US" dirty="0" smtClean="0">
                <a:solidFill>
                  <a:schemeClr val="accent5"/>
                </a:solidFill>
              </a:rPr>
              <a:t>write your first draft</a:t>
            </a:r>
            <a:r>
              <a:rPr lang="en-US" dirty="0" smtClean="0"/>
              <a:t>, which is your first attempt at the essay </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An Essay written by a Chinese Student, </a:t>
            </a:r>
            <a:r>
              <a:rPr lang="en-US" b="1" dirty="0" err="1" smtClean="0">
                <a:solidFill>
                  <a:srgbClr val="C00000"/>
                </a:solidFill>
              </a:rPr>
              <a:t>Chaohua</a:t>
            </a:r>
            <a:r>
              <a:rPr lang="en-US" b="1" dirty="0" smtClean="0">
                <a:solidFill>
                  <a:srgbClr val="C00000"/>
                </a:solidFill>
              </a:rPr>
              <a:t> </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buNone/>
            </a:pPr>
            <a:r>
              <a:rPr lang="en-US" b="1" dirty="0" smtClean="0">
                <a:solidFill>
                  <a:srgbClr val="FF0000"/>
                </a:solidFill>
              </a:rPr>
              <a:t>Title:</a:t>
            </a:r>
          </a:p>
          <a:p>
            <a:pPr>
              <a:buNone/>
            </a:pPr>
            <a:r>
              <a:rPr lang="en-US" dirty="0" smtClean="0"/>
              <a:t>	</a:t>
            </a:r>
            <a:r>
              <a:rPr lang="en-US" b="1" dirty="0" smtClean="0"/>
              <a:t>Discuss the reasons why increasing numbers of young children are learning English early in China. </a:t>
            </a:r>
            <a:endParaRPr lang="en-US" dirty="0" smtClean="0"/>
          </a:p>
          <a:p>
            <a:pPr>
              <a:buNone/>
            </a:pPr>
            <a:r>
              <a:rPr lang="en-US" b="1" dirty="0" smtClean="0">
                <a:solidFill>
                  <a:srgbClr val="FF0000"/>
                </a:solidFill>
              </a:rPr>
              <a:t>Hidden Question:</a:t>
            </a:r>
          </a:p>
          <a:p>
            <a:pPr>
              <a:buNone/>
            </a:pPr>
            <a:r>
              <a:rPr lang="en-US" dirty="0" smtClean="0"/>
              <a:t>	why are increasing numbers of young children learning English early in China? </a:t>
            </a:r>
          </a:p>
          <a:p>
            <a:pPr>
              <a:buNone/>
            </a:pPr>
            <a:endParaRPr lang="en-US" sz="2400" dirty="0" smtClean="0"/>
          </a:p>
          <a:p>
            <a:pPr>
              <a:buFont typeface="Wingdings" pitchFamily="2" charset="2"/>
              <a:buChar char="v"/>
            </a:pPr>
            <a:r>
              <a:rPr lang="en-US" sz="2400" dirty="0" smtClean="0"/>
              <a:t>  </a:t>
            </a:r>
            <a:r>
              <a:rPr lang="en-US" sz="2400" dirty="0" smtClean="0">
                <a:solidFill>
                  <a:srgbClr val="FF0000"/>
                </a:solidFill>
              </a:rPr>
              <a:t>Now look at your own title. What’s the hidden question in your essay title?</a:t>
            </a:r>
            <a:endParaRPr lang="en-US" sz="2400"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C00000"/>
                </a:solidFill>
              </a:rPr>
              <a:t>Chaohua’s</a:t>
            </a:r>
            <a:r>
              <a:rPr lang="en-US" b="1" dirty="0" smtClean="0">
                <a:solidFill>
                  <a:srgbClr val="C00000"/>
                </a:solidFill>
              </a:rPr>
              <a:t> ideas of her essay</a:t>
            </a:r>
            <a:endParaRPr lang="en-US" b="1" dirty="0">
              <a:solidFill>
                <a:srgbClr val="C00000"/>
              </a:solidFill>
            </a:endParaRPr>
          </a:p>
        </p:txBody>
      </p:sp>
      <p:sp>
        <p:nvSpPr>
          <p:cNvPr id="3" name="Content Placeholder 2"/>
          <p:cNvSpPr>
            <a:spLocks noGrp="1"/>
          </p:cNvSpPr>
          <p:nvPr>
            <p:ph idx="1"/>
          </p:nvPr>
        </p:nvSpPr>
        <p:spPr/>
        <p:txBody>
          <a:bodyPr>
            <a:normAutofit fontScale="55000" lnSpcReduction="20000"/>
          </a:bodyPr>
          <a:lstStyle/>
          <a:p>
            <a:endParaRPr lang="en-US" dirty="0" smtClean="0"/>
          </a:p>
          <a:p>
            <a:pPr>
              <a:buNone/>
            </a:pPr>
            <a:r>
              <a:rPr lang="en-US" dirty="0" smtClean="0"/>
              <a:t>The ideas she first thought of were:</a:t>
            </a:r>
          </a:p>
          <a:p>
            <a:endParaRPr lang="en-US" dirty="0" smtClean="0"/>
          </a:p>
          <a:p>
            <a:r>
              <a:rPr lang="en-US" dirty="0" smtClean="0"/>
              <a:t> English is the main language internationally </a:t>
            </a:r>
          </a:p>
          <a:p>
            <a:endParaRPr lang="en-US" dirty="0" smtClean="0"/>
          </a:p>
          <a:p>
            <a:r>
              <a:rPr lang="en-US" dirty="0" smtClean="0"/>
              <a:t> children like learning languages </a:t>
            </a:r>
          </a:p>
          <a:p>
            <a:endParaRPr lang="en-US" dirty="0" smtClean="0"/>
          </a:p>
          <a:p>
            <a:r>
              <a:rPr lang="en-US" dirty="0" smtClean="0"/>
              <a:t> English is an easy language to learn </a:t>
            </a:r>
          </a:p>
          <a:p>
            <a:endParaRPr lang="en-US" dirty="0" smtClean="0"/>
          </a:p>
          <a:p>
            <a:r>
              <a:rPr lang="en-US" dirty="0" smtClean="0"/>
              <a:t> children learn languages more quickly than adults </a:t>
            </a:r>
          </a:p>
          <a:p>
            <a:endParaRPr lang="en-US" dirty="0" smtClean="0"/>
          </a:p>
          <a:p>
            <a:r>
              <a:rPr lang="en-US" dirty="0" smtClean="0"/>
              <a:t> the government wants its citizens to be more international </a:t>
            </a:r>
          </a:p>
          <a:p>
            <a:endParaRPr lang="en-US" dirty="0" smtClean="0"/>
          </a:p>
          <a:p>
            <a:r>
              <a:rPr lang="en-US" dirty="0" smtClean="0"/>
              <a:t> parents care about their children and want them to succeed in life </a:t>
            </a:r>
          </a:p>
          <a:p>
            <a:pPr>
              <a:buNone/>
            </a:pPr>
            <a:endParaRPr lang="en-US" dirty="0" smtClean="0"/>
          </a:p>
          <a:p>
            <a:pPr>
              <a:buFont typeface="Wingdings" pitchFamily="2" charset="2"/>
              <a:buChar char="v"/>
            </a:pPr>
            <a:r>
              <a:rPr lang="en-US" b="1" dirty="0" smtClean="0">
                <a:solidFill>
                  <a:srgbClr val="FF0000"/>
                </a:solidFill>
              </a:rPr>
              <a:t>Now write down all the main ideas which you think might include in your essay</a:t>
            </a:r>
            <a:endParaRPr lang="en-US" b="1" dirty="0">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Deciding which ideas and evidence to use</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 Take the </a:t>
            </a:r>
            <a:r>
              <a:rPr lang="en-US" b="1" dirty="0" smtClean="0">
                <a:solidFill>
                  <a:schemeClr val="accent6">
                    <a:lumMod val="75000"/>
                  </a:schemeClr>
                </a:solidFill>
              </a:rPr>
              <a:t>ideas</a:t>
            </a:r>
            <a:r>
              <a:rPr lang="en-US" dirty="0" smtClean="0"/>
              <a:t> which you think are </a:t>
            </a:r>
            <a:r>
              <a:rPr lang="en-US" dirty="0" smtClean="0">
                <a:solidFill>
                  <a:srgbClr val="D60093"/>
                </a:solidFill>
              </a:rPr>
              <a:t>the most useful and interesting</a:t>
            </a:r>
          </a:p>
          <a:p>
            <a:endParaRPr lang="en-US" dirty="0" smtClean="0"/>
          </a:p>
          <a:p>
            <a:r>
              <a:rPr lang="en-US" dirty="0" smtClean="0"/>
              <a:t> Decide how you will organise them in a way which will </a:t>
            </a:r>
            <a:r>
              <a:rPr lang="en-US" b="1" dirty="0" smtClean="0">
                <a:solidFill>
                  <a:srgbClr val="FFC000"/>
                </a:solidFill>
              </a:rPr>
              <a:t>answer the hidden question</a:t>
            </a:r>
            <a:r>
              <a:rPr lang="en-US" dirty="0" smtClean="0">
                <a:solidFill>
                  <a:srgbClr val="FFC000"/>
                </a:solidFill>
              </a:rPr>
              <a:t> </a:t>
            </a:r>
            <a:r>
              <a:rPr lang="en-US" dirty="0" smtClean="0"/>
              <a:t>in the title.</a:t>
            </a:r>
          </a:p>
          <a:p>
            <a:pPr>
              <a:buNone/>
            </a:pPr>
            <a:endParaRPr lang="en-US" dirty="0" smtClean="0"/>
          </a:p>
          <a:p>
            <a:r>
              <a:rPr lang="en-US" dirty="0" smtClean="0"/>
              <a:t> You may decide that you do not want to use all the ideas which you collected.</a:t>
            </a:r>
          </a:p>
          <a:p>
            <a:endParaRPr lang="en-US" dirty="0" smtClean="0"/>
          </a:p>
          <a:p>
            <a:r>
              <a:rPr lang="en-US" dirty="0" smtClean="0"/>
              <a:t> Do not forget to think about </a:t>
            </a:r>
            <a:r>
              <a:rPr lang="en-US" b="1" dirty="0" smtClean="0">
                <a:solidFill>
                  <a:srgbClr val="00B0F0"/>
                </a:solidFill>
              </a:rPr>
              <a:t>evidence</a:t>
            </a:r>
            <a:r>
              <a:rPr lang="en-US" dirty="0" smtClean="0">
                <a:solidFill>
                  <a:srgbClr val="00B0F0"/>
                </a:solidFill>
              </a:rPr>
              <a:t>; </a:t>
            </a:r>
            <a:r>
              <a:rPr lang="en-US" dirty="0" smtClean="0"/>
              <a:t>means </a:t>
            </a:r>
            <a:r>
              <a:rPr lang="en-US" dirty="0" smtClean="0">
                <a:solidFill>
                  <a:srgbClr val="00B050"/>
                </a:solidFill>
              </a:rPr>
              <a:t>details</a:t>
            </a:r>
            <a:r>
              <a:rPr lang="en-US" dirty="0" smtClean="0"/>
              <a:t>, </a:t>
            </a:r>
            <a:r>
              <a:rPr lang="en-US" dirty="0" smtClean="0">
                <a:solidFill>
                  <a:srgbClr val="9900FF"/>
                </a:solidFill>
              </a:rPr>
              <a:t>examples</a:t>
            </a:r>
            <a:r>
              <a:rPr lang="en-US" dirty="0" smtClean="0"/>
              <a:t>, and </a:t>
            </a:r>
            <a:r>
              <a:rPr lang="en-US" dirty="0" smtClean="0">
                <a:solidFill>
                  <a:srgbClr val="FF6699"/>
                </a:solidFill>
              </a:rPr>
              <a:t>facts</a:t>
            </a:r>
            <a:r>
              <a:rPr lang="en-US" dirty="0" smtClean="0"/>
              <a:t> which you can use to support your ideas and your writing.</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Deciding which ideas and evidence to use cont…</a:t>
            </a:r>
            <a:endParaRPr lang="en-US" b="1"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r>
              <a:rPr lang="en-US" dirty="0" smtClean="0"/>
              <a:t>If we look at </a:t>
            </a:r>
            <a:r>
              <a:rPr lang="en-US" dirty="0" err="1" smtClean="0"/>
              <a:t>Chaohua</a:t>
            </a:r>
            <a:r>
              <a:rPr lang="en-US" dirty="0" smtClean="0"/>
              <a:t>’ essay, she didn't include all the ideas that she first thought of.</a:t>
            </a:r>
          </a:p>
          <a:p>
            <a:endParaRPr lang="en-US" dirty="0" smtClean="0"/>
          </a:p>
          <a:p>
            <a:r>
              <a:rPr lang="en-US" dirty="0" smtClean="0">
                <a:solidFill>
                  <a:srgbClr val="92D050"/>
                </a:solidFill>
              </a:rPr>
              <a:t> She decided that the government wants its citizens to be more international was included in the idea English is the main language internationally.</a:t>
            </a:r>
          </a:p>
          <a:p>
            <a:endParaRPr lang="en-US" dirty="0" smtClean="0"/>
          </a:p>
          <a:p>
            <a:r>
              <a:rPr lang="en-US" dirty="0" smtClean="0"/>
              <a:t> </a:t>
            </a:r>
            <a:r>
              <a:rPr lang="en-US" dirty="0" smtClean="0">
                <a:solidFill>
                  <a:srgbClr val="FF0000"/>
                </a:solidFill>
              </a:rPr>
              <a:t>She rejected the point that English is an easy language to learn, as she thought this may not actually be true, and it's not a strong enough reason.</a:t>
            </a:r>
          </a:p>
          <a:p>
            <a:endParaRPr lang="en-US" dirty="0" smtClean="0"/>
          </a:p>
          <a:p>
            <a:r>
              <a:rPr lang="en-US" dirty="0" smtClean="0"/>
              <a:t> </a:t>
            </a:r>
            <a:r>
              <a:rPr lang="en-US" dirty="0" smtClean="0">
                <a:solidFill>
                  <a:srgbClr val="00B0F0"/>
                </a:solidFill>
              </a:rPr>
              <a:t>She's decided that children like learning languages could be included in the idea children learn languages more quickly than adults.</a:t>
            </a:r>
          </a:p>
          <a:p>
            <a:endParaRPr lang="en-US" dirty="0" smtClean="0"/>
          </a:p>
          <a:p>
            <a:r>
              <a:rPr lang="en-US" dirty="0" smtClean="0"/>
              <a:t> </a:t>
            </a:r>
            <a:r>
              <a:rPr lang="en-US" dirty="0" smtClean="0">
                <a:solidFill>
                  <a:srgbClr val="9900FF"/>
                </a:solidFill>
              </a:rPr>
              <a:t>She decided to keep the idea that parents care about their children and want them to succeed in life.</a:t>
            </a:r>
            <a:endParaRPr lang="en-US" dirty="0">
              <a:solidFill>
                <a:srgbClr val="9900FF"/>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Deciding which ideas and evidence to use cont…</a:t>
            </a:r>
            <a:endParaRPr lang="en-US" b="1" dirty="0">
              <a:solidFill>
                <a:srgbClr val="C00000"/>
              </a:solidFill>
            </a:endParaRPr>
          </a:p>
        </p:txBody>
      </p:sp>
      <p:sp>
        <p:nvSpPr>
          <p:cNvPr id="3" name="Content Placeholder 2"/>
          <p:cNvSpPr>
            <a:spLocks noGrp="1"/>
          </p:cNvSpPr>
          <p:nvPr>
            <p:ph idx="1"/>
          </p:nvPr>
        </p:nvSpPr>
        <p:spPr>
          <a:xfrm>
            <a:off x="457200" y="1600200"/>
            <a:ext cx="8229600" cy="5029200"/>
          </a:xfrm>
        </p:spPr>
        <p:txBody>
          <a:bodyPr>
            <a:normAutofit fontScale="25000" lnSpcReduction="20000"/>
          </a:bodyPr>
          <a:lstStyle/>
          <a:p>
            <a:pPr>
              <a:buNone/>
            </a:pPr>
            <a:r>
              <a:rPr lang="en-US" sz="7000" dirty="0" smtClean="0"/>
              <a:t>Next, she decided to add some details and examples to support her main points.</a:t>
            </a:r>
          </a:p>
          <a:p>
            <a:r>
              <a:rPr lang="en-US" sz="7000" dirty="0" smtClean="0">
                <a:solidFill>
                  <a:schemeClr val="bg2">
                    <a:lumMod val="50000"/>
                  </a:schemeClr>
                </a:solidFill>
              </a:rPr>
              <a:t> For English is the official language internationally, some examples might be business, politics, and science. And the consequence of this is that more and more people need to learn English for their future jobs, so they need to start young.</a:t>
            </a:r>
          </a:p>
          <a:p>
            <a:pPr>
              <a:buNone/>
            </a:pPr>
            <a:endParaRPr lang="en-US" sz="7000" dirty="0" smtClean="0"/>
          </a:p>
          <a:p>
            <a:r>
              <a:rPr lang="en-US" sz="7000" dirty="0" smtClean="0">
                <a:solidFill>
                  <a:schemeClr val="tx2">
                    <a:lumMod val="60000"/>
                    <a:lumOff val="40000"/>
                  </a:schemeClr>
                </a:solidFill>
              </a:rPr>
              <a:t> For children learn languages more quickly than adults, an example might be that if a child lives in another country, he can learn to speak three or four other languages quickly. For the idea that parents care about their children and want them to succeed, the result would be that they want their children to study hard and learn English at a young age.</a:t>
            </a:r>
          </a:p>
          <a:p>
            <a:endParaRPr lang="en-US" sz="7000" dirty="0" smtClean="0"/>
          </a:p>
          <a:p>
            <a:r>
              <a:rPr lang="en-US" sz="7000" dirty="0" smtClean="0">
                <a:solidFill>
                  <a:schemeClr val="accent2">
                    <a:lumMod val="75000"/>
                  </a:schemeClr>
                </a:solidFill>
              </a:rPr>
              <a:t>So , as she's expanded on her main points and given more examples and details to support those points. Now decide on the main points you want to include in your essay. Try and reduce this to three main points. These will form the main ideas of each of your paragraphs. </a:t>
            </a:r>
          </a:p>
          <a:p>
            <a:pPr>
              <a:buNone/>
            </a:pPr>
            <a:endParaRPr lang="en-US" sz="7000" dirty="0" smtClean="0"/>
          </a:p>
          <a:p>
            <a:r>
              <a:rPr lang="en-US" sz="7000" dirty="0" smtClean="0">
                <a:solidFill>
                  <a:schemeClr val="accent6">
                    <a:lumMod val="75000"/>
                  </a:schemeClr>
                </a:solidFill>
              </a:rPr>
              <a:t>Like </a:t>
            </a:r>
            <a:r>
              <a:rPr lang="en-US" sz="7000" dirty="0" err="1" smtClean="0">
                <a:solidFill>
                  <a:schemeClr val="accent6">
                    <a:lumMod val="75000"/>
                  </a:schemeClr>
                </a:solidFill>
              </a:rPr>
              <a:t>Chaohua</a:t>
            </a:r>
            <a:r>
              <a:rPr lang="en-US" sz="7000" dirty="0" smtClean="0">
                <a:solidFill>
                  <a:schemeClr val="accent6">
                    <a:lumMod val="75000"/>
                  </a:schemeClr>
                </a:solidFill>
              </a:rPr>
              <a:t> you may decide to reject some of your ideas or to combine some of the ideas together. Also, start to add some examples and details to support your main points. These will be the content of the main body of each of your paragraphs. </a:t>
            </a:r>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Organisation </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endParaRPr lang="en-US" dirty="0" smtClean="0"/>
          </a:p>
          <a:p>
            <a:r>
              <a:rPr lang="en-US" dirty="0" smtClean="0"/>
              <a:t> Organisation refers to how well you </a:t>
            </a:r>
            <a:r>
              <a:rPr lang="en-US" dirty="0" smtClean="0">
                <a:solidFill>
                  <a:schemeClr val="accent4"/>
                </a:solidFill>
              </a:rPr>
              <a:t>arrange all ideas</a:t>
            </a:r>
            <a:r>
              <a:rPr lang="en-US" dirty="0" smtClean="0"/>
              <a:t>.</a:t>
            </a:r>
          </a:p>
          <a:p>
            <a:pPr>
              <a:buNone/>
            </a:pPr>
            <a:r>
              <a:rPr lang="en-US" dirty="0" smtClean="0"/>
              <a:t>  </a:t>
            </a:r>
          </a:p>
          <a:p>
            <a:r>
              <a:rPr lang="en-US" dirty="0" smtClean="0"/>
              <a:t> Are the paragraphs </a:t>
            </a:r>
            <a:r>
              <a:rPr lang="en-US" dirty="0" smtClean="0">
                <a:solidFill>
                  <a:schemeClr val="accent3">
                    <a:lumMod val="75000"/>
                  </a:schemeClr>
                </a:solidFill>
              </a:rPr>
              <a:t>well structured</a:t>
            </a:r>
            <a:r>
              <a:rPr lang="en-US" dirty="0" smtClean="0"/>
              <a:t> and in a </a:t>
            </a:r>
            <a:r>
              <a:rPr lang="en-US" dirty="0" smtClean="0">
                <a:solidFill>
                  <a:schemeClr val="tx2"/>
                </a:solidFill>
              </a:rPr>
              <a:t>logical order</a:t>
            </a:r>
            <a:r>
              <a:rPr lang="en-US" dirty="0" smtClean="0"/>
              <a:t>, </a:t>
            </a:r>
            <a:r>
              <a:rPr lang="en-US" dirty="0" smtClean="0">
                <a:solidFill>
                  <a:srgbClr val="FF0000"/>
                </a:solidFill>
              </a:rPr>
              <a:t>well</a:t>
            </a:r>
            <a:r>
              <a:rPr lang="en-US" dirty="0" smtClean="0"/>
              <a:t> </a:t>
            </a:r>
            <a:r>
              <a:rPr lang="en-US" dirty="0" smtClean="0">
                <a:solidFill>
                  <a:srgbClr val="FF0000"/>
                </a:solidFill>
              </a:rPr>
              <a:t>linked together</a:t>
            </a:r>
            <a:r>
              <a:rPr lang="en-US" dirty="0" smtClean="0"/>
              <a:t>? </a:t>
            </a:r>
          </a:p>
          <a:p>
            <a:endParaRPr lang="en-US" dirty="0" smtClean="0"/>
          </a:p>
          <a:p>
            <a:r>
              <a:rPr lang="en-US" dirty="0" smtClean="0"/>
              <a:t> Is there </a:t>
            </a:r>
            <a:r>
              <a:rPr lang="en-US" dirty="0" smtClean="0">
                <a:solidFill>
                  <a:srgbClr val="00B050"/>
                </a:solidFill>
              </a:rPr>
              <a:t>an introduction </a:t>
            </a:r>
            <a:r>
              <a:rPr lang="en-US" dirty="0" smtClean="0"/>
              <a:t>that attracts the readers and makes them want to read your </a:t>
            </a:r>
            <a:r>
              <a:rPr lang="en-US" dirty="0" smtClean="0"/>
              <a:t>writing? </a:t>
            </a:r>
            <a:endParaRPr lang="en-US" dirty="0" smtClean="0"/>
          </a:p>
          <a:p>
            <a:endParaRPr lang="en-US" dirty="0" smtClean="0"/>
          </a:p>
          <a:p>
            <a:r>
              <a:rPr lang="en-US" dirty="0" smtClean="0"/>
              <a:t> Is there a </a:t>
            </a:r>
            <a:r>
              <a:rPr lang="en-US" dirty="0" smtClean="0">
                <a:solidFill>
                  <a:srgbClr val="0070C0"/>
                </a:solidFill>
              </a:rPr>
              <a:t>good conclusion </a:t>
            </a:r>
            <a:r>
              <a:rPr lang="en-US" dirty="0" smtClean="0"/>
              <a:t>at the end to remind the reader of your main points? </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err="1" smtClean="0">
                <a:solidFill>
                  <a:srgbClr val="C00000"/>
                </a:solidFill>
              </a:rPr>
              <a:t>Chaohua’s</a:t>
            </a:r>
            <a:r>
              <a:rPr lang="en-US" b="1" dirty="0" smtClean="0">
                <a:solidFill>
                  <a:srgbClr val="C00000"/>
                </a:solidFill>
              </a:rPr>
              <a:t> first draft</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r>
              <a:rPr lang="en-US" b="1" dirty="0" smtClean="0"/>
              <a:t>Discuss the reasons why increasing numbers of young children are learning English early in China.</a:t>
            </a:r>
          </a:p>
          <a:p>
            <a:endParaRPr lang="en-US" dirty="0" smtClean="0"/>
          </a:p>
          <a:p>
            <a:pPr>
              <a:buNone/>
            </a:pPr>
            <a:r>
              <a:rPr lang="en-US" dirty="0" smtClean="0"/>
              <a:t>	 The English language is the most preferred international language in the world. It is widely used to all kind of field. In Shanghai in China, most of primary school are begin to teach English and some children start to learn English in the kindergartens. It also have many language schools. The main reason for it popularity are considered below. </a:t>
            </a:r>
          </a:p>
          <a:p>
            <a:pPr>
              <a:buNone/>
            </a:pPr>
            <a:endParaRPr lang="en-US" dirty="0" smtClean="0"/>
          </a:p>
          <a:p>
            <a:pPr>
              <a:buNone/>
            </a:pPr>
            <a:r>
              <a:rPr lang="en-US" dirty="0" smtClean="0"/>
              <a:t>	Firstly, the majority of country use English as an official language. In international marketing all use English, including business, politics, science, arts and even education. In China, it is important for us to </a:t>
            </a:r>
          </a:p>
          <a:p>
            <a:pPr>
              <a:buNone/>
            </a:pPr>
            <a:r>
              <a:rPr lang="en-US" dirty="0" smtClean="0"/>
              <a:t>	learn English because if you do well in English, you can get a good job far more than non-speaking English.</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solidFill>
                  <a:srgbClr val="C00000"/>
                </a:solidFill>
              </a:rPr>
              <a:t>Chaohua’s</a:t>
            </a:r>
            <a:r>
              <a:rPr lang="en-US" b="1" dirty="0" smtClean="0">
                <a:solidFill>
                  <a:srgbClr val="C00000"/>
                </a:solidFill>
              </a:rPr>
              <a:t> first draft cont…</a:t>
            </a:r>
            <a:endParaRPr lang="en-US" b="1" dirty="0">
              <a:solidFill>
                <a:srgbClr val="C00000"/>
              </a:solidFill>
            </a:endParaRPr>
          </a:p>
        </p:txBody>
      </p:sp>
      <p:sp>
        <p:nvSpPr>
          <p:cNvPr id="3" name="Content Placeholder 2"/>
          <p:cNvSpPr>
            <a:spLocks noGrp="1"/>
          </p:cNvSpPr>
          <p:nvPr>
            <p:ph idx="1"/>
          </p:nvPr>
        </p:nvSpPr>
        <p:spPr/>
        <p:txBody>
          <a:bodyPr>
            <a:normAutofit fontScale="62500" lnSpcReduction="20000"/>
          </a:bodyPr>
          <a:lstStyle/>
          <a:p>
            <a:endParaRPr lang="en-US" dirty="0" smtClean="0"/>
          </a:p>
          <a:p>
            <a:pPr>
              <a:buNone/>
            </a:pPr>
            <a:r>
              <a:rPr lang="en-US" dirty="0" smtClean="0"/>
              <a:t>	Secondly, many linguists consider that young children are studying language better than adults. If a young child live in many different countries in childhood, he or she may speak 3 or 4 languages. Therefore, more and more young children start to learn English in kindergartens. </a:t>
            </a:r>
          </a:p>
          <a:p>
            <a:pPr>
              <a:buNone/>
            </a:pPr>
            <a:endParaRPr lang="en-US" dirty="0" smtClean="0"/>
          </a:p>
          <a:p>
            <a:pPr>
              <a:buNone/>
            </a:pPr>
            <a:r>
              <a:rPr lang="en-US" dirty="0" smtClean="0"/>
              <a:t>	Finally, most parents care for their children’s prospects. Think that their child should just study hard and be good at English to become successful. So in Shanghai in China it is very popular with studying English in kindergartens. </a:t>
            </a:r>
          </a:p>
          <a:p>
            <a:pPr>
              <a:buNone/>
            </a:pPr>
            <a:endParaRPr lang="en-US" dirty="0" smtClean="0"/>
          </a:p>
          <a:p>
            <a:pPr>
              <a:buNone/>
            </a:pPr>
            <a:r>
              <a:rPr lang="en-US" dirty="0" smtClean="0"/>
              <a:t>	More and more young children learning English far early. English is widely spoken at the moment. Young people good at English better than adult. I think there will be more people to study English in future.</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Feedback Sheet on organisation and ideas </a:t>
            </a:r>
            <a:endParaRPr lang="en-US" b="1" dirty="0">
              <a:solidFill>
                <a:srgbClr val="C00000"/>
              </a:solidFill>
            </a:endParaRPr>
          </a:p>
        </p:txBody>
      </p:sp>
      <p:sp>
        <p:nvSpPr>
          <p:cNvPr id="3" name="Content Placeholder 2"/>
          <p:cNvSpPr>
            <a:spLocks noGrp="1"/>
          </p:cNvSpPr>
          <p:nvPr>
            <p:ph idx="1"/>
          </p:nvPr>
        </p:nvSpPr>
        <p:spPr>
          <a:xfrm>
            <a:off x="457200" y="1371600"/>
            <a:ext cx="8229600" cy="5486400"/>
          </a:xfrm>
        </p:spPr>
        <p:txBody>
          <a:bodyPr>
            <a:normAutofit fontScale="25000" lnSpcReduction="20000"/>
          </a:bodyPr>
          <a:lstStyle/>
          <a:p>
            <a:endParaRPr lang="en-US" dirty="0" smtClean="0"/>
          </a:p>
          <a:p>
            <a:pPr>
              <a:buNone/>
            </a:pPr>
            <a:r>
              <a:rPr lang="en-US" sz="6400" b="1" dirty="0" smtClean="0"/>
              <a:t>Introduction </a:t>
            </a:r>
          </a:p>
          <a:p>
            <a:pPr>
              <a:buNone/>
            </a:pPr>
            <a:r>
              <a:rPr lang="en-US" sz="6400" dirty="0" smtClean="0"/>
              <a:t>1. Is there some general background to the title being answered? Yes/no. </a:t>
            </a:r>
          </a:p>
          <a:p>
            <a:pPr>
              <a:buNone/>
            </a:pPr>
            <a:r>
              <a:rPr lang="en-US" sz="6400" dirty="0" smtClean="0"/>
              <a:t>2. Is there a thesis statement which says what the purpose of the essay is? Yes/no. </a:t>
            </a:r>
          </a:p>
          <a:p>
            <a:pPr>
              <a:buNone/>
            </a:pPr>
            <a:endParaRPr lang="en-US" sz="6400" dirty="0" smtClean="0"/>
          </a:p>
          <a:p>
            <a:pPr>
              <a:buNone/>
            </a:pPr>
            <a:r>
              <a:rPr lang="en-US" sz="6400" b="1" dirty="0" smtClean="0"/>
              <a:t>1st paragraph </a:t>
            </a:r>
          </a:p>
          <a:p>
            <a:pPr>
              <a:buNone/>
            </a:pPr>
            <a:r>
              <a:rPr lang="en-US" sz="6400" dirty="0" smtClean="0"/>
              <a:t>3. Is there a paragraph leader for this paragraph? Yes/no </a:t>
            </a:r>
          </a:p>
          <a:p>
            <a:pPr>
              <a:buNone/>
            </a:pPr>
            <a:r>
              <a:rPr lang="en-US" sz="6400" dirty="0" smtClean="0"/>
              <a:t>4. Are the ideas in this paragraph supported with evidence from background knowledge? Yes/no </a:t>
            </a:r>
          </a:p>
          <a:p>
            <a:endParaRPr lang="en-US" sz="6400" dirty="0" smtClean="0"/>
          </a:p>
          <a:p>
            <a:pPr>
              <a:buNone/>
            </a:pPr>
            <a:r>
              <a:rPr lang="en-US" sz="6400" b="1" dirty="0" smtClean="0"/>
              <a:t>2nd paragraph </a:t>
            </a:r>
          </a:p>
          <a:p>
            <a:pPr>
              <a:buNone/>
            </a:pPr>
            <a:r>
              <a:rPr lang="en-US" sz="6400" dirty="0" smtClean="0"/>
              <a:t>5. Is there a paragraph leader to this paragraph? Yes/no </a:t>
            </a:r>
          </a:p>
          <a:p>
            <a:pPr>
              <a:buNone/>
            </a:pPr>
            <a:r>
              <a:rPr lang="en-US" sz="6400" dirty="0" smtClean="0"/>
              <a:t>6. Are the ideas in this paragraph supported with evidence from background knowledge? Yes/no </a:t>
            </a:r>
          </a:p>
          <a:p>
            <a:endParaRPr lang="en-US" sz="6400" dirty="0" smtClean="0"/>
          </a:p>
          <a:p>
            <a:pPr>
              <a:buNone/>
            </a:pPr>
            <a:r>
              <a:rPr lang="en-US" sz="6400" b="1" dirty="0" smtClean="0"/>
              <a:t>3rd paragraph </a:t>
            </a:r>
          </a:p>
          <a:p>
            <a:pPr>
              <a:buNone/>
            </a:pPr>
            <a:r>
              <a:rPr lang="en-US" sz="6400" dirty="0" smtClean="0"/>
              <a:t>7. Is there a paragraph leader to this paragraph? Yes/no </a:t>
            </a:r>
          </a:p>
          <a:p>
            <a:pPr>
              <a:buNone/>
            </a:pPr>
            <a:r>
              <a:rPr lang="en-US" sz="6400" dirty="0" smtClean="0"/>
              <a:t>8. Are the ideas in this paragraph supported with evidence from background knowledge? Yes/no </a:t>
            </a:r>
          </a:p>
          <a:p>
            <a:pPr>
              <a:buNone/>
            </a:pPr>
            <a:endParaRPr lang="en-US" sz="6400" dirty="0" smtClean="0"/>
          </a:p>
          <a:p>
            <a:pPr>
              <a:buNone/>
            </a:pPr>
            <a:r>
              <a:rPr lang="en-US" sz="6400" b="1" dirty="0" smtClean="0"/>
              <a:t>Conclusion </a:t>
            </a:r>
          </a:p>
          <a:p>
            <a:pPr>
              <a:buNone/>
            </a:pPr>
            <a:r>
              <a:rPr lang="en-US" sz="6400" dirty="0" smtClean="0"/>
              <a:t>9. Does the conclusion sum up the body paragraphs? </a:t>
            </a:r>
          </a:p>
          <a:p>
            <a:pPr>
              <a:buNone/>
            </a:pPr>
            <a:r>
              <a:rPr lang="en-US" sz="6400" dirty="0" smtClean="0"/>
              <a:t>10. Does it end with a prediction or some advice for the future? </a:t>
            </a:r>
          </a:p>
          <a:p>
            <a:pPr>
              <a:buNone/>
            </a:pPr>
            <a:endParaRPr lang="en-US" sz="56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Feedback Sheet on organisation and ideas</a:t>
            </a:r>
            <a:endParaRPr lang="en-US" b="1" dirty="0">
              <a:solidFill>
                <a:srgbClr val="C00000"/>
              </a:solidFill>
            </a:endParaRPr>
          </a:p>
        </p:txBody>
      </p:sp>
      <p:sp>
        <p:nvSpPr>
          <p:cNvPr id="3" name="Content Placeholder 2"/>
          <p:cNvSpPr>
            <a:spLocks noGrp="1"/>
          </p:cNvSpPr>
          <p:nvPr>
            <p:ph idx="1"/>
          </p:nvPr>
        </p:nvSpPr>
        <p:spPr/>
        <p:txBody>
          <a:bodyPr>
            <a:normAutofit fontScale="77500" lnSpcReduction="20000"/>
          </a:bodyPr>
          <a:lstStyle/>
          <a:p>
            <a:pPr>
              <a:buNone/>
            </a:pPr>
            <a:r>
              <a:rPr lang="en-GB" b="1" dirty="0" smtClean="0">
                <a:solidFill>
                  <a:srgbClr val="FF0000"/>
                </a:solidFill>
              </a:rPr>
              <a:t>Introduction</a:t>
            </a:r>
            <a:endParaRPr lang="en-US" dirty="0" smtClean="0">
              <a:solidFill>
                <a:srgbClr val="FF0000"/>
              </a:solidFill>
            </a:endParaRPr>
          </a:p>
          <a:p>
            <a:pPr lvl="0"/>
            <a:r>
              <a:rPr lang="en-GB" dirty="0" smtClean="0"/>
              <a:t>Is there some general background to the title being answered? </a:t>
            </a:r>
            <a:r>
              <a:rPr lang="en-GB" b="1" dirty="0" smtClean="0"/>
              <a:t>YES/NO</a:t>
            </a:r>
            <a:r>
              <a:rPr lang="en-GB" dirty="0" smtClean="0"/>
              <a:t> </a:t>
            </a:r>
            <a:endParaRPr lang="en-US" dirty="0" smtClean="0"/>
          </a:p>
          <a:p>
            <a:pPr>
              <a:buNone/>
            </a:pPr>
            <a:r>
              <a:rPr lang="en-GB" dirty="0" smtClean="0"/>
              <a:t>	Yes – some; English is popular in the world, and is taught in primary schools and kindergarten in Shanghai.</a:t>
            </a:r>
          </a:p>
          <a:p>
            <a:pPr>
              <a:buNone/>
            </a:pPr>
            <a:endParaRPr lang="en-US" dirty="0" smtClean="0"/>
          </a:p>
          <a:p>
            <a:pPr lvl="0"/>
            <a:r>
              <a:rPr lang="en-GB" dirty="0" smtClean="0"/>
              <a:t>Is there a thesis statement which says what the purpose of the essay is? </a:t>
            </a:r>
            <a:r>
              <a:rPr lang="en-GB" b="1" dirty="0" smtClean="0"/>
              <a:t>YES/NO</a:t>
            </a:r>
            <a:r>
              <a:rPr lang="en-GB" dirty="0" smtClean="0"/>
              <a:t> </a:t>
            </a:r>
            <a:endParaRPr lang="en-US" dirty="0" smtClean="0"/>
          </a:p>
          <a:p>
            <a:pPr>
              <a:buNone/>
            </a:pPr>
            <a:r>
              <a:rPr lang="en-GB" dirty="0" smtClean="0"/>
              <a:t>	Yes - ‘The main reasons for its popularity are considered below’. However, the thesis statement doesn’t relate to the essay title, which is about the reasons why young children are learning English.</a:t>
            </a:r>
            <a:endParaRPr lang="en-US" dirty="0" smtClean="0"/>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Feedback Sheet on organisation and ideas</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buNone/>
            </a:pPr>
            <a:r>
              <a:rPr lang="en-GB" b="1" dirty="0" smtClean="0">
                <a:solidFill>
                  <a:srgbClr val="CC6600"/>
                </a:solidFill>
              </a:rPr>
              <a:t>1st paragraph</a:t>
            </a:r>
            <a:endParaRPr lang="en-US" dirty="0" smtClean="0">
              <a:solidFill>
                <a:srgbClr val="CC6600"/>
              </a:solidFill>
            </a:endParaRPr>
          </a:p>
          <a:p>
            <a:pPr lvl="0"/>
            <a:r>
              <a:rPr lang="en-GB" dirty="0" smtClean="0"/>
              <a:t>Is there a paragraph leader for this paragraph? </a:t>
            </a:r>
            <a:r>
              <a:rPr lang="en-GB" b="1" dirty="0" smtClean="0"/>
              <a:t>YES/NO</a:t>
            </a:r>
            <a:r>
              <a:rPr lang="en-GB" dirty="0" smtClean="0"/>
              <a:t> </a:t>
            </a:r>
            <a:endParaRPr lang="en-US" dirty="0" smtClean="0"/>
          </a:p>
          <a:p>
            <a:pPr>
              <a:buNone/>
            </a:pPr>
            <a:r>
              <a:rPr lang="en-GB" dirty="0" smtClean="0"/>
              <a:t>	Yes - ‘The majority of official languages are English’. However, this is different from the plan, which refers to English as the main international language. This is more accurate than describing it as an ‘official language’ in most countries. </a:t>
            </a:r>
          </a:p>
          <a:p>
            <a:pPr>
              <a:buNone/>
            </a:pPr>
            <a:endParaRPr lang="en-US" dirty="0" smtClean="0"/>
          </a:p>
          <a:p>
            <a:pPr lvl="0"/>
            <a:r>
              <a:rPr lang="en-GB" dirty="0" smtClean="0"/>
              <a:t>Are the ideas in this paragraph supported with evidence from background knowledge? </a:t>
            </a:r>
            <a:r>
              <a:rPr lang="en-GB" b="1" dirty="0" smtClean="0"/>
              <a:t>YES/NO</a:t>
            </a:r>
            <a:r>
              <a:rPr lang="en-GB" dirty="0" smtClean="0"/>
              <a:t> </a:t>
            </a:r>
            <a:endParaRPr lang="en-US" dirty="0" smtClean="0"/>
          </a:p>
          <a:p>
            <a:pPr>
              <a:buNone/>
            </a:pPr>
            <a:r>
              <a:rPr lang="en-GB" dirty="0" smtClean="0"/>
              <a:t>	Yes – business, politics, education etc., all use English, so to get a good job people need English.</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Feedback Sheet on organisation and ideas</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buNone/>
            </a:pPr>
            <a:r>
              <a:rPr lang="en-GB" b="1" dirty="0" smtClean="0">
                <a:solidFill>
                  <a:srgbClr val="FF9999"/>
                </a:solidFill>
              </a:rPr>
              <a:t>2nd paragraph</a:t>
            </a:r>
            <a:endParaRPr lang="en-US" dirty="0" smtClean="0">
              <a:solidFill>
                <a:srgbClr val="FF9999"/>
              </a:solidFill>
            </a:endParaRPr>
          </a:p>
          <a:p>
            <a:pPr lvl="0"/>
            <a:r>
              <a:rPr lang="en-GB" dirty="0" smtClean="0"/>
              <a:t>Is there a paragraph leader to this paragraph? </a:t>
            </a:r>
            <a:r>
              <a:rPr lang="en-GB" b="1" dirty="0" smtClean="0"/>
              <a:t>YES/NO</a:t>
            </a:r>
            <a:r>
              <a:rPr lang="en-GB" dirty="0" smtClean="0"/>
              <a:t> </a:t>
            </a:r>
            <a:endParaRPr lang="en-US" dirty="0" smtClean="0"/>
          </a:p>
          <a:p>
            <a:pPr>
              <a:buNone/>
            </a:pPr>
            <a:r>
              <a:rPr lang="en-GB" dirty="0" smtClean="0"/>
              <a:t>	Yes - linguists know that children learn languages more quickly than adults.</a:t>
            </a:r>
            <a:br>
              <a:rPr lang="en-GB" dirty="0" smtClean="0"/>
            </a:br>
            <a:endParaRPr lang="en-US" dirty="0" smtClean="0"/>
          </a:p>
          <a:p>
            <a:pPr lvl="0"/>
            <a:r>
              <a:rPr lang="en-GB" dirty="0" smtClean="0"/>
              <a:t>Are the ideas in this paragraph supported with evidence from background knowledge? </a:t>
            </a:r>
            <a:r>
              <a:rPr lang="en-GB" b="1" dirty="0" smtClean="0"/>
              <a:t>YES/NO</a:t>
            </a:r>
            <a:r>
              <a:rPr lang="en-GB" dirty="0" smtClean="0"/>
              <a:t> </a:t>
            </a:r>
            <a:endParaRPr lang="en-US" dirty="0" smtClean="0"/>
          </a:p>
          <a:p>
            <a:pPr>
              <a:buNone/>
            </a:pPr>
            <a:r>
              <a:rPr lang="en-GB" dirty="0" smtClean="0"/>
              <a:t>	Yes - some. </a:t>
            </a:r>
            <a:r>
              <a:rPr lang="en-GB" dirty="0" err="1" smtClean="0"/>
              <a:t>Chaohua</a:t>
            </a:r>
            <a:r>
              <a:rPr lang="en-GB" dirty="0" smtClean="0"/>
              <a:t> gives the example that children can learn 3 or 4 languages but she does not prove that children learn languages more quickly than adults.</a:t>
            </a:r>
            <a:endParaRPr lang="en-US" dirty="0" smtClean="0"/>
          </a:p>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Feedback Sheet on organisation and ideas</a:t>
            </a:r>
            <a:endParaRPr lang="en-US" b="1"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pPr>
              <a:buNone/>
            </a:pPr>
            <a:r>
              <a:rPr lang="en-GB" b="1" dirty="0" smtClean="0">
                <a:solidFill>
                  <a:srgbClr val="7030A0"/>
                </a:solidFill>
              </a:rPr>
              <a:t>3rd paragraph</a:t>
            </a:r>
            <a:endParaRPr lang="en-US" dirty="0" smtClean="0">
              <a:solidFill>
                <a:srgbClr val="7030A0"/>
              </a:solidFill>
            </a:endParaRPr>
          </a:p>
          <a:p>
            <a:pPr lvl="0"/>
            <a:r>
              <a:rPr lang="en-GB" dirty="0" smtClean="0"/>
              <a:t>Is there a paragraph leader to this paragraph? </a:t>
            </a:r>
            <a:r>
              <a:rPr lang="en-GB" b="1" dirty="0" smtClean="0"/>
              <a:t>YES/NO</a:t>
            </a:r>
            <a:r>
              <a:rPr lang="en-GB" dirty="0" smtClean="0"/>
              <a:t> </a:t>
            </a:r>
            <a:endParaRPr lang="en-US" dirty="0" smtClean="0"/>
          </a:p>
          <a:p>
            <a:r>
              <a:rPr lang="en-GB" dirty="0" smtClean="0"/>
              <a:t>Yes - parents care about their children and want them to be successful at school.</a:t>
            </a:r>
            <a:endParaRPr lang="en-US" dirty="0" smtClean="0"/>
          </a:p>
          <a:p>
            <a:pPr lvl="0"/>
            <a:r>
              <a:rPr lang="en-GB" dirty="0" smtClean="0"/>
              <a:t>Are the ideas in this paragraph supported with evidence from background knowledge? </a:t>
            </a:r>
            <a:r>
              <a:rPr lang="en-GB" b="1" dirty="0" smtClean="0"/>
              <a:t>YES/NO</a:t>
            </a:r>
            <a:r>
              <a:rPr lang="en-GB" dirty="0" smtClean="0"/>
              <a:t> </a:t>
            </a:r>
            <a:endParaRPr lang="en-US" dirty="0" smtClean="0"/>
          </a:p>
          <a:p>
            <a:r>
              <a:rPr lang="en-GB" dirty="0" smtClean="0"/>
              <a:t>Yes - some. </a:t>
            </a:r>
            <a:r>
              <a:rPr lang="en-GB" dirty="0" err="1" smtClean="0"/>
              <a:t>Chaohua</a:t>
            </a:r>
            <a:r>
              <a:rPr lang="en-GB" dirty="0" smtClean="0"/>
              <a:t> writes that parents want their children to learn English because with good English they will be successful.</a:t>
            </a:r>
            <a:endParaRPr lang="en-US"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Feedback Sheet on organisation and ideas</a:t>
            </a:r>
            <a:endParaRPr lang="en-US" b="1" dirty="0">
              <a:solidFill>
                <a:srgbClr val="C00000"/>
              </a:solidFill>
            </a:endParaRPr>
          </a:p>
        </p:txBody>
      </p:sp>
      <p:sp>
        <p:nvSpPr>
          <p:cNvPr id="3" name="Content Placeholder 2"/>
          <p:cNvSpPr>
            <a:spLocks noGrp="1"/>
          </p:cNvSpPr>
          <p:nvPr>
            <p:ph idx="1"/>
          </p:nvPr>
        </p:nvSpPr>
        <p:spPr/>
        <p:txBody>
          <a:bodyPr>
            <a:normAutofit fontScale="85000" lnSpcReduction="10000"/>
          </a:bodyPr>
          <a:lstStyle/>
          <a:p>
            <a:pPr>
              <a:buNone/>
            </a:pPr>
            <a:r>
              <a:rPr lang="en-GB" b="1" dirty="0" smtClean="0">
                <a:solidFill>
                  <a:srgbClr val="339966"/>
                </a:solidFill>
              </a:rPr>
              <a:t>Conclusion</a:t>
            </a:r>
            <a:endParaRPr lang="en-US" dirty="0" smtClean="0">
              <a:solidFill>
                <a:srgbClr val="339966"/>
              </a:solidFill>
            </a:endParaRPr>
          </a:p>
          <a:p>
            <a:pPr lvl="0"/>
            <a:r>
              <a:rPr lang="en-GB" dirty="0" smtClean="0"/>
              <a:t>Does the conclusion sum up the body paragraphs?</a:t>
            </a:r>
            <a:endParaRPr lang="en-US" dirty="0" smtClean="0"/>
          </a:p>
          <a:p>
            <a:pPr>
              <a:buNone/>
            </a:pPr>
            <a:r>
              <a:rPr lang="en-GB" dirty="0" smtClean="0"/>
              <a:t>	</a:t>
            </a:r>
            <a:r>
              <a:rPr lang="en-GB" dirty="0" err="1" smtClean="0"/>
              <a:t>Chaohua</a:t>
            </a:r>
            <a:r>
              <a:rPr lang="en-GB" dirty="0" smtClean="0"/>
              <a:t> sums up with the idea that learning English is popular with children because English is spoken widely and children learn quickly.(Paragraphs 1 and 2). She has not summed up paragraph 3.</a:t>
            </a:r>
          </a:p>
          <a:p>
            <a:pPr>
              <a:buNone/>
            </a:pPr>
            <a:endParaRPr lang="en-US" dirty="0" smtClean="0"/>
          </a:p>
          <a:p>
            <a:pPr lvl="0"/>
            <a:r>
              <a:rPr lang="en-GB" dirty="0" smtClean="0"/>
              <a:t>Does it end with a prediction or some advice for the future?</a:t>
            </a:r>
            <a:endParaRPr lang="en-US" dirty="0" smtClean="0"/>
          </a:p>
          <a:p>
            <a:pPr>
              <a:buNone/>
            </a:pPr>
            <a:r>
              <a:rPr lang="en-GB" dirty="0" smtClean="0"/>
              <a:t>	It ends with a prediction.</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Suggestions for improving </a:t>
            </a:r>
            <a:r>
              <a:rPr lang="en-US" b="1" dirty="0" err="1" smtClean="0">
                <a:solidFill>
                  <a:srgbClr val="C00000"/>
                </a:solidFill>
              </a:rPr>
              <a:t>Chaohua’s</a:t>
            </a:r>
            <a:r>
              <a:rPr lang="en-US" b="1" dirty="0" smtClean="0">
                <a:solidFill>
                  <a:srgbClr val="C00000"/>
                </a:solidFill>
              </a:rPr>
              <a:t> essay</a:t>
            </a:r>
            <a:endParaRPr lang="en-US" b="1" dirty="0">
              <a:solidFill>
                <a:srgbClr val="C00000"/>
              </a:solidFill>
            </a:endParaRPr>
          </a:p>
        </p:txBody>
      </p:sp>
      <p:sp>
        <p:nvSpPr>
          <p:cNvPr id="3" name="Content Placeholder 2"/>
          <p:cNvSpPr>
            <a:spLocks noGrp="1"/>
          </p:cNvSpPr>
          <p:nvPr>
            <p:ph idx="1"/>
          </p:nvPr>
        </p:nvSpPr>
        <p:spPr/>
        <p:txBody>
          <a:bodyPr>
            <a:normAutofit fontScale="70000" lnSpcReduction="20000"/>
          </a:bodyPr>
          <a:lstStyle/>
          <a:p>
            <a:pPr>
              <a:buNone/>
            </a:pPr>
            <a:r>
              <a:rPr lang="en-GB" b="1" dirty="0" smtClean="0">
                <a:solidFill>
                  <a:srgbClr val="339966"/>
                </a:solidFill>
              </a:rPr>
              <a:t>Introduction</a:t>
            </a:r>
            <a:endParaRPr lang="en-US" b="1" dirty="0" smtClean="0">
              <a:solidFill>
                <a:srgbClr val="339966"/>
              </a:solidFill>
            </a:endParaRPr>
          </a:p>
          <a:p>
            <a:r>
              <a:rPr lang="en-GB" dirty="0" err="1" smtClean="0"/>
              <a:t>Chaohua</a:t>
            </a:r>
            <a:r>
              <a:rPr lang="en-GB" dirty="0" smtClean="0"/>
              <a:t> needs to expand her introduction and bring more background information about young learners and China into it rather than just Shanghai. After all, her essay title asks her to discuss the situation with teaching young learners in China.</a:t>
            </a:r>
          </a:p>
          <a:p>
            <a:pPr>
              <a:buNone/>
            </a:pPr>
            <a:r>
              <a:rPr lang="en-GB" b="1" dirty="0" smtClean="0">
                <a:solidFill>
                  <a:srgbClr val="FF0000"/>
                </a:solidFill>
              </a:rPr>
              <a:t>Paragraph 2</a:t>
            </a:r>
            <a:endParaRPr lang="en-US" b="1" dirty="0" smtClean="0">
              <a:solidFill>
                <a:srgbClr val="FF0000"/>
              </a:solidFill>
            </a:endParaRPr>
          </a:p>
          <a:p>
            <a:r>
              <a:rPr lang="en-GB" dirty="0" err="1" smtClean="0"/>
              <a:t>Chaohua</a:t>
            </a:r>
            <a:r>
              <a:rPr lang="en-GB" dirty="0" smtClean="0"/>
              <a:t> needs to prove her belief that children learn languages more quickly than adults by giving some facts about this.</a:t>
            </a:r>
            <a:endParaRPr lang="en-US" dirty="0" smtClean="0"/>
          </a:p>
          <a:p>
            <a:pPr>
              <a:buNone/>
            </a:pPr>
            <a:r>
              <a:rPr lang="en-GB" b="1" dirty="0" smtClean="0">
                <a:solidFill>
                  <a:srgbClr val="CCFF33"/>
                </a:solidFill>
              </a:rPr>
              <a:t>Paragraph 3</a:t>
            </a:r>
            <a:endParaRPr lang="en-US" b="1" dirty="0" smtClean="0">
              <a:solidFill>
                <a:srgbClr val="CCFF33"/>
              </a:solidFill>
            </a:endParaRPr>
          </a:p>
          <a:p>
            <a:r>
              <a:rPr lang="en-GB" dirty="0" err="1" smtClean="0"/>
              <a:t>Chaohua</a:t>
            </a:r>
            <a:r>
              <a:rPr lang="en-GB" dirty="0" smtClean="0"/>
              <a:t> has given some evidence that adults care for their children - because they want them to be successful. However, she needs to add more examples or facts about this.</a:t>
            </a:r>
            <a:endParaRPr lang="en-US" dirty="0" smtClean="0"/>
          </a:p>
          <a:p>
            <a:pPr>
              <a:buNone/>
            </a:pPr>
            <a:r>
              <a:rPr lang="en-GB" b="1" dirty="0" smtClean="0">
                <a:solidFill>
                  <a:srgbClr val="D60093"/>
                </a:solidFill>
              </a:rPr>
              <a:t>Conclusion</a:t>
            </a:r>
            <a:endParaRPr lang="en-US" b="1" dirty="0" smtClean="0">
              <a:solidFill>
                <a:srgbClr val="D60093"/>
              </a:solidFill>
            </a:endParaRPr>
          </a:p>
          <a:p>
            <a:r>
              <a:rPr lang="en-GB" dirty="0" err="1" smtClean="0"/>
              <a:t>Chaohua</a:t>
            </a:r>
            <a:r>
              <a:rPr lang="en-GB" dirty="0" smtClean="0"/>
              <a:t> needs to improve her summing up.</a:t>
            </a:r>
            <a:endParaRPr lang="en-US" dirty="0" smtClean="0"/>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Language Mistakes</a:t>
            </a:r>
            <a:endParaRPr lang="en-US" b="1" dirty="0">
              <a:solidFill>
                <a:srgbClr val="C00000"/>
              </a:solidFill>
            </a:endParaRPr>
          </a:p>
        </p:txBody>
      </p:sp>
      <p:sp>
        <p:nvSpPr>
          <p:cNvPr id="3" name="Content Placeholder 2"/>
          <p:cNvSpPr>
            <a:spLocks noGrp="1"/>
          </p:cNvSpPr>
          <p:nvPr>
            <p:ph idx="1"/>
          </p:nvPr>
        </p:nvSpPr>
        <p:spPr>
          <a:xfrm>
            <a:off x="457200" y="1600200"/>
            <a:ext cx="8229600" cy="5257800"/>
          </a:xfrm>
        </p:spPr>
        <p:txBody>
          <a:bodyPr>
            <a:normAutofit fontScale="25000" lnSpcReduction="20000"/>
          </a:bodyPr>
          <a:lstStyle/>
          <a:p>
            <a:pPr>
              <a:buNone/>
            </a:pPr>
            <a:r>
              <a:rPr lang="en-GB" sz="8000" b="1" dirty="0" smtClean="0"/>
              <a:t>Discuss the reasons why increasing numbers of young children are learning English early in China.</a:t>
            </a:r>
          </a:p>
          <a:p>
            <a:pPr>
              <a:buNone/>
            </a:pPr>
            <a:endParaRPr lang="en-US" dirty="0" smtClean="0"/>
          </a:p>
          <a:p>
            <a:pPr>
              <a:buNone/>
            </a:pPr>
            <a:r>
              <a:rPr lang="en-GB" dirty="0" smtClean="0"/>
              <a:t>	</a:t>
            </a:r>
            <a:r>
              <a:rPr lang="en-GB" sz="7200" dirty="0" smtClean="0"/>
              <a:t>The English language is the most preferred international language in the world. It is widely used to all kind of field. In Shanghai in China, </a:t>
            </a:r>
            <a:r>
              <a:rPr lang="en-GB" sz="7200" b="1" dirty="0" smtClean="0"/>
              <a:t>most of primary school are begin to teach English</a:t>
            </a:r>
            <a:r>
              <a:rPr lang="en-GB" sz="7200" dirty="0" smtClean="0"/>
              <a:t> and some children </a:t>
            </a:r>
            <a:r>
              <a:rPr lang="en-GB" sz="7200" b="1" dirty="0" smtClean="0"/>
              <a:t>start</a:t>
            </a:r>
            <a:r>
              <a:rPr lang="en-GB" sz="7200" dirty="0" smtClean="0"/>
              <a:t> to learn English in the kindergartens. </a:t>
            </a:r>
            <a:r>
              <a:rPr lang="en-GB" sz="7200" b="1" dirty="0" smtClean="0"/>
              <a:t>It also have</a:t>
            </a:r>
            <a:r>
              <a:rPr lang="en-GB" sz="7200" dirty="0" smtClean="0"/>
              <a:t> many language schools. The main reason for it popularity are considered below.</a:t>
            </a:r>
            <a:endParaRPr lang="en-US" sz="7200" dirty="0" smtClean="0"/>
          </a:p>
          <a:p>
            <a:pPr>
              <a:buNone/>
            </a:pPr>
            <a:r>
              <a:rPr lang="en-GB" sz="7200" dirty="0" smtClean="0"/>
              <a:t>	Firstly, the majority of </a:t>
            </a:r>
            <a:r>
              <a:rPr lang="en-GB" sz="7200" b="1" dirty="0" smtClean="0"/>
              <a:t>country</a:t>
            </a:r>
            <a:r>
              <a:rPr lang="en-GB" sz="7200" dirty="0" smtClean="0"/>
              <a:t> use English as an official language. In international marketing all use English, including business, politics, science, arts and even education. In China, it is important for us to learn English because if </a:t>
            </a:r>
            <a:r>
              <a:rPr lang="en-GB" sz="7200" b="1" dirty="0" smtClean="0"/>
              <a:t>you</a:t>
            </a:r>
            <a:r>
              <a:rPr lang="en-GB" sz="7200" dirty="0" smtClean="0"/>
              <a:t> do well in English, </a:t>
            </a:r>
            <a:r>
              <a:rPr lang="en-GB" sz="7200" b="1" dirty="0" smtClean="0"/>
              <a:t>you</a:t>
            </a:r>
            <a:r>
              <a:rPr lang="en-GB" sz="7200" dirty="0" smtClean="0"/>
              <a:t> can get a good job far more than non-speaking English.</a:t>
            </a:r>
            <a:endParaRPr lang="en-US" sz="7200" dirty="0" smtClean="0"/>
          </a:p>
          <a:p>
            <a:pPr>
              <a:buNone/>
            </a:pPr>
            <a:r>
              <a:rPr lang="en-GB" sz="7200" dirty="0" smtClean="0"/>
              <a:t>	Secondly, many linguists consider that young children </a:t>
            </a:r>
            <a:r>
              <a:rPr lang="en-GB" sz="7200" b="1" dirty="0" smtClean="0"/>
              <a:t>are studying</a:t>
            </a:r>
            <a:r>
              <a:rPr lang="en-GB" sz="7200" dirty="0" smtClean="0"/>
              <a:t> language better than adults. If a young child </a:t>
            </a:r>
            <a:r>
              <a:rPr lang="en-GB" sz="7200" b="1" dirty="0" smtClean="0"/>
              <a:t>live</a:t>
            </a:r>
            <a:r>
              <a:rPr lang="en-GB" sz="7200" dirty="0" smtClean="0"/>
              <a:t> in many different countries in childhood, he or she may speak 3 or 4 languages. Therefore, more and more young children </a:t>
            </a:r>
            <a:r>
              <a:rPr lang="en-GB" sz="7200" b="1" dirty="0" smtClean="0"/>
              <a:t>start</a:t>
            </a:r>
            <a:r>
              <a:rPr lang="en-GB" sz="7200" dirty="0" smtClean="0"/>
              <a:t> to learn English in kindergartens.</a:t>
            </a:r>
            <a:endParaRPr lang="en-US" sz="7200" dirty="0" smtClean="0"/>
          </a:p>
          <a:p>
            <a:pPr>
              <a:buNone/>
            </a:pPr>
            <a:r>
              <a:rPr lang="en-GB" sz="7200" dirty="0" smtClean="0"/>
              <a:t>	Finally, most parents care for their children’s prospects. Think that their child should just study hard and be good at English to become successful. So in Shanghai in China it is very popular with studying English in kindergartens.</a:t>
            </a:r>
            <a:endParaRPr lang="en-US" sz="7200" dirty="0" smtClean="0"/>
          </a:p>
          <a:p>
            <a:pPr>
              <a:buNone/>
            </a:pPr>
            <a:r>
              <a:rPr lang="en-GB" sz="7200" dirty="0" smtClean="0"/>
              <a:t>	More and more young children </a:t>
            </a:r>
            <a:r>
              <a:rPr lang="en-GB" sz="7200" b="1" dirty="0" smtClean="0"/>
              <a:t>learning</a:t>
            </a:r>
            <a:r>
              <a:rPr lang="en-GB" sz="7200" dirty="0" smtClean="0"/>
              <a:t> English far early. English is widely spoken at the moment. Young people good at English better than adult. </a:t>
            </a:r>
            <a:r>
              <a:rPr lang="en-GB" sz="7200" b="1" dirty="0" smtClean="0"/>
              <a:t>I think</a:t>
            </a:r>
            <a:r>
              <a:rPr lang="en-GB" sz="7200" dirty="0" smtClean="0"/>
              <a:t> there will be more people to study English in future.</a:t>
            </a:r>
            <a:endParaRPr lang="en-US" sz="7200"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solidFill>
                  <a:srgbClr val="C00000"/>
                </a:solidFill>
              </a:rPr>
              <a:t>Language </a:t>
            </a:r>
            <a:endParaRPr lang="en-US" b="1" dirty="0">
              <a:solidFill>
                <a:srgbClr val="C00000"/>
              </a:solidFill>
            </a:endParaRPr>
          </a:p>
        </p:txBody>
      </p:sp>
      <p:sp>
        <p:nvSpPr>
          <p:cNvPr id="3" name="Content Placeholder 2"/>
          <p:cNvSpPr>
            <a:spLocks noGrp="1"/>
          </p:cNvSpPr>
          <p:nvPr>
            <p:ph idx="1"/>
          </p:nvPr>
        </p:nvSpPr>
        <p:spPr/>
        <p:txBody>
          <a:bodyPr>
            <a:normAutofit lnSpcReduction="10000"/>
          </a:bodyPr>
          <a:lstStyle/>
          <a:p>
            <a:endParaRPr lang="en-US" dirty="0" smtClean="0"/>
          </a:p>
          <a:p>
            <a:pPr>
              <a:buNone/>
            </a:pPr>
            <a:r>
              <a:rPr lang="en-US" dirty="0" smtClean="0"/>
              <a:t>Is your </a:t>
            </a:r>
            <a:r>
              <a:rPr lang="en-US" dirty="0" smtClean="0"/>
              <a:t>writing well </a:t>
            </a:r>
            <a:r>
              <a:rPr lang="en-US" dirty="0" smtClean="0"/>
              <a:t>written with </a:t>
            </a:r>
          </a:p>
          <a:p>
            <a:endParaRPr lang="en-US" dirty="0" smtClean="0"/>
          </a:p>
          <a:p>
            <a:r>
              <a:rPr lang="en-US" dirty="0" smtClean="0">
                <a:solidFill>
                  <a:srgbClr val="FF6699"/>
                </a:solidFill>
              </a:rPr>
              <a:t>A</a:t>
            </a:r>
            <a:r>
              <a:rPr lang="en-US" dirty="0" smtClean="0">
                <a:solidFill>
                  <a:srgbClr val="FF6699"/>
                </a:solidFill>
              </a:rPr>
              <a:t>ccurate </a:t>
            </a:r>
            <a:r>
              <a:rPr lang="en-US" dirty="0" smtClean="0">
                <a:solidFill>
                  <a:srgbClr val="FF6699"/>
                </a:solidFill>
              </a:rPr>
              <a:t>grammar</a:t>
            </a:r>
          </a:p>
          <a:p>
            <a:endParaRPr lang="en-US" dirty="0" smtClean="0"/>
          </a:p>
          <a:p>
            <a:r>
              <a:rPr lang="en-US" dirty="0" smtClean="0">
                <a:solidFill>
                  <a:srgbClr val="009900"/>
                </a:solidFill>
              </a:rPr>
              <a:t>Correct spelling  </a:t>
            </a:r>
          </a:p>
          <a:p>
            <a:endParaRPr lang="en-US" dirty="0" smtClean="0"/>
          </a:p>
          <a:p>
            <a:r>
              <a:rPr lang="en-US" dirty="0" smtClean="0">
                <a:solidFill>
                  <a:srgbClr val="9966FF"/>
                </a:solidFill>
              </a:rPr>
              <a:t> In a formal academic style </a:t>
            </a:r>
            <a:endParaRPr lang="en-US" dirty="0">
              <a:solidFill>
                <a:srgbClr val="9966FF"/>
              </a:solidFill>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57200" y="1600200"/>
            <a:ext cx="7772400" cy="4525963"/>
          </a:xfrm>
        </p:spPr>
        <p:txBody>
          <a:bodyPr/>
          <a:lstStyle/>
          <a:p>
            <a:pPr>
              <a:buNone/>
            </a:pPr>
            <a:endParaRPr lang="en-US" dirty="0" smtClean="0"/>
          </a:p>
          <a:p>
            <a:pPr algn="ctr">
              <a:buNone/>
            </a:pPr>
            <a:r>
              <a:rPr lang="en-US" sz="5400" dirty="0" smtClean="0">
                <a:solidFill>
                  <a:srgbClr val="C00000"/>
                </a:solidFill>
              </a:rPr>
              <a:t>Now write your own essay</a:t>
            </a:r>
          </a:p>
          <a:p>
            <a:pPr algn="ctr">
              <a:buNone/>
            </a:pPr>
            <a:endParaRPr lang="en-US" sz="5400" dirty="0" smtClean="0">
              <a:solidFill>
                <a:srgbClr val="C00000"/>
              </a:solidFill>
            </a:endParaRPr>
          </a:p>
          <a:p>
            <a:pPr algn="ctr">
              <a:buNone/>
            </a:pPr>
            <a:endParaRPr lang="en-US" sz="5400" dirty="0">
              <a:solidFill>
                <a:srgbClr val="C00000"/>
              </a:solidFill>
            </a:endParaRPr>
          </a:p>
        </p:txBody>
      </p:sp>
      <p:pic>
        <p:nvPicPr>
          <p:cNvPr id="7" name="Picture 6" descr="C:\Users\Administrator\Desktop\1.jpg"/>
          <p:cNvPicPr/>
          <p:nvPr/>
        </p:nvPicPr>
        <p:blipFill>
          <a:blip r:embed="rId2" cstate="print"/>
          <a:srcRect/>
          <a:stretch>
            <a:fillRect/>
          </a:stretch>
        </p:blipFill>
        <p:spPr bwMode="auto">
          <a:xfrm>
            <a:off x="1905000" y="4191000"/>
            <a:ext cx="5334000" cy="1600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Sample of an essay written by a Chinese student- Xiao, as first attempt</a:t>
            </a:r>
            <a:endParaRPr lang="en-US" b="1" dirty="0">
              <a:solidFill>
                <a:srgbClr val="C00000"/>
              </a:solidFill>
            </a:endParaRPr>
          </a:p>
        </p:txBody>
      </p:sp>
      <p:sp>
        <p:nvSpPr>
          <p:cNvPr id="3" name="Content Placeholder 2"/>
          <p:cNvSpPr>
            <a:spLocks noGrp="1"/>
          </p:cNvSpPr>
          <p:nvPr>
            <p:ph idx="1"/>
          </p:nvPr>
        </p:nvSpPr>
        <p:spPr/>
        <p:txBody>
          <a:bodyPr>
            <a:normAutofit fontScale="32500" lnSpcReduction="20000"/>
          </a:bodyPr>
          <a:lstStyle/>
          <a:p>
            <a:pPr>
              <a:buNone/>
            </a:pPr>
            <a:r>
              <a:rPr lang="en-GB" b="1" dirty="0" smtClean="0"/>
              <a:t> 	</a:t>
            </a:r>
            <a:r>
              <a:rPr lang="en-GB" sz="6200" b="1" dirty="0" smtClean="0"/>
              <a:t>Discuss the differences between the way of life in your country now and the way of life in the past</a:t>
            </a:r>
          </a:p>
          <a:p>
            <a:pPr>
              <a:buNone/>
            </a:pPr>
            <a:endParaRPr lang="en-US" sz="4500" dirty="0" smtClean="0"/>
          </a:p>
          <a:p>
            <a:pPr>
              <a:buNone/>
            </a:pPr>
            <a:r>
              <a:rPr lang="en-GB" sz="4500" dirty="0" smtClean="0"/>
              <a:t>	</a:t>
            </a:r>
            <a:r>
              <a:rPr lang="en-GB" sz="4900" dirty="0" smtClean="0"/>
              <a:t>I come from China. China is </a:t>
            </a:r>
            <a:r>
              <a:rPr lang="en-GB" sz="4900" dirty="0" err="1" smtClean="0"/>
              <a:t>intresting</a:t>
            </a:r>
            <a:r>
              <a:rPr lang="en-GB" sz="4900" dirty="0" smtClean="0"/>
              <a:t> country. It have a long history. Now it develops very fast.</a:t>
            </a:r>
            <a:endParaRPr lang="en-US" sz="4900" dirty="0" smtClean="0"/>
          </a:p>
          <a:p>
            <a:pPr>
              <a:buNone/>
            </a:pPr>
            <a:r>
              <a:rPr lang="en-GB" sz="4900" dirty="0" smtClean="0"/>
              <a:t> </a:t>
            </a:r>
            <a:endParaRPr lang="en-US" sz="4900" dirty="0" smtClean="0"/>
          </a:p>
          <a:p>
            <a:pPr>
              <a:buNone/>
            </a:pPr>
            <a:r>
              <a:rPr lang="en-GB" sz="4900" dirty="0" smtClean="0"/>
              <a:t>	Before 70 year the war finish. People’s live is so hard, Because they no money, no food, no light, no TV, no book. But, they are work hard on the land.</a:t>
            </a:r>
            <a:endParaRPr lang="en-US" sz="4900" dirty="0" smtClean="0"/>
          </a:p>
          <a:p>
            <a:pPr>
              <a:buNone/>
            </a:pPr>
            <a:r>
              <a:rPr lang="en-GB" sz="4900" dirty="0" smtClean="0"/>
              <a:t> </a:t>
            </a:r>
            <a:endParaRPr lang="en-US" sz="4900" dirty="0" smtClean="0"/>
          </a:p>
          <a:p>
            <a:pPr>
              <a:buNone/>
            </a:pPr>
            <a:r>
              <a:rPr lang="en-GB" sz="4900" dirty="0" smtClean="0"/>
              <a:t>	In last 50 years, the government start a new building programme, the people’s live improve day by day, China </a:t>
            </a:r>
            <a:r>
              <a:rPr lang="en-GB" sz="4900" dirty="0" err="1" smtClean="0"/>
              <a:t>opend</a:t>
            </a:r>
            <a:r>
              <a:rPr lang="en-GB" sz="4900" dirty="0" smtClean="0"/>
              <a:t> the door to the world, Now we have a lot of </a:t>
            </a:r>
            <a:r>
              <a:rPr lang="en-GB" sz="4900" dirty="0" err="1" smtClean="0"/>
              <a:t>moden</a:t>
            </a:r>
            <a:r>
              <a:rPr lang="en-GB" sz="4900" dirty="0" smtClean="0"/>
              <a:t> city. Just like Beijing, Shanghai. Now many people live in China, play in China, work in China. </a:t>
            </a:r>
            <a:endParaRPr lang="en-US" sz="4900" dirty="0" smtClean="0"/>
          </a:p>
          <a:p>
            <a:pPr>
              <a:buNone/>
            </a:pPr>
            <a:r>
              <a:rPr lang="en-GB" sz="4900" dirty="0" smtClean="0"/>
              <a:t> </a:t>
            </a:r>
            <a:endParaRPr lang="en-US" sz="4900" dirty="0" smtClean="0"/>
          </a:p>
          <a:p>
            <a:pPr>
              <a:buNone/>
            </a:pPr>
            <a:r>
              <a:rPr lang="en-GB" sz="4900" dirty="0" smtClean="0"/>
              <a:t>	The number of people in cities is very large which make China have to build. In the year of 2008, because the Olympic Games, the hole world’s eye on china.</a:t>
            </a:r>
            <a:endParaRPr lang="en-US" sz="4900" dirty="0" smtClean="0"/>
          </a:p>
          <a:p>
            <a:pPr>
              <a:buNone/>
            </a:pPr>
            <a:r>
              <a:rPr lang="en-GB" sz="4900" dirty="0" smtClean="0"/>
              <a:t> </a:t>
            </a:r>
            <a:endParaRPr lang="en-US" sz="4900" dirty="0" smtClean="0"/>
          </a:p>
          <a:p>
            <a:pPr>
              <a:buNone/>
            </a:pPr>
            <a:r>
              <a:rPr lang="en-GB" sz="4900" dirty="0" smtClean="0"/>
              <a:t>	In the future, I’m sure China will be </a:t>
            </a:r>
            <a:r>
              <a:rPr lang="en-GB" sz="4900" dirty="0" err="1" smtClean="0"/>
              <a:t>beter</a:t>
            </a:r>
            <a:r>
              <a:rPr lang="en-GB" sz="4900" dirty="0" smtClean="0"/>
              <a:t> than today. </a:t>
            </a:r>
            <a:endParaRPr lang="en-US" sz="4900" dirty="0" smtClean="0"/>
          </a:p>
          <a:p>
            <a:pPr>
              <a:buNone/>
            </a:pPr>
            <a:r>
              <a:rPr lang="en-GB" sz="4900" dirty="0" smtClean="0"/>
              <a:t> </a:t>
            </a:r>
            <a:endParaRPr lang="en-US" sz="4900" dirty="0" smtClean="0"/>
          </a:p>
          <a:p>
            <a:pPr>
              <a:buNone/>
            </a:pPr>
            <a:r>
              <a:rPr lang="en-GB" sz="4900" dirty="0" smtClean="0"/>
              <a:t>	China will always better than yesterday.</a:t>
            </a:r>
            <a:endParaRPr lang="en-US" sz="4900" dirty="0" smtClean="0"/>
          </a:p>
          <a:p>
            <a:endParaRPr lang="en-US" sz="4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smtClean="0">
                <a:solidFill>
                  <a:srgbClr val="C00000"/>
                </a:solidFill>
              </a:rPr>
              <a:t>Discuss the differences between the way of life in your country now and the way of life in the past</a:t>
            </a:r>
            <a:endParaRPr lang="en-US" sz="3600" dirty="0">
              <a:solidFill>
                <a:srgbClr val="C00000"/>
              </a:solidFill>
            </a:endParaRPr>
          </a:p>
        </p:txBody>
      </p:sp>
      <p:sp>
        <p:nvSpPr>
          <p:cNvPr id="4" name="Text Placeholder 3"/>
          <p:cNvSpPr>
            <a:spLocks noGrp="1"/>
          </p:cNvSpPr>
          <p:nvPr>
            <p:ph type="body" idx="1"/>
          </p:nvPr>
        </p:nvSpPr>
        <p:spPr/>
        <p:txBody>
          <a:bodyPr>
            <a:normAutofit fontScale="77500" lnSpcReduction="20000"/>
          </a:bodyPr>
          <a:lstStyle/>
          <a:p>
            <a:endParaRPr lang="en-US" dirty="0" smtClean="0"/>
          </a:p>
          <a:p>
            <a:pPr algn="ctr"/>
            <a:r>
              <a:rPr lang="en-US" dirty="0" smtClean="0">
                <a:solidFill>
                  <a:srgbClr val="00B0F0"/>
                </a:solidFill>
              </a:rPr>
              <a:t> Nowadays</a:t>
            </a:r>
            <a:endParaRPr lang="en-US" dirty="0">
              <a:solidFill>
                <a:srgbClr val="00B0F0"/>
              </a:solidFill>
            </a:endParaRPr>
          </a:p>
        </p:txBody>
      </p:sp>
      <p:sp>
        <p:nvSpPr>
          <p:cNvPr id="5" name="Content Placeholder 4"/>
          <p:cNvSpPr>
            <a:spLocks noGrp="1"/>
          </p:cNvSpPr>
          <p:nvPr>
            <p:ph sz="half" idx="2"/>
          </p:nvPr>
        </p:nvSpPr>
        <p:spPr/>
        <p:txBody>
          <a:bodyPr>
            <a:normAutofit fontScale="85000" lnSpcReduction="20000"/>
          </a:bodyPr>
          <a:lstStyle/>
          <a:p>
            <a:pPr>
              <a:buNone/>
            </a:pPr>
            <a:endParaRPr lang="en-US" dirty="0" smtClean="0"/>
          </a:p>
          <a:p>
            <a:r>
              <a:rPr lang="en-US" dirty="0" smtClean="0"/>
              <a:t> </a:t>
            </a:r>
            <a:r>
              <a:rPr lang="en-US" dirty="0" smtClean="0"/>
              <a:t>There </a:t>
            </a:r>
            <a:r>
              <a:rPr lang="en-US" dirty="0" smtClean="0"/>
              <a:t>are more cars</a:t>
            </a:r>
          </a:p>
          <a:p>
            <a:pPr>
              <a:buNone/>
            </a:pPr>
            <a:endParaRPr lang="en-US" dirty="0" smtClean="0"/>
          </a:p>
          <a:p>
            <a:r>
              <a:rPr lang="en-US" dirty="0" smtClean="0"/>
              <a:t> </a:t>
            </a:r>
            <a:r>
              <a:rPr lang="en-US" dirty="0" smtClean="0"/>
              <a:t>People </a:t>
            </a:r>
            <a:r>
              <a:rPr lang="en-US" dirty="0" smtClean="0"/>
              <a:t>want to make money and have busier lives</a:t>
            </a:r>
          </a:p>
          <a:p>
            <a:endParaRPr lang="en-US" dirty="0" smtClean="0"/>
          </a:p>
          <a:p>
            <a:r>
              <a:rPr lang="en-US" dirty="0" smtClean="0"/>
              <a:t> There are more supermarkets</a:t>
            </a:r>
          </a:p>
          <a:p>
            <a:pPr>
              <a:buNone/>
            </a:pPr>
            <a:endParaRPr lang="en-US" dirty="0" smtClean="0"/>
          </a:p>
          <a:p>
            <a:r>
              <a:rPr lang="en-US" dirty="0" smtClean="0"/>
              <a:t> </a:t>
            </a:r>
            <a:r>
              <a:rPr lang="en-US" dirty="0" smtClean="0"/>
              <a:t>There's </a:t>
            </a:r>
            <a:r>
              <a:rPr lang="en-US" dirty="0" smtClean="0"/>
              <a:t>a wide use of </a:t>
            </a:r>
            <a:r>
              <a:rPr lang="en-US" dirty="0" smtClean="0"/>
              <a:t>technology; </a:t>
            </a:r>
            <a:r>
              <a:rPr lang="en-US" dirty="0" smtClean="0"/>
              <a:t>TVs, </a:t>
            </a:r>
            <a:r>
              <a:rPr lang="en-US" dirty="0" smtClean="0"/>
              <a:t>Mobile </a:t>
            </a:r>
            <a:r>
              <a:rPr lang="en-US" dirty="0" smtClean="0"/>
              <a:t>phones, </a:t>
            </a:r>
            <a:r>
              <a:rPr lang="en-US" dirty="0" smtClean="0"/>
              <a:t>I</a:t>
            </a:r>
            <a:r>
              <a:rPr lang="en-US" dirty="0" smtClean="0"/>
              <a:t>nternet etc.</a:t>
            </a:r>
            <a:endParaRPr lang="en-US" dirty="0" smtClean="0"/>
          </a:p>
          <a:p>
            <a:endParaRPr lang="en-US" dirty="0" smtClean="0"/>
          </a:p>
          <a:p>
            <a:r>
              <a:rPr lang="en-US" dirty="0" smtClean="0"/>
              <a:t> </a:t>
            </a:r>
            <a:r>
              <a:rPr lang="en-US" dirty="0" smtClean="0"/>
              <a:t>Women </a:t>
            </a:r>
            <a:r>
              <a:rPr lang="en-US" dirty="0" smtClean="0"/>
              <a:t>often work outside the home.</a:t>
            </a:r>
          </a:p>
          <a:p>
            <a:endParaRPr lang="en-US" dirty="0"/>
          </a:p>
        </p:txBody>
      </p:sp>
      <p:sp>
        <p:nvSpPr>
          <p:cNvPr id="6" name="Text Placeholder 5"/>
          <p:cNvSpPr>
            <a:spLocks noGrp="1"/>
          </p:cNvSpPr>
          <p:nvPr>
            <p:ph type="body" sz="quarter" idx="3"/>
          </p:nvPr>
        </p:nvSpPr>
        <p:spPr/>
        <p:txBody>
          <a:bodyPr>
            <a:normAutofit fontScale="77500" lnSpcReduction="20000"/>
          </a:bodyPr>
          <a:lstStyle/>
          <a:p>
            <a:endParaRPr lang="en-US" dirty="0" smtClean="0"/>
          </a:p>
          <a:p>
            <a:pPr algn="ctr"/>
            <a:r>
              <a:rPr lang="en-US" dirty="0" smtClean="0">
                <a:solidFill>
                  <a:srgbClr val="7030A0"/>
                </a:solidFill>
              </a:rPr>
              <a:t> In the past</a:t>
            </a:r>
            <a:endParaRPr lang="en-US" dirty="0">
              <a:solidFill>
                <a:srgbClr val="7030A0"/>
              </a:solidFill>
            </a:endParaRPr>
          </a:p>
        </p:txBody>
      </p:sp>
      <p:sp>
        <p:nvSpPr>
          <p:cNvPr id="7" name="Content Placeholder 6"/>
          <p:cNvSpPr>
            <a:spLocks noGrp="1"/>
          </p:cNvSpPr>
          <p:nvPr>
            <p:ph sz="quarter" idx="4"/>
          </p:nvPr>
        </p:nvSpPr>
        <p:spPr/>
        <p:txBody>
          <a:bodyPr>
            <a:normAutofit fontScale="85000" lnSpcReduction="20000"/>
          </a:bodyPr>
          <a:lstStyle/>
          <a:p>
            <a:endParaRPr lang="en-US" dirty="0" smtClean="0"/>
          </a:p>
          <a:p>
            <a:r>
              <a:rPr lang="en-US" dirty="0" smtClean="0"/>
              <a:t> There were fewer cars</a:t>
            </a:r>
          </a:p>
          <a:p>
            <a:endParaRPr lang="en-US" dirty="0" smtClean="0"/>
          </a:p>
          <a:p>
            <a:r>
              <a:rPr lang="en-US" dirty="0" smtClean="0"/>
              <a:t> People had more time to spend with each other</a:t>
            </a:r>
          </a:p>
          <a:p>
            <a:endParaRPr lang="en-US" dirty="0" smtClean="0"/>
          </a:p>
          <a:p>
            <a:r>
              <a:rPr lang="en-US" dirty="0" smtClean="0"/>
              <a:t> There were more individual shops with personal service</a:t>
            </a:r>
          </a:p>
          <a:p>
            <a:endParaRPr lang="en-US" dirty="0" smtClean="0"/>
          </a:p>
          <a:p>
            <a:r>
              <a:rPr lang="en-US" dirty="0" smtClean="0"/>
              <a:t> People's lives were simpler</a:t>
            </a:r>
          </a:p>
          <a:p>
            <a:endParaRPr lang="en-US" dirty="0" smtClean="0"/>
          </a:p>
          <a:p>
            <a:r>
              <a:rPr lang="en-US" dirty="0" smtClean="0"/>
              <a:t> Women often stayed at home and didn't have paid </a:t>
            </a:r>
            <a:r>
              <a:rPr lang="en-US" dirty="0" smtClean="0"/>
              <a:t>jobs.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C00000"/>
                </a:solidFill>
              </a:rPr>
              <a:t>What ideas has Xiao included in his essay?</a:t>
            </a:r>
            <a:endParaRPr lang="en-US" b="1" dirty="0">
              <a:solidFill>
                <a:srgbClr val="C00000"/>
              </a:solidFill>
            </a:endParaRPr>
          </a:p>
        </p:txBody>
      </p:sp>
      <p:sp>
        <p:nvSpPr>
          <p:cNvPr id="3" name="Content Placeholder 2"/>
          <p:cNvSpPr>
            <a:spLocks noGrp="1"/>
          </p:cNvSpPr>
          <p:nvPr>
            <p:ph idx="1"/>
          </p:nvPr>
        </p:nvSpPr>
        <p:spPr/>
        <p:txBody>
          <a:bodyPr/>
          <a:lstStyle/>
          <a:p>
            <a:endParaRPr lang="en-US" dirty="0" smtClean="0"/>
          </a:p>
          <a:p>
            <a:r>
              <a:rPr lang="en-US" dirty="0" smtClean="0"/>
              <a:t> </a:t>
            </a:r>
            <a:r>
              <a:rPr lang="en-US" dirty="0" smtClean="0">
                <a:solidFill>
                  <a:srgbClr val="FF6699"/>
                </a:solidFill>
              </a:rPr>
              <a:t>Nowadays there's no war. China is open to the world. And more people live and work in cities.</a:t>
            </a:r>
          </a:p>
          <a:p>
            <a:pPr>
              <a:buNone/>
            </a:pPr>
            <a:endParaRPr lang="en-US" dirty="0" smtClean="0"/>
          </a:p>
          <a:p>
            <a:r>
              <a:rPr lang="en-US" dirty="0" smtClean="0"/>
              <a:t> </a:t>
            </a:r>
            <a:r>
              <a:rPr lang="en-US" dirty="0" smtClean="0">
                <a:solidFill>
                  <a:srgbClr val="CC6600"/>
                </a:solidFill>
              </a:rPr>
              <a:t>In the past, there was a war, and life was hard. China was a closed country. And people worked on the land.</a:t>
            </a:r>
            <a:endParaRPr lang="en-US" dirty="0">
              <a:solidFill>
                <a:srgbClr val="CC66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496</TotalTime>
  <Words>3542</Words>
  <Application>Microsoft Office PowerPoint</Application>
  <PresentationFormat>On-screen Show (4:3)</PresentationFormat>
  <Paragraphs>495</Paragraphs>
  <Slides>60</Slides>
  <Notes>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Office Theme</vt:lpstr>
      <vt:lpstr>        Academic Writing</vt:lpstr>
      <vt:lpstr>  Academic Writing </vt:lpstr>
      <vt:lpstr>  Features of Academic Writing </vt:lpstr>
      <vt:lpstr>  Content </vt:lpstr>
      <vt:lpstr>  Organisation </vt:lpstr>
      <vt:lpstr>  Language </vt:lpstr>
      <vt:lpstr>Sample of an essay written by a Chinese student- Xiao, as first attempt</vt:lpstr>
      <vt:lpstr>Discuss the differences between the way of life in your country now and the way of life in the past</vt:lpstr>
      <vt:lpstr>What ideas has Xiao included in his essay?</vt:lpstr>
      <vt:lpstr>Strengths and weaknesses in Xiao’s first attempt</vt:lpstr>
      <vt:lpstr>Strengths and weaknesses in Xiao’s first attempt</vt:lpstr>
      <vt:lpstr>Strengths and weaknesses in Xiao’s first attempt</vt:lpstr>
      <vt:lpstr>Strengths and weaknesses in Xiao’s first attempt</vt:lpstr>
      <vt:lpstr>XIAO’s Second Attempt </vt:lpstr>
      <vt:lpstr>XIAO’s Second Attempt cont...</vt:lpstr>
      <vt:lpstr>Examining Xiao’s second essay</vt:lpstr>
      <vt:lpstr>Examining Xiao’s second essay cont…</vt:lpstr>
      <vt:lpstr>Examining Xiao’s second essay cont…</vt:lpstr>
      <vt:lpstr>Examining Xiao’s second essay cont…</vt:lpstr>
      <vt:lpstr>A review of main and supporting ideas</vt:lpstr>
      <vt:lpstr>A review of main and supporting ideas cont…..</vt:lpstr>
      <vt:lpstr>A review of main and supporting ideas cont….</vt:lpstr>
      <vt:lpstr>A review of main and supporting ideas cont…..</vt:lpstr>
      <vt:lpstr>A review of main and supporting ideas cont….</vt:lpstr>
      <vt:lpstr>  Essay  Organization</vt:lpstr>
      <vt:lpstr>  Analysis of the 5 different essay sections </vt:lpstr>
      <vt:lpstr>Analysis of the 5 different essay sections cont…</vt:lpstr>
      <vt:lpstr>Analysis of the 5 different essay sections cont…</vt:lpstr>
      <vt:lpstr>Analysis of the 5 different essay sections cont…</vt:lpstr>
      <vt:lpstr>Analysis of the 5 different essay sections cont…</vt:lpstr>
      <vt:lpstr>Essay Organisation- an example</vt:lpstr>
      <vt:lpstr>Essay Organisation- an example</vt:lpstr>
      <vt:lpstr>The links within an essay</vt:lpstr>
      <vt:lpstr>Links in the essay on Reading</vt:lpstr>
      <vt:lpstr>Permanent or repeated facts</vt:lpstr>
      <vt:lpstr>Exercise-Permanent or repeated facts</vt:lpstr>
      <vt:lpstr>  Describing Temporary Situations </vt:lpstr>
      <vt:lpstr>Describing Temporary Situations cont…</vt:lpstr>
      <vt:lpstr>Describing Temporary Situations cont…</vt:lpstr>
      <vt:lpstr>  Presenting new information </vt:lpstr>
      <vt:lpstr>Presenting new information cont…</vt:lpstr>
      <vt:lpstr>Presenting new information cont…</vt:lpstr>
      <vt:lpstr>  Writing Longer Sentences</vt:lpstr>
      <vt:lpstr>  The stages of writing an essay </vt:lpstr>
      <vt:lpstr>An Essay written by a Chinese Student, Chaohua </vt:lpstr>
      <vt:lpstr>Chaohua’s ideas of her essay</vt:lpstr>
      <vt:lpstr>  Deciding which ideas and evidence to use</vt:lpstr>
      <vt:lpstr>Deciding which ideas and evidence to use cont…</vt:lpstr>
      <vt:lpstr>Deciding which ideas and evidence to use cont…</vt:lpstr>
      <vt:lpstr>  Chaohua’s first draft</vt:lpstr>
      <vt:lpstr>Chaohua’s first draft cont…</vt:lpstr>
      <vt:lpstr>  Feedback Sheet on organisation and ideas </vt:lpstr>
      <vt:lpstr>Feedback Sheet on organisation and ideas</vt:lpstr>
      <vt:lpstr>Feedback Sheet on organisation and ideas</vt:lpstr>
      <vt:lpstr>Feedback Sheet on organisation and ideas</vt:lpstr>
      <vt:lpstr>Feedback Sheet on organisation and ideas</vt:lpstr>
      <vt:lpstr>Feedback Sheet on organisation and ideas</vt:lpstr>
      <vt:lpstr>Suggestions for improving Chaohua’s essay</vt:lpstr>
      <vt:lpstr>Language Mistakes</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Saima Gulzar</dc:creator>
  <cp:lastModifiedBy>Saima Gulzar</cp:lastModifiedBy>
  <cp:revision>81</cp:revision>
  <dcterms:created xsi:type="dcterms:W3CDTF">2014-04-16T04:00:18Z</dcterms:created>
  <dcterms:modified xsi:type="dcterms:W3CDTF">2014-04-22T04:04:39Z</dcterms:modified>
</cp:coreProperties>
</file>