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256" r:id="rId2"/>
    <p:sldId id="257" r:id="rId3"/>
    <p:sldId id="294" r:id="rId4"/>
    <p:sldId id="295" r:id="rId5"/>
    <p:sldId id="300" r:id="rId6"/>
    <p:sldId id="301" r:id="rId7"/>
    <p:sldId id="302" r:id="rId8"/>
    <p:sldId id="303" r:id="rId9"/>
    <p:sldId id="298"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9/22/2020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5F62F0E2-1676-4D8C-BBCE-3086846D3D88}"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4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411078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1671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6380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638243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6016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909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774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105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46242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08D6-8DB7-4470-A314-9EF1B05FABAC}"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2F0E2-1676-4D8C-BBCE-3086846D3D88}"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305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1D08D6-8DB7-4470-A314-9EF1B05FABAC}"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94493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1D08D6-8DB7-4470-A314-9EF1B05FABAC}" type="datetimeFigureOut">
              <a:rPr lang="en-US" smtClean="0"/>
              <a:pPr/>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2F0E2-1676-4D8C-BBCE-3086846D3D88}"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213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1D08D6-8DB7-4470-A314-9EF1B05FABAC}" type="datetimeFigureOut">
              <a:rPr lang="en-US" smtClean="0"/>
              <a:pPr/>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2F0E2-1676-4D8C-BBCE-3086846D3D88}"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64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D08D6-8DB7-4470-A314-9EF1B05FABAC}" type="datetimeFigureOut">
              <a:rPr lang="en-US" smtClean="0"/>
              <a:pPr/>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295419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928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08D6-8DB7-4470-A314-9EF1B05FABAC}"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2F0E2-1676-4D8C-BBCE-3086846D3D88}" type="slidenum">
              <a:rPr lang="en-US" smtClean="0"/>
              <a:pPr/>
              <a:t>‹#›</a:t>
            </a:fld>
            <a:endParaRPr lang="en-US"/>
          </a:p>
        </p:txBody>
      </p:sp>
    </p:spTree>
    <p:extLst>
      <p:ext uri="{BB962C8B-B14F-4D97-AF65-F5344CB8AC3E}">
        <p14:creationId xmlns:p14="http://schemas.microsoft.com/office/powerpoint/2010/main" val="335561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1D08D6-8DB7-4470-A314-9EF1B05FABAC}" type="datetimeFigureOut">
              <a:rPr lang="en-US" smtClean="0"/>
              <a:pPr/>
              <a:t>9/22/2020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F62F0E2-1676-4D8C-BBCE-3086846D3D88}" type="slidenum">
              <a:rPr lang="en-US" smtClean="0"/>
              <a:pPr/>
              <a:t>‹#›</a:t>
            </a:fld>
            <a:endParaRPr lang="en-US"/>
          </a:p>
        </p:txBody>
      </p:sp>
    </p:spTree>
    <p:extLst>
      <p:ext uri="{BB962C8B-B14F-4D97-AF65-F5344CB8AC3E}">
        <p14:creationId xmlns:p14="http://schemas.microsoft.com/office/powerpoint/2010/main" val="58861255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No.2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Components of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Output </a:t>
            </a:r>
            <a:r>
              <a:rPr lang="en-US" sz="3600" b="1" dirty="0" smtClean="0">
                <a:latin typeface="Times New Roman" panose="02020603050405020304" pitchFamily="18" charset="0"/>
                <a:cs typeface="Times New Roman" panose="02020603050405020304" pitchFamily="18" charset="0"/>
              </a:rPr>
              <a:t>Devices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output unit consists of devices with the help of which we get the information from the computer. This unit is a link between the computer and the users. Output devices translate the computer's output into a form understandable by the users.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0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a:effectLst/>
                <a:latin typeface="Times New Roman" panose="02020603050405020304" pitchFamily="18" charset="0"/>
                <a:cs typeface="Times New Roman" panose="02020603050405020304" pitchFamily="18" charset="0"/>
              </a:rPr>
              <a:t>Computer hardware</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b="1" dirty="0">
                <a:latin typeface="Times New Roman" panose="02020603050405020304" pitchFamily="18" charset="0"/>
                <a:cs typeface="Times New Roman" panose="02020603050405020304" pitchFamily="18" charset="0"/>
              </a:rPr>
              <a:t>Computer hardware</a:t>
            </a:r>
            <a:r>
              <a:rPr lang="en-US" sz="2800" dirty="0">
                <a:latin typeface="Times New Roman" panose="02020603050405020304" pitchFamily="18" charset="0"/>
                <a:cs typeface="Times New Roman" panose="02020603050405020304" pitchFamily="18" charset="0"/>
              </a:rPr>
              <a:t> is the collection of physical parts of a computer system</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This</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includes </a:t>
            </a:r>
            <a:r>
              <a:rPr lang="en-US" sz="2800" dirty="0">
                <a:latin typeface="Times New Roman" panose="02020603050405020304" pitchFamily="18" charset="0"/>
                <a:cs typeface="Times New Roman" panose="02020603050405020304" pitchFamily="18" charset="0"/>
              </a:rPr>
              <a:t>the physical parts of a </a:t>
            </a:r>
            <a:r>
              <a:rPr lang="en-US" sz="2800" dirty="0" smtClean="0">
                <a:latin typeface="Times New Roman" panose="02020603050405020304" pitchFamily="18" charset="0"/>
                <a:cs typeface="Times New Roman" panose="02020603050405020304" pitchFamily="18" charset="0"/>
              </a:rPr>
              <a:t>computer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such </a:t>
            </a:r>
            <a:r>
              <a:rPr lang="en-US" sz="2800" dirty="0">
                <a:latin typeface="Times New Roman" panose="02020603050405020304" pitchFamily="18" charset="0"/>
                <a:cs typeface="Times New Roman" panose="02020603050405020304" pitchFamily="18" charset="0"/>
              </a:rPr>
              <a:t>as </a:t>
            </a:r>
            <a:r>
              <a:rPr lang="en-US" sz="2800" dirty="0" smtClean="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central </a:t>
            </a:r>
            <a:r>
              <a:rPr lang="en-US" sz="2800" dirty="0" smtClean="0">
                <a:latin typeface="Times New Roman" panose="02020603050405020304" pitchFamily="18" charset="0"/>
                <a:cs typeface="Times New Roman" panose="02020603050405020304" pitchFamily="18" charset="0"/>
              </a:rPr>
              <a:t>processing unit(CPU</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monitor,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keyboard computer </a:t>
            </a:r>
            <a:r>
              <a:rPr lang="en-US" sz="2800" dirty="0">
                <a:latin typeface="Times New Roman" panose="02020603050405020304" pitchFamily="18" charset="0"/>
                <a:cs typeface="Times New Roman" panose="02020603050405020304" pitchFamily="18" charset="0"/>
              </a:rPr>
              <a:t>data </a:t>
            </a:r>
            <a:r>
              <a:rPr lang="en-US" sz="2800" dirty="0" smtClean="0">
                <a:latin typeface="Times New Roman" panose="02020603050405020304" pitchFamily="18" charset="0"/>
                <a:cs typeface="Times New Roman" panose="02020603050405020304" pitchFamily="18" charset="0"/>
              </a:rPr>
              <a:t>storage,</a:t>
            </a:r>
            <a:r>
              <a:rPr lang="en-US" sz="2800" dirty="0">
                <a:latin typeface="Times New Roman" panose="02020603050405020304" pitchFamily="18" charset="0"/>
                <a:cs typeface="Times New Roman" panose="02020603050405020304" pitchFamily="18" charset="0"/>
              </a:rPr>
              <a:t> graphics </a:t>
            </a:r>
            <a:r>
              <a:rPr lang="en-US" sz="2800" dirty="0" smtClean="0">
                <a:latin typeface="Times New Roman" panose="02020603050405020304" pitchFamily="18" charset="0"/>
                <a:cs typeface="Times New Roman" panose="02020603050405020304" pitchFamily="18" charset="0"/>
              </a:rPr>
              <a:t>card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sound card, speakers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motherboard</a:t>
            </a:r>
            <a:r>
              <a:rPr lang="en-US" sz="2800" dirty="0">
                <a:latin typeface="Times New Roman" panose="02020603050405020304" pitchFamily="18" charset="0"/>
                <a:cs typeface="Times New Roman" panose="02020603050405020304" pitchFamily="18" charset="0"/>
              </a:rPr>
              <a:t>.</a:t>
            </a:r>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Components of Computer</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dirty="0">
                <a:latin typeface="Times New Roman" panose="02020603050405020304" pitchFamily="18" charset="0"/>
                <a:cs typeface="Times New Roman" panose="02020603050405020304" pitchFamily="18" charset="0"/>
              </a:rPr>
              <a:t>The template for all modern computers is the </a:t>
            </a:r>
            <a:r>
              <a:rPr lang="en-US" sz="2800" b="1" u="sng" dirty="0">
                <a:latin typeface="Times New Roman" panose="02020603050405020304" pitchFamily="18" charset="0"/>
                <a:cs typeface="Times New Roman" panose="02020603050405020304" pitchFamily="18" charset="0"/>
              </a:rPr>
              <a:t>Von Neumann architecture</a:t>
            </a:r>
            <a:r>
              <a:rPr lang="en-US" sz="2800" dirty="0">
                <a:latin typeface="Times New Roman" panose="02020603050405020304" pitchFamily="18" charset="0"/>
                <a:cs typeface="Times New Roman" panose="02020603050405020304" pitchFamily="18" charset="0"/>
              </a:rPr>
              <a:t>, detailed in a 1945 paper by Hungarian mathematician John von </a:t>
            </a:r>
            <a:r>
              <a:rPr lang="en-US" sz="2800" dirty="0" smtClean="0">
                <a:latin typeface="Times New Roman" panose="02020603050405020304" pitchFamily="18" charset="0"/>
                <a:cs typeface="Times New Roman" panose="02020603050405020304" pitchFamily="18" charset="0"/>
              </a:rPr>
              <a:t>Neumann</a:t>
            </a:r>
            <a:r>
              <a:rPr lang="en-US" sz="2800" dirty="0">
                <a:latin typeface="Times New Roman" panose="02020603050405020304" pitchFamily="18" charset="0"/>
                <a:cs typeface="Times New Roman" panose="02020603050405020304" pitchFamily="18" charset="0"/>
              </a:rPr>
              <a:t>.</a:t>
            </a:r>
            <a:endParaRPr lang="en-US" sz="2600" i="1"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492674"/>
            <a:ext cx="485775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524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Input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Devices</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This unit contains devices with the help of which we enter data into the computer. This unit creates a link between the user and the computer. The input devices translate the information into a form understandable by the computer.</a:t>
            </a:r>
          </a:p>
        </p:txBody>
      </p:sp>
    </p:spTree>
    <p:extLst>
      <p:ext uri="{BB962C8B-B14F-4D97-AF65-F5344CB8AC3E}">
        <p14:creationId xmlns:p14="http://schemas.microsoft.com/office/powerpoint/2010/main" val="307819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a:effectLst/>
                <a:latin typeface="Times New Roman" panose="02020603050405020304" pitchFamily="18" charset="0"/>
                <a:cs typeface="Times New Roman" panose="02020603050405020304" pitchFamily="18" charset="0"/>
              </a:rPr>
              <a:t>Central Processing Unit</a:t>
            </a:r>
          </a:p>
        </p:txBody>
      </p:sp>
      <p:sp>
        <p:nvSpPr>
          <p:cNvPr id="3" name="Content Placeholder 2"/>
          <p:cNvSpPr>
            <a:spLocks noGrp="1"/>
          </p:cNvSpPr>
          <p:nvPr>
            <p:ph idx="1"/>
          </p:nvPr>
        </p:nvSpPr>
        <p:spPr>
          <a:xfrm>
            <a:off x="1066800" y="2362200"/>
            <a:ext cx="7498080" cy="4800600"/>
          </a:xfrm>
        </p:spPr>
        <p:txBody>
          <a:bodyPr>
            <a:noAutofit/>
          </a:bodyPr>
          <a:lstStyle/>
          <a:p>
            <a:pPr algn="just"/>
            <a:r>
              <a:rPr lang="en-US" sz="2400" dirty="0">
                <a:latin typeface="Times New Roman" panose="02020603050405020304" pitchFamily="18" charset="0"/>
                <a:cs typeface="Times New Roman" panose="02020603050405020304" pitchFamily="18" charset="0"/>
              </a:rPr>
              <a:t>Central Processing Unit (CPU) consists of the following features −</a:t>
            </a:r>
          </a:p>
          <a:p>
            <a:pPr lvl="1" algn="just"/>
            <a:r>
              <a:rPr lang="en-US" sz="2400" dirty="0">
                <a:latin typeface="Times New Roman" panose="02020603050405020304" pitchFamily="18" charset="0"/>
                <a:cs typeface="Times New Roman" panose="02020603050405020304" pitchFamily="18" charset="0"/>
              </a:rPr>
              <a:t>CPU is considered as the brain of the computer.</a:t>
            </a:r>
          </a:p>
          <a:p>
            <a:pPr lvl="1" algn="just"/>
            <a:r>
              <a:rPr lang="en-US" sz="2400" dirty="0">
                <a:latin typeface="Times New Roman" panose="02020603050405020304" pitchFamily="18" charset="0"/>
                <a:cs typeface="Times New Roman" panose="02020603050405020304" pitchFamily="18" charset="0"/>
              </a:rPr>
              <a:t>CPU performs all types of data processing operations.</a:t>
            </a:r>
          </a:p>
          <a:p>
            <a:pPr lvl="1" algn="just"/>
            <a:r>
              <a:rPr lang="en-US" sz="2400" dirty="0">
                <a:latin typeface="Times New Roman" panose="02020603050405020304" pitchFamily="18" charset="0"/>
                <a:cs typeface="Times New Roman" panose="02020603050405020304" pitchFamily="18" charset="0"/>
              </a:rPr>
              <a:t>It stores data, intermediate results, and instructions (program).</a:t>
            </a:r>
          </a:p>
          <a:p>
            <a:pPr lvl="1" algn="just"/>
            <a:r>
              <a:rPr lang="en-US" sz="2400" dirty="0">
                <a:latin typeface="Times New Roman" panose="02020603050405020304" pitchFamily="18" charset="0"/>
                <a:cs typeface="Times New Roman" panose="02020603050405020304" pitchFamily="18" charset="0"/>
              </a:rPr>
              <a:t>It controls the operation of all parts of the computer.</a:t>
            </a:r>
          </a:p>
        </p:txBody>
      </p:sp>
    </p:spTree>
    <p:extLst>
      <p:ext uri="{BB962C8B-B14F-4D97-AF65-F5344CB8AC3E}">
        <p14:creationId xmlns:p14="http://schemas.microsoft.com/office/powerpoint/2010/main" val="1454505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consist of</a:t>
            </a:r>
            <a:endParaRPr lang="en-US" dirty="0"/>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CPU </a:t>
            </a:r>
            <a:r>
              <a:rPr lang="en-US" sz="2800" dirty="0" smtClean="0">
                <a:latin typeface="Times New Roman" panose="02020603050405020304" pitchFamily="18" charset="0"/>
                <a:cs typeface="Times New Roman" panose="02020603050405020304" pitchFamily="18" charset="0"/>
              </a:rPr>
              <a:t>has </a:t>
            </a:r>
            <a:r>
              <a:rPr lang="en-US" sz="2800" dirty="0">
                <a:latin typeface="Times New Roman" panose="02020603050405020304" pitchFamily="18" charset="0"/>
                <a:cs typeface="Times New Roman" panose="02020603050405020304" pitchFamily="18" charset="0"/>
              </a:rPr>
              <a:t>following </a:t>
            </a:r>
            <a:r>
              <a:rPr lang="en-US" sz="2800" dirty="0" smtClean="0">
                <a:latin typeface="Times New Roman" panose="02020603050405020304" pitchFamily="18" charset="0"/>
                <a:cs typeface="Times New Roman" panose="02020603050405020304" pitchFamily="18" charset="0"/>
              </a:rPr>
              <a:t>two parts:</a:t>
            </a:r>
            <a:endParaRPr lang="en-US" sz="2800"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Control </a:t>
            </a:r>
            <a:r>
              <a:rPr lang="en-US" dirty="0">
                <a:latin typeface="Times New Roman" panose="02020603050405020304" pitchFamily="18" charset="0"/>
                <a:cs typeface="Times New Roman" panose="02020603050405020304" pitchFamily="18" charset="0"/>
              </a:rPr>
              <a:t>Unit</a:t>
            </a:r>
          </a:p>
          <a:p>
            <a:pPr lvl="1"/>
            <a:r>
              <a:rPr lang="en-US" dirty="0">
                <a:latin typeface="Times New Roman" panose="02020603050405020304" pitchFamily="18" charset="0"/>
                <a:cs typeface="Times New Roman" panose="02020603050405020304" pitchFamily="18" charset="0"/>
              </a:rPr>
              <a:t>ALU(Arithmetic Logic Unit)</a:t>
            </a:r>
          </a:p>
          <a:p>
            <a:endParaRPr lang="en-US" sz="2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254" r="28426" b="37813"/>
          <a:stretch/>
        </p:blipFill>
        <p:spPr bwMode="auto">
          <a:xfrm>
            <a:off x="3657600" y="3505200"/>
            <a:ext cx="2104372" cy="1747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742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Control Unit</a:t>
            </a:r>
          </a:p>
        </p:txBody>
      </p:sp>
      <p:sp>
        <p:nvSpPr>
          <p:cNvPr id="3" name="Content Placeholder 2"/>
          <p:cNvSpPr>
            <a:spLocks noGrp="1"/>
          </p:cNvSpPr>
          <p:nvPr>
            <p:ph idx="1"/>
          </p:nvPr>
        </p:nvSpPr>
        <p:spPr>
          <a:xfrm>
            <a:off x="762000" y="2490135"/>
            <a:ext cx="7848600" cy="3444997"/>
          </a:xfrm>
        </p:spPr>
        <p:txBody>
          <a:bodyPr>
            <a:noAutofit/>
          </a:bodyPr>
          <a:lstStyle/>
          <a:p>
            <a:r>
              <a:rPr lang="en-US" sz="2400" dirty="0">
                <a:latin typeface="Times New Roman" panose="02020603050405020304" pitchFamily="18" charset="0"/>
                <a:cs typeface="Times New Roman" panose="02020603050405020304" pitchFamily="18" charset="0"/>
              </a:rPr>
              <a:t>This unit controls the operations of all parts of the computer but does not carry out any actual data processing operations.</a:t>
            </a:r>
          </a:p>
          <a:p>
            <a:r>
              <a:rPr lang="en-US" sz="2400" dirty="0">
                <a:latin typeface="Times New Roman" panose="02020603050405020304" pitchFamily="18" charset="0"/>
                <a:cs typeface="Times New Roman" panose="02020603050405020304" pitchFamily="18" charset="0"/>
              </a:rPr>
              <a:t>Functions of this unit are −</a:t>
            </a:r>
          </a:p>
          <a:p>
            <a:pPr lvl="1"/>
            <a:r>
              <a:rPr lang="en-US" sz="2400" dirty="0">
                <a:latin typeface="Times New Roman" panose="02020603050405020304" pitchFamily="18" charset="0"/>
                <a:cs typeface="Times New Roman" panose="02020603050405020304" pitchFamily="18" charset="0"/>
              </a:rPr>
              <a:t>It is responsible for controlling the transfer of data and instructions among other units of a computer.</a:t>
            </a:r>
          </a:p>
          <a:p>
            <a:pPr lvl="1"/>
            <a:r>
              <a:rPr lang="en-US" sz="2400" dirty="0">
                <a:latin typeface="Times New Roman" panose="02020603050405020304" pitchFamily="18" charset="0"/>
                <a:cs typeface="Times New Roman" panose="02020603050405020304" pitchFamily="18" charset="0"/>
              </a:rPr>
              <a:t>It manages and coordinates all the units of the computer.</a:t>
            </a:r>
          </a:p>
          <a:p>
            <a:pPr lvl="1"/>
            <a:r>
              <a:rPr lang="en-US" sz="2400" dirty="0">
                <a:latin typeface="Times New Roman" panose="02020603050405020304" pitchFamily="18" charset="0"/>
                <a:cs typeface="Times New Roman" panose="02020603050405020304" pitchFamily="18" charset="0"/>
              </a:rPr>
              <a:t>It obtains the instructions from the memory, interprets them, and directs the operation of the computer.</a:t>
            </a:r>
          </a:p>
          <a:p>
            <a:pPr lvl="1"/>
            <a:r>
              <a:rPr lang="en-US" sz="2400" dirty="0">
                <a:latin typeface="Times New Roman" panose="02020603050405020304" pitchFamily="18" charset="0"/>
                <a:cs typeface="Times New Roman" panose="02020603050405020304" pitchFamily="18" charset="0"/>
              </a:rPr>
              <a:t>It communicates with </a:t>
            </a:r>
            <a:r>
              <a:rPr lang="en-US" sz="2400" dirty="0" err="1">
                <a:latin typeface="Times New Roman" panose="02020603050405020304" pitchFamily="18" charset="0"/>
                <a:cs typeface="Times New Roman" panose="02020603050405020304" pitchFamily="18" charset="0"/>
              </a:rPr>
              <a:t>Input/Output</a:t>
            </a:r>
            <a:r>
              <a:rPr lang="en-US" sz="2400" dirty="0">
                <a:latin typeface="Times New Roman" panose="02020603050405020304" pitchFamily="18" charset="0"/>
                <a:cs typeface="Times New Roman" panose="02020603050405020304" pitchFamily="18" charset="0"/>
              </a:rPr>
              <a:t> devices for transfer of data or results from storage.</a:t>
            </a:r>
          </a:p>
          <a:p>
            <a:pPr lvl="1"/>
            <a:r>
              <a:rPr lang="en-US" sz="2400" dirty="0">
                <a:latin typeface="Times New Roman" panose="02020603050405020304" pitchFamily="18" charset="0"/>
                <a:cs typeface="Times New Roman" panose="02020603050405020304" pitchFamily="18" charset="0"/>
              </a:rPr>
              <a:t>It does not process or store data.</a:t>
            </a:r>
          </a:p>
        </p:txBody>
      </p:sp>
    </p:spTree>
    <p:extLst>
      <p:ext uri="{BB962C8B-B14F-4D97-AF65-F5344CB8AC3E}">
        <p14:creationId xmlns:p14="http://schemas.microsoft.com/office/powerpoint/2010/main" val="138995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ALU (Arithmetic Logic Unit</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unit consists of two subsections namely,</a:t>
            </a:r>
          </a:p>
          <a:p>
            <a:pPr algn="just"/>
            <a:r>
              <a:rPr lang="en-US" sz="2800" dirty="0">
                <a:latin typeface="Times New Roman" panose="02020603050405020304" pitchFamily="18" charset="0"/>
                <a:cs typeface="Times New Roman" panose="02020603050405020304" pitchFamily="18" charset="0"/>
              </a:rPr>
              <a:t>Arithmetic </a:t>
            </a:r>
            <a:r>
              <a:rPr lang="en-US" sz="2800" dirty="0" smtClean="0">
                <a:latin typeface="Times New Roman" panose="02020603050405020304" pitchFamily="18" charset="0"/>
                <a:cs typeface="Times New Roman" panose="02020603050405020304" pitchFamily="18" charset="0"/>
              </a:rPr>
              <a:t>Section</a:t>
            </a:r>
          </a:p>
          <a:p>
            <a:pPr lvl="1" algn="just"/>
            <a:r>
              <a:rPr lang="en-US" sz="2400" dirty="0" smtClean="0">
                <a:latin typeface="Times New Roman" panose="02020603050405020304" pitchFamily="18" charset="0"/>
                <a:cs typeface="Times New Roman" panose="02020603050405020304" pitchFamily="18" charset="0"/>
              </a:rPr>
              <a:t>Function </a:t>
            </a:r>
            <a:r>
              <a:rPr lang="en-US" sz="2400" dirty="0">
                <a:latin typeface="Times New Roman" panose="02020603050405020304" pitchFamily="18" charset="0"/>
                <a:cs typeface="Times New Roman" panose="02020603050405020304" pitchFamily="18" charset="0"/>
              </a:rPr>
              <a:t>of arithmetic section is to perform arithmetic operations like addition, subtraction, multiplication, and division. All complex operations are done by making repetitive use of the above operations</a:t>
            </a:r>
            <a:r>
              <a:rPr lang="en-US" sz="24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Logic </a:t>
            </a:r>
            <a:r>
              <a:rPr lang="en-US" sz="2800" dirty="0" smtClean="0">
                <a:latin typeface="Times New Roman" panose="02020603050405020304" pitchFamily="18" charset="0"/>
                <a:cs typeface="Times New Roman" panose="02020603050405020304" pitchFamily="18" charset="0"/>
              </a:rPr>
              <a:t>Section</a:t>
            </a:r>
          </a:p>
          <a:p>
            <a:pPr lvl="1" algn="just"/>
            <a:r>
              <a:rPr lang="en-US" sz="2400" dirty="0">
                <a:latin typeface="Times New Roman" panose="02020603050405020304" pitchFamily="18" charset="0"/>
                <a:cs typeface="Times New Roman" panose="02020603050405020304" pitchFamily="18" charset="0"/>
              </a:rPr>
              <a:t>Function of logic section is to perform logic operations such as comparing, selecting, matching, and merging of data.</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75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or Storage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This unit can store instructions, data, and intermediate results. This unit supplies information to other units of the computer when needed. It is also known as internal storage unit or the main memory or the primary storage or Random Access Memory (RAM).</a:t>
            </a:r>
          </a:p>
          <a:p>
            <a:r>
              <a:rPr lang="en-US" sz="2400" dirty="0">
                <a:latin typeface="Times New Roman" panose="02020603050405020304" pitchFamily="18" charset="0"/>
                <a:cs typeface="Times New Roman" panose="02020603050405020304" pitchFamily="18" charset="0"/>
              </a:rPr>
              <a:t>Its size affects speed, power, and capability. Primary memory and secondary memory are two types of memories in the computer. Functions of the memory unit are −</a:t>
            </a:r>
          </a:p>
          <a:p>
            <a:pPr lvl="1"/>
            <a:r>
              <a:rPr lang="en-US" sz="2000" dirty="0">
                <a:latin typeface="Times New Roman" panose="02020603050405020304" pitchFamily="18" charset="0"/>
                <a:cs typeface="Times New Roman" panose="02020603050405020304" pitchFamily="18" charset="0"/>
              </a:rPr>
              <a:t>It stores all the data and the instructions required for processing.</a:t>
            </a:r>
          </a:p>
          <a:p>
            <a:pPr lvl="1"/>
            <a:r>
              <a:rPr lang="en-US" sz="2000" dirty="0">
                <a:latin typeface="Times New Roman" panose="02020603050405020304" pitchFamily="18" charset="0"/>
                <a:cs typeface="Times New Roman" panose="02020603050405020304" pitchFamily="18" charset="0"/>
              </a:rPr>
              <a:t>It stores intermediate results of processing.</a:t>
            </a:r>
          </a:p>
          <a:p>
            <a:pPr lvl="1"/>
            <a:r>
              <a:rPr lang="en-US" sz="2000" dirty="0">
                <a:latin typeface="Times New Roman" panose="02020603050405020304" pitchFamily="18" charset="0"/>
                <a:cs typeface="Times New Roman" panose="02020603050405020304" pitchFamily="18" charset="0"/>
              </a:rPr>
              <a:t>It stores the final results of processing before these results are released to an output device.</a:t>
            </a:r>
          </a:p>
          <a:p>
            <a:pPr lvl="1"/>
            <a:r>
              <a:rPr lang="en-US" sz="2000" dirty="0">
                <a:latin typeface="Times New Roman" panose="02020603050405020304" pitchFamily="18" charset="0"/>
                <a:cs typeface="Times New Roman" panose="02020603050405020304" pitchFamily="18" charset="0"/>
              </a:rPr>
              <a:t>All inputs and outputs are transmitted through the main memory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833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750</TotalTime>
  <Words>483</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Garamond</vt:lpstr>
      <vt:lpstr>Times New Roman</vt:lpstr>
      <vt:lpstr>Organic</vt:lpstr>
      <vt:lpstr>Chapter No.2  Components of Computer</vt:lpstr>
      <vt:lpstr>Computer hardware</vt:lpstr>
      <vt:lpstr>Components of Computer</vt:lpstr>
      <vt:lpstr>Input Devices</vt:lpstr>
      <vt:lpstr>Central Processing Unit</vt:lpstr>
      <vt:lpstr>CPU consist of</vt:lpstr>
      <vt:lpstr>Control Unit</vt:lpstr>
      <vt:lpstr>ALU (Arithmetic Logic Unit)</vt:lpstr>
      <vt:lpstr>Memory or Storage Unit</vt:lpstr>
      <vt:lpstr>Output Devices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Bilal</cp:lastModifiedBy>
  <cp:revision>291</cp:revision>
  <dcterms:created xsi:type="dcterms:W3CDTF">2015-09-13T05:42:29Z</dcterms:created>
  <dcterms:modified xsi:type="dcterms:W3CDTF">2020-09-22T14:23:30Z</dcterms:modified>
</cp:coreProperties>
</file>