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834" r:id="rId2"/>
    <p:sldMasterId id="2147483990" r:id="rId3"/>
    <p:sldMasterId id="2147484362" r:id="rId4"/>
    <p:sldMasterId id="2147484422" r:id="rId5"/>
    <p:sldMasterId id="2147484674" r:id="rId6"/>
    <p:sldMasterId id="2147484758" r:id="rId7"/>
    <p:sldMasterId id="2147486786" r:id="rId8"/>
    <p:sldMasterId id="2147486990" r:id="rId9"/>
    <p:sldMasterId id="2147487218" r:id="rId10"/>
    <p:sldMasterId id="2147487950" r:id="rId11"/>
    <p:sldMasterId id="2147487962" r:id="rId12"/>
  </p:sldMasterIdLst>
  <p:notesMasterIdLst>
    <p:notesMasterId r:id="rId57"/>
  </p:notesMasterIdLst>
  <p:sldIdLst>
    <p:sldId id="256" r:id="rId13"/>
    <p:sldId id="491" r:id="rId14"/>
    <p:sldId id="492" r:id="rId15"/>
    <p:sldId id="495" r:id="rId16"/>
    <p:sldId id="507" r:id="rId17"/>
    <p:sldId id="506" r:id="rId18"/>
    <p:sldId id="496" r:id="rId19"/>
    <p:sldId id="497" r:id="rId20"/>
    <p:sldId id="498" r:id="rId21"/>
    <p:sldId id="501" r:id="rId22"/>
    <p:sldId id="500" r:id="rId23"/>
    <p:sldId id="502" r:id="rId24"/>
    <p:sldId id="503" r:id="rId25"/>
    <p:sldId id="504" r:id="rId26"/>
    <p:sldId id="490" r:id="rId27"/>
    <p:sldId id="259" r:id="rId28"/>
    <p:sldId id="524" r:id="rId29"/>
    <p:sldId id="528" r:id="rId30"/>
    <p:sldId id="529" r:id="rId31"/>
    <p:sldId id="525" r:id="rId32"/>
    <p:sldId id="526" r:id="rId33"/>
    <p:sldId id="508" r:id="rId34"/>
    <p:sldId id="509" r:id="rId35"/>
    <p:sldId id="536" r:id="rId36"/>
    <p:sldId id="510" r:id="rId37"/>
    <p:sldId id="511" r:id="rId38"/>
    <p:sldId id="512" r:id="rId39"/>
    <p:sldId id="513" r:id="rId40"/>
    <p:sldId id="530" r:id="rId41"/>
    <p:sldId id="535" r:id="rId42"/>
    <p:sldId id="531" r:id="rId43"/>
    <p:sldId id="532" r:id="rId44"/>
    <p:sldId id="534" r:id="rId45"/>
    <p:sldId id="533" r:id="rId46"/>
    <p:sldId id="514" r:id="rId47"/>
    <p:sldId id="515" r:id="rId48"/>
    <p:sldId id="516" r:id="rId49"/>
    <p:sldId id="517" r:id="rId50"/>
    <p:sldId id="518" r:id="rId51"/>
    <p:sldId id="519" r:id="rId52"/>
    <p:sldId id="520" r:id="rId53"/>
    <p:sldId id="521" r:id="rId54"/>
    <p:sldId id="522" r:id="rId55"/>
    <p:sldId id="523" r:id="rId5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Hei" pitchFamily="49" charset="-122"/>
        <a:cs typeface="+mn-cs"/>
      </a:defRPr>
    </a:lvl1pPr>
    <a:lvl2pPr marL="457200" algn="l" rtl="0" fontAlgn="base">
      <a:spcBef>
        <a:spcPct val="0"/>
      </a:spcBef>
      <a:spcAft>
        <a:spcPct val="0"/>
      </a:spcAft>
      <a:defRPr kern="1200">
        <a:solidFill>
          <a:schemeClr val="tx1"/>
        </a:solidFill>
        <a:latin typeface="Arial" pitchFamily="34" charset="0"/>
        <a:ea typeface="SimHei" pitchFamily="49" charset="-122"/>
        <a:cs typeface="+mn-cs"/>
      </a:defRPr>
    </a:lvl2pPr>
    <a:lvl3pPr marL="914400" algn="l" rtl="0" fontAlgn="base">
      <a:spcBef>
        <a:spcPct val="0"/>
      </a:spcBef>
      <a:spcAft>
        <a:spcPct val="0"/>
      </a:spcAft>
      <a:defRPr kern="1200">
        <a:solidFill>
          <a:schemeClr val="tx1"/>
        </a:solidFill>
        <a:latin typeface="Arial" pitchFamily="34" charset="0"/>
        <a:ea typeface="SimHei" pitchFamily="49" charset="-122"/>
        <a:cs typeface="+mn-cs"/>
      </a:defRPr>
    </a:lvl3pPr>
    <a:lvl4pPr marL="1371600" algn="l" rtl="0" fontAlgn="base">
      <a:spcBef>
        <a:spcPct val="0"/>
      </a:spcBef>
      <a:spcAft>
        <a:spcPct val="0"/>
      </a:spcAft>
      <a:defRPr kern="1200">
        <a:solidFill>
          <a:schemeClr val="tx1"/>
        </a:solidFill>
        <a:latin typeface="Arial" pitchFamily="34" charset="0"/>
        <a:ea typeface="SimHei" pitchFamily="49" charset="-122"/>
        <a:cs typeface="+mn-cs"/>
      </a:defRPr>
    </a:lvl4pPr>
    <a:lvl5pPr marL="1828800" algn="l" rtl="0" fontAlgn="base">
      <a:spcBef>
        <a:spcPct val="0"/>
      </a:spcBef>
      <a:spcAft>
        <a:spcPct val="0"/>
      </a:spcAft>
      <a:defRPr kern="1200">
        <a:solidFill>
          <a:schemeClr val="tx1"/>
        </a:solidFill>
        <a:latin typeface="Arial" pitchFamily="34" charset="0"/>
        <a:ea typeface="SimHei" pitchFamily="49" charset="-122"/>
        <a:cs typeface="+mn-cs"/>
      </a:defRPr>
    </a:lvl5pPr>
    <a:lvl6pPr marL="2286000" algn="l" defTabSz="914400" rtl="0" eaLnBrk="1" latinLnBrk="0" hangingPunct="1">
      <a:defRPr kern="1200">
        <a:solidFill>
          <a:schemeClr val="tx1"/>
        </a:solidFill>
        <a:latin typeface="Arial" pitchFamily="34" charset="0"/>
        <a:ea typeface="SimHei" pitchFamily="49" charset="-122"/>
        <a:cs typeface="+mn-cs"/>
      </a:defRPr>
    </a:lvl6pPr>
    <a:lvl7pPr marL="2743200" algn="l" defTabSz="914400" rtl="0" eaLnBrk="1" latinLnBrk="0" hangingPunct="1">
      <a:defRPr kern="1200">
        <a:solidFill>
          <a:schemeClr val="tx1"/>
        </a:solidFill>
        <a:latin typeface="Arial" pitchFamily="34" charset="0"/>
        <a:ea typeface="SimHei" pitchFamily="49" charset="-122"/>
        <a:cs typeface="+mn-cs"/>
      </a:defRPr>
    </a:lvl7pPr>
    <a:lvl8pPr marL="3200400" algn="l" defTabSz="914400" rtl="0" eaLnBrk="1" latinLnBrk="0" hangingPunct="1">
      <a:defRPr kern="1200">
        <a:solidFill>
          <a:schemeClr val="tx1"/>
        </a:solidFill>
        <a:latin typeface="Arial" pitchFamily="34" charset="0"/>
        <a:ea typeface="SimHei" pitchFamily="49" charset="-122"/>
        <a:cs typeface="+mn-cs"/>
      </a:defRPr>
    </a:lvl8pPr>
    <a:lvl9pPr marL="3657600" algn="l" defTabSz="914400" rtl="0" eaLnBrk="1" latinLnBrk="0" hangingPunct="1">
      <a:defRPr kern="1200">
        <a:solidFill>
          <a:schemeClr val="tx1"/>
        </a:solidFill>
        <a:latin typeface="Arial" pitchFamily="34" charset="0"/>
        <a:ea typeface="SimHei" pitchFamily="49" charset="-122"/>
        <a:cs typeface="+mn-cs"/>
      </a:defRPr>
    </a:lvl9pPr>
  </p:defaultTextStyle>
  <p:extLst>
    <p:ext uri="{EFAFB233-063F-42B5-8137-9DF3F51BA10A}">
      <p15:sldGuideLst xmlns:p15="http://schemas.microsoft.com/office/powerpoint/2012/main">
        <p15:guide id="1" orient="horz" pos="227">
          <p15:clr>
            <a:srgbClr val="A4A3A4"/>
          </p15:clr>
        </p15:guide>
        <p15:guide id="2" orient="horz" pos="164">
          <p15:clr>
            <a:srgbClr val="A4A3A4"/>
          </p15:clr>
        </p15:guide>
        <p15:guide id="3" orient="horz" pos="4110">
          <p15:clr>
            <a:srgbClr val="A4A3A4"/>
          </p15:clr>
        </p15:guide>
        <p15:guide id="4" orient="horz" pos="709">
          <p15:clr>
            <a:srgbClr val="A4A3A4"/>
          </p15:clr>
        </p15:guide>
        <p15:guide id="5" pos="295">
          <p15:clr>
            <a:srgbClr val="A4A3A4"/>
          </p15:clr>
        </p15:guide>
        <p15:guide id="6"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a:srgbClr val="99CCFF"/>
    <a:srgbClr val="111111"/>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2" autoAdjust="0"/>
  </p:normalViewPr>
  <p:slideViewPr>
    <p:cSldViewPr>
      <p:cViewPr varScale="1">
        <p:scale>
          <a:sx n="66" d="100"/>
          <a:sy n="66" d="100"/>
        </p:scale>
        <p:origin x="1506" y="66"/>
      </p:cViewPr>
      <p:guideLst>
        <p:guide orient="horz" pos="227"/>
        <p:guide orient="horz" pos="164"/>
        <p:guide orient="horz" pos="4110"/>
        <p:guide orient="horz" pos="709"/>
        <p:guide pos="295"/>
        <p:guide pos="546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EAF8954-0D5F-40DE-B984-437DEEC0629B}" type="datetimeFigureOut">
              <a:rPr lang="en-US"/>
              <a:pPr>
                <a:defRPr/>
              </a:pPr>
              <a:t>3/26/2021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677D4EA-85C1-4504-B31A-8D5B3A354E0B}" type="slidenum">
              <a:rPr lang="en-US"/>
              <a:pPr>
                <a:defRPr/>
              </a:pPr>
              <a:t>‹#›</a:t>
            </a:fld>
            <a:endParaRPr lang="en-US"/>
          </a:p>
        </p:txBody>
      </p:sp>
    </p:spTree>
    <p:extLst>
      <p:ext uri="{BB962C8B-B14F-4D97-AF65-F5344CB8AC3E}">
        <p14:creationId xmlns:p14="http://schemas.microsoft.com/office/powerpoint/2010/main" val="293929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77D4EA-85C1-4504-B31A-8D5B3A354E0B}" type="slidenum">
              <a:rPr lang="en-US" smtClean="0"/>
              <a:pPr>
                <a:defRPr/>
              </a:pPr>
              <a:t>22</a:t>
            </a:fld>
            <a:endParaRPr lang="en-US"/>
          </a:p>
        </p:txBody>
      </p:sp>
    </p:spTree>
    <p:extLst>
      <p:ext uri="{BB962C8B-B14F-4D97-AF65-F5344CB8AC3E}">
        <p14:creationId xmlns:p14="http://schemas.microsoft.com/office/powerpoint/2010/main" val="1765149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1747"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38" r:id="rId1"/>
    <p:sldLayoutId id="2147488418" r:id="rId2"/>
    <p:sldLayoutId id="2147488419" r:id="rId3"/>
    <p:sldLayoutId id="2147488420" r:id="rId4"/>
    <p:sldLayoutId id="2147488421" r:id="rId5"/>
    <p:sldLayoutId id="2147488422" r:id="rId6"/>
    <p:sldLayoutId id="2147488423" r:id="rId7"/>
    <p:sldLayoutId id="2147488424" r:id="rId8"/>
    <p:sldLayoutId id="2147488425" r:id="rId9"/>
    <p:sldLayoutId id="2147488426" r:id="rId10"/>
    <p:sldLayoutId id="214748842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40963"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44"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47" r:id="rId1"/>
    <p:sldLayoutId id="2147488508" r:id="rId2"/>
    <p:sldLayoutId id="2147488509" r:id="rId3"/>
    <p:sldLayoutId id="2147488510" r:id="rId4"/>
    <p:sldLayoutId id="2147488511" r:id="rId5"/>
    <p:sldLayoutId id="2147488512" r:id="rId6"/>
    <p:sldLayoutId id="2147488513" r:id="rId7"/>
    <p:sldLayoutId id="2147488514" r:id="rId8"/>
    <p:sldLayoutId id="2147488515" r:id="rId9"/>
    <p:sldLayoutId id="2147488516" r:id="rId10"/>
    <p:sldLayoutId id="214748851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41987"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1268"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48" r:id="rId1"/>
    <p:sldLayoutId id="2147488518" r:id="rId2"/>
    <p:sldLayoutId id="2147488519" r:id="rId3"/>
    <p:sldLayoutId id="2147488520" r:id="rId4"/>
    <p:sldLayoutId id="2147488521" r:id="rId5"/>
    <p:sldLayoutId id="2147488522" r:id="rId6"/>
    <p:sldLayoutId id="2147488523" r:id="rId7"/>
    <p:sldLayoutId id="2147488524" r:id="rId8"/>
    <p:sldLayoutId id="2147488525" r:id="rId9"/>
    <p:sldLayoutId id="2147488526" r:id="rId10"/>
    <p:sldLayoutId id="214748852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43011"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2292"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49" r:id="rId1"/>
    <p:sldLayoutId id="2147488528" r:id="rId2"/>
    <p:sldLayoutId id="2147488529" r:id="rId3"/>
    <p:sldLayoutId id="2147488530" r:id="rId4"/>
    <p:sldLayoutId id="2147488531" r:id="rId5"/>
    <p:sldLayoutId id="2147488532" r:id="rId6"/>
    <p:sldLayoutId id="2147488533" r:id="rId7"/>
    <p:sldLayoutId id="2147488534" r:id="rId8"/>
    <p:sldLayoutId id="2147488535" r:id="rId9"/>
    <p:sldLayoutId id="2147488536" r:id="rId10"/>
    <p:sldLayoutId id="214748853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2771"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39" r:id="rId1"/>
    <p:sldLayoutId id="2147488428" r:id="rId2"/>
    <p:sldLayoutId id="2147488429" r:id="rId3"/>
    <p:sldLayoutId id="2147488430" r:id="rId4"/>
    <p:sldLayoutId id="2147488431" r:id="rId5"/>
    <p:sldLayoutId id="2147488432" r:id="rId6"/>
    <p:sldLayoutId id="2147488433" r:id="rId7"/>
    <p:sldLayoutId id="2147488434" r:id="rId8"/>
    <p:sldLayoutId id="2147488435" r:id="rId9"/>
    <p:sldLayoutId id="2147488436" r:id="rId10"/>
    <p:sldLayoutId id="214748843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3795"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40" r:id="rId1"/>
    <p:sldLayoutId id="2147488438" r:id="rId2"/>
    <p:sldLayoutId id="2147488439" r:id="rId3"/>
    <p:sldLayoutId id="2147488440" r:id="rId4"/>
    <p:sldLayoutId id="2147488441" r:id="rId5"/>
    <p:sldLayoutId id="2147488442" r:id="rId6"/>
    <p:sldLayoutId id="2147488443" r:id="rId7"/>
    <p:sldLayoutId id="2147488444" r:id="rId8"/>
    <p:sldLayoutId id="2147488445" r:id="rId9"/>
    <p:sldLayoutId id="2147488446" r:id="rId10"/>
    <p:sldLayoutId id="214748844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4819"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0"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41" r:id="rId1"/>
    <p:sldLayoutId id="2147488448" r:id="rId2"/>
    <p:sldLayoutId id="2147488449" r:id="rId3"/>
    <p:sldLayoutId id="2147488450" r:id="rId4"/>
    <p:sldLayoutId id="2147488451" r:id="rId5"/>
    <p:sldLayoutId id="2147488452" r:id="rId6"/>
    <p:sldLayoutId id="2147488453" r:id="rId7"/>
    <p:sldLayoutId id="2147488454" r:id="rId8"/>
    <p:sldLayoutId id="2147488455" r:id="rId9"/>
    <p:sldLayoutId id="2147488456" r:id="rId10"/>
    <p:sldLayoutId id="214748845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5843"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5124"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42" r:id="rId1"/>
    <p:sldLayoutId id="2147488458" r:id="rId2"/>
    <p:sldLayoutId id="2147488459" r:id="rId3"/>
    <p:sldLayoutId id="2147488460" r:id="rId4"/>
    <p:sldLayoutId id="2147488461" r:id="rId5"/>
    <p:sldLayoutId id="2147488462" r:id="rId6"/>
    <p:sldLayoutId id="2147488463" r:id="rId7"/>
    <p:sldLayoutId id="2147488464" r:id="rId8"/>
    <p:sldLayoutId id="2147488465" r:id="rId9"/>
    <p:sldLayoutId id="2147488466" r:id="rId10"/>
    <p:sldLayoutId id="214748846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6867"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6148"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43" r:id="rId1"/>
    <p:sldLayoutId id="2147488468" r:id="rId2"/>
    <p:sldLayoutId id="2147488469" r:id="rId3"/>
    <p:sldLayoutId id="2147488470" r:id="rId4"/>
    <p:sldLayoutId id="2147488471" r:id="rId5"/>
    <p:sldLayoutId id="2147488472" r:id="rId6"/>
    <p:sldLayoutId id="2147488473" r:id="rId7"/>
    <p:sldLayoutId id="2147488474" r:id="rId8"/>
    <p:sldLayoutId id="2147488475" r:id="rId9"/>
    <p:sldLayoutId id="2147488476" r:id="rId10"/>
    <p:sldLayoutId id="214748847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7891"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7172"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44" r:id="rId1"/>
    <p:sldLayoutId id="2147488478" r:id="rId2"/>
    <p:sldLayoutId id="2147488479" r:id="rId3"/>
    <p:sldLayoutId id="2147488480" r:id="rId4"/>
    <p:sldLayoutId id="2147488481" r:id="rId5"/>
    <p:sldLayoutId id="2147488482" r:id="rId6"/>
    <p:sldLayoutId id="2147488483" r:id="rId7"/>
    <p:sldLayoutId id="2147488484" r:id="rId8"/>
    <p:sldLayoutId id="2147488485" r:id="rId9"/>
    <p:sldLayoutId id="2147488486" r:id="rId10"/>
    <p:sldLayoutId id="214748848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8915"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8196"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45" r:id="rId1"/>
    <p:sldLayoutId id="2147488488" r:id="rId2"/>
    <p:sldLayoutId id="2147488489" r:id="rId3"/>
    <p:sldLayoutId id="2147488490" r:id="rId4"/>
    <p:sldLayoutId id="2147488491" r:id="rId5"/>
    <p:sldLayoutId id="2147488492" r:id="rId6"/>
    <p:sldLayoutId id="2147488493" r:id="rId7"/>
    <p:sldLayoutId id="2147488494" r:id="rId8"/>
    <p:sldLayoutId id="2147488495" r:id="rId9"/>
    <p:sldLayoutId id="2147488496" r:id="rId10"/>
    <p:sldLayoutId id="214748849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9939"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9220" name="Rectangle 7"/>
          <p:cNvSpPr>
            <a:spLocks noChangeArrowheads="1"/>
          </p:cNvSpPr>
          <p:nvPr userDrawn="1"/>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headEnd/>
            <a:tailEnd/>
          </a:ln>
        </p:spPr>
        <p:txBody>
          <a:bodyPr wrap="none" anchor="ctr"/>
          <a:lstStyle/>
          <a:p>
            <a:pPr algn="ctr" eaLnBrk="0" hangingPunct="0">
              <a:defRPr/>
            </a:pPr>
            <a:r>
              <a:rPr lang="de-DE" altLang="en-US" sz="1400" b="1">
                <a:solidFill>
                  <a:srgbClr val="000000"/>
                </a:solidFill>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8546" r:id="rId1"/>
    <p:sldLayoutId id="2147488498" r:id="rId2"/>
    <p:sldLayoutId id="2147488499" r:id="rId3"/>
    <p:sldLayoutId id="2147488500" r:id="rId4"/>
    <p:sldLayoutId id="2147488501" r:id="rId5"/>
    <p:sldLayoutId id="2147488502" r:id="rId6"/>
    <p:sldLayoutId id="2147488503" r:id="rId7"/>
    <p:sldLayoutId id="2147488504" r:id="rId8"/>
    <p:sldLayoutId id="2147488505" r:id="rId9"/>
    <p:sldLayoutId id="2147488506" r:id="rId10"/>
    <p:sldLayoutId id="2147488507" r:id="rId11"/>
  </p:sldLayoutIdLst>
  <p:transition>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SimHei" pitchFamily="49" charset="-122"/>
        </a:defRPr>
      </a:lvl2pPr>
      <a:lvl3pPr algn="l" rtl="0" eaLnBrk="0" fontAlgn="base" hangingPunct="0">
        <a:spcBef>
          <a:spcPct val="0"/>
        </a:spcBef>
        <a:spcAft>
          <a:spcPct val="0"/>
        </a:spcAft>
        <a:defRPr sz="2400">
          <a:solidFill>
            <a:schemeClr val="bg1"/>
          </a:solidFill>
          <a:latin typeface="Arial" pitchFamily="34" charset="0"/>
          <a:ea typeface="SimHei" pitchFamily="49" charset="-122"/>
        </a:defRPr>
      </a:lvl3pPr>
      <a:lvl4pPr algn="l" rtl="0" eaLnBrk="0" fontAlgn="base" hangingPunct="0">
        <a:spcBef>
          <a:spcPct val="0"/>
        </a:spcBef>
        <a:spcAft>
          <a:spcPct val="0"/>
        </a:spcAft>
        <a:defRPr sz="2400">
          <a:solidFill>
            <a:schemeClr val="bg1"/>
          </a:solidFill>
          <a:latin typeface="Arial" pitchFamily="34" charset="0"/>
          <a:ea typeface="SimHei" pitchFamily="49" charset="-122"/>
        </a:defRPr>
      </a:lvl4pPr>
      <a:lvl5pPr algn="l" rtl="0" eaLnBrk="0" fontAlgn="base" hangingPunct="0">
        <a:spcBef>
          <a:spcPct val="0"/>
        </a:spcBef>
        <a:spcAft>
          <a:spcPct val="0"/>
        </a:spcAft>
        <a:defRPr sz="2400">
          <a:solidFill>
            <a:schemeClr val="bg1"/>
          </a:solidFill>
          <a:latin typeface="Arial" pitchFamily="34" charset="0"/>
          <a:ea typeface="SimHei" pitchFamily="49" charset="-122"/>
        </a:defRPr>
      </a:lvl5pPr>
      <a:lvl6pPr marL="457200" algn="l" rtl="0" fontAlgn="base">
        <a:spcBef>
          <a:spcPct val="0"/>
        </a:spcBef>
        <a:spcAft>
          <a:spcPct val="0"/>
        </a:spcAft>
        <a:defRPr sz="2400">
          <a:solidFill>
            <a:schemeClr val="bg1"/>
          </a:solidFill>
          <a:latin typeface="Arial" pitchFamily="34" charset="0"/>
          <a:ea typeface="SimHei" pitchFamily="49" charset="-122"/>
        </a:defRPr>
      </a:lvl6pPr>
      <a:lvl7pPr marL="914400" algn="l" rtl="0" fontAlgn="base">
        <a:spcBef>
          <a:spcPct val="0"/>
        </a:spcBef>
        <a:spcAft>
          <a:spcPct val="0"/>
        </a:spcAft>
        <a:defRPr sz="2400">
          <a:solidFill>
            <a:schemeClr val="bg1"/>
          </a:solidFill>
          <a:latin typeface="Arial" pitchFamily="34" charset="0"/>
          <a:ea typeface="SimHei" pitchFamily="49" charset="-122"/>
        </a:defRPr>
      </a:lvl7pPr>
      <a:lvl8pPr marL="1371600" algn="l" rtl="0" fontAlgn="base">
        <a:spcBef>
          <a:spcPct val="0"/>
        </a:spcBef>
        <a:spcAft>
          <a:spcPct val="0"/>
        </a:spcAft>
        <a:defRPr sz="2400">
          <a:solidFill>
            <a:schemeClr val="bg1"/>
          </a:solidFill>
          <a:latin typeface="Arial" pitchFamily="34" charset="0"/>
          <a:ea typeface="SimHei" pitchFamily="49" charset="-122"/>
        </a:defRPr>
      </a:lvl8pPr>
      <a:lvl9pPr marL="1828800" algn="l" rtl="0" fontAlgn="base">
        <a:spcBef>
          <a:spcPct val="0"/>
        </a:spcBef>
        <a:spcAft>
          <a:spcPct val="0"/>
        </a:spcAft>
        <a:defRPr sz="2400">
          <a:solidFill>
            <a:schemeClr val="bg1"/>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5"/>
          <p:cNvSpPr txBox="1">
            <a:spLocks noChangeArrowheads="1"/>
          </p:cNvSpPr>
          <p:nvPr/>
        </p:nvSpPr>
        <p:spPr bwMode="auto">
          <a:xfrm>
            <a:off x="468313" y="6057900"/>
            <a:ext cx="2338387" cy="800100"/>
          </a:xfrm>
          <a:prstGeom prst="rect">
            <a:avLst/>
          </a:prstGeom>
          <a:noFill/>
          <a:ln w="9525">
            <a:noFill/>
            <a:miter lim="800000"/>
            <a:headEnd/>
            <a:tailEnd/>
          </a:ln>
        </p:spPr>
        <p:txBody>
          <a:bodyPr lIns="0" rIns="0"/>
          <a:lstStyle/>
          <a:p>
            <a:pPr eaLnBrk="0" hangingPunct="0">
              <a:spcBef>
                <a:spcPct val="60000"/>
              </a:spcBef>
              <a:buClr>
                <a:schemeClr val="accent1"/>
              </a:buClr>
            </a:pPr>
            <a:r>
              <a:rPr lang="en-US" altLang="en-US" sz="1400" i="1">
                <a:solidFill>
                  <a:schemeClr val="bg1"/>
                </a:solidFill>
                <a:ea typeface="华文细黑" pitchFamily="2" charset="-122"/>
              </a:rPr>
              <a:t>由NordriDesign提供</a:t>
            </a:r>
          </a:p>
          <a:p>
            <a:pPr eaLnBrk="0" hangingPunct="0">
              <a:buClr>
                <a:schemeClr val="accent1"/>
              </a:buClr>
            </a:pPr>
            <a:r>
              <a:rPr lang="en-US" altLang="en-US" sz="1400" i="1">
                <a:solidFill>
                  <a:schemeClr val="bg1"/>
                </a:solidFill>
                <a:ea typeface="华文细黑" pitchFamily="2" charset="-122"/>
              </a:rPr>
              <a:t>www.nordridesign.com</a:t>
            </a:r>
            <a:endParaRPr lang="en-US" altLang="en-US" sz="1400" i="1" noProof="1">
              <a:solidFill>
                <a:schemeClr val="bg1"/>
              </a:solidFill>
              <a:ea typeface="华文细黑" pitchFamily="2" charset="-122"/>
            </a:endParaRPr>
          </a:p>
        </p:txBody>
      </p:sp>
      <p:sp>
        <p:nvSpPr>
          <p:cNvPr id="4" name="Rectangle 3"/>
          <p:cNvSpPr>
            <a:spLocks noChangeArrowheads="1"/>
          </p:cNvSpPr>
          <p:nvPr/>
        </p:nvSpPr>
        <p:spPr bwMode="auto">
          <a:xfrm>
            <a:off x="683568" y="2060848"/>
            <a:ext cx="5009780" cy="2007674"/>
          </a:xfrm>
          <a:prstGeom prst="rect">
            <a:avLst/>
          </a:prstGeom>
          <a:noFill/>
          <a:ln w="9525">
            <a:noFill/>
            <a:miter lim="800000"/>
            <a:headEnd/>
            <a:tailEnd/>
          </a:ln>
          <a:effectLst/>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SimHei" pitchFamily="49" charset="-122"/>
                <a:cs typeface="+mn-cs"/>
              </a:defRPr>
            </a:lvl1pPr>
            <a:lvl2pPr marL="457200" algn="l" rtl="0" fontAlgn="base">
              <a:spcBef>
                <a:spcPct val="0"/>
              </a:spcBef>
              <a:spcAft>
                <a:spcPct val="0"/>
              </a:spcAft>
              <a:defRPr kern="1200">
                <a:solidFill>
                  <a:schemeClr val="tx1"/>
                </a:solidFill>
                <a:latin typeface="Arial" pitchFamily="34" charset="0"/>
                <a:ea typeface="SimHei" pitchFamily="49" charset="-122"/>
                <a:cs typeface="+mn-cs"/>
              </a:defRPr>
            </a:lvl2pPr>
            <a:lvl3pPr marL="914400" algn="l" rtl="0" fontAlgn="base">
              <a:spcBef>
                <a:spcPct val="0"/>
              </a:spcBef>
              <a:spcAft>
                <a:spcPct val="0"/>
              </a:spcAft>
              <a:defRPr kern="1200">
                <a:solidFill>
                  <a:schemeClr val="tx1"/>
                </a:solidFill>
                <a:latin typeface="Arial" pitchFamily="34" charset="0"/>
                <a:ea typeface="SimHei" pitchFamily="49" charset="-122"/>
                <a:cs typeface="+mn-cs"/>
              </a:defRPr>
            </a:lvl3pPr>
            <a:lvl4pPr marL="1371600" algn="l" rtl="0" fontAlgn="base">
              <a:spcBef>
                <a:spcPct val="0"/>
              </a:spcBef>
              <a:spcAft>
                <a:spcPct val="0"/>
              </a:spcAft>
              <a:defRPr kern="1200">
                <a:solidFill>
                  <a:schemeClr val="tx1"/>
                </a:solidFill>
                <a:latin typeface="Arial" pitchFamily="34" charset="0"/>
                <a:ea typeface="SimHei" pitchFamily="49" charset="-122"/>
                <a:cs typeface="+mn-cs"/>
              </a:defRPr>
            </a:lvl4pPr>
            <a:lvl5pPr marL="1828800" algn="l" rtl="0" fontAlgn="base">
              <a:spcBef>
                <a:spcPct val="0"/>
              </a:spcBef>
              <a:spcAft>
                <a:spcPct val="0"/>
              </a:spcAft>
              <a:defRPr kern="1200">
                <a:solidFill>
                  <a:schemeClr val="tx1"/>
                </a:solidFill>
                <a:latin typeface="Arial" pitchFamily="34" charset="0"/>
                <a:ea typeface="SimHei" pitchFamily="49" charset="-122"/>
                <a:cs typeface="+mn-cs"/>
              </a:defRPr>
            </a:lvl5pPr>
            <a:lvl6pPr marL="2286000" algn="l" defTabSz="914400" rtl="0" eaLnBrk="1" latinLnBrk="0" hangingPunct="1">
              <a:defRPr kern="1200">
                <a:solidFill>
                  <a:schemeClr val="tx1"/>
                </a:solidFill>
                <a:latin typeface="Arial" pitchFamily="34" charset="0"/>
                <a:ea typeface="SimHei" pitchFamily="49" charset="-122"/>
                <a:cs typeface="+mn-cs"/>
              </a:defRPr>
            </a:lvl6pPr>
            <a:lvl7pPr marL="2743200" algn="l" defTabSz="914400" rtl="0" eaLnBrk="1" latinLnBrk="0" hangingPunct="1">
              <a:defRPr kern="1200">
                <a:solidFill>
                  <a:schemeClr val="tx1"/>
                </a:solidFill>
                <a:latin typeface="Arial" pitchFamily="34" charset="0"/>
                <a:ea typeface="SimHei" pitchFamily="49" charset="-122"/>
                <a:cs typeface="+mn-cs"/>
              </a:defRPr>
            </a:lvl7pPr>
            <a:lvl8pPr marL="3200400" algn="l" defTabSz="914400" rtl="0" eaLnBrk="1" latinLnBrk="0" hangingPunct="1">
              <a:defRPr kern="1200">
                <a:solidFill>
                  <a:schemeClr val="tx1"/>
                </a:solidFill>
                <a:latin typeface="Arial" pitchFamily="34" charset="0"/>
                <a:ea typeface="SimHei" pitchFamily="49" charset="-122"/>
                <a:cs typeface="+mn-cs"/>
              </a:defRPr>
            </a:lvl8pPr>
            <a:lvl9pPr marL="3657600" algn="l" defTabSz="914400" rtl="0" eaLnBrk="1" latinLnBrk="0" hangingPunct="1">
              <a:defRPr kern="1200">
                <a:solidFill>
                  <a:schemeClr val="tx1"/>
                </a:solidFill>
                <a:latin typeface="Arial" pitchFamily="34" charset="0"/>
                <a:ea typeface="SimHei" pitchFamily="49" charset="-122"/>
                <a:cs typeface="+mn-cs"/>
              </a:defRPr>
            </a:lvl9pPr>
          </a:lstStyle>
          <a:p>
            <a:pPr algn="r"/>
            <a:r>
              <a:rPr lang="en-US" sz="2800" dirty="0" smtClean="0"/>
              <a:t>Introduction to Biostatistics for Health Sciences I</a:t>
            </a:r>
          </a:p>
          <a:p>
            <a:pPr algn="r"/>
            <a:endParaRPr lang="en-US" sz="2800" dirty="0"/>
          </a:p>
          <a:p>
            <a:pPr algn="r"/>
            <a:r>
              <a:rPr lang="en-US" sz="1200" dirty="0" smtClean="0"/>
              <a:t>Reference </a:t>
            </a:r>
            <a:r>
              <a:rPr lang="en-US" sz="1200" dirty="0"/>
              <a:t>of Slides used: https://sites.google.com/site/mdotarif/teaching/pbs</a:t>
            </a:r>
            <a:r>
              <a:rPr lang="en-US" sz="3200" dirty="0" smtClean="0"/>
              <a:t>	</a:t>
            </a:r>
            <a:endParaRPr lang="zh-CN" altLang="en-US" sz="3200" dirty="0">
              <a:solidFill>
                <a:schemeClr val="bg1"/>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Assumptions. </a:t>
            </a:r>
            <a:br>
              <a:rPr lang="en-US" b="1" dirty="0" smtClean="0"/>
            </a:br>
            <a:endParaRPr lang="en-US" dirty="0"/>
          </a:p>
        </p:txBody>
      </p:sp>
      <p:sp>
        <p:nvSpPr>
          <p:cNvPr id="3" name="Content Placeholder 2"/>
          <p:cNvSpPr>
            <a:spLocks noGrp="1"/>
          </p:cNvSpPr>
          <p:nvPr>
            <p:ph idx="1"/>
          </p:nvPr>
        </p:nvSpPr>
        <p:spPr>
          <a:xfrm>
            <a:off x="457200" y="1196975"/>
            <a:ext cx="8472518" cy="5446736"/>
          </a:xfrm>
        </p:spPr>
        <p:txBody>
          <a:bodyPr/>
          <a:lstStyle/>
          <a:p>
            <a:r>
              <a:rPr lang="en-US" b="1" dirty="0" smtClean="0"/>
              <a:t> Independence Random Sample from 4 populations</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Normality</a:t>
            </a:r>
          </a:p>
          <a:p>
            <a:endParaRPr lang="en-US" b="1" dirty="0" smtClean="0"/>
          </a:p>
          <a:p>
            <a:endParaRPr lang="en-US" b="1" dirty="0" smtClean="0"/>
          </a:p>
          <a:p>
            <a:endParaRPr lang="en-US" b="1" dirty="0" smtClean="0"/>
          </a:p>
          <a:p>
            <a:endParaRPr lang="en-US" b="1" dirty="0" smtClean="0"/>
          </a:p>
          <a:p>
            <a:r>
              <a:rPr lang="en-US" b="1" dirty="0" smtClean="0"/>
              <a:t>Equality of Variance</a:t>
            </a:r>
          </a:p>
          <a:p>
            <a:pPr>
              <a:buNone/>
            </a:pPr>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endParaRPr lang="en-US" b="1" dirty="0"/>
          </a:p>
        </p:txBody>
      </p:sp>
      <p:sp>
        <p:nvSpPr>
          <p:cNvPr id="3" name="Content Placeholder 2"/>
          <p:cNvSpPr>
            <a:spLocks noGrp="1"/>
          </p:cNvSpPr>
          <p:nvPr>
            <p:ph idx="1"/>
          </p:nvPr>
        </p:nvSpPr>
        <p:spPr>
          <a:xfrm>
            <a:off x="0" y="857232"/>
            <a:ext cx="8786842" cy="6000768"/>
          </a:xfrm>
        </p:spPr>
        <p:txBody>
          <a:bodyPr/>
          <a:lstStyle/>
          <a:p>
            <a:r>
              <a:rPr lang="en-US" b="1" dirty="0" smtClean="0"/>
              <a:t>Data.  </a:t>
            </a:r>
            <a:r>
              <a:rPr lang="en-US" dirty="0" smtClean="0"/>
              <a:t>From Statement</a:t>
            </a:r>
          </a:p>
          <a:p>
            <a:pPr marL="0" indent="0" eaLnBrk="1" hangingPunct="1">
              <a:defRPr/>
            </a:pPr>
            <a:r>
              <a:rPr lang="en-US" b="1" dirty="0" smtClean="0"/>
              <a:t>Assumptions. </a:t>
            </a:r>
            <a:r>
              <a:rPr lang="en-US" dirty="0" smtClean="0"/>
              <a:t>Fulfilled</a:t>
            </a:r>
          </a:p>
          <a:p>
            <a:pPr marL="0" indent="0" eaLnBrk="1" hangingPunct="1">
              <a:defRPr/>
            </a:pPr>
            <a:r>
              <a:rPr lang="en-US" b="1" dirty="0" smtClean="0"/>
              <a:t>Hypotheses. 	</a:t>
            </a:r>
          </a:p>
          <a:p>
            <a:endParaRPr lang="en-US" b="1" dirty="0" smtClean="0"/>
          </a:p>
          <a:p>
            <a:endParaRPr lang="en-US" b="1" dirty="0" smtClean="0"/>
          </a:p>
          <a:p>
            <a:endParaRPr lang="en-US" b="1" dirty="0" smtClean="0"/>
          </a:p>
          <a:p>
            <a:r>
              <a:rPr lang="en-US" b="1" dirty="0" smtClean="0"/>
              <a:t>Test statistic.</a:t>
            </a:r>
          </a:p>
          <a:p>
            <a:r>
              <a:rPr lang="en-US" b="1" dirty="0" smtClean="0"/>
              <a:t>Distribution of test statistic: </a:t>
            </a:r>
            <a:r>
              <a:rPr lang="en-US" dirty="0" smtClean="0"/>
              <a:t>V.R. is distributed as the </a:t>
            </a:r>
            <a:r>
              <a:rPr lang="en-US" i="1" dirty="0" smtClean="0"/>
              <a:t>F distribution with  4-1=3 and  144-4=140  </a:t>
            </a:r>
            <a:r>
              <a:rPr lang="en-US" i="1" dirty="0" err="1" smtClean="0"/>
              <a:t>d.f</a:t>
            </a:r>
            <a:r>
              <a:rPr lang="en-US" i="1" dirty="0" smtClean="0"/>
              <a:t>.</a:t>
            </a:r>
            <a:endParaRPr lang="en-US" dirty="0" smtClean="0"/>
          </a:p>
          <a:p>
            <a:r>
              <a:rPr lang="en-US" b="1" dirty="0" smtClean="0"/>
              <a:t>Decision rule. </a:t>
            </a:r>
            <a:r>
              <a:rPr lang="en-US" altLang="en-US" dirty="0" smtClean="0"/>
              <a:t>A large value of F indicates rejection of </a:t>
            </a:r>
            <a:r>
              <a:rPr lang="en-US" altLang="en-US" i="1" dirty="0" smtClean="0"/>
              <a:t>H</a:t>
            </a:r>
            <a:r>
              <a:rPr lang="en-US" altLang="en-US" baseline="-25000" dirty="0" smtClean="0"/>
              <a:t>0</a:t>
            </a:r>
            <a:r>
              <a:rPr lang="en-US" altLang="en-US" dirty="0" smtClean="0"/>
              <a:t>.</a:t>
            </a:r>
          </a:p>
          <a:p>
            <a:endParaRPr lang="en-US" b="1" dirty="0" smtClean="0"/>
          </a:p>
          <a:p>
            <a:r>
              <a:rPr lang="en-US" b="1" dirty="0" smtClean="0"/>
              <a:t>Calculation of test statistic. </a:t>
            </a:r>
            <a:endParaRPr lang="en-US" dirty="0" smtClean="0"/>
          </a:p>
          <a:p>
            <a:endParaRPr lang="en-US" b="1" dirty="0" smtClean="0"/>
          </a:p>
          <a:p>
            <a:endParaRPr lang="en-US" b="1" dirty="0" smtClean="0"/>
          </a:p>
          <a:p>
            <a:endParaRPr lang="en-US" b="1" dirty="0" smtClean="0"/>
          </a:p>
          <a:p>
            <a:r>
              <a:rPr lang="en-US" b="1" dirty="0" smtClean="0"/>
              <a:t>Statistical decision. </a:t>
            </a:r>
            <a:r>
              <a:rPr lang="en-US" dirty="0" smtClean="0"/>
              <a:t>Reject the null </a:t>
            </a:r>
            <a:r>
              <a:rPr lang="en-US" i="1" dirty="0" smtClean="0"/>
              <a:t>hypotheses as </a:t>
            </a:r>
            <a:r>
              <a:rPr lang="en-US" i="1" dirty="0" err="1" smtClean="0"/>
              <a:t>F</a:t>
            </a:r>
            <a:r>
              <a:rPr lang="en-US" sz="1400" i="1" dirty="0" err="1" smtClean="0"/>
              <a:t>c</a:t>
            </a:r>
            <a:r>
              <a:rPr lang="en-US" sz="1400" i="1" dirty="0" smtClean="0"/>
              <a:t>=27	7</a:t>
            </a:r>
            <a:r>
              <a:rPr lang="en-US" i="1" dirty="0" smtClean="0"/>
              <a:t>with</a:t>
            </a:r>
            <a:r>
              <a:rPr lang="en-US" dirty="0" smtClean="0"/>
              <a:t>   with        =0.01</a:t>
            </a:r>
          </a:p>
          <a:p>
            <a:r>
              <a:rPr lang="en-US" b="1" i="1" dirty="0" smtClean="0"/>
              <a:t>p value.</a:t>
            </a:r>
          </a:p>
          <a:p>
            <a:r>
              <a:rPr lang="en-US" b="1" i="1" dirty="0" err="1" smtClean="0"/>
              <a:t>Conclusion:</a:t>
            </a:r>
            <a:r>
              <a:rPr lang="en-US" dirty="0" err="1" smtClean="0"/>
              <a:t>Since</a:t>
            </a:r>
            <a:r>
              <a:rPr lang="en-US" dirty="0" smtClean="0"/>
              <a:t> we reject we conclude that the alternative hypothesis is true. That is, we conclude that the four meat types do not all have the same average selenium content.</a:t>
            </a:r>
            <a:endParaRPr lang="en-US" b="1" dirty="0" smtClean="0"/>
          </a:p>
        </p:txBody>
      </p:sp>
      <p:pic>
        <p:nvPicPr>
          <p:cNvPr id="244738" name="Picture 2"/>
          <p:cNvPicPr>
            <a:picLocks noChangeAspect="1" noChangeArrowheads="1"/>
          </p:cNvPicPr>
          <p:nvPr/>
        </p:nvPicPr>
        <p:blipFill>
          <a:blip r:embed="rId2"/>
          <a:srcRect/>
          <a:stretch>
            <a:fillRect/>
          </a:stretch>
        </p:blipFill>
        <p:spPr bwMode="auto">
          <a:xfrm>
            <a:off x="1714480" y="1571612"/>
            <a:ext cx="2457450" cy="695325"/>
          </a:xfrm>
          <a:prstGeom prst="rect">
            <a:avLst/>
          </a:prstGeom>
          <a:noFill/>
          <a:ln w="9525">
            <a:noFill/>
            <a:miter lim="800000"/>
            <a:headEnd/>
            <a:tailEnd/>
          </a:ln>
          <a:effectLst/>
        </p:spPr>
      </p:pic>
      <p:pic>
        <p:nvPicPr>
          <p:cNvPr id="244739" name="Picture 3"/>
          <p:cNvPicPr>
            <a:picLocks noChangeAspect="1" noChangeArrowheads="1"/>
          </p:cNvPicPr>
          <p:nvPr/>
        </p:nvPicPr>
        <p:blipFill>
          <a:blip r:embed="rId3"/>
          <a:srcRect/>
          <a:stretch>
            <a:fillRect/>
          </a:stretch>
        </p:blipFill>
        <p:spPr bwMode="auto">
          <a:xfrm>
            <a:off x="4572000" y="2214554"/>
            <a:ext cx="1095375" cy="733425"/>
          </a:xfrm>
          <a:prstGeom prst="rect">
            <a:avLst/>
          </a:prstGeom>
          <a:noFill/>
          <a:ln w="9525">
            <a:noFill/>
            <a:miter lim="800000"/>
            <a:headEnd/>
            <a:tailEnd/>
          </a:ln>
          <a:effectLst/>
        </p:spPr>
      </p:pic>
      <p:pic>
        <p:nvPicPr>
          <p:cNvPr id="244740" name="Picture 4"/>
          <p:cNvPicPr>
            <a:picLocks noChangeAspect="1" noChangeArrowheads="1"/>
          </p:cNvPicPr>
          <p:nvPr/>
        </p:nvPicPr>
        <p:blipFill>
          <a:blip r:embed="rId4"/>
          <a:srcRect/>
          <a:stretch>
            <a:fillRect/>
          </a:stretch>
        </p:blipFill>
        <p:spPr bwMode="auto">
          <a:xfrm>
            <a:off x="7643834" y="5214950"/>
            <a:ext cx="228600" cy="228600"/>
          </a:xfrm>
          <a:prstGeom prst="rect">
            <a:avLst/>
          </a:prstGeom>
          <a:noFill/>
          <a:ln w="9525">
            <a:noFill/>
            <a:miter lim="800000"/>
            <a:headEnd/>
            <a:tailEnd/>
          </a:ln>
          <a:effectLst/>
        </p:spPr>
      </p:pic>
      <p:pic>
        <p:nvPicPr>
          <p:cNvPr id="246786" name="Picture 2"/>
          <p:cNvPicPr>
            <a:picLocks noChangeAspect="1" noChangeArrowheads="1"/>
          </p:cNvPicPr>
          <p:nvPr/>
        </p:nvPicPr>
        <p:blipFill>
          <a:blip r:embed="rId5"/>
          <a:srcRect/>
          <a:stretch>
            <a:fillRect/>
          </a:stretch>
        </p:blipFill>
        <p:spPr bwMode="auto">
          <a:xfrm>
            <a:off x="3643306" y="3786190"/>
            <a:ext cx="5072075" cy="1477518"/>
          </a:xfrm>
          <a:prstGeom prst="rect">
            <a:avLst/>
          </a:prstGeom>
          <a:noFill/>
          <a:ln w="9525">
            <a:noFill/>
            <a:miter lim="800000"/>
            <a:headEnd/>
            <a:tailEnd/>
          </a:ln>
          <a:effectLst/>
        </p:spPr>
      </p:pic>
      <p:pic>
        <p:nvPicPr>
          <p:cNvPr id="246788" name="Picture 4"/>
          <p:cNvPicPr>
            <a:picLocks noChangeAspect="1" noChangeArrowheads="1"/>
          </p:cNvPicPr>
          <p:nvPr/>
        </p:nvPicPr>
        <p:blipFill>
          <a:blip r:embed="rId6"/>
          <a:srcRect/>
          <a:stretch>
            <a:fillRect/>
          </a:stretch>
        </p:blipFill>
        <p:spPr bwMode="auto">
          <a:xfrm>
            <a:off x="6357950" y="5214950"/>
            <a:ext cx="695325" cy="323850"/>
          </a:xfrm>
          <a:prstGeom prst="rect">
            <a:avLst/>
          </a:prstGeom>
          <a:noFill/>
          <a:ln w="9525">
            <a:noFill/>
            <a:miter lim="800000"/>
            <a:headEnd/>
            <a:tailEnd/>
          </a:ln>
          <a:effec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329642" cy="550885"/>
          </a:xfrm>
        </p:spPr>
        <p:txBody>
          <a:bodyPr/>
          <a:lstStyle/>
          <a:p>
            <a:r>
              <a:rPr lang="en-US" b="1" dirty="0" smtClean="0"/>
              <a:t>Testing for Significant Differences Between Individual Pairs of Means</a:t>
            </a:r>
            <a:endParaRPr lang="en-US" b="1" dirty="0"/>
          </a:p>
        </p:txBody>
      </p:sp>
      <p:sp>
        <p:nvSpPr>
          <p:cNvPr id="3" name="Content Placeholder 2"/>
          <p:cNvSpPr>
            <a:spLocks noGrp="1"/>
          </p:cNvSpPr>
          <p:nvPr>
            <p:ph idx="1"/>
          </p:nvPr>
        </p:nvSpPr>
        <p:spPr/>
        <p:txBody>
          <a:bodyPr/>
          <a:lstStyle/>
          <a:p>
            <a:r>
              <a:rPr lang="en-US" b="1" dirty="0" err="1" smtClean="0"/>
              <a:t>Tukey’s</a:t>
            </a:r>
            <a:r>
              <a:rPr lang="en-US" b="1" dirty="0" smtClean="0"/>
              <a:t> HSD Test</a:t>
            </a:r>
          </a:p>
          <a:p>
            <a:endParaRPr lang="en-US" dirty="0" smtClean="0"/>
          </a:p>
          <a:p>
            <a:endParaRPr lang="en-US" dirty="0" smtClean="0"/>
          </a:p>
          <a:p>
            <a:endParaRPr lang="en-US" dirty="0" smtClean="0"/>
          </a:p>
          <a:p>
            <a:endParaRPr lang="en-US" dirty="0" smtClean="0"/>
          </a:p>
          <a:p>
            <a:r>
              <a:rPr lang="en-US" b="1" dirty="0" err="1" smtClean="0"/>
              <a:t>Tukey’s</a:t>
            </a:r>
            <a:r>
              <a:rPr lang="en-US" b="1" dirty="0" smtClean="0"/>
              <a:t> Test for Unequal Sample Sizes</a:t>
            </a:r>
          </a:p>
          <a:p>
            <a:endParaRPr lang="en-US" dirty="0" smtClean="0"/>
          </a:p>
          <a:p>
            <a:endParaRPr lang="en-US" dirty="0" smtClean="0"/>
          </a:p>
          <a:p>
            <a:endParaRPr lang="en-US" dirty="0" smtClean="0"/>
          </a:p>
          <a:p>
            <a:endParaRPr lang="en-US" dirty="0" smtClean="0"/>
          </a:p>
          <a:p>
            <a:r>
              <a:rPr lang="en-US" b="1" dirty="0" err="1" smtClean="0"/>
              <a:t>Bonferroni’s</a:t>
            </a:r>
            <a:r>
              <a:rPr lang="en-US" b="1" dirty="0" smtClean="0"/>
              <a:t> Method</a:t>
            </a:r>
            <a:endParaRPr lang="en-US" b="1" dirty="0"/>
          </a:p>
        </p:txBody>
      </p:sp>
      <p:pic>
        <p:nvPicPr>
          <p:cNvPr id="247810" name="Picture 2"/>
          <p:cNvPicPr>
            <a:picLocks noChangeAspect="1" noChangeArrowheads="1"/>
          </p:cNvPicPr>
          <p:nvPr/>
        </p:nvPicPr>
        <p:blipFill>
          <a:blip r:embed="rId2"/>
          <a:srcRect/>
          <a:stretch>
            <a:fillRect/>
          </a:stretch>
        </p:blipFill>
        <p:spPr bwMode="auto">
          <a:xfrm>
            <a:off x="2428860" y="1714488"/>
            <a:ext cx="2486025" cy="800100"/>
          </a:xfrm>
          <a:prstGeom prst="rect">
            <a:avLst/>
          </a:prstGeom>
          <a:noFill/>
          <a:ln w="9525">
            <a:noFill/>
            <a:miter lim="800000"/>
            <a:headEnd/>
            <a:tailEnd/>
          </a:ln>
          <a:effectLst/>
        </p:spPr>
      </p:pic>
      <p:pic>
        <p:nvPicPr>
          <p:cNvPr id="247811" name="Picture 3"/>
          <p:cNvPicPr>
            <a:picLocks noChangeAspect="1" noChangeArrowheads="1"/>
          </p:cNvPicPr>
          <p:nvPr/>
        </p:nvPicPr>
        <p:blipFill>
          <a:blip r:embed="rId3"/>
          <a:srcRect/>
          <a:stretch>
            <a:fillRect/>
          </a:stretch>
        </p:blipFill>
        <p:spPr bwMode="auto">
          <a:xfrm>
            <a:off x="1714480" y="3071810"/>
            <a:ext cx="3714750" cy="981075"/>
          </a:xfrm>
          <a:prstGeom prst="rect">
            <a:avLst/>
          </a:prstGeom>
          <a:noFill/>
          <a:ln w="9525">
            <a:noFill/>
            <a:miter lim="800000"/>
            <a:headEnd/>
            <a:tailEnd/>
          </a:ln>
          <a:effec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Tukey’s</a:t>
            </a:r>
            <a:r>
              <a:rPr lang="en-US" b="1" dirty="0" smtClean="0"/>
              <a:t> Test</a:t>
            </a:r>
            <a:endParaRPr lang="en-US" b="1"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280961" y="1214422"/>
            <a:ext cx="8863039" cy="5346092"/>
          </a:xfrm>
          <a:prstGeom prst="rect">
            <a:avLst/>
          </a:prstGeom>
          <a:noFill/>
          <a:ln w="9525">
            <a:noFill/>
            <a:miter lim="800000"/>
            <a:headEnd/>
            <a:tailEnd/>
          </a:ln>
          <a:effec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48834" name="Picture 2"/>
          <p:cNvPicPr>
            <a:picLocks noChangeAspect="1" noChangeArrowheads="1"/>
          </p:cNvPicPr>
          <p:nvPr/>
        </p:nvPicPr>
        <p:blipFill>
          <a:blip r:embed="rId2"/>
          <a:srcRect/>
          <a:stretch>
            <a:fillRect/>
          </a:stretch>
        </p:blipFill>
        <p:spPr bwMode="auto">
          <a:xfrm>
            <a:off x="1" y="972866"/>
            <a:ext cx="9144000" cy="5489847"/>
          </a:xfrm>
          <a:prstGeom prst="rect">
            <a:avLst/>
          </a:prstGeom>
          <a:noFill/>
          <a:ln w="9525">
            <a:noFill/>
            <a:miter lim="800000"/>
            <a:headEnd/>
            <a:tailEnd/>
          </a:ln>
          <a:effec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Home </a:t>
            </a:r>
            <a:r>
              <a:rPr lang="en-US" b="1" dirty="0" err="1" smtClean="0"/>
              <a:t>Excercise</a:t>
            </a:r>
            <a:endParaRPr lang="en-US" b="1" dirty="0"/>
          </a:p>
        </p:txBody>
      </p:sp>
      <p:sp>
        <p:nvSpPr>
          <p:cNvPr id="3" name="Content Placeholder 2"/>
          <p:cNvSpPr>
            <a:spLocks noGrp="1"/>
          </p:cNvSpPr>
          <p:nvPr>
            <p:ph idx="1"/>
          </p:nvPr>
        </p:nvSpPr>
        <p:spPr/>
        <p:txBody>
          <a:bodyPr/>
          <a:lstStyle/>
          <a:p>
            <a:pPr>
              <a:buNone/>
            </a:pPr>
            <a:r>
              <a:rPr lang="en-US" dirty="0" smtClean="0"/>
              <a:t>Odd Number of Questions (Exercise Chapter 6 from Biostatistics by Wayne W. Daniel)</a:t>
            </a:r>
          </a:p>
          <a:p>
            <a:pPr>
              <a:buNone/>
            </a:pPr>
            <a:endParaRPr lang="en-US" dirty="0" smtClean="0"/>
          </a:p>
          <a:p>
            <a:pPr>
              <a:buNone/>
            </a:pPr>
            <a:r>
              <a:rPr lang="en-US" dirty="0" smtClean="0"/>
              <a:t>Q8.2.1-8.2.9</a:t>
            </a:r>
          </a:p>
          <a:p>
            <a:pPr>
              <a:buNone/>
            </a:pPr>
            <a:endParaRPr lang="en-US" dirty="0" smtClean="0"/>
          </a:p>
          <a:p>
            <a:pPr>
              <a:buNone/>
            </a:pPr>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468313" y="2205038"/>
            <a:ext cx="8675687" cy="792162"/>
          </a:xfrm>
          <a:prstGeom prst="rect">
            <a:avLst/>
          </a:prstGeom>
          <a:noFill/>
          <a:ln w="9525">
            <a:noFill/>
            <a:miter lim="800000"/>
            <a:headEnd/>
            <a:tailEnd/>
          </a:ln>
        </p:spPr>
        <p:txBody>
          <a:bodyPr anchor="ctr"/>
          <a:lstStyle/>
          <a:p>
            <a:r>
              <a:rPr lang="en-US" altLang="zh-CN" sz="4000" b="1" dirty="0" smtClean="0">
                <a:solidFill>
                  <a:schemeClr val="bg1"/>
                </a:solidFill>
              </a:rPr>
              <a:t>Experimental Design</a:t>
            </a:r>
            <a:endParaRPr lang="zh-CN" altLang="en-US" sz="40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COMPLETELY RANDOMIZED DESIGN</a:t>
            </a:r>
          </a:p>
        </p:txBody>
      </p:sp>
      <p:sp>
        <p:nvSpPr>
          <p:cNvPr id="3" name="Content Placeholder 2"/>
          <p:cNvSpPr>
            <a:spLocks noGrp="1"/>
          </p:cNvSpPr>
          <p:nvPr>
            <p:ph idx="1"/>
          </p:nvPr>
        </p:nvSpPr>
        <p:spPr/>
        <p:txBody>
          <a:bodyPr/>
          <a:lstStyle/>
          <a:p>
            <a:pPr marL="0" indent="0" algn="just">
              <a:buNone/>
            </a:pPr>
            <a:r>
              <a:rPr lang="en-US" sz="2400" dirty="0"/>
              <a:t>Completely randomized designs are the simplest in which the treatments are assigned to the experimental units completely at random. This allows every experimental unit, i.e., plot, animal, soil sample, etc., to have an equal probability of receiving a treatment. An example of a completely randomized design is shown on the attached figure. Note, that the 4 replicates of the 4 treatments are assigned at random to the 16 experimental units. This may be done using a table of random numbers, or by pulling numbered slips out of a hat. The analysis of variance table is also shown for this </a:t>
            </a:r>
            <a:r>
              <a:rPr lang="en-US" sz="2400" dirty="0" smtClean="0"/>
              <a:t>design.</a:t>
            </a:r>
            <a:endParaRPr lang="en-US" sz="2400" dirty="0"/>
          </a:p>
        </p:txBody>
      </p:sp>
    </p:spTree>
    <p:extLst>
      <p:ext uri="{BB962C8B-B14F-4D97-AF65-F5344CB8AC3E}">
        <p14:creationId xmlns:p14="http://schemas.microsoft.com/office/powerpoint/2010/main" val="155304919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0"/>
            <a:ext cx="8229600" cy="561975"/>
          </a:xfrm>
        </p:spPr>
        <p:txBody>
          <a:bodyPr/>
          <a:lstStyle/>
          <a:p>
            <a:r>
              <a:rPr lang="en-US" b="1" dirty="0"/>
              <a:t>THE COMPLETELY RANDOMIZED </a:t>
            </a:r>
            <a:r>
              <a:rPr lang="en-US" b="1" dirty="0" smtClean="0"/>
              <a:t>DESIGN (Layout)</a:t>
            </a:r>
            <a:endParaRPr lang="en-US" dirty="0"/>
          </a:p>
        </p:txBody>
      </p:sp>
      <p:pic>
        <p:nvPicPr>
          <p:cNvPr id="4" name="Content Placeholder 3"/>
          <p:cNvPicPr>
            <a:picLocks noGrp="1" noChangeAspect="1"/>
          </p:cNvPicPr>
          <p:nvPr>
            <p:ph idx="1"/>
          </p:nvPr>
        </p:nvPicPr>
        <p:blipFill>
          <a:blip r:embed="rId2"/>
          <a:stretch>
            <a:fillRect/>
          </a:stretch>
        </p:blipFill>
        <p:spPr>
          <a:xfrm>
            <a:off x="1819275" y="1847056"/>
            <a:ext cx="5505450" cy="3629025"/>
          </a:xfrm>
          <a:prstGeom prst="rect">
            <a:avLst/>
          </a:prstGeom>
        </p:spPr>
      </p:pic>
    </p:spTree>
    <p:extLst>
      <p:ext uri="{BB962C8B-B14F-4D97-AF65-F5344CB8AC3E}">
        <p14:creationId xmlns:p14="http://schemas.microsoft.com/office/powerpoint/2010/main" val="25088698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Analysis of Variance Table for the Completely Randomized Design</a:t>
            </a:r>
            <a:br>
              <a:rPr lang="en-US" sz="2000" b="1" dirty="0"/>
            </a:br>
            <a:endParaRPr lang="en-US" sz="2000" b="1" dirty="0"/>
          </a:p>
        </p:txBody>
      </p:sp>
      <p:pic>
        <p:nvPicPr>
          <p:cNvPr id="4" name="Picture 3"/>
          <p:cNvPicPr>
            <a:picLocks noChangeAspect="1"/>
          </p:cNvPicPr>
          <p:nvPr/>
        </p:nvPicPr>
        <p:blipFill>
          <a:blip r:embed="rId2"/>
          <a:stretch>
            <a:fillRect/>
          </a:stretch>
        </p:blipFill>
        <p:spPr>
          <a:xfrm>
            <a:off x="272313" y="2420888"/>
            <a:ext cx="8599373" cy="2963391"/>
          </a:xfrm>
          <a:prstGeom prst="rect">
            <a:avLst/>
          </a:prstGeom>
        </p:spPr>
      </p:pic>
    </p:spTree>
    <p:extLst>
      <p:ext uri="{BB962C8B-B14F-4D97-AF65-F5344CB8AC3E}">
        <p14:creationId xmlns:p14="http://schemas.microsoft.com/office/powerpoint/2010/main" val="26926132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ANOVA</a:t>
            </a:r>
            <a:endParaRPr lang="en-US" b="1" dirty="0"/>
          </a:p>
        </p:txBody>
      </p:sp>
      <p:sp>
        <p:nvSpPr>
          <p:cNvPr id="3" name="Content Placeholder 2"/>
          <p:cNvSpPr>
            <a:spLocks noGrp="1"/>
          </p:cNvSpPr>
          <p:nvPr>
            <p:ph idx="1"/>
          </p:nvPr>
        </p:nvSpPr>
        <p:spPr/>
        <p:txBody>
          <a:bodyPr/>
          <a:lstStyle/>
          <a:p>
            <a:pPr algn="just">
              <a:buNone/>
            </a:pPr>
            <a:r>
              <a:rPr lang="en-US" i="1" dirty="0" smtClean="0"/>
              <a:t>	</a:t>
            </a:r>
            <a:r>
              <a:rPr lang="en-US" b="1" i="1" dirty="0" smtClean="0"/>
              <a:t>A technique whereby the total variation present in a set of data is partitioned into two or more components. Associated with each of these components is a specific source of variation, so that in the analysis it is possible to ascertain the magnitude of the contributions of each of these sources to the total variation.</a:t>
            </a:r>
            <a:endParaRPr lang="en-US" b="1" i="1"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and Disadvantages: CR Design</a:t>
            </a:r>
            <a:endParaRPr lang="en-US" b="1" dirty="0"/>
          </a:p>
        </p:txBody>
      </p:sp>
      <p:sp>
        <p:nvSpPr>
          <p:cNvPr id="3" name="Content Placeholder 2"/>
          <p:cNvSpPr>
            <a:spLocks noGrp="1"/>
          </p:cNvSpPr>
          <p:nvPr>
            <p:ph idx="1"/>
          </p:nvPr>
        </p:nvSpPr>
        <p:spPr/>
        <p:txBody>
          <a:bodyPr/>
          <a:lstStyle/>
          <a:p>
            <a:r>
              <a:rPr lang="en-US" sz="2000" b="1" dirty="0" smtClean="0"/>
              <a:t>Advantages of completely randomized designs </a:t>
            </a:r>
          </a:p>
          <a:p>
            <a:pPr marL="0" indent="0">
              <a:buNone/>
            </a:pPr>
            <a:r>
              <a:rPr lang="en-US" sz="2000" dirty="0" smtClean="0"/>
              <a:t>1</a:t>
            </a:r>
            <a:r>
              <a:rPr lang="en-US" sz="2000" dirty="0"/>
              <a:t>. Complete flexibility is allowed - any number of treatments and replicates may be used. </a:t>
            </a:r>
            <a:endParaRPr lang="en-US" sz="2000" dirty="0" smtClean="0"/>
          </a:p>
          <a:p>
            <a:pPr marL="0" indent="0">
              <a:buNone/>
            </a:pPr>
            <a:r>
              <a:rPr lang="en-US" sz="2000" dirty="0" smtClean="0"/>
              <a:t>2</a:t>
            </a:r>
            <a:r>
              <a:rPr lang="en-US" sz="2000" dirty="0"/>
              <a:t>. Relatively easy statistical analysis, even with variable replicates and variable experimental errors for different treatments. </a:t>
            </a:r>
            <a:endParaRPr lang="en-US" sz="2000" dirty="0" smtClean="0"/>
          </a:p>
          <a:p>
            <a:pPr marL="0" indent="0">
              <a:buNone/>
            </a:pPr>
            <a:r>
              <a:rPr lang="en-US" sz="2000" dirty="0" smtClean="0"/>
              <a:t>3</a:t>
            </a:r>
            <a:r>
              <a:rPr lang="en-US" sz="2000" dirty="0"/>
              <a:t>. Analysis remains simple when data are missing. </a:t>
            </a:r>
            <a:endParaRPr lang="en-US" sz="2000" dirty="0" smtClean="0"/>
          </a:p>
          <a:p>
            <a:pPr marL="0" indent="0">
              <a:buNone/>
            </a:pPr>
            <a:r>
              <a:rPr lang="en-US" sz="2000" dirty="0" smtClean="0"/>
              <a:t>4</a:t>
            </a:r>
            <a:r>
              <a:rPr lang="en-US" sz="2000" dirty="0"/>
              <a:t>. Provides the maximum number of degrees of freedom for error for a given number of experimental units and treatments. </a:t>
            </a:r>
            <a:endParaRPr lang="en-US" sz="2000" dirty="0" smtClean="0"/>
          </a:p>
          <a:p>
            <a:r>
              <a:rPr lang="en-US" sz="2000" dirty="0" smtClean="0"/>
              <a:t>Disadvantages </a:t>
            </a:r>
            <a:r>
              <a:rPr lang="en-US" sz="2000" dirty="0"/>
              <a:t>of completely randomized designs </a:t>
            </a:r>
            <a:endParaRPr lang="en-US" sz="2000" dirty="0" smtClean="0"/>
          </a:p>
          <a:p>
            <a:pPr marL="0" indent="0">
              <a:buNone/>
            </a:pPr>
            <a:r>
              <a:rPr lang="en-US" sz="2000" dirty="0" smtClean="0"/>
              <a:t>1</a:t>
            </a:r>
            <a:r>
              <a:rPr lang="en-US" sz="2000" dirty="0"/>
              <a:t>. Relatively low accuracy due to lack of restrictions which allows environmental variation to enter experimental error. </a:t>
            </a:r>
            <a:endParaRPr lang="en-US" sz="2000" dirty="0" smtClean="0"/>
          </a:p>
          <a:p>
            <a:pPr marL="0" indent="0">
              <a:buNone/>
            </a:pPr>
            <a:r>
              <a:rPr lang="en-US" sz="2000" dirty="0" smtClean="0"/>
              <a:t>2</a:t>
            </a:r>
            <a:r>
              <a:rPr lang="en-US" sz="2000" dirty="0"/>
              <a:t>. Not suited for large numbers of treatments because a relatively large amount of experimental material is needed which increases the variation. </a:t>
            </a:r>
          </a:p>
        </p:txBody>
      </p:sp>
    </p:spTree>
    <p:extLst>
      <p:ext uri="{BB962C8B-B14F-4D97-AF65-F5344CB8AC3E}">
        <p14:creationId xmlns:p14="http://schemas.microsoft.com/office/powerpoint/2010/main" val="35183984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Appropriate use of completely randomized designs</a:t>
            </a:r>
          </a:p>
        </p:txBody>
      </p:sp>
      <p:sp>
        <p:nvSpPr>
          <p:cNvPr id="3" name="Content Placeholder 2"/>
          <p:cNvSpPr>
            <a:spLocks noGrp="1"/>
          </p:cNvSpPr>
          <p:nvPr>
            <p:ph idx="1"/>
          </p:nvPr>
        </p:nvSpPr>
        <p:spPr/>
        <p:txBody>
          <a:bodyPr/>
          <a:lstStyle/>
          <a:p>
            <a:pPr marL="457200" indent="-457200">
              <a:buAutoNum type="arabicPeriod"/>
            </a:pPr>
            <a:r>
              <a:rPr lang="en-US" sz="2000" dirty="0" smtClean="0"/>
              <a:t>Under </a:t>
            </a:r>
            <a:r>
              <a:rPr lang="en-US" sz="2000" dirty="0"/>
              <a:t>conditions where the experimental material is homogeneous, i.e., laboratory, or growth chamber experiments. </a:t>
            </a:r>
            <a:endParaRPr lang="en-US" sz="2000" dirty="0" smtClean="0"/>
          </a:p>
          <a:p>
            <a:pPr marL="457200" indent="-457200">
              <a:buAutoNum type="arabicPeriod"/>
            </a:pPr>
            <a:r>
              <a:rPr lang="en-US" sz="2000" dirty="0" smtClean="0"/>
              <a:t>Where </a:t>
            </a:r>
            <a:r>
              <a:rPr lang="en-US" sz="2000" dirty="0"/>
              <a:t>a fraction of the experimental units is likely to be destroyed or fail to respond. </a:t>
            </a:r>
            <a:endParaRPr lang="en-US" sz="2000" dirty="0" smtClean="0"/>
          </a:p>
          <a:p>
            <a:pPr marL="457200" indent="-457200">
              <a:buAutoNum type="arabicPeriod"/>
            </a:pPr>
            <a:r>
              <a:rPr lang="en-US" sz="2000" dirty="0" smtClean="0"/>
              <a:t>In </a:t>
            </a:r>
            <a:r>
              <a:rPr lang="en-US" sz="2000" dirty="0"/>
              <a:t>small experiments where there is a small number of degrees of freedom. </a:t>
            </a:r>
            <a:endParaRPr lang="en-US" sz="2000" dirty="0" smtClean="0"/>
          </a:p>
          <a:p>
            <a:endParaRPr lang="en-US" sz="2000" dirty="0"/>
          </a:p>
          <a:p>
            <a:pPr algn="just"/>
            <a:r>
              <a:rPr lang="en-US" sz="2000" dirty="0"/>
              <a:t>The completely randomized design is seldom used in field experiments where the randomized complete block design has been consistently more accurate since there are usually recognizable sources of environmental variation. </a:t>
            </a:r>
          </a:p>
        </p:txBody>
      </p:sp>
    </p:spTree>
    <p:extLst>
      <p:ext uri="{BB962C8B-B14F-4D97-AF65-F5344CB8AC3E}">
        <p14:creationId xmlns:p14="http://schemas.microsoft.com/office/powerpoint/2010/main" val="11848135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THE RANDOMIZED COMPLETE</a:t>
            </a:r>
            <a:br>
              <a:rPr lang="en-US" sz="2000" b="1" dirty="0" smtClean="0"/>
            </a:br>
            <a:r>
              <a:rPr lang="en-US" sz="2000" b="1" dirty="0" smtClean="0"/>
              <a:t>BLOCK DESIGN</a:t>
            </a:r>
            <a:endParaRPr lang="en-US" sz="2000" b="1" dirty="0"/>
          </a:p>
        </p:txBody>
      </p:sp>
      <p:sp>
        <p:nvSpPr>
          <p:cNvPr id="3" name="Content Placeholder 2"/>
          <p:cNvSpPr>
            <a:spLocks noGrp="1"/>
          </p:cNvSpPr>
          <p:nvPr>
            <p:ph idx="1"/>
          </p:nvPr>
        </p:nvSpPr>
        <p:spPr/>
        <p:txBody>
          <a:bodyPr/>
          <a:lstStyle/>
          <a:p>
            <a:pPr algn="just"/>
            <a:r>
              <a:rPr lang="en-US" sz="2000" dirty="0" smtClean="0">
                <a:latin typeface="Times New Roman" pitchFamily="18" charset="0"/>
                <a:cs typeface="Times New Roman" pitchFamily="18" charset="0"/>
              </a:rPr>
              <a:t>The randomized complete block design is a design in which the units (called </a:t>
            </a:r>
            <a:r>
              <a:rPr lang="en-US" sz="2000" i="1" dirty="0" smtClean="0">
                <a:latin typeface="Times New Roman" pitchFamily="18" charset="0"/>
                <a:cs typeface="Times New Roman" pitchFamily="18" charset="0"/>
              </a:rPr>
              <a:t>experimental units) to which </a:t>
            </a:r>
            <a:r>
              <a:rPr lang="en-US" sz="2000" dirty="0" smtClean="0">
                <a:latin typeface="Times New Roman" pitchFamily="18" charset="0"/>
                <a:cs typeface="Times New Roman" pitchFamily="18" charset="0"/>
              </a:rPr>
              <a:t>the treatments are applied are subdivided into </a:t>
            </a:r>
            <a:r>
              <a:rPr lang="en-US" sz="2000" dirty="0" smtClean="0">
                <a:solidFill>
                  <a:srgbClr val="00B0F0"/>
                </a:solidFill>
                <a:latin typeface="Times New Roman" pitchFamily="18" charset="0"/>
                <a:cs typeface="Times New Roman" pitchFamily="18" charset="0"/>
              </a:rPr>
              <a:t>homogeneous groups</a:t>
            </a:r>
            <a:r>
              <a:rPr lang="en-US" sz="2000" dirty="0" smtClean="0">
                <a:latin typeface="Times New Roman" pitchFamily="18" charset="0"/>
                <a:cs typeface="Times New Roman" pitchFamily="18" charset="0"/>
              </a:rPr>
              <a:t> called </a:t>
            </a:r>
            <a:r>
              <a:rPr lang="en-US" sz="2000" i="1" dirty="0" smtClean="0">
                <a:solidFill>
                  <a:srgbClr val="FF0000"/>
                </a:solidFill>
                <a:latin typeface="Times New Roman" pitchFamily="18" charset="0"/>
                <a:cs typeface="Times New Roman" pitchFamily="18" charset="0"/>
              </a:rPr>
              <a:t>blocks</a:t>
            </a:r>
            <a:r>
              <a:rPr lang="en-US" sz="2000" i="1" dirty="0" smtClean="0">
                <a:latin typeface="Times New Roman" pitchFamily="18" charset="0"/>
                <a:cs typeface="Times New Roman" pitchFamily="18" charset="0"/>
              </a:rPr>
              <a:t>.</a:t>
            </a:r>
          </a:p>
          <a:p>
            <a:pPr algn="just">
              <a:buNone/>
            </a:pPr>
            <a:r>
              <a:rPr lang="en-US" sz="2000" i="1" dirty="0" smtClean="0">
                <a:latin typeface="Times New Roman" pitchFamily="18" charset="0"/>
                <a:cs typeface="Times New Roman" pitchFamily="18" charset="0"/>
              </a:rPr>
              <a:t> so</a:t>
            </a:r>
          </a:p>
          <a:p>
            <a:pPr algn="just"/>
            <a:r>
              <a:rPr lang="en-US" sz="2000" dirty="0" smtClean="0">
                <a:latin typeface="Times New Roman" pitchFamily="18" charset="0"/>
                <a:cs typeface="Times New Roman" pitchFamily="18" charset="0"/>
              </a:rPr>
              <a:t>that the number of experimental units in a block is equal to the number (or some multiple of the number) of treatments being studied. </a:t>
            </a:r>
          </a:p>
          <a:p>
            <a:pPr algn="just"/>
            <a:r>
              <a:rPr lang="en-US" sz="2000" dirty="0" smtClean="0">
                <a:latin typeface="Times New Roman" pitchFamily="18" charset="0"/>
                <a:cs typeface="Times New Roman" pitchFamily="18" charset="0"/>
              </a:rPr>
              <a:t>The treatments are then assigned at </a:t>
            </a:r>
            <a:r>
              <a:rPr lang="en-US" sz="2000" dirty="0" smtClean="0">
                <a:solidFill>
                  <a:srgbClr val="00B0F0"/>
                </a:solidFill>
                <a:latin typeface="Times New Roman" pitchFamily="18" charset="0"/>
                <a:cs typeface="Times New Roman" pitchFamily="18" charset="0"/>
              </a:rPr>
              <a:t>random</a:t>
            </a:r>
            <a:r>
              <a:rPr lang="en-US" sz="2000" dirty="0" smtClean="0">
                <a:latin typeface="Times New Roman" pitchFamily="18" charset="0"/>
                <a:cs typeface="Times New Roman" pitchFamily="18" charset="0"/>
              </a:rPr>
              <a:t> to the experimental units within each block. </a:t>
            </a:r>
          </a:p>
          <a:p>
            <a:pPr algn="just"/>
            <a:r>
              <a:rPr lang="en-US" sz="2000" dirty="0" smtClean="0">
                <a:latin typeface="Times New Roman" pitchFamily="18" charset="0"/>
                <a:cs typeface="Times New Roman" pitchFamily="18" charset="0"/>
              </a:rPr>
              <a:t>It should be emphasized that </a:t>
            </a:r>
            <a:r>
              <a:rPr lang="en-US" sz="2000" dirty="0" smtClean="0">
                <a:solidFill>
                  <a:srgbClr val="00B0F0"/>
                </a:solidFill>
                <a:latin typeface="Times New Roman" pitchFamily="18" charset="0"/>
                <a:cs typeface="Times New Roman" pitchFamily="18" charset="0"/>
              </a:rPr>
              <a:t>each treatment appears </a:t>
            </a:r>
            <a:r>
              <a:rPr lang="en-US" sz="2000" dirty="0" smtClean="0">
                <a:latin typeface="Times New Roman" pitchFamily="18" charset="0"/>
                <a:cs typeface="Times New Roman" pitchFamily="18" charset="0"/>
              </a:rPr>
              <a:t>in every block, and each block receives every treatment.</a:t>
            </a:r>
            <a:endParaRPr lang="en-US" sz="2000" dirty="0">
              <a:latin typeface="Times New Roman" pitchFamily="18" charset="0"/>
              <a:cs typeface="Times New Roman" pitchFamily="18"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OBJECTIVE: RCBD</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z="2000" dirty="0" smtClean="0">
                <a:latin typeface="Times New Roman" pitchFamily="18" charset="0"/>
                <a:cs typeface="Times New Roman" pitchFamily="18" charset="0"/>
              </a:rPr>
              <a:t>Isolate and remove from the error term the variation attributable to the blocks, while assuring that treatment means will be free of block effects.</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animal experiments, the breed of animal may be used as a blocking factor.</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experiments involving human beings, if it is desired that differences resulting from age be eliminated, then subjects may be grouped according to age so that one person of each age receives each treatment. </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randomized complete block design also may be employed effectively when an experiment must be carried out in more than one laboratory (block) or when several days (blocks) are required for completion.</a:t>
            </a:r>
            <a:endParaRPr lang="en-US" sz="2000" dirty="0">
              <a:latin typeface="Times New Roman" pitchFamily="18" charset="0"/>
              <a:cs typeface="Times New Roman" pitchFamily="18" charset="0"/>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OVA &amp; EXPERIMENTAL DESIG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04384"/>
            <a:ext cx="8064896" cy="605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4513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Data Display</a:t>
            </a:r>
            <a:endParaRPr lang="en-US"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498943" y="1357298"/>
            <a:ext cx="7486267" cy="3714776"/>
          </a:xfrm>
          <a:prstGeom prst="rect">
            <a:avLst/>
          </a:prstGeom>
          <a:noFill/>
          <a:ln w="9525">
            <a:noFill/>
            <a:miter lim="800000"/>
            <a:headEnd/>
            <a:tailEnd/>
          </a:ln>
          <a:effec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Hypotheses</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785786" y="1285860"/>
            <a:ext cx="3719527" cy="17522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00034" y="3571876"/>
            <a:ext cx="8216987" cy="2409833"/>
          </a:xfrm>
          <a:prstGeom prst="rect">
            <a:avLst/>
          </a:prstGeom>
          <a:noFill/>
          <a:ln w="9525">
            <a:noFill/>
            <a:miter lim="800000"/>
            <a:headEnd/>
            <a:tailEnd/>
          </a:ln>
          <a:effec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8.3.1</a:t>
            </a:r>
            <a:endParaRPr lang="en-US" b="1" dirty="0"/>
          </a:p>
        </p:txBody>
      </p:sp>
      <p:sp>
        <p:nvSpPr>
          <p:cNvPr id="3" name="Content Placeholder 2"/>
          <p:cNvSpPr>
            <a:spLocks noGrp="1"/>
          </p:cNvSpPr>
          <p:nvPr>
            <p:ph idx="1"/>
          </p:nvPr>
        </p:nvSpPr>
        <p:spPr/>
        <p:txBody>
          <a:bodyPr/>
          <a:lstStyle/>
          <a:p>
            <a:pPr>
              <a:buNone/>
            </a:pPr>
            <a:r>
              <a:rPr lang="en-US" dirty="0" smtClean="0"/>
              <a:t>	A physical therapist wished to compare three methods for teaching patients to use a certain prosthetic device. He felt that the rate of learning would be different for patients of different ages and wished to design an experiment in which the influence of age could be taken into account.</a:t>
            </a:r>
            <a:endParaRPr lang="en-US" dirty="0"/>
          </a:p>
        </p:txBody>
      </p:sp>
      <p:pic>
        <p:nvPicPr>
          <p:cNvPr id="3074" name="Picture 2"/>
          <p:cNvPicPr>
            <a:picLocks noChangeAspect="1" noChangeArrowheads="1"/>
          </p:cNvPicPr>
          <p:nvPr/>
        </p:nvPicPr>
        <p:blipFill>
          <a:blip r:embed="rId2"/>
          <a:srcRect/>
          <a:stretch>
            <a:fillRect/>
          </a:stretch>
        </p:blipFill>
        <p:spPr bwMode="auto">
          <a:xfrm>
            <a:off x="1285852" y="2428868"/>
            <a:ext cx="5791200" cy="6667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071670" y="3429000"/>
            <a:ext cx="3714750" cy="2533650"/>
          </a:xfrm>
          <a:prstGeom prst="rect">
            <a:avLst/>
          </a:prstGeom>
          <a:noFill/>
          <a:ln w="9525">
            <a:noFill/>
            <a:miter lim="800000"/>
            <a:headEnd/>
            <a:tailEnd/>
          </a:ln>
          <a:effec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a:t>
            </a:r>
            <a:endParaRPr lang="en-US" b="1" dirty="0"/>
          </a:p>
        </p:txBody>
      </p:sp>
      <p:sp>
        <p:nvSpPr>
          <p:cNvPr id="3" name="Content Placeholder 2"/>
          <p:cNvSpPr>
            <a:spLocks noGrp="1"/>
          </p:cNvSpPr>
          <p:nvPr>
            <p:ph idx="1"/>
          </p:nvPr>
        </p:nvSpPr>
        <p:spPr>
          <a:xfrm>
            <a:off x="457200" y="1196974"/>
            <a:ext cx="8329642" cy="5661026"/>
          </a:xfrm>
        </p:spPr>
        <p:txBody>
          <a:bodyPr/>
          <a:lstStyle/>
          <a:p>
            <a:r>
              <a:rPr lang="en-US" b="1" dirty="0" smtClean="0"/>
              <a:t>Hypotheses</a:t>
            </a:r>
          </a:p>
          <a:p>
            <a:endParaRPr lang="en-US" b="1" dirty="0" smtClean="0"/>
          </a:p>
          <a:p>
            <a:endParaRPr lang="en-US" b="1" dirty="0" smtClean="0"/>
          </a:p>
          <a:p>
            <a:r>
              <a:rPr lang="en-US" b="1" dirty="0" smtClean="0"/>
              <a:t>Test statistic</a:t>
            </a:r>
          </a:p>
          <a:p>
            <a:endParaRPr lang="en-US" b="1" dirty="0" smtClean="0"/>
          </a:p>
          <a:p>
            <a:endParaRPr lang="en-US" b="1" dirty="0" smtClean="0"/>
          </a:p>
          <a:p>
            <a:r>
              <a:rPr lang="en-US" b="1" dirty="0" smtClean="0"/>
              <a:t>Calculation</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Statistical decision</a:t>
            </a:r>
          </a:p>
          <a:p>
            <a:pPr lvl="3">
              <a:buNone/>
            </a:pPr>
            <a:r>
              <a:rPr lang="en-US" dirty="0" smtClean="0"/>
              <a:t>p value=0.001</a:t>
            </a:r>
          </a:p>
          <a:p>
            <a:pPr algn="just"/>
            <a:r>
              <a:rPr lang="en-US" b="1" dirty="0" smtClean="0"/>
              <a:t>Conclusion. We conclude that not all treatment effects are equal to zero, or equivalently, that not all treatment means are equal.</a:t>
            </a:r>
            <a:endParaRPr lang="en-US" b="1" dirty="0"/>
          </a:p>
        </p:txBody>
      </p:sp>
      <p:pic>
        <p:nvPicPr>
          <p:cNvPr id="4098" name="Picture 2"/>
          <p:cNvPicPr>
            <a:picLocks noChangeAspect="1" noChangeArrowheads="1"/>
          </p:cNvPicPr>
          <p:nvPr/>
        </p:nvPicPr>
        <p:blipFill>
          <a:blip r:embed="rId2"/>
          <a:srcRect/>
          <a:stretch>
            <a:fillRect/>
          </a:stretch>
        </p:blipFill>
        <p:spPr bwMode="auto">
          <a:xfrm>
            <a:off x="2857488" y="1285860"/>
            <a:ext cx="2847975" cy="762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143240" y="2357430"/>
            <a:ext cx="2009775" cy="4191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000364" y="2857496"/>
            <a:ext cx="5543550" cy="2562225"/>
          </a:xfrm>
          <a:prstGeom prst="rect">
            <a:avLst/>
          </a:prstGeom>
          <a:noFill/>
          <a:ln w="9525">
            <a:noFill/>
            <a:miter lim="800000"/>
            <a:headEnd/>
            <a:tailEnd/>
          </a:ln>
          <a:effec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Latin Square Design</a:t>
            </a:r>
          </a:p>
        </p:txBody>
      </p:sp>
      <p:sp>
        <p:nvSpPr>
          <p:cNvPr id="3" name="Content Placeholder 2"/>
          <p:cNvSpPr>
            <a:spLocks noGrp="1"/>
          </p:cNvSpPr>
          <p:nvPr>
            <p:ph idx="1"/>
          </p:nvPr>
        </p:nvSpPr>
        <p:spPr>
          <a:xfrm>
            <a:off x="457200" y="1196974"/>
            <a:ext cx="8363272" cy="5661025"/>
          </a:xfrm>
        </p:spPr>
        <p:txBody>
          <a:bodyPr/>
          <a:lstStyle/>
          <a:p>
            <a:endParaRPr lang="en-US" dirty="0" smtClean="0"/>
          </a:p>
          <a:p>
            <a:pPr algn="just"/>
            <a:r>
              <a:rPr lang="en-US" sz="1800" dirty="0"/>
              <a:t>The RCBD allows us to control for one extraneous source of variation. • The RCBD is used when we expect trend in one direction (day of the week, plots, etc.). </a:t>
            </a:r>
            <a:endParaRPr lang="en-US" sz="1800" dirty="0" smtClean="0"/>
          </a:p>
          <a:p>
            <a:pPr algn="just"/>
            <a:r>
              <a:rPr lang="en-US" sz="1800" dirty="0" smtClean="0"/>
              <a:t>We </a:t>
            </a:r>
            <a:r>
              <a:rPr lang="en-US" sz="1800" dirty="0"/>
              <a:t>will consider designs that allow us to control for two extraneous sources of variation. </a:t>
            </a:r>
          </a:p>
          <a:p>
            <a:pPr algn="just"/>
            <a:endParaRPr lang="en-US" sz="1800" dirty="0" smtClean="0"/>
          </a:p>
          <a:p>
            <a:pPr algn="just"/>
            <a:r>
              <a:rPr lang="en-US" sz="1800" dirty="0" smtClean="0"/>
              <a:t>When </a:t>
            </a:r>
            <a:r>
              <a:rPr lang="en-US" sz="1800" dirty="0"/>
              <a:t>the experimental material is divided into rows and columns and the treatments are allocated such that each treatment occurs only once in each row and each column, the design is known as L S D. In LSD the treatments are usually denoted by A B C D etc. For a 5 x 5 LSD the arrangements may be</a:t>
            </a:r>
          </a:p>
        </p:txBody>
      </p:sp>
      <p:pic>
        <p:nvPicPr>
          <p:cNvPr id="4" name="Picture 3"/>
          <p:cNvPicPr>
            <a:picLocks noChangeAspect="1"/>
          </p:cNvPicPr>
          <p:nvPr/>
        </p:nvPicPr>
        <p:blipFill>
          <a:blip r:embed="rId2"/>
          <a:stretch>
            <a:fillRect/>
          </a:stretch>
        </p:blipFill>
        <p:spPr>
          <a:xfrm>
            <a:off x="1475656" y="4646003"/>
            <a:ext cx="5886450" cy="2247900"/>
          </a:xfrm>
          <a:prstGeom prst="rect">
            <a:avLst/>
          </a:prstGeom>
        </p:spPr>
      </p:pic>
    </p:spTree>
    <p:extLst>
      <p:ext uri="{BB962C8B-B14F-4D97-AF65-F5344CB8AC3E}">
        <p14:creationId xmlns:p14="http://schemas.microsoft.com/office/powerpoint/2010/main" val="42124260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Applications</a:t>
            </a:r>
            <a:endParaRPr lang="en-US" b="1" dirty="0"/>
          </a:p>
        </p:txBody>
      </p:sp>
      <p:sp>
        <p:nvSpPr>
          <p:cNvPr id="3" name="Content Placeholder 2"/>
          <p:cNvSpPr>
            <a:spLocks noGrp="1"/>
          </p:cNvSpPr>
          <p:nvPr>
            <p:ph idx="1"/>
          </p:nvPr>
        </p:nvSpPr>
        <p:spPr/>
        <p:txBody>
          <a:bodyPr/>
          <a:lstStyle/>
          <a:p>
            <a:pPr>
              <a:buNone/>
            </a:pPr>
            <a:r>
              <a:rPr lang="en-US" dirty="0" smtClean="0"/>
              <a:t>	Widest application in the analysis of data derived from experiments</a:t>
            </a:r>
          </a:p>
          <a:p>
            <a:pPr>
              <a:buNone/>
            </a:pPr>
            <a:endParaRPr lang="en-US" dirty="0" smtClean="0"/>
          </a:p>
          <a:p>
            <a:r>
              <a:rPr lang="en-US" b="1" dirty="0" smtClean="0"/>
              <a:t>Purposes</a:t>
            </a:r>
          </a:p>
          <a:p>
            <a:r>
              <a:rPr lang="en-US" dirty="0" smtClean="0"/>
              <a:t>To estimate and test hypotheses about population variances, and</a:t>
            </a:r>
          </a:p>
          <a:p>
            <a:r>
              <a:rPr lang="en-US" dirty="0" smtClean="0"/>
              <a:t>To estimate and test hypotheses about population means. </a:t>
            </a:r>
          </a:p>
          <a:p>
            <a:pPr lvl="3">
              <a:buNone/>
            </a:pPr>
            <a:r>
              <a:rPr lang="en-US" altLang="en-US" dirty="0" smtClean="0"/>
              <a:t>There must be </a:t>
            </a:r>
            <a:r>
              <a:rPr lang="en-US" altLang="en-US" b="1" i="1" u="sng" dirty="0" smtClean="0">
                <a:solidFill>
                  <a:schemeClr val="accent6">
                    <a:lumMod val="75000"/>
                  </a:schemeClr>
                </a:solidFill>
              </a:rPr>
              <a:t>at least three</a:t>
            </a:r>
            <a:r>
              <a:rPr lang="en-US" altLang="en-US" dirty="0" smtClean="0"/>
              <a:t> groups of data</a:t>
            </a:r>
            <a:endParaRPr lang="en-US" dirty="0"/>
          </a:p>
        </p:txBody>
      </p:sp>
      <p:pic>
        <p:nvPicPr>
          <p:cNvPr id="243714" name="Picture 2"/>
          <p:cNvPicPr>
            <a:picLocks noChangeAspect="1" noChangeArrowheads="1"/>
          </p:cNvPicPr>
          <p:nvPr/>
        </p:nvPicPr>
        <p:blipFill>
          <a:blip r:embed="rId2"/>
          <a:srcRect/>
          <a:stretch>
            <a:fillRect/>
          </a:stretch>
        </p:blipFill>
        <p:spPr bwMode="auto">
          <a:xfrm>
            <a:off x="2000232" y="3071810"/>
            <a:ext cx="4619640" cy="3238322"/>
          </a:xfrm>
          <a:prstGeom prst="rect">
            <a:avLst/>
          </a:prstGeom>
          <a:noFill/>
          <a:ln w="9525">
            <a:noFill/>
            <a:miter lim="800000"/>
            <a:headEnd/>
            <a:tailEnd/>
          </a:ln>
          <a:effec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and Disadvantages</a:t>
            </a:r>
            <a:endParaRPr lang="en-US" b="1" dirty="0"/>
          </a:p>
        </p:txBody>
      </p:sp>
      <p:sp>
        <p:nvSpPr>
          <p:cNvPr id="3" name="Content Placeholder 2"/>
          <p:cNvSpPr>
            <a:spLocks noGrp="1"/>
          </p:cNvSpPr>
          <p:nvPr>
            <p:ph idx="1"/>
          </p:nvPr>
        </p:nvSpPr>
        <p:spPr/>
        <p:txBody>
          <a:bodyPr/>
          <a:lstStyle/>
          <a:p>
            <a:pPr algn="just"/>
            <a:r>
              <a:rPr lang="en-US" sz="2000" b="1" dirty="0"/>
              <a:t>Advantages:</a:t>
            </a:r>
            <a:r>
              <a:rPr lang="en-US" sz="2000" dirty="0"/>
              <a:t> </a:t>
            </a:r>
            <a:endParaRPr lang="en-US" sz="2000" dirty="0" smtClean="0"/>
          </a:p>
          <a:p>
            <a:pPr algn="just"/>
            <a:r>
              <a:rPr lang="en-US" sz="2000" dirty="0" smtClean="0"/>
              <a:t>We </a:t>
            </a:r>
            <a:r>
              <a:rPr lang="en-US" sz="2000" dirty="0"/>
              <a:t>can control for two sources of variation. </a:t>
            </a:r>
            <a:endParaRPr lang="en-US" sz="2000" dirty="0" smtClean="0"/>
          </a:p>
          <a:p>
            <a:pPr algn="just"/>
            <a:r>
              <a:rPr lang="en-US" sz="2000" dirty="0" smtClean="0"/>
              <a:t>Controlling </a:t>
            </a:r>
            <a:r>
              <a:rPr lang="en-US" sz="2000" dirty="0"/>
              <a:t>two sources reduces experimental error. </a:t>
            </a:r>
            <a:endParaRPr lang="en-US" sz="2000" dirty="0" smtClean="0"/>
          </a:p>
          <a:p>
            <a:pPr algn="just"/>
            <a:r>
              <a:rPr lang="en-US" sz="2000" dirty="0" smtClean="0"/>
              <a:t>Easy </a:t>
            </a:r>
            <a:r>
              <a:rPr lang="en-US" sz="2000" dirty="0"/>
              <a:t>to analyze. </a:t>
            </a:r>
            <a:endParaRPr lang="en-US" sz="2000" dirty="0" smtClean="0"/>
          </a:p>
          <a:p>
            <a:pPr algn="just"/>
            <a:endParaRPr lang="en-US" sz="2000" dirty="0"/>
          </a:p>
          <a:p>
            <a:pPr algn="just"/>
            <a:r>
              <a:rPr lang="en-US" sz="2000" b="1" dirty="0" smtClean="0"/>
              <a:t>Disadvantages</a:t>
            </a:r>
            <a:r>
              <a:rPr lang="en-US" sz="2000" b="1" dirty="0"/>
              <a:t>:</a:t>
            </a:r>
            <a:r>
              <a:rPr lang="en-US" sz="2000" dirty="0"/>
              <a:t> </a:t>
            </a:r>
            <a:endParaRPr lang="en-US" sz="2000" dirty="0" smtClean="0"/>
          </a:p>
          <a:p>
            <a:pPr algn="just"/>
            <a:r>
              <a:rPr lang="en-US" sz="2000" dirty="0" smtClean="0"/>
              <a:t>Restricted </a:t>
            </a:r>
            <a:r>
              <a:rPr lang="en-US" sz="2000" dirty="0"/>
              <a:t>since # treats. equals the # rows and # of cols. </a:t>
            </a:r>
            <a:endParaRPr lang="en-US" sz="2000" dirty="0" smtClean="0"/>
          </a:p>
          <a:p>
            <a:pPr algn="just"/>
            <a:r>
              <a:rPr lang="en-US" sz="2000" dirty="0" smtClean="0"/>
              <a:t>Difficult </a:t>
            </a:r>
            <a:r>
              <a:rPr lang="en-US" sz="2000" dirty="0"/>
              <a:t>to achieve homogeneous blocking in two directions. </a:t>
            </a:r>
            <a:endParaRPr lang="en-US" sz="2000" dirty="0" smtClean="0"/>
          </a:p>
          <a:p>
            <a:pPr algn="just"/>
            <a:r>
              <a:rPr lang="en-US" sz="2000" dirty="0" smtClean="0"/>
              <a:t>The </a:t>
            </a:r>
            <a:r>
              <a:rPr lang="en-US" sz="2000" dirty="0"/>
              <a:t>design is usually small (because of 1 and 2) </a:t>
            </a:r>
            <a:endParaRPr lang="en-US" sz="2000" dirty="0" smtClean="0"/>
          </a:p>
          <a:p>
            <a:pPr algn="just"/>
            <a:r>
              <a:rPr lang="en-US" sz="2000" dirty="0" smtClean="0"/>
              <a:t>Because </a:t>
            </a:r>
            <a:r>
              <a:rPr lang="en-US" sz="2000" dirty="0"/>
              <a:t>of 3, we have low power </a:t>
            </a:r>
            <a:endParaRPr lang="en-US" sz="2000" dirty="0" smtClean="0"/>
          </a:p>
          <a:p>
            <a:pPr algn="just"/>
            <a:r>
              <a:rPr lang="en-US" sz="2000" dirty="0" smtClean="0"/>
              <a:t>Assumes </a:t>
            </a:r>
            <a:r>
              <a:rPr lang="en-US" sz="2000" dirty="0"/>
              <a:t>no row by treat or col by treat interaction. </a:t>
            </a:r>
            <a:endParaRPr lang="en-US" sz="2000" dirty="0" smtClean="0"/>
          </a:p>
          <a:p>
            <a:pPr algn="just"/>
            <a:r>
              <a:rPr lang="en-US" sz="2000" dirty="0" smtClean="0"/>
              <a:t>Note</a:t>
            </a:r>
            <a:r>
              <a:rPr lang="en-US" sz="2000" dirty="0"/>
              <a:t>: The solution to disadvantages 3 and 4 is to have replicated Latin squares</a:t>
            </a:r>
            <a:r>
              <a:rPr lang="en-US" dirty="0"/>
              <a:t>!</a:t>
            </a:r>
          </a:p>
        </p:txBody>
      </p:sp>
    </p:spTree>
    <p:extLst>
      <p:ext uri="{BB962C8B-B14F-4D97-AF65-F5344CB8AC3E}">
        <p14:creationId xmlns:p14="http://schemas.microsoft.com/office/powerpoint/2010/main" val="140368546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ANOVA Table LSD</a:t>
            </a:r>
            <a:endParaRPr lang="en-US" sz="3200" b="1" dirty="0"/>
          </a:p>
        </p:txBody>
      </p:sp>
      <p:pic>
        <p:nvPicPr>
          <p:cNvPr id="4" name="Content Placeholder 3"/>
          <p:cNvPicPr>
            <a:picLocks noGrp="1" noChangeAspect="1"/>
          </p:cNvPicPr>
          <p:nvPr>
            <p:ph idx="1"/>
          </p:nvPr>
        </p:nvPicPr>
        <p:blipFill>
          <a:blip r:embed="rId2"/>
          <a:stretch>
            <a:fillRect/>
          </a:stretch>
        </p:blipFill>
        <p:spPr>
          <a:xfrm>
            <a:off x="-13761" y="1844824"/>
            <a:ext cx="8906239" cy="3528392"/>
          </a:xfrm>
          <a:prstGeom prst="rect">
            <a:avLst/>
          </a:prstGeom>
        </p:spPr>
      </p:pic>
    </p:spTree>
    <p:extLst>
      <p:ext uri="{BB962C8B-B14F-4D97-AF65-F5344CB8AC3E}">
        <p14:creationId xmlns:p14="http://schemas.microsoft.com/office/powerpoint/2010/main" val="71753621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Problem 1</a:t>
            </a:r>
            <a:endParaRPr lang="en-US" sz="2800" b="1" dirty="0"/>
          </a:p>
        </p:txBody>
      </p:sp>
      <p:sp>
        <p:nvSpPr>
          <p:cNvPr id="3" name="Content Placeholder 2"/>
          <p:cNvSpPr>
            <a:spLocks noGrp="1"/>
          </p:cNvSpPr>
          <p:nvPr>
            <p:ph idx="1"/>
          </p:nvPr>
        </p:nvSpPr>
        <p:spPr/>
        <p:txBody>
          <a:bodyPr/>
          <a:lstStyle/>
          <a:p>
            <a:r>
              <a:rPr lang="en-US" sz="2400" dirty="0"/>
              <a:t>Below are given the plan and yield in </a:t>
            </a:r>
            <a:r>
              <a:rPr lang="en-US" sz="2400" dirty="0" err="1"/>
              <a:t>kgs</a:t>
            </a:r>
            <a:r>
              <a:rPr lang="en-US" sz="2400" dirty="0"/>
              <a:t>/plot of a 5x5 Latin square experiment on the wheat crop carried out for testing the effects of five, manorial treatments A, B, C, D, and E. ‘A’ denotes control</a:t>
            </a:r>
            <a:r>
              <a:rPr lang="en-US" sz="2400" dirty="0" smtClean="0"/>
              <a:t>.</a:t>
            </a:r>
          </a:p>
          <a:p>
            <a:endParaRPr lang="en-US" sz="2400" dirty="0"/>
          </a:p>
        </p:txBody>
      </p:sp>
      <p:pic>
        <p:nvPicPr>
          <p:cNvPr id="4" name="Picture 3"/>
          <p:cNvPicPr>
            <a:picLocks noChangeAspect="1"/>
          </p:cNvPicPr>
          <p:nvPr/>
        </p:nvPicPr>
        <p:blipFill>
          <a:blip r:embed="rId2"/>
          <a:stretch>
            <a:fillRect/>
          </a:stretch>
        </p:blipFill>
        <p:spPr>
          <a:xfrm>
            <a:off x="1475656" y="3428999"/>
            <a:ext cx="5472608" cy="2754587"/>
          </a:xfrm>
          <a:prstGeom prst="rect">
            <a:avLst/>
          </a:prstGeom>
        </p:spPr>
      </p:pic>
    </p:spTree>
    <p:extLst>
      <p:ext uri="{BB962C8B-B14F-4D97-AF65-F5344CB8AC3E}">
        <p14:creationId xmlns:p14="http://schemas.microsoft.com/office/powerpoint/2010/main" val="273743979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Solution</a:t>
            </a:r>
            <a:endParaRPr lang="en-US" sz="3200" b="1" dirty="0"/>
          </a:p>
        </p:txBody>
      </p:sp>
      <p:pic>
        <p:nvPicPr>
          <p:cNvPr id="4" name="Picture 3"/>
          <p:cNvPicPr>
            <a:picLocks noChangeAspect="1"/>
          </p:cNvPicPr>
          <p:nvPr/>
        </p:nvPicPr>
        <p:blipFill>
          <a:blip r:embed="rId2"/>
          <a:stretch>
            <a:fillRect/>
          </a:stretch>
        </p:blipFill>
        <p:spPr>
          <a:xfrm>
            <a:off x="0" y="2276873"/>
            <a:ext cx="9133160" cy="2412290"/>
          </a:xfrm>
          <a:prstGeom prst="rect">
            <a:avLst/>
          </a:prstGeom>
        </p:spPr>
      </p:pic>
    </p:spTree>
    <p:extLst>
      <p:ext uri="{BB962C8B-B14F-4D97-AF65-F5344CB8AC3E}">
        <p14:creationId xmlns:p14="http://schemas.microsoft.com/office/powerpoint/2010/main" val="239374304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Problem 2</a:t>
            </a:r>
            <a:endParaRPr lang="en-US" sz="2800" b="1" dirty="0"/>
          </a:p>
        </p:txBody>
      </p:sp>
      <p:pic>
        <p:nvPicPr>
          <p:cNvPr id="4" name="Content Placeholder 3"/>
          <p:cNvPicPr>
            <a:picLocks noGrp="1" noChangeAspect="1"/>
          </p:cNvPicPr>
          <p:nvPr>
            <p:ph idx="1"/>
          </p:nvPr>
        </p:nvPicPr>
        <p:blipFill>
          <a:blip r:embed="rId2"/>
          <a:stretch>
            <a:fillRect/>
          </a:stretch>
        </p:blipFill>
        <p:spPr>
          <a:xfrm>
            <a:off x="457199" y="2492896"/>
            <a:ext cx="8281921" cy="2808312"/>
          </a:xfrm>
          <a:prstGeom prst="rect">
            <a:avLst/>
          </a:prstGeom>
        </p:spPr>
      </p:pic>
    </p:spTree>
    <p:extLst>
      <p:ext uri="{BB962C8B-B14F-4D97-AF65-F5344CB8AC3E}">
        <p14:creationId xmlns:p14="http://schemas.microsoft.com/office/powerpoint/2010/main" val="159840437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FACTORIAL EXPERIMENT</a:t>
            </a:r>
            <a:endParaRPr lang="en-US" b="1" dirty="0"/>
          </a:p>
        </p:txBody>
      </p:sp>
      <p:sp>
        <p:nvSpPr>
          <p:cNvPr id="3" name="Content Placeholder 2"/>
          <p:cNvSpPr>
            <a:spLocks noGrp="1"/>
          </p:cNvSpPr>
          <p:nvPr>
            <p:ph idx="1"/>
          </p:nvPr>
        </p:nvSpPr>
        <p:spPr/>
        <p:txBody>
          <a:bodyPr/>
          <a:lstStyle/>
          <a:p>
            <a:pPr algn="just"/>
            <a:r>
              <a:rPr lang="en-US" sz="2400" dirty="0" smtClean="0">
                <a:latin typeface="Times New Roman" pitchFamily="18" charset="0"/>
                <a:cs typeface="Times New Roman" pitchFamily="18" charset="0"/>
              </a:rPr>
              <a:t>In the experimental designs that we have considered up to this point, we have been</a:t>
            </a:r>
          </a:p>
          <a:p>
            <a:pPr algn="just"/>
            <a:r>
              <a:rPr lang="en-US" sz="2400" dirty="0" smtClean="0">
                <a:latin typeface="Times New Roman" pitchFamily="18" charset="0"/>
                <a:cs typeface="Times New Roman" pitchFamily="18" charset="0"/>
              </a:rPr>
              <a:t>interested in the effects of only one variable—the treatments. </a:t>
            </a:r>
          </a:p>
          <a:p>
            <a:pPr algn="just"/>
            <a:r>
              <a:rPr lang="en-US" sz="2400" dirty="0" smtClean="0">
                <a:latin typeface="Times New Roman" pitchFamily="18" charset="0"/>
                <a:cs typeface="Times New Roman" pitchFamily="18" charset="0"/>
              </a:rPr>
              <a:t>Frequently, however, we may be interested in studying, simultaneously, the effects of two or more variables.</a:t>
            </a:r>
          </a:p>
          <a:p>
            <a:pPr algn="just"/>
            <a:r>
              <a:rPr lang="en-US" sz="2400" dirty="0" smtClean="0">
                <a:latin typeface="Times New Roman" pitchFamily="18" charset="0"/>
                <a:cs typeface="Times New Roman" pitchFamily="18" charset="0"/>
              </a:rPr>
              <a:t>We refer to the variables in which we are interested as </a:t>
            </a:r>
            <a:r>
              <a:rPr lang="en-US" sz="2400" i="1" dirty="0" smtClean="0">
                <a:latin typeface="Times New Roman" pitchFamily="18" charset="0"/>
                <a:cs typeface="Times New Roman" pitchFamily="18" charset="0"/>
              </a:rPr>
              <a:t>factors. </a:t>
            </a:r>
          </a:p>
          <a:p>
            <a:pPr algn="just"/>
            <a:r>
              <a:rPr lang="en-US" sz="2400" i="1" dirty="0" smtClean="0">
                <a:latin typeface="Times New Roman" pitchFamily="18" charset="0"/>
                <a:cs typeface="Times New Roman" pitchFamily="18" charset="0"/>
              </a:rPr>
              <a:t>The experiment </a:t>
            </a:r>
            <a:r>
              <a:rPr lang="en-US" sz="2400" dirty="0" smtClean="0">
                <a:latin typeface="Times New Roman" pitchFamily="18" charset="0"/>
                <a:cs typeface="Times New Roman" pitchFamily="18" charset="0"/>
              </a:rPr>
              <a:t>in which two or more factors are investigated simultaneously is called a </a:t>
            </a:r>
            <a:r>
              <a:rPr lang="en-US" sz="2400" i="1" dirty="0" smtClean="0">
                <a:latin typeface="Times New Roman" pitchFamily="18" charset="0"/>
                <a:cs typeface="Times New Roman" pitchFamily="18" charset="0"/>
              </a:rPr>
              <a:t>factorial experiment.</a:t>
            </a:r>
          </a:p>
          <a:p>
            <a:pPr algn="just"/>
            <a:r>
              <a:rPr lang="en-US" sz="2400" dirty="0" smtClean="0">
                <a:latin typeface="Times New Roman" pitchFamily="18" charset="0"/>
                <a:cs typeface="Times New Roman" pitchFamily="18" charset="0"/>
              </a:rPr>
              <a:t>The different designated categories of the factors are called </a:t>
            </a:r>
            <a:r>
              <a:rPr lang="en-US" sz="2400" i="1" dirty="0" smtClean="0">
                <a:latin typeface="Times New Roman" pitchFamily="18" charset="0"/>
                <a:cs typeface="Times New Roman" pitchFamily="18" charset="0"/>
              </a:rPr>
              <a:t>levels.</a:t>
            </a:r>
            <a:endParaRPr lang="en-US" sz="24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sp>
        <p:nvSpPr>
          <p:cNvPr id="3" name="Content Placeholder 2"/>
          <p:cNvSpPr>
            <a:spLocks noGrp="1"/>
          </p:cNvSpPr>
          <p:nvPr>
            <p:ph idx="1"/>
          </p:nvPr>
        </p:nvSpPr>
        <p:spPr/>
        <p:txBody>
          <a:bodyPr/>
          <a:lstStyle/>
          <a:p>
            <a:pPr algn="just"/>
            <a:r>
              <a:rPr lang="en-US" sz="2400" dirty="0" smtClean="0">
                <a:latin typeface="Times New Roman" pitchFamily="18" charset="0"/>
                <a:cs typeface="Times New Roman" pitchFamily="18" charset="0"/>
              </a:rPr>
              <a:t>Suppose, for example, that we are studying the effect on reaction time of three dosages of some drug.</a:t>
            </a:r>
          </a:p>
          <a:p>
            <a:pPr algn="just"/>
            <a:r>
              <a:rPr lang="en-US" sz="2400" dirty="0" smtClean="0">
                <a:latin typeface="Times New Roman" pitchFamily="18" charset="0"/>
                <a:cs typeface="Times New Roman" pitchFamily="18" charset="0"/>
              </a:rPr>
              <a:t>The drug factor, then, is said to occur at three levels. </a:t>
            </a:r>
          </a:p>
          <a:p>
            <a:pPr algn="just"/>
            <a:r>
              <a:rPr lang="en-US" sz="2400" dirty="0" smtClean="0">
                <a:latin typeface="Times New Roman" pitchFamily="18" charset="0"/>
                <a:cs typeface="Times New Roman" pitchFamily="18" charset="0"/>
              </a:rPr>
              <a:t>Suppose the second factor of interest in the study is age, and it is thought that two age groups, under 65 years and 65 years and older, should be included. </a:t>
            </a:r>
          </a:p>
          <a:p>
            <a:pPr algn="just"/>
            <a:r>
              <a:rPr lang="en-US" sz="2400" dirty="0" smtClean="0">
                <a:latin typeface="Times New Roman" pitchFamily="18" charset="0"/>
                <a:cs typeface="Times New Roman" pitchFamily="18" charset="0"/>
              </a:rPr>
              <a:t>We then have two levels of the age factor. </a:t>
            </a:r>
          </a:p>
          <a:p>
            <a:pPr algn="just"/>
            <a:r>
              <a:rPr lang="en-US" sz="2400" dirty="0" smtClean="0">
                <a:latin typeface="Times New Roman" pitchFamily="18" charset="0"/>
                <a:cs typeface="Times New Roman" pitchFamily="18" charset="0"/>
              </a:rPr>
              <a:t>In general, we say that factor </a:t>
            </a:r>
            <a:r>
              <a:rPr lang="en-US" sz="2400" i="1" dirty="0" smtClean="0">
                <a:latin typeface="Times New Roman" pitchFamily="18" charset="0"/>
                <a:cs typeface="Times New Roman" pitchFamily="18" charset="0"/>
              </a:rPr>
              <a:t>A occurs at a levels and factor B occurs at b levels.</a:t>
            </a:r>
          </a:p>
          <a:p>
            <a:pPr algn="just"/>
            <a:r>
              <a:rPr lang="en-US" sz="2400" dirty="0" smtClean="0">
                <a:latin typeface="Times New Roman" pitchFamily="18" charset="0"/>
                <a:cs typeface="Times New Roman" pitchFamily="18" charset="0"/>
              </a:rPr>
              <a:t>In a factorial experiment we may study not only the effects of individual factors but also, if the experiment is properly conducted, the interaction between factors.</a:t>
            </a:r>
            <a:endParaRPr lang="en-US" sz="24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8.5.1</a:t>
            </a:r>
            <a:endParaRPr lang="en-US" b="1" dirty="0"/>
          </a:p>
        </p:txBody>
      </p:sp>
      <p:sp>
        <p:nvSpPr>
          <p:cNvPr id="3" name="Content Placeholder 2"/>
          <p:cNvSpPr>
            <a:spLocks noGrp="1"/>
          </p:cNvSpPr>
          <p:nvPr>
            <p:ph idx="1"/>
          </p:nvPr>
        </p:nvSpPr>
        <p:spPr/>
        <p:txBody>
          <a:bodyPr/>
          <a:lstStyle/>
          <a:p>
            <a:pPr algn="just">
              <a:buNone/>
            </a:pPr>
            <a:r>
              <a:rPr lang="en-US" dirty="0" smtClean="0"/>
              <a:t>	</a:t>
            </a:r>
            <a:r>
              <a:rPr lang="en-US" sz="1800" dirty="0" smtClean="0">
                <a:latin typeface="Times New Roman" pitchFamily="18" charset="0"/>
                <a:cs typeface="Times New Roman" pitchFamily="18" charset="0"/>
              </a:rPr>
              <a:t>Suppose, in terms of effect on reaction time, that the true relationship between three dosage levels of some drug and the age of human subjects taking the drug is known. Suppose further that age occurs at two levels—“young” (under 65) and “old” (65 and older). If the true relationship between the two factors is known, we will know, for the three dosage levels, the mean effect on reaction time of subjects in the two age groups.</a:t>
            </a:r>
            <a:endParaRPr lang="en-US" sz="1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857356" y="3214686"/>
            <a:ext cx="5657850" cy="26860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and Drug Effect (No Interaction)</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642910" y="2285992"/>
            <a:ext cx="7752445" cy="2828933"/>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1000100" y="0"/>
            <a:ext cx="5657850" cy="26860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and Drug Effect (with interaction)</a:t>
            </a:r>
            <a:endParaRPr lang="en-US" dirty="0"/>
          </a:p>
        </p:txBody>
      </p:sp>
      <p:sp>
        <p:nvSpPr>
          <p:cNvPr id="3" name="Content Placeholder 2"/>
          <p:cNvSpPr>
            <a:spLocks noGrp="1"/>
          </p:cNvSpPr>
          <p:nvPr>
            <p:ph idx="1"/>
          </p:nvPr>
        </p:nvSpPr>
        <p:spPr>
          <a:xfrm>
            <a:off x="457200" y="1196974"/>
            <a:ext cx="8186766" cy="5446735"/>
          </a:xfrm>
        </p:spPr>
        <p:txBody>
          <a:bodyPr/>
          <a:lstStyle/>
          <a:p>
            <a:endParaRPr lang="en-US" dirty="0"/>
          </a:p>
        </p:txBody>
      </p:sp>
      <p:pic>
        <p:nvPicPr>
          <p:cNvPr id="7170" name="Picture 2"/>
          <p:cNvPicPr>
            <a:picLocks noChangeAspect="1" noChangeArrowheads="1"/>
          </p:cNvPicPr>
          <p:nvPr/>
        </p:nvPicPr>
        <p:blipFill>
          <a:blip r:embed="rId2"/>
          <a:srcRect/>
          <a:stretch>
            <a:fillRect/>
          </a:stretch>
        </p:blipFill>
        <p:spPr bwMode="auto">
          <a:xfrm>
            <a:off x="571472" y="1285860"/>
            <a:ext cx="5543550" cy="23622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71472" y="3714752"/>
            <a:ext cx="7707732" cy="279559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endParaRPr lang="en-US" b="1" dirty="0"/>
          </a:p>
        </p:txBody>
      </p:sp>
      <p:sp>
        <p:nvSpPr>
          <p:cNvPr id="3" name="Content Placeholder 2"/>
          <p:cNvSpPr>
            <a:spLocks noGrp="1"/>
          </p:cNvSpPr>
          <p:nvPr>
            <p:ph idx="1"/>
          </p:nvPr>
        </p:nvSpPr>
        <p:spPr>
          <a:xfrm>
            <a:off x="0" y="857232"/>
            <a:ext cx="8786842" cy="6000768"/>
          </a:xfrm>
        </p:spPr>
        <p:txBody>
          <a:bodyPr/>
          <a:lstStyle/>
          <a:p>
            <a:r>
              <a:rPr lang="en-US" b="1" dirty="0" smtClean="0"/>
              <a:t>Data.  </a:t>
            </a:r>
            <a:endParaRPr lang="en-US" dirty="0" smtClean="0"/>
          </a:p>
          <a:p>
            <a:pPr marL="0" indent="0" eaLnBrk="1" hangingPunct="1">
              <a:defRPr/>
            </a:pPr>
            <a:r>
              <a:rPr lang="en-US" b="1" dirty="0" smtClean="0"/>
              <a:t>Assumptions. </a:t>
            </a:r>
          </a:p>
          <a:p>
            <a:pPr marL="0" indent="0" eaLnBrk="1" hangingPunct="1">
              <a:defRPr/>
            </a:pPr>
            <a:r>
              <a:rPr lang="en-US" altLang="en-US" dirty="0" smtClean="0"/>
              <a:t>Normal distribution of the data</a:t>
            </a:r>
          </a:p>
          <a:p>
            <a:pPr marL="0" indent="0" eaLnBrk="1" hangingPunct="1">
              <a:defRPr/>
            </a:pPr>
            <a:r>
              <a:rPr lang="en-US" altLang="en-US" dirty="0" smtClean="0"/>
              <a:t>Independent simple random samples</a:t>
            </a:r>
          </a:p>
          <a:p>
            <a:pPr marL="0" indent="0" eaLnBrk="1" hangingPunct="1">
              <a:defRPr/>
            </a:pPr>
            <a:r>
              <a:rPr lang="en-US" altLang="en-US" dirty="0" smtClean="0"/>
              <a:t> Constant variance</a:t>
            </a:r>
          </a:p>
          <a:p>
            <a:pPr marL="0" indent="0" eaLnBrk="1" hangingPunct="1">
              <a:defRPr/>
            </a:pPr>
            <a:r>
              <a:rPr lang="en-US" b="1" dirty="0" smtClean="0"/>
              <a:t>Hypotheses. 	</a:t>
            </a:r>
          </a:p>
          <a:p>
            <a:endParaRPr lang="en-US" b="1" dirty="0" smtClean="0"/>
          </a:p>
          <a:p>
            <a:endParaRPr lang="en-US" b="1" dirty="0" smtClean="0"/>
          </a:p>
          <a:p>
            <a:endParaRPr lang="en-US" b="1" dirty="0" smtClean="0"/>
          </a:p>
          <a:p>
            <a:r>
              <a:rPr lang="en-US" b="1" dirty="0" smtClean="0"/>
              <a:t>Test statistic.</a:t>
            </a:r>
          </a:p>
          <a:p>
            <a:r>
              <a:rPr lang="en-US" b="1" dirty="0" smtClean="0"/>
              <a:t>Distribution of test statistic: </a:t>
            </a:r>
            <a:r>
              <a:rPr lang="en-US" dirty="0" smtClean="0"/>
              <a:t>V.R. is distributed as the </a:t>
            </a:r>
            <a:r>
              <a:rPr lang="en-US" i="1" dirty="0" smtClean="0"/>
              <a:t>F distribution with 		and 		</a:t>
            </a:r>
            <a:r>
              <a:rPr lang="en-US" i="1" dirty="0" err="1" smtClean="0"/>
              <a:t>d.f</a:t>
            </a:r>
            <a:r>
              <a:rPr lang="en-US" i="1" dirty="0" smtClean="0"/>
              <a:t>.</a:t>
            </a:r>
            <a:endParaRPr lang="en-US" dirty="0" smtClean="0"/>
          </a:p>
          <a:p>
            <a:r>
              <a:rPr lang="en-US" b="1" dirty="0" smtClean="0"/>
              <a:t>Decision rule. </a:t>
            </a:r>
            <a:r>
              <a:rPr lang="en-US" altLang="en-US" dirty="0" smtClean="0"/>
              <a:t>A large value of F indicates rejection of </a:t>
            </a:r>
            <a:r>
              <a:rPr lang="en-US" altLang="en-US" i="1" dirty="0" smtClean="0"/>
              <a:t>H</a:t>
            </a:r>
            <a:r>
              <a:rPr lang="en-US" altLang="en-US" baseline="-25000" dirty="0" smtClean="0"/>
              <a:t>0</a:t>
            </a:r>
            <a:r>
              <a:rPr lang="en-US" altLang="en-US" dirty="0" smtClean="0"/>
              <a:t>.</a:t>
            </a:r>
          </a:p>
          <a:p>
            <a:endParaRPr lang="en-US" b="1" dirty="0" smtClean="0"/>
          </a:p>
          <a:p>
            <a:r>
              <a:rPr lang="en-US" b="1" dirty="0" smtClean="0"/>
              <a:t>Calculation of test statistic. </a:t>
            </a:r>
            <a:r>
              <a:rPr lang="en-US" dirty="0" smtClean="0"/>
              <a:t>Using SPSS</a:t>
            </a:r>
          </a:p>
          <a:p>
            <a:endParaRPr lang="en-US" b="1" dirty="0" smtClean="0"/>
          </a:p>
          <a:p>
            <a:r>
              <a:rPr lang="en-US" b="1" dirty="0" smtClean="0"/>
              <a:t>Statistical decision. </a:t>
            </a:r>
            <a:r>
              <a:rPr lang="en-US" dirty="0" smtClean="0"/>
              <a:t>Reject the null hypothesis if the computed value of V.R. is equal to or greater than the critical value of </a:t>
            </a:r>
            <a:r>
              <a:rPr lang="en-US" i="1" dirty="0" smtClean="0"/>
              <a:t>F for the </a:t>
            </a:r>
            <a:r>
              <a:rPr lang="en-US" dirty="0" smtClean="0"/>
              <a:t>chosen 	level.</a:t>
            </a:r>
          </a:p>
          <a:p>
            <a:r>
              <a:rPr lang="en-US" b="1" i="1" dirty="0" smtClean="0"/>
              <a:t>p value.</a:t>
            </a:r>
          </a:p>
          <a:p>
            <a:r>
              <a:rPr lang="en-US" b="1" i="1" dirty="0" smtClean="0"/>
              <a:t>Conclusion:</a:t>
            </a:r>
            <a:endParaRPr lang="en-US" b="1" dirty="0" smtClean="0"/>
          </a:p>
        </p:txBody>
      </p:sp>
      <p:pic>
        <p:nvPicPr>
          <p:cNvPr id="244738" name="Picture 2"/>
          <p:cNvPicPr>
            <a:picLocks noChangeAspect="1" noChangeArrowheads="1"/>
          </p:cNvPicPr>
          <p:nvPr/>
        </p:nvPicPr>
        <p:blipFill>
          <a:blip r:embed="rId2"/>
          <a:srcRect/>
          <a:stretch>
            <a:fillRect/>
          </a:stretch>
        </p:blipFill>
        <p:spPr bwMode="auto">
          <a:xfrm>
            <a:off x="2071670" y="2500306"/>
            <a:ext cx="2457450" cy="695325"/>
          </a:xfrm>
          <a:prstGeom prst="rect">
            <a:avLst/>
          </a:prstGeom>
          <a:noFill/>
          <a:ln w="9525">
            <a:noFill/>
            <a:miter lim="800000"/>
            <a:headEnd/>
            <a:tailEnd/>
          </a:ln>
          <a:effectLst/>
        </p:spPr>
      </p:pic>
      <p:pic>
        <p:nvPicPr>
          <p:cNvPr id="244739" name="Picture 3"/>
          <p:cNvPicPr>
            <a:picLocks noChangeAspect="1" noChangeArrowheads="1"/>
          </p:cNvPicPr>
          <p:nvPr/>
        </p:nvPicPr>
        <p:blipFill>
          <a:blip r:embed="rId3"/>
          <a:srcRect/>
          <a:stretch>
            <a:fillRect/>
          </a:stretch>
        </p:blipFill>
        <p:spPr bwMode="auto">
          <a:xfrm>
            <a:off x="4500562" y="3071810"/>
            <a:ext cx="1095375" cy="733425"/>
          </a:xfrm>
          <a:prstGeom prst="rect">
            <a:avLst/>
          </a:prstGeom>
          <a:noFill/>
          <a:ln w="9525">
            <a:noFill/>
            <a:miter lim="800000"/>
            <a:headEnd/>
            <a:tailEnd/>
          </a:ln>
          <a:effectLst/>
        </p:spPr>
      </p:pic>
      <p:pic>
        <p:nvPicPr>
          <p:cNvPr id="13" name="Picture 5"/>
          <p:cNvPicPr>
            <a:picLocks noChangeAspect="1" noChangeArrowheads="1"/>
          </p:cNvPicPr>
          <p:nvPr/>
        </p:nvPicPr>
        <p:blipFill>
          <a:blip r:embed="rId4"/>
          <a:srcRect/>
          <a:stretch>
            <a:fillRect/>
          </a:stretch>
        </p:blipFill>
        <p:spPr bwMode="auto">
          <a:xfrm>
            <a:off x="7286644" y="3786190"/>
            <a:ext cx="733425" cy="352425"/>
          </a:xfrm>
          <a:prstGeom prst="rect">
            <a:avLst/>
          </a:prstGeom>
          <a:noFill/>
          <a:ln w="9525">
            <a:noFill/>
            <a:miter lim="800000"/>
            <a:headEnd/>
            <a:tailEnd/>
          </a:ln>
          <a:effectLst/>
        </p:spPr>
      </p:pic>
      <p:pic>
        <p:nvPicPr>
          <p:cNvPr id="14" name="Picture 6"/>
          <p:cNvPicPr>
            <a:picLocks noChangeAspect="1" noChangeArrowheads="1"/>
          </p:cNvPicPr>
          <p:nvPr/>
        </p:nvPicPr>
        <p:blipFill>
          <a:blip r:embed="rId5"/>
          <a:srcRect/>
          <a:stretch>
            <a:fillRect/>
          </a:stretch>
        </p:blipFill>
        <p:spPr bwMode="auto">
          <a:xfrm>
            <a:off x="1714480" y="4071942"/>
            <a:ext cx="695325" cy="333375"/>
          </a:xfrm>
          <a:prstGeom prst="rect">
            <a:avLst/>
          </a:prstGeom>
          <a:noFill/>
          <a:ln w="9525">
            <a:noFill/>
            <a:miter lim="800000"/>
            <a:headEnd/>
            <a:tailEnd/>
          </a:ln>
          <a:effectLst/>
        </p:spPr>
      </p:pic>
      <p:pic>
        <p:nvPicPr>
          <p:cNvPr id="244740" name="Picture 4"/>
          <p:cNvPicPr>
            <a:picLocks noChangeAspect="1" noChangeArrowheads="1"/>
          </p:cNvPicPr>
          <p:nvPr/>
        </p:nvPicPr>
        <p:blipFill>
          <a:blip r:embed="rId6"/>
          <a:srcRect/>
          <a:stretch>
            <a:fillRect/>
          </a:stretch>
        </p:blipFill>
        <p:spPr bwMode="auto">
          <a:xfrm>
            <a:off x="5143504" y="5786454"/>
            <a:ext cx="228600" cy="228600"/>
          </a:xfrm>
          <a:prstGeom prst="rect">
            <a:avLst/>
          </a:prstGeom>
          <a:noFill/>
          <a:ln w="9525">
            <a:noFill/>
            <a:miter lim="800000"/>
            <a:headEnd/>
            <a:tailEnd/>
          </a:ln>
          <a:effec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Two-Factor Completely Randomized Design</a:t>
            </a:r>
            <a:endParaRPr lang="en-US" dirty="0"/>
          </a:p>
        </p:txBody>
      </p:sp>
      <p:sp>
        <p:nvSpPr>
          <p:cNvPr id="3" name="Content Placeholder 2"/>
          <p:cNvSpPr>
            <a:spLocks noGrp="1"/>
          </p:cNvSpPr>
          <p:nvPr>
            <p:ph idx="1"/>
          </p:nvPr>
        </p:nvSpPr>
        <p:spPr>
          <a:xfrm>
            <a:off x="457200" y="1071546"/>
            <a:ext cx="8329642" cy="5500725"/>
          </a:xfrm>
        </p:spPr>
        <p:txBody>
          <a:bodyPr/>
          <a:lstStyle/>
          <a:p>
            <a:endParaRPr lang="en-US" dirty="0"/>
          </a:p>
        </p:txBody>
      </p:sp>
      <p:pic>
        <p:nvPicPr>
          <p:cNvPr id="8195" name="Picture 3"/>
          <p:cNvPicPr>
            <a:picLocks noChangeAspect="1" noChangeArrowheads="1"/>
          </p:cNvPicPr>
          <p:nvPr/>
        </p:nvPicPr>
        <p:blipFill>
          <a:blip r:embed="rId2"/>
          <a:srcRect/>
          <a:stretch>
            <a:fillRect/>
          </a:stretch>
        </p:blipFill>
        <p:spPr bwMode="auto">
          <a:xfrm>
            <a:off x="785786" y="1142984"/>
            <a:ext cx="6677025" cy="62865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2143108" y="1857364"/>
            <a:ext cx="5643602" cy="473479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ANOVA Table </a:t>
            </a:r>
            <a:endParaRPr lang="en-US" b="1" dirty="0"/>
          </a:p>
        </p:txBody>
      </p:sp>
      <p:pic>
        <p:nvPicPr>
          <p:cNvPr id="9218" name="Picture 2"/>
          <p:cNvPicPr>
            <a:picLocks noChangeAspect="1" noChangeArrowheads="1"/>
          </p:cNvPicPr>
          <p:nvPr/>
        </p:nvPicPr>
        <p:blipFill>
          <a:blip r:embed="rId2"/>
          <a:srcRect/>
          <a:stretch>
            <a:fillRect/>
          </a:stretch>
        </p:blipFill>
        <p:spPr bwMode="auto">
          <a:xfrm>
            <a:off x="228600" y="1747838"/>
            <a:ext cx="8686800" cy="33623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8.5.2</a:t>
            </a:r>
            <a:endParaRPr lang="en-US" dirty="0"/>
          </a:p>
        </p:txBody>
      </p:sp>
      <p:sp>
        <p:nvSpPr>
          <p:cNvPr id="3" name="Content Placeholder 2"/>
          <p:cNvSpPr>
            <a:spLocks noGrp="1"/>
          </p:cNvSpPr>
          <p:nvPr>
            <p:ph idx="1"/>
          </p:nvPr>
        </p:nvSpPr>
        <p:spPr/>
        <p:txBody>
          <a:bodyPr/>
          <a:lstStyle/>
          <a:p>
            <a:pPr algn="just">
              <a:buNone/>
            </a:pPr>
            <a:r>
              <a:rPr lang="en-US" dirty="0" smtClean="0"/>
              <a:t>	</a:t>
            </a:r>
            <a:r>
              <a:rPr lang="en-US" sz="2000" dirty="0" smtClean="0">
                <a:latin typeface="Times New Roman" pitchFamily="18" charset="0"/>
                <a:cs typeface="Times New Roman" pitchFamily="18" charset="0"/>
              </a:rPr>
              <a:t>In a study of length of time spent on individual home visits by public health nurses, data were reported on length of home visit, in minutes, by a sample of 80 nurses. A record was made also of each nurse’s age and the type of illness of each patient visited. The researchers wished to obtain from their investigation answers to the following questions:</a:t>
            </a:r>
          </a:p>
          <a:p>
            <a:pPr algn="just">
              <a:buNone/>
            </a:pPr>
            <a:endParaRPr lang="en-US" sz="2000" b="1" dirty="0" smtClean="0">
              <a:latin typeface="Times New Roman" pitchFamily="18" charset="0"/>
              <a:cs typeface="Times New Roman" pitchFamily="18" charset="0"/>
            </a:endParaRPr>
          </a:p>
          <a:p>
            <a:pPr marL="457200" indent="-457200" algn="just">
              <a:buFont typeface="+mj-lt"/>
              <a:buAutoNum type="arabicPeriod"/>
            </a:pPr>
            <a:r>
              <a:rPr lang="en-US" sz="2000" b="1" dirty="0" smtClean="0">
                <a:latin typeface="Times New Roman" pitchFamily="18" charset="0"/>
                <a:cs typeface="Times New Roman" pitchFamily="18" charset="0"/>
              </a:rPr>
              <a:t>Does the mean length of home visit differ among different age groups of nurses?</a:t>
            </a:r>
          </a:p>
          <a:p>
            <a:pPr marL="457200" indent="-457200" algn="just">
              <a:buFont typeface="+mj-lt"/>
              <a:buAutoNum type="arabicPeriod"/>
            </a:pPr>
            <a:r>
              <a:rPr lang="en-US" sz="2000" b="1" dirty="0" smtClean="0">
                <a:latin typeface="Times New Roman" pitchFamily="18" charset="0"/>
                <a:cs typeface="Times New Roman" pitchFamily="18" charset="0"/>
              </a:rPr>
              <a:t>Does the type of patient affect the mean length of home visit?</a:t>
            </a:r>
          </a:p>
          <a:p>
            <a:pPr marL="457200" indent="-457200" algn="just">
              <a:buFont typeface="+mj-lt"/>
              <a:buAutoNum type="arabicPeriod"/>
            </a:pPr>
            <a:r>
              <a:rPr lang="en-US" sz="2000" b="1" dirty="0" smtClean="0">
                <a:latin typeface="Times New Roman" pitchFamily="18" charset="0"/>
                <a:cs typeface="Times New Roman" pitchFamily="18" charset="0"/>
              </a:rPr>
              <a:t> Is there interaction between nurse’s age and type of patient?</a:t>
            </a:r>
            <a:endParaRPr lang="en-US" sz="20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a:t>
            </a:r>
            <a:endParaRPr lang="en-US" b="1" dirty="0"/>
          </a:p>
        </p:txBody>
      </p:sp>
      <p:pic>
        <p:nvPicPr>
          <p:cNvPr id="10242" name="Picture 2"/>
          <p:cNvPicPr>
            <a:picLocks noChangeAspect="1" noChangeArrowheads="1"/>
          </p:cNvPicPr>
          <p:nvPr/>
        </p:nvPicPr>
        <p:blipFill>
          <a:blip r:embed="rId2"/>
          <a:srcRect/>
          <a:stretch>
            <a:fillRect/>
          </a:stretch>
        </p:blipFill>
        <p:spPr bwMode="auto">
          <a:xfrm>
            <a:off x="857225" y="1357299"/>
            <a:ext cx="7072362" cy="470536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a:t>
            </a:r>
            <a:endParaRPr lang="en-US" dirty="0"/>
          </a:p>
        </p:txBody>
      </p:sp>
      <p:sp>
        <p:nvSpPr>
          <p:cNvPr id="3" name="Content Placeholder 2"/>
          <p:cNvSpPr>
            <a:spLocks noGrp="1"/>
          </p:cNvSpPr>
          <p:nvPr>
            <p:ph idx="1"/>
          </p:nvPr>
        </p:nvSpPr>
        <p:spPr>
          <a:xfrm>
            <a:off x="457200" y="1196974"/>
            <a:ext cx="8258204" cy="5661025"/>
          </a:xfrm>
        </p:spPr>
        <p:txBody>
          <a:bodyPr/>
          <a:lstStyle/>
          <a:p>
            <a:r>
              <a:rPr lang="en-US" b="1" dirty="0" smtClean="0"/>
              <a:t>Hypotheses</a:t>
            </a:r>
          </a:p>
          <a:p>
            <a:endParaRPr lang="en-US" dirty="0" smtClean="0"/>
          </a:p>
          <a:p>
            <a:endParaRPr lang="en-US" dirty="0" smtClean="0"/>
          </a:p>
          <a:p>
            <a:endParaRPr lang="en-US" dirty="0" smtClean="0"/>
          </a:p>
          <a:p>
            <a:endParaRPr lang="en-US" dirty="0" smtClean="0"/>
          </a:p>
          <a:p>
            <a:r>
              <a:rPr lang="en-US" b="1" dirty="0" smtClean="0"/>
              <a:t>Level of Significance   5%</a:t>
            </a:r>
          </a:p>
          <a:p>
            <a:r>
              <a:rPr lang="en-US" b="1" dirty="0" smtClean="0"/>
              <a:t>Test statistic. The test statistic for each hypothesis set is V.R.</a:t>
            </a:r>
          </a:p>
          <a:p>
            <a:r>
              <a:rPr lang="en-US" b="1" dirty="0" smtClean="0"/>
              <a:t>Calculations.</a:t>
            </a:r>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Conclusion</a:t>
            </a:r>
            <a:endParaRPr lang="en-US" dirty="0"/>
          </a:p>
        </p:txBody>
      </p:sp>
      <p:pic>
        <p:nvPicPr>
          <p:cNvPr id="11266" name="Picture 2"/>
          <p:cNvPicPr>
            <a:picLocks noChangeAspect="1" noChangeArrowheads="1"/>
          </p:cNvPicPr>
          <p:nvPr/>
        </p:nvPicPr>
        <p:blipFill>
          <a:blip r:embed="rId2"/>
          <a:srcRect/>
          <a:stretch>
            <a:fillRect/>
          </a:stretch>
        </p:blipFill>
        <p:spPr bwMode="auto">
          <a:xfrm>
            <a:off x="1285852" y="1571612"/>
            <a:ext cx="4362297" cy="78581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75" y="1028062"/>
            <a:ext cx="8788905" cy="5641298"/>
          </a:xfrm>
        </p:spPr>
        <p:txBody>
          <a:bodyPr/>
          <a:lstStyle/>
          <a:p>
            <a:pPr marL="0" indent="0" eaLnBrk="1" hangingPunct="1">
              <a:defRPr/>
            </a:pPr>
            <a:r>
              <a:rPr lang="en-US" sz="1800" b="1" dirty="0" smtClean="0"/>
              <a:t>Hypotheses. 	</a:t>
            </a:r>
          </a:p>
          <a:p>
            <a:endParaRPr lang="en-US" sz="1800" b="1" dirty="0" smtClean="0"/>
          </a:p>
          <a:p>
            <a:pPr>
              <a:buNone/>
            </a:pPr>
            <a:r>
              <a:rPr lang="en-US" sz="1800" b="1" dirty="0" smtClean="0"/>
              <a:t>		Ho: </a:t>
            </a:r>
            <a:r>
              <a:rPr lang="en-US" sz="1800" dirty="0" smtClean="0"/>
              <a:t>Dependent Variable follows normal distribution</a:t>
            </a:r>
          </a:p>
          <a:p>
            <a:pPr>
              <a:buNone/>
            </a:pPr>
            <a:r>
              <a:rPr lang="en-US" sz="1800" b="1" dirty="0" smtClean="0"/>
              <a:t>		HA: 		</a:t>
            </a:r>
            <a:r>
              <a:rPr lang="en-US" sz="1800" dirty="0" smtClean="0"/>
              <a:t>not Normal</a:t>
            </a:r>
          </a:p>
          <a:p>
            <a:endParaRPr lang="en-US" sz="1800" b="1" dirty="0" smtClean="0"/>
          </a:p>
          <a:p>
            <a:r>
              <a:rPr lang="en-US" sz="1800" b="1" dirty="0" smtClean="0"/>
              <a:t>Test statistic. </a:t>
            </a:r>
            <a:r>
              <a:rPr lang="en-US" sz="1800" dirty="0" err="1" smtClean="0"/>
              <a:t>Kolomogrove</a:t>
            </a:r>
            <a:r>
              <a:rPr lang="en-US" sz="1800" dirty="0" smtClean="0"/>
              <a:t> </a:t>
            </a:r>
            <a:r>
              <a:rPr lang="en-US" sz="1800" dirty="0" err="1" smtClean="0"/>
              <a:t>Smirnove</a:t>
            </a:r>
            <a:r>
              <a:rPr lang="en-US" sz="1800" dirty="0" smtClean="0"/>
              <a:t> Test or </a:t>
            </a:r>
            <a:r>
              <a:rPr lang="en-US" sz="1800" dirty="0" err="1" smtClean="0"/>
              <a:t>Shappiro</a:t>
            </a:r>
            <a:r>
              <a:rPr lang="en-US" sz="1800" dirty="0" smtClean="0"/>
              <a:t> </a:t>
            </a:r>
            <a:r>
              <a:rPr lang="en-US" sz="1800" dirty="0" err="1" smtClean="0"/>
              <a:t>Wilks</a:t>
            </a:r>
            <a:r>
              <a:rPr lang="en-US" sz="1800" dirty="0" smtClean="0"/>
              <a:t> Test</a:t>
            </a:r>
          </a:p>
          <a:p>
            <a:endParaRPr lang="en-US" sz="1800" b="1" i="1" dirty="0" smtClean="0"/>
          </a:p>
          <a:p>
            <a:r>
              <a:rPr lang="en-US" sz="1800" b="1" dirty="0" smtClean="0"/>
              <a:t>Calculations:</a:t>
            </a:r>
            <a:r>
              <a:rPr lang="en-US" sz="1800" dirty="0" smtClean="0"/>
              <a:t> SPSS </a:t>
            </a:r>
          </a:p>
          <a:p>
            <a:endParaRPr lang="en-US" sz="1800" b="1" i="1" dirty="0" smtClean="0"/>
          </a:p>
          <a:p>
            <a:r>
              <a:rPr lang="en-US" sz="1800" b="1" i="1" dirty="0" smtClean="0"/>
              <a:t>p value. </a:t>
            </a:r>
            <a:r>
              <a:rPr lang="en-US" sz="1800" i="1" dirty="0" smtClean="0"/>
              <a:t>Compare with 		=0.05</a:t>
            </a:r>
          </a:p>
          <a:p>
            <a:endParaRPr lang="en-US" sz="1800" b="1" i="1" dirty="0" smtClean="0"/>
          </a:p>
          <a:p>
            <a:r>
              <a:rPr lang="en-US" sz="1800" b="1" i="1" dirty="0" smtClean="0"/>
              <a:t>Conclusion: </a:t>
            </a:r>
            <a:r>
              <a:rPr lang="en-US" sz="1800" i="1" dirty="0" smtClean="0"/>
              <a:t>If p-</a:t>
            </a:r>
            <a:r>
              <a:rPr lang="en-US" sz="1800" i="1" dirty="0" err="1" smtClean="0"/>
              <a:t>vlaue</a:t>
            </a:r>
            <a:r>
              <a:rPr lang="en-US" sz="1800" i="1" dirty="0" smtClean="0"/>
              <a:t> less than 	reject </a:t>
            </a:r>
            <a:r>
              <a:rPr lang="en-US" sz="1800" dirty="0" smtClean="0"/>
              <a:t>Ho</a:t>
            </a:r>
          </a:p>
        </p:txBody>
      </p:sp>
      <p:pic>
        <p:nvPicPr>
          <p:cNvPr id="244740" name="Picture 4"/>
          <p:cNvPicPr>
            <a:picLocks noChangeAspect="1" noChangeArrowheads="1"/>
          </p:cNvPicPr>
          <p:nvPr/>
        </p:nvPicPr>
        <p:blipFill>
          <a:blip r:embed="rId2"/>
          <a:srcRect/>
          <a:stretch>
            <a:fillRect/>
          </a:stretch>
        </p:blipFill>
        <p:spPr bwMode="auto">
          <a:xfrm>
            <a:off x="3059832" y="3929066"/>
            <a:ext cx="500066" cy="500066"/>
          </a:xfrm>
          <a:prstGeom prst="rect">
            <a:avLst/>
          </a:prstGeom>
          <a:noFill/>
          <a:ln w="9525">
            <a:noFill/>
            <a:miter lim="800000"/>
            <a:headEnd/>
            <a:tailEnd/>
          </a:ln>
          <a:effectLst/>
        </p:spPr>
      </p:pic>
      <p:sp>
        <p:nvSpPr>
          <p:cNvPr id="10" name="Title 9"/>
          <p:cNvSpPr>
            <a:spLocks noGrp="1"/>
          </p:cNvSpPr>
          <p:nvPr>
            <p:ph type="title"/>
          </p:nvPr>
        </p:nvSpPr>
        <p:spPr/>
        <p:txBody>
          <a:bodyPr/>
          <a:lstStyle/>
          <a:p>
            <a:r>
              <a:rPr lang="en-US" b="1" dirty="0" smtClean="0"/>
              <a:t>Normality</a:t>
            </a:r>
            <a:endParaRPr lang="en-US" b="1" dirty="0"/>
          </a:p>
        </p:txBody>
      </p:sp>
      <p:pic>
        <p:nvPicPr>
          <p:cNvPr id="12" name="Picture 4"/>
          <p:cNvPicPr>
            <a:picLocks noChangeAspect="1" noChangeArrowheads="1"/>
          </p:cNvPicPr>
          <p:nvPr/>
        </p:nvPicPr>
        <p:blipFill>
          <a:blip r:embed="rId2"/>
          <a:srcRect/>
          <a:stretch>
            <a:fillRect/>
          </a:stretch>
        </p:blipFill>
        <p:spPr bwMode="auto">
          <a:xfrm>
            <a:off x="4140837" y="4653136"/>
            <a:ext cx="357190" cy="357190"/>
          </a:xfrm>
          <a:prstGeom prst="rect">
            <a:avLst/>
          </a:prstGeom>
          <a:noFill/>
          <a:ln w="9525">
            <a:noFill/>
            <a:miter lim="800000"/>
            <a:headEnd/>
            <a:tailEnd/>
          </a:ln>
          <a:effec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Equality of Variance</a:t>
            </a:r>
            <a:endParaRPr lang="en-US" b="1" dirty="0"/>
          </a:p>
        </p:txBody>
      </p:sp>
      <p:sp>
        <p:nvSpPr>
          <p:cNvPr id="4" name="Content Placeholder 2"/>
          <p:cNvSpPr>
            <a:spLocks noGrp="1"/>
          </p:cNvSpPr>
          <p:nvPr>
            <p:ph idx="1"/>
          </p:nvPr>
        </p:nvSpPr>
        <p:spPr/>
        <p:txBody>
          <a:bodyPr/>
          <a:lstStyle/>
          <a:p>
            <a:pPr marL="0" indent="0" eaLnBrk="1" hangingPunct="1">
              <a:defRPr/>
            </a:pPr>
            <a:r>
              <a:rPr lang="en-US" sz="1800" b="1" dirty="0" smtClean="0"/>
              <a:t>Hypotheses. 	</a:t>
            </a:r>
          </a:p>
          <a:p>
            <a:endParaRPr lang="en-US" sz="1800" b="1" dirty="0" smtClean="0"/>
          </a:p>
          <a:p>
            <a:pPr>
              <a:buNone/>
            </a:pPr>
            <a:r>
              <a:rPr lang="en-US" sz="1800" b="1" dirty="0" smtClean="0"/>
              <a:t>		Ho: </a:t>
            </a:r>
            <a:r>
              <a:rPr lang="en-US" sz="1800" dirty="0" smtClean="0"/>
              <a:t>Variances are equal</a:t>
            </a:r>
          </a:p>
          <a:p>
            <a:pPr>
              <a:buNone/>
            </a:pPr>
            <a:r>
              <a:rPr lang="en-US" sz="1800" b="1" dirty="0" smtClean="0"/>
              <a:t>		HA: 		</a:t>
            </a:r>
            <a:r>
              <a:rPr lang="en-US" sz="1800" dirty="0" smtClean="0"/>
              <a:t>not equal</a:t>
            </a:r>
          </a:p>
          <a:p>
            <a:endParaRPr lang="en-US" sz="1800" b="1" dirty="0" smtClean="0"/>
          </a:p>
          <a:p>
            <a:r>
              <a:rPr lang="en-US" sz="1800" b="1" dirty="0" smtClean="0"/>
              <a:t>Test statistic. </a:t>
            </a:r>
            <a:r>
              <a:rPr lang="en-US" sz="1800" dirty="0" err="1" smtClean="0"/>
              <a:t>Levene’s</a:t>
            </a:r>
            <a:r>
              <a:rPr lang="en-US" sz="1800" dirty="0" smtClean="0"/>
              <a:t> Test</a:t>
            </a:r>
          </a:p>
          <a:p>
            <a:endParaRPr lang="en-US" sz="1800" dirty="0" smtClean="0"/>
          </a:p>
          <a:p>
            <a:r>
              <a:rPr lang="en-US" sz="1800" b="1" dirty="0" smtClean="0"/>
              <a:t>Calculations:</a:t>
            </a:r>
            <a:r>
              <a:rPr lang="en-US" sz="1800" dirty="0" smtClean="0"/>
              <a:t> SPSS </a:t>
            </a:r>
          </a:p>
          <a:p>
            <a:endParaRPr lang="en-US" sz="1800" b="1" i="1" dirty="0" smtClean="0"/>
          </a:p>
          <a:p>
            <a:r>
              <a:rPr lang="en-US" sz="1800" b="1" i="1" dirty="0" smtClean="0"/>
              <a:t>p value. </a:t>
            </a:r>
            <a:r>
              <a:rPr lang="en-US" sz="1800" i="1" dirty="0" smtClean="0"/>
              <a:t>Compare with 		=0.05</a:t>
            </a:r>
          </a:p>
          <a:p>
            <a:endParaRPr lang="en-US" sz="1800" b="1" i="1" dirty="0" smtClean="0"/>
          </a:p>
          <a:p>
            <a:r>
              <a:rPr lang="en-US" sz="1800" b="1" i="1" dirty="0" smtClean="0"/>
              <a:t>Conclusion: </a:t>
            </a:r>
            <a:r>
              <a:rPr lang="en-US" sz="1800" i="1" dirty="0" smtClean="0"/>
              <a:t>If p-</a:t>
            </a:r>
            <a:r>
              <a:rPr lang="en-US" sz="1800" i="1" dirty="0" err="1" smtClean="0"/>
              <a:t>vlaue</a:t>
            </a:r>
            <a:r>
              <a:rPr lang="en-US" sz="1800" i="1" dirty="0" smtClean="0"/>
              <a:t> less than 	reject </a:t>
            </a:r>
            <a:r>
              <a:rPr lang="en-US" sz="1800" dirty="0" smtClean="0"/>
              <a:t>Ho</a:t>
            </a:r>
          </a:p>
        </p:txBody>
      </p:sp>
      <p:pic>
        <p:nvPicPr>
          <p:cNvPr id="5" name="Picture 4"/>
          <p:cNvPicPr>
            <a:picLocks noChangeAspect="1" noChangeArrowheads="1"/>
          </p:cNvPicPr>
          <p:nvPr/>
        </p:nvPicPr>
        <p:blipFill>
          <a:blip r:embed="rId2"/>
          <a:srcRect/>
          <a:stretch>
            <a:fillRect/>
          </a:stretch>
        </p:blipFill>
        <p:spPr bwMode="auto">
          <a:xfrm>
            <a:off x="3643306" y="4143380"/>
            <a:ext cx="357190" cy="357190"/>
          </a:xfrm>
          <a:prstGeom prst="rect">
            <a:avLst/>
          </a:prstGeom>
          <a:noFill/>
          <a:ln w="9525">
            <a:noFill/>
            <a:miter lim="800000"/>
            <a:headEnd/>
            <a:tailEnd/>
          </a:ln>
          <a:effectLst/>
        </p:spPr>
      </p:pic>
      <p:pic>
        <p:nvPicPr>
          <p:cNvPr id="6" name="Picture 4"/>
          <p:cNvPicPr>
            <a:picLocks noChangeAspect="1" noChangeArrowheads="1"/>
          </p:cNvPicPr>
          <p:nvPr/>
        </p:nvPicPr>
        <p:blipFill>
          <a:blip r:embed="rId2"/>
          <a:srcRect/>
          <a:stretch>
            <a:fillRect/>
          </a:stretch>
        </p:blipFill>
        <p:spPr bwMode="auto">
          <a:xfrm>
            <a:off x="4357686" y="4857760"/>
            <a:ext cx="357190" cy="357190"/>
          </a:xfrm>
          <a:prstGeom prst="rect">
            <a:avLst/>
          </a:prstGeom>
          <a:noFill/>
          <a:ln w="9525">
            <a:noFill/>
            <a:miter lim="800000"/>
            <a:headEnd/>
            <a:tailEnd/>
          </a:ln>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sp>
        <p:nvSpPr>
          <p:cNvPr id="3" name="Content Placeholder 2"/>
          <p:cNvSpPr>
            <a:spLocks noGrp="1"/>
          </p:cNvSpPr>
          <p:nvPr>
            <p:ph idx="1"/>
          </p:nvPr>
        </p:nvSpPr>
        <p:spPr/>
        <p:txBody>
          <a:bodyPr/>
          <a:lstStyle/>
          <a:p>
            <a:pPr algn="just">
              <a:buNone/>
            </a:pPr>
            <a:r>
              <a:rPr lang="en-US" dirty="0" smtClean="0"/>
              <a:t>	</a:t>
            </a:r>
            <a:r>
              <a:rPr lang="en-US" sz="1800" dirty="0" smtClean="0"/>
              <a:t>Game meats, including those from white-tailed deer and eastern gray squirrels, are used as food by families, hunters, and other individuals for health, cultural, or personal reasons. A study by David </a:t>
            </a:r>
            <a:r>
              <a:rPr lang="en-US" sz="1800" dirty="0" err="1" smtClean="0"/>
              <a:t>Holben</a:t>
            </a:r>
            <a:r>
              <a:rPr lang="en-US" sz="1800" dirty="0" smtClean="0"/>
              <a:t> (A-1) assessed the selenium content of meat from free-roaming white-tailed deer (venison) and gray squirrel (squirrel) obtained from a low selenium region of the United States. These selenium content values were also compared to those of beef produced within and outside the same region. We want to know if the selenium levels are different in the four meat groups</a:t>
            </a:r>
            <a:r>
              <a:rPr lang="en-US" dirty="0" smtClean="0"/>
              <a:t>.</a:t>
            </a: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a:t>
            </a:r>
            <a:endParaRPr lang="en-US" b="1" dirty="0"/>
          </a:p>
        </p:txBody>
      </p:sp>
      <p:pic>
        <p:nvPicPr>
          <p:cNvPr id="245762" name="Picture 2"/>
          <p:cNvPicPr>
            <a:picLocks noChangeAspect="1" noChangeArrowheads="1"/>
          </p:cNvPicPr>
          <p:nvPr/>
        </p:nvPicPr>
        <p:blipFill>
          <a:blip r:embed="rId2"/>
          <a:srcRect/>
          <a:stretch>
            <a:fillRect/>
          </a:stretch>
        </p:blipFill>
        <p:spPr bwMode="auto">
          <a:xfrm>
            <a:off x="500034" y="1285860"/>
            <a:ext cx="7991755" cy="3038485"/>
          </a:xfrm>
          <a:prstGeom prst="rect">
            <a:avLst/>
          </a:prstGeom>
          <a:noFill/>
          <a:ln w="9525">
            <a:noFill/>
            <a:miter lim="800000"/>
            <a:headEnd/>
            <a:tailEnd/>
          </a:ln>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noChangeArrowheads="1"/>
          </p:cNvPicPr>
          <p:nvPr/>
        </p:nvPicPr>
        <p:blipFill>
          <a:blip r:embed="rId2"/>
          <a:srcRect/>
          <a:stretch>
            <a:fillRect/>
          </a:stretch>
        </p:blipFill>
        <p:spPr bwMode="auto">
          <a:xfrm>
            <a:off x="785786" y="1214422"/>
            <a:ext cx="7572428" cy="4937455"/>
          </a:xfrm>
          <a:prstGeom prst="rect">
            <a:avLst/>
          </a:prstGeom>
          <a:noFill/>
          <a:ln w="9525">
            <a:noFill/>
            <a:miter lim="800000"/>
            <a:headEnd/>
            <a:tailEnd/>
          </a:ln>
          <a:effectLst/>
        </p:spPr>
      </p:pic>
    </p:spTree>
  </p:cSld>
  <p:clrMapOvr>
    <a:masterClrMapping/>
  </p:clrMapOvr>
  <p:transition>
    <p:fade/>
  </p:transition>
</p:sld>
</file>

<file path=ppt/theme/theme1.xml><?xml version="1.0" encoding="utf-8"?>
<a:theme xmlns:a="http://schemas.openxmlformats.org/drawingml/2006/main" name="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157264295</TotalTime>
  <Pages>0</Pages>
  <Words>1260</Words>
  <Characters>0</Characters>
  <Application>Microsoft Office PowerPoint</Application>
  <DocSecurity>0</DocSecurity>
  <PresentationFormat>On-screen Show (4:3)</PresentationFormat>
  <Lines>0</Lines>
  <Paragraphs>235</Paragraphs>
  <Slides>44</Slides>
  <Notes>1</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44</vt:i4>
      </vt:variant>
    </vt:vector>
  </HeadingPairs>
  <TitlesOfParts>
    <vt:vector size="61" baseType="lpstr">
      <vt:lpstr>Arial</vt:lpstr>
      <vt:lpstr>Calibri</vt:lpstr>
      <vt:lpstr>SimHei</vt:lpstr>
      <vt:lpstr>华文细黑</vt:lpstr>
      <vt:lpstr>Times New Roman</vt:lpstr>
      <vt:lpstr>上海Nordri专业商务幻灯演示设计</vt:lpstr>
      <vt:lpstr>1_上海Nordri专业商务幻灯演示设计</vt:lpstr>
      <vt:lpstr>2_上海Nordri专业商务幻灯演示设计</vt:lpstr>
      <vt:lpstr>3_上海Nordri专业商务幻灯演示设计</vt:lpstr>
      <vt:lpstr>4_上海Nordri专业商务幻灯演示设计</vt:lpstr>
      <vt:lpstr>5_上海Nordri专业商务幻灯演示设计</vt:lpstr>
      <vt:lpstr>6_上海Nordri专业商务幻灯演示设计</vt:lpstr>
      <vt:lpstr>7_上海Nordri专业商务幻灯演示设计</vt:lpstr>
      <vt:lpstr>8_上海Nordri专业商务幻灯演示设计</vt:lpstr>
      <vt:lpstr>9_上海Nordri专业商务幻灯演示设计</vt:lpstr>
      <vt:lpstr>10_上海Nordri专业商务幻灯演示设计</vt:lpstr>
      <vt:lpstr>11_上海Nordri专业商务幻灯演示设计</vt:lpstr>
      <vt:lpstr>PowerPoint Presentation</vt:lpstr>
      <vt:lpstr>ANOVA</vt:lpstr>
      <vt:lpstr>Applications</vt:lpstr>
      <vt:lpstr>Procedure</vt:lpstr>
      <vt:lpstr>Normality</vt:lpstr>
      <vt:lpstr>Equality of Variance</vt:lpstr>
      <vt:lpstr>Example</vt:lpstr>
      <vt:lpstr>Data</vt:lpstr>
      <vt:lpstr>Data</vt:lpstr>
      <vt:lpstr>Assumptions.  </vt:lpstr>
      <vt:lpstr>Procedure</vt:lpstr>
      <vt:lpstr>Testing for Significant Differences Between Individual Pairs of Means</vt:lpstr>
      <vt:lpstr>Tukey’s Test</vt:lpstr>
      <vt:lpstr>PowerPoint Presentation</vt:lpstr>
      <vt:lpstr>In Home Excercise</vt:lpstr>
      <vt:lpstr>PowerPoint Presentation</vt:lpstr>
      <vt:lpstr>THE COMPLETELY RANDOMIZED DESIGN</vt:lpstr>
      <vt:lpstr>THE COMPLETELY RANDOMIZED DESIGN (Layout)</vt:lpstr>
      <vt:lpstr>Analysis of Variance Table for the Completely Randomized Design </vt:lpstr>
      <vt:lpstr>Advantages and Disadvantages: CR Design</vt:lpstr>
      <vt:lpstr>Appropriate use of completely randomized designs</vt:lpstr>
      <vt:lpstr>THE RANDOMIZED COMPLETE BLOCK DESIGN</vt:lpstr>
      <vt:lpstr>OBJECTIVE: RCBD</vt:lpstr>
      <vt:lpstr>PowerPoint Presentation</vt:lpstr>
      <vt:lpstr>Data Display</vt:lpstr>
      <vt:lpstr>Hypotheses</vt:lpstr>
      <vt:lpstr>EXAMPLE 8.3.1</vt:lpstr>
      <vt:lpstr>Solution</vt:lpstr>
      <vt:lpstr>Latin Square Design</vt:lpstr>
      <vt:lpstr>Advantages and Disadvantages</vt:lpstr>
      <vt:lpstr>ANOVA Table LSD</vt:lpstr>
      <vt:lpstr>Problem 1</vt:lpstr>
      <vt:lpstr>Solution</vt:lpstr>
      <vt:lpstr>Problem 2</vt:lpstr>
      <vt:lpstr>THE FACTORIAL EXPERIMENT</vt:lpstr>
      <vt:lpstr>Example</vt:lpstr>
      <vt:lpstr>EXAMPLE 8.5.1</vt:lpstr>
      <vt:lpstr>Age and Drug Effect (No Interaction)</vt:lpstr>
      <vt:lpstr>Age and Drug Effect (with interaction)</vt:lpstr>
      <vt:lpstr>The Two-Factor Completely Randomized Design</vt:lpstr>
      <vt:lpstr>ANOVA Table </vt:lpstr>
      <vt:lpstr>EXAMPLE 8.5.2</vt:lpstr>
      <vt:lpstr>Data</vt:lpstr>
      <vt:lpstr>Solution</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Dr Arif</dc:creator>
  <cp:keywords>PBS</cp:keywords>
  <dc:description>nordridesign.com</dc:description>
  <cp:lastModifiedBy>Dr Asifa</cp:lastModifiedBy>
  <cp:revision>1131</cp:revision>
  <cp:lastPrinted>1899-12-30T00:00:00Z</cp:lastPrinted>
  <dcterms:created xsi:type="dcterms:W3CDTF">2007-10-21T01:27:31Z</dcterms:created>
  <dcterms:modified xsi:type="dcterms:W3CDTF">2021-03-26T05:26:08Z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