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8D89-61B8-45DB-BC49-C304A70E8264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24EA-DEE8-4E0E-BFA9-A6805585B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A24EA-DEE8-4E0E-BFA9-A6805585BB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4" y="3778935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9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1" y="4509494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1" y="4238030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8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30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5" y="5278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4" y="70340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3" y="4857750"/>
            <a:ext cx="2133600" cy="228600"/>
          </a:xfrm>
        </p:spPr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30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21"/>
            <a:ext cx="502920" cy="225623"/>
          </a:xfrm>
        </p:spPr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2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5277"/>
            <a:ext cx="9136968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30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30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1" y="4860727"/>
            <a:ext cx="502920" cy="226314"/>
          </a:xfrm>
        </p:spPr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9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8" y="218049"/>
            <a:ext cx="581023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8" y="2570343"/>
            <a:ext cx="581023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29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29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7" y="4860727"/>
            <a:ext cx="2130552" cy="226314"/>
          </a:xfrm>
        </p:spPr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1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21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1" y="4860727"/>
            <a:ext cx="502920" cy="226314"/>
          </a:xfrm>
        </p:spPr>
        <p:txBody>
          <a:bodyPr/>
          <a:lstStyle/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7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1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8" y="280475"/>
            <a:ext cx="7333489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4400550"/>
            <a:ext cx="7333489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3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5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5277"/>
            <a:ext cx="9136968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2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6F88B0-BC07-48A4-B327-8E4481D8AA0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21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1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B404A7-E5F3-4B99-86D7-3BA3E9454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  <a:cs typeface="Aldhabi" pitchFamily="2" charset="-78"/>
              </a:rPr>
              <a:t>Hybridization and Gene Flow</a:t>
            </a:r>
            <a:endParaRPr lang="en-US" dirty="0">
              <a:latin typeface="Arial Rounded MT Bold" pitchFamily="34" charset="0"/>
              <a:cs typeface="Aldhabi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Presented by: </a:t>
            </a:r>
            <a:r>
              <a:rPr lang="en-US" dirty="0" err="1" smtClean="0">
                <a:latin typeface="Arial Rounded MT Bold" pitchFamily="34" charset="0"/>
              </a:rPr>
              <a:t>Laiba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Mahmood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274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latin typeface="Arial Rounded MT Bold" pitchFamily="34" charset="0"/>
              </a:rPr>
              <a:t>Gene Flow as Mutation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962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It can introduce new alleles into population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which may have large effects.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In case of mosquito </a:t>
            </a:r>
            <a:r>
              <a:rPr lang="en-US" u="sng" dirty="0" err="1" smtClean="0">
                <a:latin typeface="Arial Rounded MT Bold" pitchFamily="34" charset="0"/>
              </a:rPr>
              <a:t>Culex</a:t>
            </a:r>
            <a:r>
              <a:rPr lang="en-US" u="sng" dirty="0" smtClean="0">
                <a:latin typeface="Arial Rounded MT Bold" pitchFamily="34" charset="0"/>
              </a:rPr>
              <a:t> </a:t>
            </a:r>
            <a:r>
              <a:rPr lang="en-US" u="sng" dirty="0" err="1" smtClean="0">
                <a:latin typeface="Arial Rounded MT Bold" pitchFamily="34" charset="0"/>
              </a:rPr>
              <a:t>pipiens</a:t>
            </a:r>
            <a:r>
              <a:rPr lang="en-US" b="1" i="1" dirty="0" smtClean="0">
                <a:latin typeface="Arial Rounded MT Bold" pitchFamily="34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a newly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mutated gene made a mosquito resistant to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insecticides, spread by gene flow across three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continents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This spread of mutation allele allowed billions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of </a:t>
            </a:r>
            <a:r>
              <a:rPr lang="en-US" b="1" dirty="0" err="1" smtClean="0">
                <a:latin typeface="Arial Rounded MT Bold" pitchFamily="34" charset="0"/>
              </a:rPr>
              <a:t>mosquitos</a:t>
            </a:r>
            <a:r>
              <a:rPr lang="en-US" b="1" dirty="0" smtClean="0">
                <a:latin typeface="Arial Rounded MT Bold" pitchFamily="34" charset="0"/>
              </a:rPr>
              <a:t> to survive the application of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insecticides.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049274"/>
          </a:xfrm>
        </p:spPr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What is Hybridization?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2874144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b="1" dirty="0" smtClean="0">
                <a:latin typeface="Arial Rounded MT Bold" pitchFamily="34" charset="0"/>
              </a:rPr>
              <a:t>Hybrid defined as an individual, results from the crossing of two individuals differing in </a:t>
            </a:r>
            <a:r>
              <a:rPr lang="en-US" b="1" dirty="0" err="1" smtClean="0">
                <a:latin typeface="Arial Rounded MT Bold" pitchFamily="34" charset="0"/>
              </a:rPr>
              <a:t>atleast</a:t>
            </a:r>
            <a:r>
              <a:rPr lang="en-US" b="1" dirty="0" smtClean="0">
                <a:latin typeface="Arial Rounded MT Bold" pitchFamily="34" charset="0"/>
              </a:rPr>
              <a:t> one set of characters. Process of crossing which results in </a:t>
            </a:r>
            <a:r>
              <a:rPr lang="en-US" b="1" smtClean="0">
                <a:latin typeface="Arial Rounded MT Bold" pitchFamily="34" charset="0"/>
              </a:rPr>
              <a:t>a production of </a:t>
            </a:r>
            <a:r>
              <a:rPr lang="en-US" b="1" dirty="0" smtClean="0">
                <a:latin typeface="Arial Rounded MT Bold" pitchFamily="34" charset="0"/>
              </a:rPr>
              <a:t>hybrid is called Hybridization. 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          Types of Hybrid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839200" cy="3581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There are four different types of hybrids that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are as under;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Intraspecific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Interspecific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Intergeneric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Interogressive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0930"/>
          </a:xfrm>
        </p:spPr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Interspecific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8991600" cy="4191000"/>
          </a:xfrm>
        </p:spPr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Crossing between different species of same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genus.</a:t>
            </a:r>
          </a:p>
          <a:p>
            <a:r>
              <a:rPr lang="en-US" u="sng" dirty="0" smtClean="0">
                <a:latin typeface="Arial Rounded MT Bold" pitchFamily="34" charset="0"/>
              </a:rPr>
              <a:t>Hibiscus </a:t>
            </a:r>
            <a:r>
              <a:rPr lang="en-US" u="sng" dirty="0" err="1" smtClean="0">
                <a:latin typeface="Arial Rounded MT Bold" pitchFamily="34" charset="0"/>
              </a:rPr>
              <a:t>syriacus</a:t>
            </a:r>
            <a:r>
              <a:rPr lang="en-US" b="1" dirty="0" smtClean="0">
                <a:latin typeface="Arial Rounded MT Bold" pitchFamily="34" charset="0"/>
              </a:rPr>
              <a:t> and </a:t>
            </a:r>
            <a:r>
              <a:rPr lang="en-US" u="sng" dirty="0" smtClean="0">
                <a:latin typeface="Arial Rounded MT Bold" pitchFamily="34" charset="0"/>
              </a:rPr>
              <a:t>Hibiscus </a:t>
            </a:r>
            <a:r>
              <a:rPr lang="en-US" u="sng" dirty="0" err="1" smtClean="0">
                <a:latin typeface="Arial Rounded MT Bold" pitchFamily="34" charset="0"/>
              </a:rPr>
              <a:t>paramutabils</a:t>
            </a:r>
            <a:r>
              <a:rPr lang="en-US" b="1" i="1" dirty="0" smtClean="0">
                <a:latin typeface="Arial Rounded MT Bold" pitchFamily="34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F1</a:t>
            </a:r>
            <a:r>
              <a:rPr lang="en-US" b="1" i="1" dirty="0" smtClean="0">
                <a:latin typeface="Arial Rounded MT Bold" pitchFamily="34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are</a:t>
            </a:r>
            <a:r>
              <a:rPr lang="en-US" b="1" i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tetraploids</a:t>
            </a:r>
            <a:r>
              <a:rPr lang="en-US" b="1" dirty="0" smtClean="0">
                <a:latin typeface="Arial Rounded MT Bold" pitchFamily="34" charset="0"/>
              </a:rPr>
              <a:t> but F2 are 50% </a:t>
            </a:r>
            <a:r>
              <a:rPr lang="en-US" b="1" dirty="0" err="1" smtClean="0">
                <a:latin typeface="Arial Rounded MT Bold" pitchFamily="34" charset="0"/>
              </a:rPr>
              <a:t>hexaploids</a:t>
            </a:r>
            <a:r>
              <a:rPr lang="en-US" b="1" dirty="0" smtClean="0">
                <a:latin typeface="Arial Rounded MT Bold" pitchFamily="34" charset="0"/>
              </a:rPr>
              <a:t>.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28950"/>
            <a:ext cx="29718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2895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350"/>
          </a:xfrm>
        </p:spPr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Intraspecific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38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latin typeface="Arial Rounded MT Bold" pitchFamily="34" charset="0"/>
              </a:rPr>
              <a:t>It is a cross between two varieties of same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species.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Cross between a Bengal tiger and Amur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(Siberian) tiger.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81350"/>
            <a:ext cx="3505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3181350"/>
            <a:ext cx="396239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Intergeneric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4114800"/>
          </a:xfrm>
        </p:spPr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A cross between two different genera or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more than two different genera.</a:t>
            </a:r>
          </a:p>
          <a:p>
            <a:r>
              <a:rPr lang="en-US" b="1" dirty="0" smtClean="0">
                <a:latin typeface="Arial Rounded MT Bold" pitchFamily="34" charset="0"/>
              </a:rPr>
              <a:t>Cross between cabbage top and Radish root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a new specie come </a:t>
            </a:r>
            <a:r>
              <a:rPr lang="en-US" b="1" u="sng" dirty="0" err="1" smtClean="0">
                <a:latin typeface="Arial Rounded MT Bold" pitchFamily="34" charset="0"/>
              </a:rPr>
              <a:t>Raphano-Brassica</a:t>
            </a:r>
            <a:r>
              <a:rPr lang="en-US" b="1" u="sng" dirty="0" smtClean="0">
                <a:latin typeface="Arial Rounded MT Bold" pitchFamily="34" charset="0"/>
              </a:rPr>
              <a:t>.</a:t>
            </a:r>
            <a:endParaRPr lang="en-US" b="1" i="1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05150"/>
            <a:ext cx="4876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5350"/>
          </a:xfrm>
        </p:spPr>
        <p:txBody>
          <a:bodyPr/>
          <a:lstStyle/>
          <a:p>
            <a:r>
              <a:rPr lang="en-US" b="1" dirty="0" err="1" smtClean="0">
                <a:latin typeface="Arial Rounded MT Bold" pitchFamily="34" charset="0"/>
              </a:rPr>
              <a:t>Interogressive</a:t>
            </a:r>
            <a:r>
              <a:rPr lang="en-US" b="1" dirty="0" smtClean="0">
                <a:latin typeface="Arial Rounded MT Bold" pitchFamily="34" charset="0"/>
              </a:rPr>
              <a:t> Hybridization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4114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>Introduces some genes of one specie to gene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 pool of another specie.</a:t>
            </a:r>
          </a:p>
          <a:p>
            <a:r>
              <a:rPr lang="en-US" b="1" dirty="0" smtClean="0">
                <a:latin typeface="Arial Rounded MT Bold" pitchFamily="34" charset="0"/>
              </a:rPr>
              <a:t>It is a backcrossing phenomena.</a:t>
            </a:r>
          </a:p>
          <a:p>
            <a:r>
              <a:rPr lang="en-US" b="1" dirty="0" smtClean="0">
                <a:latin typeface="Arial Rounded MT Bold" pitchFamily="34" charset="0"/>
              </a:rPr>
              <a:t>Cross F1 hybrids to A, raise R2 generation, out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of R2 select those with desired characteristics of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B. Backcross selected R2 with A and raise R3, till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a type reached with high yield of A and hardness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of B.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9274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latin typeface="Arial Rounded MT Bold" pitchFamily="34" charset="0"/>
              </a:rPr>
              <a:t>Gene Flow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38600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A change in allele frequencies is due to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Immigration and Emigration, between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Populations.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Arial Rounded MT Bold" pitchFamily="34" charset="0"/>
              </a:rPr>
              <a:t>                             Example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Baboons in Africa lives in troop, each troop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having different gene pool can migrate away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and produce offspring.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049274"/>
          </a:xfrm>
        </p:spPr>
        <p:txBody>
          <a:bodyPr/>
          <a:lstStyle/>
          <a:p>
            <a:r>
              <a:rPr lang="en-US" b="1" dirty="0" smtClean="0">
                <a:latin typeface="Arial Rounded MT Bold" pitchFamily="34" charset="0"/>
              </a:rPr>
              <a:t>Gene Flow by Migration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Migration is an important factor in gene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flow.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Extends genetic combinations and increase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genetic variability.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latin typeface="Arial Rounded MT Bold" pitchFamily="34" charset="0"/>
              </a:rPr>
              <a:t> Spores/Pollens when carried away long 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distances by winds, gene flow can occur from</a:t>
            </a:r>
          </a:p>
          <a:p>
            <a:pPr>
              <a:buNone/>
            </a:pPr>
            <a:r>
              <a:rPr lang="en-US" b="1" dirty="0" smtClean="0">
                <a:latin typeface="Arial Rounded MT Bold" pitchFamily="34" charset="0"/>
              </a:rPr>
              <a:t>one to another generation.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255</TotalTime>
  <Words>368</Words>
  <Application>Microsoft Office PowerPoint</Application>
  <PresentationFormat>On-screen Show (16:9)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Hybridization and Gene Flow</vt:lpstr>
      <vt:lpstr>What is Hybridization?</vt:lpstr>
      <vt:lpstr>          Types of Hybrid</vt:lpstr>
      <vt:lpstr>Interspecific Hybridization</vt:lpstr>
      <vt:lpstr>Intraspecific Hybridization</vt:lpstr>
      <vt:lpstr>Intergeneric Hybridization</vt:lpstr>
      <vt:lpstr>Interogressive Hybridization</vt:lpstr>
      <vt:lpstr>             Gene Flow</vt:lpstr>
      <vt:lpstr>Gene Flow by Migration</vt:lpstr>
      <vt:lpstr>    Gene Flow as Mutation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Hybridization and Gene Flow</dc:title>
  <dc:creator>Syed</dc:creator>
  <cp:lastModifiedBy>Syed</cp:lastModifiedBy>
  <cp:revision>2</cp:revision>
  <dcterms:created xsi:type="dcterms:W3CDTF">2019-10-18T14:39:12Z</dcterms:created>
  <dcterms:modified xsi:type="dcterms:W3CDTF">2019-10-20T10:41:09Z</dcterms:modified>
</cp:coreProperties>
</file>