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69" r:id="rId5"/>
    <p:sldId id="259" r:id="rId6"/>
    <p:sldId id="260" r:id="rId7"/>
    <p:sldId id="273" r:id="rId8"/>
    <p:sldId id="261" r:id="rId9"/>
    <p:sldId id="272" r:id="rId10"/>
    <p:sldId id="262" r:id="rId11"/>
    <p:sldId id="264" r:id="rId12"/>
    <p:sldId id="265" r:id="rId13"/>
    <p:sldId id="266" r:id="rId14"/>
    <p:sldId id="274" r:id="rId15"/>
    <p:sldId id="267"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21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0C99D9-7BF4-4E5C-B155-67890CB9C8FF}" type="datetimeFigureOut">
              <a:rPr lang="en-US" smtClean="0"/>
              <a:t>11/14/2020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71249-D960-4A34-B326-7B611E2A882F}" type="slidenum">
              <a:rPr lang="en-US" smtClean="0"/>
              <a:t>‹#›</a:t>
            </a:fld>
            <a:endParaRPr lang="en-US"/>
          </a:p>
        </p:txBody>
      </p:sp>
    </p:spTree>
    <p:extLst>
      <p:ext uri="{BB962C8B-B14F-4D97-AF65-F5344CB8AC3E}">
        <p14:creationId xmlns:p14="http://schemas.microsoft.com/office/powerpoint/2010/main" val="3295404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0C99D9-7BF4-4E5C-B155-67890CB9C8FF}" type="datetimeFigureOut">
              <a:rPr lang="en-US" smtClean="0"/>
              <a:t>11/14/2020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71249-D960-4A34-B326-7B611E2A882F}" type="slidenum">
              <a:rPr lang="en-US" smtClean="0"/>
              <a:t>‹#›</a:t>
            </a:fld>
            <a:endParaRPr lang="en-US"/>
          </a:p>
        </p:txBody>
      </p:sp>
    </p:spTree>
    <p:extLst>
      <p:ext uri="{BB962C8B-B14F-4D97-AF65-F5344CB8AC3E}">
        <p14:creationId xmlns:p14="http://schemas.microsoft.com/office/powerpoint/2010/main" val="4146522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0C99D9-7BF4-4E5C-B155-67890CB9C8FF}" type="datetimeFigureOut">
              <a:rPr lang="en-US" smtClean="0"/>
              <a:t>11/14/2020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71249-D960-4A34-B326-7B611E2A882F}" type="slidenum">
              <a:rPr lang="en-US" smtClean="0"/>
              <a:t>‹#›</a:t>
            </a:fld>
            <a:endParaRPr lang="en-US"/>
          </a:p>
        </p:txBody>
      </p:sp>
    </p:spTree>
    <p:extLst>
      <p:ext uri="{BB962C8B-B14F-4D97-AF65-F5344CB8AC3E}">
        <p14:creationId xmlns:p14="http://schemas.microsoft.com/office/powerpoint/2010/main" val="3244280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0C99D9-7BF4-4E5C-B155-67890CB9C8FF}" type="datetimeFigureOut">
              <a:rPr lang="en-US" smtClean="0"/>
              <a:t>11/14/2020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71249-D960-4A34-B326-7B611E2A882F}" type="slidenum">
              <a:rPr lang="en-US" smtClean="0"/>
              <a:t>‹#›</a:t>
            </a:fld>
            <a:endParaRPr lang="en-US"/>
          </a:p>
        </p:txBody>
      </p:sp>
    </p:spTree>
    <p:extLst>
      <p:ext uri="{BB962C8B-B14F-4D97-AF65-F5344CB8AC3E}">
        <p14:creationId xmlns:p14="http://schemas.microsoft.com/office/powerpoint/2010/main" val="3233292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0C99D9-7BF4-4E5C-B155-67890CB9C8FF}" type="datetimeFigureOut">
              <a:rPr lang="en-US" smtClean="0"/>
              <a:t>11/14/2020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71249-D960-4A34-B326-7B611E2A882F}" type="slidenum">
              <a:rPr lang="en-US" smtClean="0"/>
              <a:t>‹#›</a:t>
            </a:fld>
            <a:endParaRPr lang="en-US"/>
          </a:p>
        </p:txBody>
      </p:sp>
    </p:spTree>
    <p:extLst>
      <p:ext uri="{BB962C8B-B14F-4D97-AF65-F5344CB8AC3E}">
        <p14:creationId xmlns:p14="http://schemas.microsoft.com/office/powerpoint/2010/main" val="2810594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0C99D9-7BF4-4E5C-B155-67890CB9C8FF}" type="datetimeFigureOut">
              <a:rPr lang="en-US" smtClean="0"/>
              <a:t>11/14/2020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D71249-D960-4A34-B326-7B611E2A882F}" type="slidenum">
              <a:rPr lang="en-US" smtClean="0"/>
              <a:t>‹#›</a:t>
            </a:fld>
            <a:endParaRPr lang="en-US"/>
          </a:p>
        </p:txBody>
      </p:sp>
    </p:spTree>
    <p:extLst>
      <p:ext uri="{BB962C8B-B14F-4D97-AF65-F5344CB8AC3E}">
        <p14:creationId xmlns:p14="http://schemas.microsoft.com/office/powerpoint/2010/main" val="4236106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0C99D9-7BF4-4E5C-B155-67890CB9C8FF}" type="datetimeFigureOut">
              <a:rPr lang="en-US" smtClean="0"/>
              <a:t>11/14/2020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D71249-D960-4A34-B326-7B611E2A882F}" type="slidenum">
              <a:rPr lang="en-US" smtClean="0"/>
              <a:t>‹#›</a:t>
            </a:fld>
            <a:endParaRPr lang="en-US"/>
          </a:p>
        </p:txBody>
      </p:sp>
    </p:spTree>
    <p:extLst>
      <p:ext uri="{BB962C8B-B14F-4D97-AF65-F5344CB8AC3E}">
        <p14:creationId xmlns:p14="http://schemas.microsoft.com/office/powerpoint/2010/main" val="2921712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0C99D9-7BF4-4E5C-B155-67890CB9C8FF}" type="datetimeFigureOut">
              <a:rPr lang="en-US" smtClean="0"/>
              <a:t>11/14/2020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D71249-D960-4A34-B326-7B611E2A882F}" type="slidenum">
              <a:rPr lang="en-US" smtClean="0"/>
              <a:t>‹#›</a:t>
            </a:fld>
            <a:endParaRPr lang="en-US"/>
          </a:p>
        </p:txBody>
      </p:sp>
    </p:spTree>
    <p:extLst>
      <p:ext uri="{BB962C8B-B14F-4D97-AF65-F5344CB8AC3E}">
        <p14:creationId xmlns:p14="http://schemas.microsoft.com/office/powerpoint/2010/main" val="1367574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0C99D9-7BF4-4E5C-B155-67890CB9C8FF}" type="datetimeFigureOut">
              <a:rPr lang="en-US" smtClean="0"/>
              <a:t>11/14/2020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D71249-D960-4A34-B326-7B611E2A882F}" type="slidenum">
              <a:rPr lang="en-US" smtClean="0"/>
              <a:t>‹#›</a:t>
            </a:fld>
            <a:endParaRPr lang="en-US"/>
          </a:p>
        </p:txBody>
      </p:sp>
    </p:spTree>
    <p:extLst>
      <p:ext uri="{BB962C8B-B14F-4D97-AF65-F5344CB8AC3E}">
        <p14:creationId xmlns:p14="http://schemas.microsoft.com/office/powerpoint/2010/main" val="3251768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0C99D9-7BF4-4E5C-B155-67890CB9C8FF}" type="datetimeFigureOut">
              <a:rPr lang="en-US" smtClean="0"/>
              <a:t>11/14/2020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D71249-D960-4A34-B326-7B611E2A882F}" type="slidenum">
              <a:rPr lang="en-US" smtClean="0"/>
              <a:t>‹#›</a:t>
            </a:fld>
            <a:endParaRPr lang="en-US"/>
          </a:p>
        </p:txBody>
      </p:sp>
    </p:spTree>
    <p:extLst>
      <p:ext uri="{BB962C8B-B14F-4D97-AF65-F5344CB8AC3E}">
        <p14:creationId xmlns:p14="http://schemas.microsoft.com/office/powerpoint/2010/main" val="2081963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0C99D9-7BF4-4E5C-B155-67890CB9C8FF}" type="datetimeFigureOut">
              <a:rPr lang="en-US" smtClean="0"/>
              <a:t>11/14/2020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D71249-D960-4A34-B326-7B611E2A882F}" type="slidenum">
              <a:rPr lang="en-US" smtClean="0"/>
              <a:t>‹#›</a:t>
            </a:fld>
            <a:endParaRPr lang="en-US"/>
          </a:p>
        </p:txBody>
      </p:sp>
    </p:spTree>
    <p:extLst>
      <p:ext uri="{BB962C8B-B14F-4D97-AF65-F5344CB8AC3E}">
        <p14:creationId xmlns:p14="http://schemas.microsoft.com/office/powerpoint/2010/main" val="1244979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0C99D9-7BF4-4E5C-B155-67890CB9C8FF}" type="datetimeFigureOut">
              <a:rPr lang="en-US" smtClean="0"/>
              <a:t>11/14/2020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D71249-D960-4A34-B326-7B611E2A882F}" type="slidenum">
              <a:rPr lang="en-US" smtClean="0"/>
              <a:t>‹#›</a:t>
            </a:fld>
            <a:endParaRPr lang="en-US"/>
          </a:p>
        </p:txBody>
      </p:sp>
    </p:spTree>
    <p:extLst>
      <p:ext uri="{BB962C8B-B14F-4D97-AF65-F5344CB8AC3E}">
        <p14:creationId xmlns:p14="http://schemas.microsoft.com/office/powerpoint/2010/main" val="3082061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Sericulture </a:t>
            </a:r>
            <a:endParaRPr lang="en-US" dirty="0"/>
          </a:p>
        </p:txBody>
      </p:sp>
      <p:sp>
        <p:nvSpPr>
          <p:cNvPr id="3" name="Subtitle 2"/>
          <p:cNvSpPr>
            <a:spLocks noGrp="1"/>
          </p:cNvSpPr>
          <p:nvPr>
            <p:ph type="subTitle" idx="1"/>
          </p:nvPr>
        </p:nvSpPr>
        <p:spPr/>
        <p:txBody>
          <a:bodyPr/>
          <a:lstStyle/>
          <a:p>
            <a:r>
              <a:rPr lang="en-US" dirty="0"/>
              <a:t>Rearing developing and looking after of silk insects is called as </a:t>
            </a:r>
            <a:r>
              <a:rPr lang="en-US" b="1" dirty="0"/>
              <a:t>sericulture</a:t>
            </a:r>
            <a:endParaRPr lang="en-US" dirty="0"/>
          </a:p>
        </p:txBody>
      </p:sp>
    </p:spTree>
    <p:extLst>
      <p:ext uri="{BB962C8B-B14F-4D97-AF65-F5344CB8AC3E}">
        <p14:creationId xmlns:p14="http://schemas.microsoft.com/office/powerpoint/2010/main" val="8806040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r>
              <a:rPr lang="en-US" b="1" dirty="0" smtClean="0"/>
              <a:t>Cocoon</a:t>
            </a:r>
            <a:r>
              <a:rPr lang="en-US" dirty="0" smtClean="0"/>
              <a:t> </a:t>
            </a:r>
            <a:r>
              <a:rPr lang="en-US" dirty="0" smtClean="0"/>
              <a:t>:  cocoon is the white bed of pupa whose outer threads are irregular  while the inner threads are regular.</a:t>
            </a:r>
          </a:p>
        </p:txBody>
      </p:sp>
    </p:spTree>
    <p:extLst>
      <p:ext uri="{BB962C8B-B14F-4D97-AF65-F5344CB8AC3E}">
        <p14:creationId xmlns:p14="http://schemas.microsoft.com/office/powerpoint/2010/main" val="3195590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Tools and measurements </a:t>
            </a:r>
            <a:endParaRPr lang="en-US" b="1" dirty="0"/>
          </a:p>
        </p:txBody>
      </p:sp>
      <p:sp>
        <p:nvSpPr>
          <p:cNvPr id="3" name="Content Placeholder 2"/>
          <p:cNvSpPr>
            <a:spLocks noGrp="1"/>
          </p:cNvSpPr>
          <p:nvPr>
            <p:ph idx="1"/>
          </p:nvPr>
        </p:nvSpPr>
        <p:spPr>
          <a:xfrm>
            <a:off x="457200" y="1600200"/>
            <a:ext cx="8229600" cy="5105400"/>
          </a:xfrm>
        </p:spPr>
        <p:txBody>
          <a:bodyPr>
            <a:normAutofit fontScale="85000" lnSpcReduction="20000"/>
          </a:bodyPr>
          <a:lstStyle/>
          <a:p>
            <a:r>
              <a:rPr lang="en-US" dirty="0" err="1" smtClean="0"/>
              <a:t>Machana</a:t>
            </a:r>
            <a:r>
              <a:rPr lang="en-US" dirty="0" smtClean="0"/>
              <a:t>:  the proper place for rearing the silk worms</a:t>
            </a:r>
          </a:p>
          <a:p>
            <a:r>
              <a:rPr lang="en-US" dirty="0" smtClean="0"/>
              <a:t>Rearing trays : for keeping the laid eggs along with the mulberry leaves </a:t>
            </a:r>
          </a:p>
          <a:p>
            <a:r>
              <a:rPr lang="en-US" dirty="0" err="1" smtClean="0"/>
              <a:t>Spining</a:t>
            </a:r>
            <a:r>
              <a:rPr lang="en-US" dirty="0" smtClean="0"/>
              <a:t> or </a:t>
            </a:r>
            <a:r>
              <a:rPr lang="en-US" dirty="0" err="1" smtClean="0"/>
              <a:t>chandrakis</a:t>
            </a:r>
            <a:r>
              <a:rPr lang="en-US" dirty="0" smtClean="0"/>
              <a:t> tray : for keeping the caterpillars at the time of full grown stage ready for pupation </a:t>
            </a:r>
          </a:p>
          <a:p>
            <a:r>
              <a:rPr lang="en-US" dirty="0" err="1" smtClean="0"/>
              <a:t>Dalas</a:t>
            </a:r>
            <a:r>
              <a:rPr lang="en-US" dirty="0" smtClean="0"/>
              <a:t> : for fetching the mulberry leaves into smaller pieces.</a:t>
            </a:r>
          </a:p>
          <a:p>
            <a:r>
              <a:rPr lang="en-US" dirty="0" smtClean="0"/>
              <a:t>Baskets : </a:t>
            </a:r>
          </a:p>
          <a:p>
            <a:r>
              <a:rPr lang="en-US" dirty="0" smtClean="0"/>
              <a:t>Hygrometer</a:t>
            </a:r>
          </a:p>
          <a:p>
            <a:r>
              <a:rPr lang="en-US" dirty="0" smtClean="0"/>
              <a:t>Thermometer</a:t>
            </a:r>
          </a:p>
          <a:p>
            <a:r>
              <a:rPr lang="en-US" dirty="0" smtClean="0"/>
              <a:t>Oven</a:t>
            </a:r>
          </a:p>
          <a:p>
            <a:r>
              <a:rPr lang="en-US" dirty="0" smtClean="0"/>
              <a:t>freezer</a:t>
            </a:r>
            <a:endParaRPr lang="en-US" dirty="0"/>
          </a:p>
        </p:txBody>
      </p:sp>
    </p:spTree>
    <p:extLst>
      <p:ext uri="{BB962C8B-B14F-4D97-AF65-F5344CB8AC3E}">
        <p14:creationId xmlns:p14="http://schemas.microsoft.com/office/powerpoint/2010/main" val="184025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Rearing of silk worm </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It is the most important aspects requiring great skills, patience vigilance and cleanliness.</a:t>
            </a:r>
          </a:p>
          <a:p>
            <a:r>
              <a:rPr lang="en-US" dirty="0" smtClean="0"/>
              <a:t>Process involve 5 stages </a:t>
            </a:r>
          </a:p>
          <a:p>
            <a:r>
              <a:rPr lang="en-US" b="1" dirty="0" smtClean="0"/>
              <a:t>Supply of eggs  </a:t>
            </a:r>
            <a:r>
              <a:rPr lang="en-US" dirty="0" smtClean="0"/>
              <a:t>the quality of seeds used is very important </a:t>
            </a:r>
          </a:p>
          <a:p>
            <a:r>
              <a:rPr lang="en-US" b="1" dirty="0" smtClean="0"/>
              <a:t>Incubation of eggs   </a:t>
            </a:r>
            <a:r>
              <a:rPr lang="en-US" dirty="0" smtClean="0"/>
              <a:t>the period for incubation for </a:t>
            </a:r>
            <a:r>
              <a:rPr lang="en-US" dirty="0" err="1" smtClean="0"/>
              <a:t>uni</a:t>
            </a:r>
            <a:r>
              <a:rPr lang="en-US" dirty="0" smtClean="0"/>
              <a:t> and bi </a:t>
            </a:r>
            <a:r>
              <a:rPr lang="en-US" dirty="0" err="1" smtClean="0"/>
              <a:t>voltine</a:t>
            </a:r>
            <a:r>
              <a:rPr lang="en-US" dirty="0" smtClean="0"/>
              <a:t> eggs begins when the eggs are taken out of cold storage whereas for multi </a:t>
            </a:r>
            <a:r>
              <a:rPr lang="en-US" dirty="0" err="1" smtClean="0"/>
              <a:t>voltine</a:t>
            </a:r>
            <a:r>
              <a:rPr lang="en-US" dirty="0" smtClean="0"/>
              <a:t> eggs the period of incubation </a:t>
            </a:r>
            <a:r>
              <a:rPr lang="en-US" dirty="0"/>
              <a:t>s</a:t>
            </a:r>
            <a:r>
              <a:rPr lang="en-US" dirty="0" smtClean="0"/>
              <a:t>tart after the eggs are laid. </a:t>
            </a:r>
            <a:endParaRPr lang="en-US" b="1" dirty="0" smtClean="0"/>
          </a:p>
          <a:p>
            <a:endParaRPr lang="en-US" dirty="0"/>
          </a:p>
        </p:txBody>
      </p:sp>
    </p:spTree>
    <p:extLst>
      <p:ext uri="{BB962C8B-B14F-4D97-AF65-F5344CB8AC3E}">
        <p14:creationId xmlns:p14="http://schemas.microsoft.com/office/powerpoint/2010/main" val="2227788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Brushing of worms </a:t>
            </a:r>
            <a:endParaRPr lang="en-US" b="1" dirty="0"/>
          </a:p>
        </p:txBody>
      </p:sp>
      <p:sp>
        <p:nvSpPr>
          <p:cNvPr id="3" name="Content Placeholder 2"/>
          <p:cNvSpPr>
            <a:spLocks noGrp="1"/>
          </p:cNvSpPr>
          <p:nvPr>
            <p:ph idx="1"/>
          </p:nvPr>
        </p:nvSpPr>
        <p:spPr>
          <a:xfrm>
            <a:off x="457200" y="1295400"/>
            <a:ext cx="8229600" cy="4830763"/>
          </a:xfrm>
        </p:spPr>
        <p:txBody>
          <a:bodyPr>
            <a:normAutofit fontScale="92500" lnSpcReduction="20000"/>
          </a:bodyPr>
          <a:lstStyle/>
          <a:p>
            <a:r>
              <a:rPr lang="en-US" dirty="0" smtClean="0"/>
              <a:t>Brushing is the process of separating of newly brushed worms for the shells of their eggs by means of feather and collecting them. </a:t>
            </a:r>
          </a:p>
          <a:p>
            <a:r>
              <a:rPr lang="en-US" b="1" dirty="0" smtClean="0"/>
              <a:t>Rearing of worms  </a:t>
            </a:r>
          </a:p>
          <a:p>
            <a:r>
              <a:rPr lang="en-US" dirty="0" smtClean="0"/>
              <a:t>It requires the following </a:t>
            </a:r>
          </a:p>
          <a:p>
            <a:r>
              <a:rPr lang="en-US" b="1" dirty="0" smtClean="0"/>
              <a:t>Rearing room : </a:t>
            </a:r>
            <a:r>
              <a:rPr lang="en-US" dirty="0" smtClean="0"/>
              <a:t>it should be well ventilated away from kitchen and protected against direct sun</a:t>
            </a:r>
          </a:p>
          <a:p>
            <a:r>
              <a:rPr lang="en-US" b="1" dirty="0" smtClean="0"/>
              <a:t>Rearing appliance</a:t>
            </a:r>
          </a:p>
          <a:p>
            <a:pPr marL="0" indent="0">
              <a:buNone/>
            </a:pPr>
            <a:r>
              <a:rPr lang="en-US" dirty="0" smtClean="0"/>
              <a:t>Wooden box </a:t>
            </a:r>
          </a:p>
          <a:p>
            <a:pPr marL="0" indent="0">
              <a:buNone/>
            </a:pPr>
            <a:r>
              <a:rPr lang="en-US" dirty="0" smtClean="0"/>
              <a:t>Chopping knifes </a:t>
            </a:r>
          </a:p>
          <a:p>
            <a:pPr marL="0" indent="0">
              <a:buNone/>
            </a:pPr>
            <a:r>
              <a:rPr lang="en-US" dirty="0" smtClean="0"/>
              <a:t>Door curtains </a:t>
            </a:r>
            <a:r>
              <a:rPr lang="en-US" b="1" dirty="0" smtClean="0"/>
              <a:t> </a:t>
            </a:r>
          </a:p>
          <a:p>
            <a:endParaRPr lang="en-US" b="1" dirty="0"/>
          </a:p>
        </p:txBody>
      </p:sp>
    </p:spTree>
    <p:extLst>
      <p:ext uri="{BB962C8B-B14F-4D97-AF65-F5344CB8AC3E}">
        <p14:creationId xmlns:p14="http://schemas.microsoft.com/office/powerpoint/2010/main" val="27775282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Leaves and their preservation </a:t>
            </a:r>
          </a:p>
          <a:p>
            <a:r>
              <a:rPr lang="en-US" dirty="0"/>
              <a:t>The best time for plucking of leaves is evening</a:t>
            </a:r>
          </a:p>
          <a:p>
            <a:r>
              <a:rPr lang="en-US" dirty="0"/>
              <a:t>For preservation leaves should be kept in baskets</a:t>
            </a:r>
          </a:p>
        </p:txBody>
      </p:sp>
    </p:spTree>
    <p:extLst>
      <p:ext uri="{BB962C8B-B14F-4D97-AF65-F5344CB8AC3E}">
        <p14:creationId xmlns:p14="http://schemas.microsoft.com/office/powerpoint/2010/main" val="4642226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endParaRPr lang="en-US" dirty="0" smtClean="0"/>
          </a:p>
          <a:p>
            <a:r>
              <a:rPr lang="en-US" b="1" dirty="0" smtClean="0"/>
              <a:t>Feeding </a:t>
            </a:r>
          </a:p>
          <a:p>
            <a:r>
              <a:rPr lang="en-US" dirty="0" smtClean="0"/>
              <a:t>Healthy development of worms depends upon feeding with leaves. They require well chopped leaves. </a:t>
            </a:r>
          </a:p>
          <a:p>
            <a:r>
              <a:rPr lang="en-US" b="1" dirty="0" smtClean="0"/>
              <a:t>Cleaning </a:t>
            </a:r>
          </a:p>
          <a:p>
            <a:r>
              <a:rPr lang="en-US" dirty="0" smtClean="0"/>
              <a:t>The cleaning of trays to remove the excreta of silkworm</a:t>
            </a:r>
          </a:p>
          <a:p>
            <a:endParaRPr lang="en-US" dirty="0"/>
          </a:p>
        </p:txBody>
      </p:sp>
    </p:spTree>
    <p:extLst>
      <p:ext uri="{BB962C8B-B14F-4D97-AF65-F5344CB8AC3E}">
        <p14:creationId xmlns:p14="http://schemas.microsoft.com/office/powerpoint/2010/main" val="36195774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US" b="1" dirty="0" smtClean="0"/>
              <a:t>Spacing</a:t>
            </a:r>
          </a:p>
          <a:p>
            <a:r>
              <a:rPr lang="en-US" dirty="0" smtClean="0"/>
              <a:t>The growth of silk worm is quick and remarkable. </a:t>
            </a:r>
          </a:p>
          <a:p>
            <a:r>
              <a:rPr lang="en-US" dirty="0" smtClean="0"/>
              <a:t>over crowding of worms should be avoided </a:t>
            </a:r>
          </a:p>
          <a:p>
            <a:r>
              <a:rPr lang="en-US" b="1" dirty="0" smtClean="0"/>
              <a:t>Mounting and harvesting </a:t>
            </a:r>
          </a:p>
          <a:p>
            <a:r>
              <a:rPr lang="en-US" dirty="0" smtClean="0"/>
              <a:t>When the silk worm  is fully grown its appetite fails and start moving and find place for cocoon spinning.</a:t>
            </a:r>
          </a:p>
          <a:p>
            <a:r>
              <a:rPr lang="en-US" b="1" dirty="0" smtClean="0"/>
              <a:t>Spinning of </a:t>
            </a:r>
            <a:r>
              <a:rPr lang="en-US" b="1" smtClean="0"/>
              <a:t>cocoon   </a:t>
            </a:r>
            <a:endParaRPr lang="en-US" b="1" dirty="0" smtClean="0"/>
          </a:p>
        </p:txBody>
      </p:sp>
    </p:spTree>
    <p:extLst>
      <p:ext uri="{BB962C8B-B14F-4D97-AF65-F5344CB8AC3E}">
        <p14:creationId xmlns:p14="http://schemas.microsoft.com/office/powerpoint/2010/main" val="838053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rmAutofit/>
          </a:bodyPr>
          <a:lstStyle/>
          <a:p>
            <a:r>
              <a:rPr lang="en-US" sz="2400" dirty="0" smtClean="0"/>
              <a:t>Silk has been under use by human beings for various purposes since ancient time. Pure silk is one of the finest and most beautiful natural fibers of the world and is said to be  queen of fibers. </a:t>
            </a:r>
            <a:endParaRPr lang="en-US" sz="2400" dirty="0"/>
          </a:p>
          <a:p>
            <a:r>
              <a:rPr lang="en-US" sz="2400" dirty="0" smtClean="0"/>
              <a:t>Due to its great value and usefulness there have been many attempts in various parts of the world for the large scale production of silk.</a:t>
            </a:r>
          </a:p>
          <a:p>
            <a:r>
              <a:rPr lang="en-US" sz="2400" dirty="0" smtClean="0"/>
              <a:t>like other </a:t>
            </a:r>
            <a:r>
              <a:rPr lang="en-US" sz="2400" dirty="0" err="1" smtClean="0"/>
              <a:t>farmings</a:t>
            </a:r>
            <a:r>
              <a:rPr lang="en-US" sz="2400" dirty="0" smtClean="0"/>
              <a:t>, agriculture and </a:t>
            </a:r>
            <a:r>
              <a:rPr lang="en-US" sz="2400" dirty="0" err="1" smtClean="0"/>
              <a:t>bussiness</a:t>
            </a:r>
            <a:r>
              <a:rPr lang="en-US" sz="2400" dirty="0" smtClean="0"/>
              <a:t> sericulture too involves skill and scientific </a:t>
            </a:r>
            <a:r>
              <a:rPr lang="en-US" sz="2400" dirty="0" err="1" smtClean="0"/>
              <a:t>knoweldge</a:t>
            </a:r>
            <a:r>
              <a:rPr lang="en-US" sz="2400" dirty="0" smtClean="0"/>
              <a:t> for rearing and development.</a:t>
            </a:r>
          </a:p>
          <a:p>
            <a:r>
              <a:rPr lang="en-US" sz="2400" dirty="0" smtClean="0"/>
              <a:t>Best part of this sericulture is that it involve little money</a:t>
            </a:r>
          </a:p>
          <a:p>
            <a:endParaRPr lang="en-US" sz="2400" dirty="0" smtClean="0"/>
          </a:p>
          <a:p>
            <a:endParaRPr lang="en-US" dirty="0"/>
          </a:p>
        </p:txBody>
      </p:sp>
    </p:spTree>
    <p:extLst>
      <p:ext uri="{BB962C8B-B14F-4D97-AF65-F5344CB8AC3E}">
        <p14:creationId xmlns:p14="http://schemas.microsoft.com/office/powerpoint/2010/main" val="1860991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Types of silk</a:t>
            </a:r>
            <a:endParaRPr lang="en-US" dirty="0"/>
          </a:p>
        </p:txBody>
      </p:sp>
      <p:sp>
        <p:nvSpPr>
          <p:cNvPr id="3" name="Content Placeholder 2"/>
          <p:cNvSpPr>
            <a:spLocks noGrp="1"/>
          </p:cNvSpPr>
          <p:nvPr>
            <p:ph idx="1"/>
          </p:nvPr>
        </p:nvSpPr>
        <p:spPr/>
        <p:txBody>
          <a:bodyPr>
            <a:normAutofit fontScale="92500" lnSpcReduction="10000"/>
          </a:bodyPr>
          <a:lstStyle/>
          <a:p>
            <a:r>
              <a:rPr lang="en-US" dirty="0"/>
              <a:t>Mainly four types of silk has been recognized.</a:t>
            </a:r>
          </a:p>
          <a:p>
            <a:r>
              <a:rPr lang="en-US" b="1" dirty="0"/>
              <a:t>Mulberry silk  : </a:t>
            </a:r>
            <a:r>
              <a:rPr lang="en-US" dirty="0"/>
              <a:t>this silk is considered to be superior in quality  than other silk types due to its shiny and creamy white </a:t>
            </a:r>
            <a:r>
              <a:rPr lang="en-US" dirty="0" err="1"/>
              <a:t>colour</a:t>
            </a:r>
            <a:r>
              <a:rPr lang="en-US" dirty="0"/>
              <a:t>. It is secreted by the caterpillar of  </a:t>
            </a:r>
            <a:r>
              <a:rPr lang="en-US" i="1" dirty="0" err="1"/>
              <a:t>bombyx</a:t>
            </a:r>
            <a:r>
              <a:rPr lang="en-US" i="1" dirty="0"/>
              <a:t> </a:t>
            </a:r>
            <a:r>
              <a:rPr lang="en-US" i="1" dirty="0" err="1"/>
              <a:t>mori</a:t>
            </a:r>
            <a:r>
              <a:rPr lang="en-US" i="1" dirty="0"/>
              <a:t> </a:t>
            </a:r>
            <a:r>
              <a:rPr lang="en-US" dirty="0"/>
              <a:t>which feed on mulberry leaves.</a:t>
            </a:r>
          </a:p>
          <a:p>
            <a:r>
              <a:rPr lang="en-US" b="1" dirty="0" err="1"/>
              <a:t>Tasar</a:t>
            </a:r>
            <a:r>
              <a:rPr lang="en-US" b="1" dirty="0"/>
              <a:t> silk : </a:t>
            </a:r>
            <a:r>
              <a:rPr lang="en-US" i="1" dirty="0" err="1"/>
              <a:t>Antheraea</a:t>
            </a:r>
            <a:r>
              <a:rPr lang="en-US" i="1" dirty="0"/>
              <a:t> </a:t>
            </a:r>
            <a:r>
              <a:rPr lang="en-US" i="1" dirty="0" err="1"/>
              <a:t>paphia</a:t>
            </a:r>
            <a:r>
              <a:rPr lang="en-US" i="1" dirty="0"/>
              <a:t> </a:t>
            </a:r>
            <a:r>
              <a:rPr lang="en-US" dirty="0"/>
              <a:t>belong to the family </a:t>
            </a:r>
            <a:r>
              <a:rPr lang="en-US" dirty="0" err="1"/>
              <a:t>saturniidae</a:t>
            </a:r>
            <a:r>
              <a:rPr lang="en-US" dirty="0"/>
              <a:t> and common in China, India and Sri Lanka. The caterpillar feed on </a:t>
            </a:r>
            <a:r>
              <a:rPr lang="en-US" dirty="0" err="1"/>
              <a:t>ber</a:t>
            </a:r>
            <a:r>
              <a:rPr lang="en-US" dirty="0"/>
              <a:t>, oak, </a:t>
            </a:r>
            <a:r>
              <a:rPr lang="en-US" dirty="0" err="1"/>
              <a:t>sal</a:t>
            </a:r>
            <a:r>
              <a:rPr lang="en-US" dirty="0"/>
              <a:t> and fig plant. It is a wild variety of silk moth since long</a:t>
            </a:r>
          </a:p>
          <a:p>
            <a:endParaRPr lang="en-US" dirty="0"/>
          </a:p>
        </p:txBody>
      </p:sp>
    </p:spTree>
    <p:extLst>
      <p:ext uri="{BB962C8B-B14F-4D97-AF65-F5344CB8AC3E}">
        <p14:creationId xmlns:p14="http://schemas.microsoft.com/office/powerpoint/2010/main" val="4228625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err="1"/>
              <a:t>Eri</a:t>
            </a:r>
            <a:r>
              <a:rPr lang="en-US" b="1" dirty="0"/>
              <a:t> silk :  </a:t>
            </a:r>
            <a:r>
              <a:rPr lang="en-US" dirty="0"/>
              <a:t>it is produced by caterpillars of </a:t>
            </a:r>
            <a:r>
              <a:rPr lang="en-US" i="1" dirty="0" err="1"/>
              <a:t>Attacus</a:t>
            </a:r>
            <a:r>
              <a:rPr lang="en-US" i="1" dirty="0"/>
              <a:t> </a:t>
            </a:r>
            <a:r>
              <a:rPr lang="en-US" i="1" dirty="0" err="1"/>
              <a:t>ricini</a:t>
            </a:r>
            <a:r>
              <a:rPr lang="en-US" i="1" dirty="0"/>
              <a:t> </a:t>
            </a:r>
            <a:r>
              <a:rPr lang="en-US" dirty="0"/>
              <a:t>which feed on castor leaves. Its </a:t>
            </a:r>
            <a:r>
              <a:rPr lang="en-US" dirty="0" err="1"/>
              <a:t>colour</a:t>
            </a:r>
            <a:r>
              <a:rPr lang="en-US" dirty="0"/>
              <a:t> is also creamy white </a:t>
            </a:r>
            <a:r>
              <a:rPr lang="en-US" dirty="0" smtClean="0"/>
              <a:t>. </a:t>
            </a:r>
            <a:r>
              <a:rPr lang="en-US" dirty="0"/>
              <a:t>But is less shiny. </a:t>
            </a:r>
            <a:endParaRPr lang="en-US" dirty="0" smtClean="0"/>
          </a:p>
          <a:p>
            <a:r>
              <a:rPr lang="en-US" b="1" dirty="0" err="1" smtClean="0"/>
              <a:t>Muga</a:t>
            </a:r>
            <a:r>
              <a:rPr lang="en-US" b="1" dirty="0" smtClean="0"/>
              <a:t> </a:t>
            </a:r>
            <a:r>
              <a:rPr lang="en-US" b="1" dirty="0"/>
              <a:t>silk : </a:t>
            </a:r>
            <a:r>
              <a:rPr lang="en-US" i="1" dirty="0" err="1"/>
              <a:t>Antheraea</a:t>
            </a:r>
            <a:r>
              <a:rPr lang="en-US" i="1" dirty="0"/>
              <a:t> </a:t>
            </a:r>
            <a:r>
              <a:rPr lang="en-US" i="1" dirty="0" err="1"/>
              <a:t>assama</a:t>
            </a:r>
            <a:r>
              <a:rPr lang="en-US" i="1" dirty="0"/>
              <a:t>  </a:t>
            </a:r>
            <a:r>
              <a:rPr lang="en-US" dirty="0"/>
              <a:t>is also belong to the family of </a:t>
            </a:r>
            <a:r>
              <a:rPr lang="en-US" dirty="0" err="1"/>
              <a:t>Saturniidae</a:t>
            </a:r>
            <a:r>
              <a:rPr lang="en-US" dirty="0"/>
              <a:t> and is semi domesticated in nature. The native place of this species is </a:t>
            </a:r>
            <a:r>
              <a:rPr lang="en-US" dirty="0" smtClean="0"/>
              <a:t>Assam. </a:t>
            </a:r>
            <a:r>
              <a:rPr lang="en-US" dirty="0"/>
              <a:t>Caterpillar of this worm feeds on </a:t>
            </a:r>
            <a:r>
              <a:rPr lang="en-US" i="1" dirty="0" err="1"/>
              <a:t>Machilus</a:t>
            </a:r>
            <a:r>
              <a:rPr lang="en-US" dirty="0"/>
              <a:t> plant. </a:t>
            </a:r>
          </a:p>
          <a:p>
            <a:endParaRPr lang="en-US" dirty="0" smtClean="0"/>
          </a:p>
          <a:p>
            <a:endParaRPr lang="en-US" i="1" dirty="0"/>
          </a:p>
          <a:p>
            <a:endParaRPr lang="en-US" dirty="0"/>
          </a:p>
        </p:txBody>
      </p:sp>
    </p:spTree>
    <p:extLst>
      <p:ext uri="{BB962C8B-B14F-4D97-AF65-F5344CB8AC3E}">
        <p14:creationId xmlns:p14="http://schemas.microsoft.com/office/powerpoint/2010/main" val="1253577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r>
              <a:rPr lang="en-US" b="1" dirty="0" smtClean="0"/>
              <a:t>Life cycle of silk moth</a:t>
            </a:r>
          </a:p>
          <a:p>
            <a:r>
              <a:rPr lang="en-US" dirty="0" smtClean="0"/>
              <a:t>The moth </a:t>
            </a:r>
            <a:r>
              <a:rPr lang="en-US" dirty="0" err="1" smtClean="0"/>
              <a:t>bombyx</a:t>
            </a:r>
            <a:r>
              <a:rPr lang="en-US" dirty="0" smtClean="0"/>
              <a:t> </a:t>
            </a:r>
            <a:r>
              <a:rPr lang="en-US" dirty="0" err="1" smtClean="0"/>
              <a:t>mori</a:t>
            </a:r>
            <a:r>
              <a:rPr lang="en-US" dirty="0" smtClean="0"/>
              <a:t> are pale, creamy and shiny. They are about 2.5-3cm.long robust and cover with hairs. Body is well divided into head thorax and abdomen. </a:t>
            </a:r>
          </a:p>
          <a:p>
            <a:r>
              <a:rPr lang="en-US" dirty="0" smtClean="0"/>
              <a:t>Head is big with well marked compound eyes.</a:t>
            </a:r>
          </a:p>
          <a:p>
            <a:r>
              <a:rPr lang="en-US" dirty="0" smtClean="0"/>
              <a:t>Thorax is strong muscular three segmented structure , two pairs of wings and three pairs of legs.</a:t>
            </a:r>
          </a:p>
          <a:p>
            <a:r>
              <a:rPr lang="en-US" dirty="0" smtClean="0"/>
              <a:t>The abdomen is covered with scales and is highly extended in females. </a:t>
            </a:r>
            <a:endParaRPr lang="en-US" dirty="0"/>
          </a:p>
        </p:txBody>
      </p:sp>
    </p:spTree>
    <p:extLst>
      <p:ext uri="{BB962C8B-B14F-4D97-AF65-F5344CB8AC3E}">
        <p14:creationId xmlns:p14="http://schemas.microsoft.com/office/powerpoint/2010/main" val="3167577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dirty="0" smtClean="0"/>
              <a:t>They mate only few hours after birth and start laying eggs. The males are smaller and tender whereas females are strong and stout. </a:t>
            </a:r>
          </a:p>
          <a:p>
            <a:endParaRPr lang="en-US" dirty="0" smtClean="0"/>
          </a:p>
          <a:p>
            <a:endParaRPr lang="en-US" dirty="0"/>
          </a:p>
          <a:p>
            <a:r>
              <a:rPr lang="en-US" dirty="0" smtClean="0"/>
              <a:t>Females </a:t>
            </a:r>
            <a:r>
              <a:rPr lang="en-US" dirty="0" smtClean="0"/>
              <a:t>have life span of 2-3 days. Whereas male have even less days to live. Once copulated female can lay egg, all fertilized till she dies. One moth rays 400 to 500 eggs depending upon climate. </a:t>
            </a:r>
          </a:p>
          <a:p>
            <a:endParaRPr lang="en-US" dirty="0" smtClean="0"/>
          </a:p>
        </p:txBody>
      </p:sp>
    </p:spTree>
    <p:extLst>
      <p:ext uri="{BB962C8B-B14F-4D97-AF65-F5344CB8AC3E}">
        <p14:creationId xmlns:p14="http://schemas.microsoft.com/office/powerpoint/2010/main" val="1946691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b="1" dirty="0"/>
              <a:t>Eggs ; </a:t>
            </a:r>
            <a:r>
              <a:rPr lang="en-US" dirty="0"/>
              <a:t>eggs are rounded and white in </a:t>
            </a:r>
            <a:r>
              <a:rPr lang="en-US" dirty="0" err="1"/>
              <a:t>colour</a:t>
            </a:r>
            <a:r>
              <a:rPr lang="en-US" dirty="0"/>
              <a:t> , weight of newly laid 20000 eggs come to 1 gram</a:t>
            </a:r>
          </a:p>
          <a:p>
            <a:endParaRPr lang="en-US" b="1" dirty="0" smtClean="0"/>
          </a:p>
          <a:p>
            <a:r>
              <a:rPr lang="en-US" b="1" dirty="0" smtClean="0"/>
              <a:t>Caterpillar </a:t>
            </a:r>
            <a:r>
              <a:rPr lang="en-US" b="1" dirty="0"/>
              <a:t>:  </a:t>
            </a:r>
            <a:r>
              <a:rPr lang="en-US" dirty="0"/>
              <a:t>tiny caterpillars which hatches from egg measure 5-7 mm in length. Their body is wrinkled and rough and greyish in </a:t>
            </a:r>
            <a:r>
              <a:rPr lang="en-US" dirty="0" err="1"/>
              <a:t>colour</a:t>
            </a:r>
            <a:r>
              <a:rPr lang="en-US" dirty="0"/>
              <a:t>. </a:t>
            </a:r>
          </a:p>
          <a:p>
            <a:r>
              <a:rPr lang="en-US" dirty="0"/>
              <a:t>Abdomen have 10 segments and have 5 pairs of </a:t>
            </a:r>
            <a:r>
              <a:rPr lang="en-US" dirty="0" err="1"/>
              <a:t>unjointed</a:t>
            </a:r>
            <a:r>
              <a:rPr lang="en-US" dirty="0"/>
              <a:t> </a:t>
            </a:r>
            <a:r>
              <a:rPr lang="en-US" dirty="0" err="1"/>
              <a:t>prolegs</a:t>
            </a:r>
            <a:r>
              <a:rPr lang="en-US" dirty="0"/>
              <a:t> or </a:t>
            </a:r>
            <a:r>
              <a:rPr lang="en-US" dirty="0" err="1"/>
              <a:t>pseudolegs</a:t>
            </a:r>
            <a:r>
              <a:rPr lang="en-US" dirty="0"/>
              <a:t>.</a:t>
            </a:r>
          </a:p>
          <a:p>
            <a:endParaRPr lang="en-US" dirty="0"/>
          </a:p>
        </p:txBody>
      </p:sp>
    </p:spTree>
    <p:extLst>
      <p:ext uri="{BB962C8B-B14F-4D97-AF65-F5344CB8AC3E}">
        <p14:creationId xmlns:p14="http://schemas.microsoft.com/office/powerpoint/2010/main" val="3589554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r>
              <a:rPr lang="en-US" dirty="0" smtClean="0"/>
              <a:t>Larva </a:t>
            </a:r>
            <a:r>
              <a:rPr lang="en-US" dirty="0" smtClean="0"/>
              <a:t>feeds on mulberry and grow very quickly. They stop feeding after four to five days and become inactive and then first </a:t>
            </a:r>
            <a:r>
              <a:rPr lang="en-US" dirty="0" err="1" smtClean="0"/>
              <a:t>moulting</a:t>
            </a:r>
            <a:r>
              <a:rPr lang="en-US" dirty="0" smtClean="0"/>
              <a:t> takes place. </a:t>
            </a:r>
            <a:endParaRPr lang="en-US" dirty="0" smtClean="0"/>
          </a:p>
          <a:p>
            <a:endParaRPr lang="en-US" dirty="0"/>
          </a:p>
          <a:p>
            <a:r>
              <a:rPr lang="en-US" dirty="0" smtClean="0"/>
              <a:t>At </a:t>
            </a:r>
            <a:r>
              <a:rPr lang="en-US" dirty="0" smtClean="0"/>
              <a:t>second stage, larva become bigger in size . They also eat for 7 days and then second </a:t>
            </a:r>
            <a:r>
              <a:rPr lang="en-US" dirty="0" err="1" smtClean="0"/>
              <a:t>moulting</a:t>
            </a:r>
            <a:r>
              <a:rPr lang="en-US" dirty="0" smtClean="0"/>
              <a:t> take place. </a:t>
            </a:r>
          </a:p>
          <a:p>
            <a:endParaRPr lang="en-US" dirty="0" smtClean="0"/>
          </a:p>
          <a:p>
            <a:r>
              <a:rPr lang="en-US" dirty="0" smtClean="0"/>
              <a:t>Third </a:t>
            </a:r>
            <a:r>
              <a:rPr lang="en-US" dirty="0" smtClean="0"/>
              <a:t>stage larva formed. Larva repeats  this process for 4 times. </a:t>
            </a:r>
          </a:p>
          <a:p>
            <a:r>
              <a:rPr lang="en-US" dirty="0" smtClean="0"/>
              <a:t>Salivary glands secrete silk hence called silk gland </a:t>
            </a:r>
          </a:p>
        </p:txBody>
      </p:sp>
    </p:spTree>
    <p:extLst>
      <p:ext uri="{BB962C8B-B14F-4D97-AF65-F5344CB8AC3E}">
        <p14:creationId xmlns:p14="http://schemas.microsoft.com/office/powerpoint/2010/main" val="1412695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Pupa :  </a:t>
            </a:r>
            <a:r>
              <a:rPr lang="en-US" dirty="0"/>
              <a:t>the fully formed 5</a:t>
            </a:r>
            <a:r>
              <a:rPr lang="en-US" baseline="30000" dirty="0"/>
              <a:t>th</a:t>
            </a:r>
            <a:r>
              <a:rPr lang="en-US" dirty="0"/>
              <a:t> instar larva undergo some changes and become restless </a:t>
            </a:r>
          </a:p>
          <a:p>
            <a:r>
              <a:rPr lang="en-US" dirty="0"/>
              <a:t> it constantly rotates its head at its axis and in meantime saliva comes out through small pores known as </a:t>
            </a:r>
            <a:r>
              <a:rPr lang="en-US" i="1" dirty="0"/>
              <a:t>spinneret </a:t>
            </a:r>
          </a:p>
          <a:p>
            <a:r>
              <a:rPr lang="en-US" dirty="0"/>
              <a:t>Silk is wrapped around body almost at an average speed one round per second. This is done for 2-3 days. </a:t>
            </a:r>
          </a:p>
          <a:p>
            <a:endParaRPr lang="en-US" dirty="0"/>
          </a:p>
        </p:txBody>
      </p:sp>
    </p:spTree>
    <p:extLst>
      <p:ext uri="{BB962C8B-B14F-4D97-AF65-F5344CB8AC3E}">
        <p14:creationId xmlns:p14="http://schemas.microsoft.com/office/powerpoint/2010/main" val="27302220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906</Words>
  <Application>Microsoft Office PowerPoint</Application>
  <PresentationFormat>On-screen Show (4:3)</PresentationFormat>
  <Paragraphs>74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Sericulture </vt:lpstr>
      <vt:lpstr>PowerPoint Presentation</vt:lpstr>
      <vt:lpstr>Types of silk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Tools and measurements </vt:lpstr>
      <vt:lpstr>Rearing of silk worm </vt:lpstr>
      <vt:lpstr>Brushing of worms </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 [2010]</dc:creator>
  <cp:lastModifiedBy>ismail - [2010]</cp:lastModifiedBy>
  <cp:revision>26</cp:revision>
  <dcterms:created xsi:type="dcterms:W3CDTF">2020-10-01T06:19:12Z</dcterms:created>
  <dcterms:modified xsi:type="dcterms:W3CDTF">2020-11-14T08:31:27Z</dcterms:modified>
</cp:coreProperties>
</file>