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B91C18C-777B-4925-9934-AD0426310D34}" type="datetimeFigureOut">
              <a:rPr lang="en-US" smtClean="0"/>
              <a:t>10/26/2020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6CA93D-83E4-418B-8034-C1D12D78C34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91C18C-777B-4925-9934-AD0426310D3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CA93D-83E4-418B-8034-C1D12D78C3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56CA93D-83E4-418B-8034-C1D12D78C34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91C18C-777B-4925-9934-AD0426310D3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91C18C-777B-4925-9934-AD0426310D34}"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56CA93D-83E4-418B-8034-C1D12D78C34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B91C18C-777B-4925-9934-AD0426310D34}" type="datetimeFigureOut">
              <a:rPr lang="en-US" smtClean="0"/>
              <a:t>10/26/2020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56CA93D-83E4-418B-8034-C1D12D78C34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B91C18C-777B-4925-9934-AD0426310D34}"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CA93D-83E4-418B-8034-C1D12D78C34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91C18C-777B-4925-9934-AD0426310D34}" type="datetimeFigureOut">
              <a:rPr lang="en-US" smtClean="0"/>
              <a:t>10/26/2020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56CA93D-83E4-418B-8034-C1D12D78C34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91C18C-777B-4925-9934-AD0426310D34}"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56CA93D-83E4-418B-8034-C1D12D78C3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B91C18C-777B-4925-9934-AD0426310D34}"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56CA93D-83E4-418B-8034-C1D12D78C3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56CA93D-83E4-418B-8034-C1D12D78C34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B91C18C-777B-4925-9934-AD0426310D34}" type="datetimeFigureOut">
              <a:rPr lang="en-US" smtClean="0"/>
              <a:t>10/26/2020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56CA93D-83E4-418B-8034-C1D12D78C34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B91C18C-777B-4925-9934-AD0426310D34}" type="datetimeFigureOut">
              <a:rPr lang="en-US" smtClean="0"/>
              <a:t>10/26/2020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B91C18C-777B-4925-9934-AD0426310D34}" type="datetimeFigureOut">
              <a:rPr lang="en-US" smtClean="0"/>
              <a:t>10/26/2020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56CA93D-83E4-418B-8034-C1D12D78C34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rmAutofit/>
          </a:bodyPr>
          <a:lstStyle/>
          <a:p>
            <a:r>
              <a:rPr lang="en-US" b="1" dirty="0" smtClean="0"/>
              <a:t>Edible Fresh Water Fishes</a:t>
            </a:r>
            <a:br>
              <a:rPr lang="en-US" b="1" dirty="0" smtClean="0"/>
            </a:br>
            <a:endParaRPr lang="en-US" b="1" dirty="0"/>
          </a:p>
        </p:txBody>
      </p:sp>
    </p:spTree>
    <p:extLst>
      <p:ext uri="{BB962C8B-B14F-4D97-AF65-F5344CB8AC3E}">
        <p14:creationId xmlns:p14="http://schemas.microsoft.com/office/powerpoint/2010/main" val="1557434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Mystus</a:t>
            </a:r>
            <a:r>
              <a:rPr lang="en-US" b="1" i="1" dirty="0" smtClean="0"/>
              <a:t> </a:t>
            </a:r>
            <a:r>
              <a:rPr lang="en-US" b="1" i="1" dirty="0" err="1" smtClean="0"/>
              <a:t>seenghala</a:t>
            </a:r>
            <a:r>
              <a:rPr lang="en-US" b="1" i="1" dirty="0" smtClean="0"/>
              <a:t> </a:t>
            </a:r>
            <a:r>
              <a:rPr lang="en-US" b="1" dirty="0" smtClean="0"/>
              <a:t>(Sykes)</a:t>
            </a:r>
            <a:endParaRPr lang="en-US" b="1" i="1" dirty="0"/>
          </a:p>
        </p:txBody>
      </p:sp>
      <p:sp>
        <p:nvSpPr>
          <p:cNvPr id="3" name="Content Placeholder 2"/>
          <p:cNvSpPr>
            <a:spLocks noGrp="1"/>
          </p:cNvSpPr>
          <p:nvPr>
            <p:ph sz="quarter" idx="1"/>
          </p:nvPr>
        </p:nvSpPr>
        <p:spPr/>
        <p:txBody>
          <a:bodyPr/>
          <a:lstStyle/>
          <a:p>
            <a:r>
              <a:rPr lang="en-US" dirty="0" smtClean="0"/>
              <a:t>This fish is found in riverine system like Ganges and Yamuna and also inhabits small reservoirs.</a:t>
            </a:r>
          </a:p>
          <a:p>
            <a:r>
              <a:rPr lang="en-US" dirty="0" smtClean="0"/>
              <a:t>Its body is brownish.</a:t>
            </a:r>
          </a:p>
          <a:p>
            <a:r>
              <a:rPr lang="en-US" dirty="0" smtClean="0"/>
              <a:t>When matured, it attains a length of about 46 cm.</a:t>
            </a:r>
          </a:p>
          <a:p>
            <a:r>
              <a:rPr lang="en-US" dirty="0" smtClean="0"/>
              <a:t>They feed on some insects, larvae, crustaceans, aquatic weeds etc.</a:t>
            </a:r>
            <a:endParaRPr lang="en-US" dirty="0"/>
          </a:p>
        </p:txBody>
      </p:sp>
    </p:spTree>
    <p:extLst>
      <p:ext uri="{BB962C8B-B14F-4D97-AF65-F5344CB8AC3E}">
        <p14:creationId xmlns:p14="http://schemas.microsoft.com/office/powerpoint/2010/main" val="654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Its breed in river and ponds.</a:t>
            </a:r>
          </a:p>
          <a:p>
            <a:r>
              <a:rPr lang="en-US" dirty="0" smtClean="0"/>
              <a:t>The breeding season is from April to July.</a:t>
            </a:r>
          </a:p>
          <a:p>
            <a:r>
              <a:rPr lang="en-US" dirty="0" smtClean="0"/>
              <a:t>This fish is predatory on small carps, other fishes and prawns.</a:t>
            </a:r>
          </a:p>
          <a:p>
            <a:r>
              <a:rPr lang="en-US" dirty="0" smtClean="0"/>
              <a:t>It has weight of 11 kilogram.</a:t>
            </a:r>
            <a:endParaRPr lang="en-US" dirty="0"/>
          </a:p>
        </p:txBody>
      </p:sp>
    </p:spTree>
    <p:extLst>
      <p:ext uri="{BB962C8B-B14F-4D97-AF65-F5344CB8AC3E}">
        <p14:creationId xmlns:p14="http://schemas.microsoft.com/office/powerpoint/2010/main" val="419137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Rita </a:t>
            </a:r>
            <a:r>
              <a:rPr lang="en-US" b="1" i="1" dirty="0" err="1" smtClean="0"/>
              <a:t>rita</a:t>
            </a:r>
            <a:r>
              <a:rPr lang="en-US" b="1" i="1" dirty="0" smtClean="0"/>
              <a:t> </a:t>
            </a:r>
            <a:endParaRPr lang="en-US" b="1" i="1" dirty="0"/>
          </a:p>
        </p:txBody>
      </p:sp>
      <p:sp>
        <p:nvSpPr>
          <p:cNvPr id="3" name="Content Placeholder 2"/>
          <p:cNvSpPr>
            <a:spLocks noGrp="1"/>
          </p:cNvSpPr>
          <p:nvPr>
            <p:ph sz="quarter" idx="1"/>
          </p:nvPr>
        </p:nvSpPr>
        <p:spPr/>
        <p:txBody>
          <a:bodyPr/>
          <a:lstStyle/>
          <a:p>
            <a:r>
              <a:rPr lang="en-US" dirty="0" smtClean="0"/>
              <a:t>It measures about 7-20 cm in length.</a:t>
            </a:r>
          </a:p>
          <a:p>
            <a:r>
              <a:rPr lang="en-US" dirty="0" smtClean="0"/>
              <a:t>Body is grey </a:t>
            </a:r>
            <a:r>
              <a:rPr lang="en-US" dirty="0" err="1" smtClean="0"/>
              <a:t>coloured</a:t>
            </a:r>
            <a:r>
              <a:rPr lang="en-US" dirty="0" smtClean="0"/>
              <a:t> with light ventral parts.</a:t>
            </a:r>
          </a:p>
          <a:p>
            <a:r>
              <a:rPr lang="en-US" dirty="0" smtClean="0"/>
              <a:t>Teeth present in both the jaws.</a:t>
            </a:r>
          </a:p>
          <a:p>
            <a:r>
              <a:rPr lang="en-US" dirty="0" smtClean="0"/>
              <a:t>Some are </a:t>
            </a:r>
            <a:r>
              <a:rPr lang="en-US" dirty="0" err="1" smtClean="0"/>
              <a:t>villiform</a:t>
            </a:r>
            <a:r>
              <a:rPr lang="en-US" dirty="0" smtClean="0"/>
              <a:t> and few are </a:t>
            </a:r>
            <a:r>
              <a:rPr lang="en-US" dirty="0" err="1" smtClean="0"/>
              <a:t>molariformed</a:t>
            </a:r>
            <a:r>
              <a:rPr lang="en-US" dirty="0" smtClean="0"/>
              <a:t>.</a:t>
            </a:r>
          </a:p>
          <a:p>
            <a:r>
              <a:rPr lang="en-US" dirty="0" smtClean="0"/>
              <a:t>Mouth gap is wide and upper jaws is larger than the lower jaw.</a:t>
            </a:r>
          </a:p>
          <a:p>
            <a:r>
              <a:rPr lang="en-US" dirty="0" smtClean="0"/>
              <a:t>Lateral line well marked up to the tail end.</a:t>
            </a:r>
            <a:endParaRPr lang="en-US" dirty="0"/>
          </a:p>
        </p:txBody>
      </p:sp>
    </p:spTree>
    <p:extLst>
      <p:ext uri="{BB962C8B-B14F-4D97-AF65-F5344CB8AC3E}">
        <p14:creationId xmlns:p14="http://schemas.microsoft.com/office/powerpoint/2010/main" val="3560665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i="1" dirty="0" err="1"/>
              <a:t>P</a:t>
            </a:r>
            <a:r>
              <a:rPr lang="en-US" b="1" i="1" dirty="0" err="1" smtClean="0"/>
              <a:t>angasius</a:t>
            </a:r>
            <a:r>
              <a:rPr lang="en-US" b="1" i="1" dirty="0" smtClean="0"/>
              <a:t> </a:t>
            </a:r>
            <a:r>
              <a:rPr lang="en-US" b="1" i="1" dirty="0" err="1" smtClean="0"/>
              <a:t>pangasius</a:t>
            </a:r>
            <a:endParaRPr lang="en-US" b="1" i="1" dirty="0"/>
          </a:p>
        </p:txBody>
      </p:sp>
      <p:sp>
        <p:nvSpPr>
          <p:cNvPr id="3" name="Content Placeholder 2"/>
          <p:cNvSpPr>
            <a:spLocks noGrp="1"/>
          </p:cNvSpPr>
          <p:nvPr>
            <p:ph sz="quarter" idx="1"/>
          </p:nvPr>
        </p:nvSpPr>
        <p:spPr/>
        <p:txBody>
          <a:bodyPr/>
          <a:lstStyle/>
          <a:p>
            <a:r>
              <a:rPr lang="en-US" dirty="0" smtClean="0"/>
              <a:t>This fish is widely distributed in big rivers.</a:t>
            </a:r>
          </a:p>
          <a:p>
            <a:r>
              <a:rPr lang="en-US" dirty="0" smtClean="0"/>
              <a:t>The body is elongated.</a:t>
            </a:r>
          </a:p>
          <a:p>
            <a:r>
              <a:rPr lang="en-US" dirty="0" smtClean="0"/>
              <a:t>It attains a maximum length of 122 cm.</a:t>
            </a:r>
          </a:p>
          <a:p>
            <a:r>
              <a:rPr lang="en-US" dirty="0" smtClean="0"/>
              <a:t>Body is silvery, grey along the back.</a:t>
            </a:r>
          </a:p>
          <a:p>
            <a:r>
              <a:rPr lang="en-US" dirty="0" smtClean="0"/>
              <a:t>Barbs, lips and all the fins are deep red </a:t>
            </a:r>
            <a:r>
              <a:rPr lang="en-US" dirty="0" err="1" smtClean="0"/>
              <a:t>coloured</a:t>
            </a:r>
            <a:r>
              <a:rPr lang="en-US" dirty="0" smtClean="0"/>
              <a:t>.</a:t>
            </a:r>
          </a:p>
          <a:p>
            <a:r>
              <a:rPr lang="en-US" dirty="0" err="1" smtClean="0"/>
              <a:t>Pangsa</a:t>
            </a:r>
            <a:r>
              <a:rPr lang="en-US" dirty="0" smtClean="0"/>
              <a:t> feeds partly upon young fishes i.e., mostly on carps but mostly on </a:t>
            </a:r>
            <a:r>
              <a:rPr lang="en-US" dirty="0" err="1" smtClean="0"/>
              <a:t>mollusc</a:t>
            </a:r>
            <a:r>
              <a:rPr lang="en-US" dirty="0" smtClean="0"/>
              <a:t>.</a:t>
            </a:r>
            <a:endParaRPr lang="en-US" dirty="0"/>
          </a:p>
        </p:txBody>
      </p:sp>
    </p:spTree>
    <p:extLst>
      <p:ext uri="{BB962C8B-B14F-4D97-AF65-F5344CB8AC3E}">
        <p14:creationId xmlns:p14="http://schemas.microsoft.com/office/powerpoint/2010/main" val="3843955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Live fishes</a:t>
            </a:r>
            <a:endParaRPr lang="en-US" b="1" dirty="0"/>
          </a:p>
        </p:txBody>
      </p:sp>
    </p:spTree>
    <p:extLst>
      <p:ext uri="{BB962C8B-B14F-4D97-AF65-F5344CB8AC3E}">
        <p14:creationId xmlns:p14="http://schemas.microsoft.com/office/powerpoint/2010/main" val="3202887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Channa</a:t>
            </a:r>
            <a:r>
              <a:rPr lang="en-US" b="1" i="1" dirty="0" smtClean="0"/>
              <a:t> </a:t>
            </a:r>
            <a:r>
              <a:rPr lang="en-US" b="1" i="1" dirty="0" err="1" smtClean="0"/>
              <a:t>punctatus</a:t>
            </a:r>
            <a:endParaRPr lang="en-US" b="1" i="1" dirty="0"/>
          </a:p>
        </p:txBody>
      </p:sp>
      <p:sp>
        <p:nvSpPr>
          <p:cNvPr id="3" name="Content Placeholder 2"/>
          <p:cNvSpPr>
            <a:spLocks noGrp="1"/>
          </p:cNvSpPr>
          <p:nvPr>
            <p:ph sz="quarter" idx="1"/>
          </p:nvPr>
        </p:nvSpPr>
        <p:spPr/>
        <p:txBody>
          <a:bodyPr>
            <a:normAutofit/>
          </a:bodyPr>
          <a:lstStyle/>
          <a:p>
            <a:r>
              <a:rPr lang="en-US" dirty="0" smtClean="0"/>
              <a:t>This fish prefer to live in stagnant water.</a:t>
            </a:r>
          </a:p>
          <a:p>
            <a:r>
              <a:rPr lang="en-US" dirty="0" smtClean="0"/>
              <a:t>It has dark </a:t>
            </a:r>
            <a:r>
              <a:rPr lang="en-US" dirty="0" err="1" smtClean="0"/>
              <a:t>coloured</a:t>
            </a:r>
            <a:r>
              <a:rPr lang="en-US" dirty="0" smtClean="0"/>
              <a:t> cylindrical body.</a:t>
            </a:r>
          </a:p>
          <a:p>
            <a:r>
              <a:rPr lang="en-US" dirty="0" smtClean="0"/>
              <a:t>It measures about 30-35 cm.</a:t>
            </a:r>
          </a:p>
          <a:p>
            <a:r>
              <a:rPr lang="en-US" dirty="0" smtClean="0"/>
              <a:t>Its </a:t>
            </a:r>
            <a:r>
              <a:rPr lang="en-US" dirty="0" err="1" smtClean="0"/>
              <a:t>colour</a:t>
            </a:r>
            <a:r>
              <a:rPr lang="en-US" dirty="0" smtClean="0"/>
              <a:t> varies from habitat to habitat.</a:t>
            </a:r>
            <a:endParaRPr lang="en-US" dirty="0"/>
          </a:p>
          <a:p>
            <a:r>
              <a:rPr lang="en-US" dirty="0" smtClean="0"/>
              <a:t>Body is also stripped with dark bands.</a:t>
            </a:r>
          </a:p>
          <a:p>
            <a:r>
              <a:rPr lang="en-US" dirty="0" err="1" smtClean="0"/>
              <a:t>Barbels</a:t>
            </a:r>
            <a:r>
              <a:rPr lang="en-US" dirty="0" smtClean="0"/>
              <a:t> are present.</a:t>
            </a:r>
          </a:p>
        </p:txBody>
      </p:sp>
    </p:spTree>
    <p:extLst>
      <p:ext uri="{BB962C8B-B14F-4D97-AF65-F5344CB8AC3E}">
        <p14:creationId xmlns:p14="http://schemas.microsoft.com/office/powerpoint/2010/main" val="3792673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major food of this fish is aquatic insects, micro organisms, small fishes, </a:t>
            </a:r>
            <a:r>
              <a:rPr lang="en-US" dirty="0" err="1"/>
              <a:t>molluscs</a:t>
            </a:r>
            <a:r>
              <a:rPr lang="en-US" dirty="0"/>
              <a:t> and shrimps.</a:t>
            </a:r>
          </a:p>
          <a:p>
            <a:r>
              <a:rPr lang="en-US" dirty="0" smtClean="0"/>
              <a:t>They are </a:t>
            </a:r>
            <a:r>
              <a:rPr lang="en-US" dirty="0" err="1" smtClean="0"/>
              <a:t>profilic</a:t>
            </a:r>
            <a:r>
              <a:rPr lang="en-US" dirty="0" smtClean="0"/>
              <a:t> breeder and development is much rapid.</a:t>
            </a:r>
            <a:endParaRPr lang="en-US" dirty="0"/>
          </a:p>
        </p:txBody>
      </p:sp>
    </p:spTree>
    <p:extLst>
      <p:ext uri="{BB962C8B-B14F-4D97-AF65-F5344CB8AC3E}">
        <p14:creationId xmlns:p14="http://schemas.microsoft.com/office/powerpoint/2010/main" val="206562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Qualities of </a:t>
            </a:r>
            <a:r>
              <a:rPr lang="en-US" b="1" dirty="0" err="1" smtClean="0"/>
              <a:t>culturable</a:t>
            </a:r>
            <a:r>
              <a:rPr lang="en-US" b="1" dirty="0" smtClean="0"/>
              <a:t> fishes</a:t>
            </a:r>
            <a:endParaRPr lang="en-US" b="1" dirty="0"/>
          </a:p>
        </p:txBody>
      </p:sp>
      <p:sp>
        <p:nvSpPr>
          <p:cNvPr id="3" name="Content Placeholder 2"/>
          <p:cNvSpPr>
            <a:spLocks noGrp="1"/>
          </p:cNvSpPr>
          <p:nvPr>
            <p:ph sz="quarter" idx="1"/>
          </p:nvPr>
        </p:nvSpPr>
        <p:spPr/>
        <p:txBody>
          <a:bodyPr/>
          <a:lstStyle/>
          <a:p>
            <a:r>
              <a:rPr lang="en-US" dirty="0" smtClean="0"/>
              <a:t>For profitable fish culture it is necessary to select such species of fish which can </a:t>
            </a:r>
            <a:r>
              <a:rPr lang="en-US" dirty="0" err="1" smtClean="0"/>
              <a:t>utilise</a:t>
            </a:r>
            <a:r>
              <a:rPr lang="en-US" dirty="0" smtClean="0"/>
              <a:t> the natural and </a:t>
            </a:r>
            <a:r>
              <a:rPr lang="en-US" dirty="0" err="1" smtClean="0"/>
              <a:t>artifical</a:t>
            </a:r>
            <a:r>
              <a:rPr lang="en-US" dirty="0" smtClean="0"/>
              <a:t> food to the maximum extent and grow rapidly to large size.</a:t>
            </a:r>
          </a:p>
          <a:p>
            <a:endParaRPr lang="en-US" dirty="0"/>
          </a:p>
        </p:txBody>
      </p:sp>
    </p:spTree>
    <p:extLst>
      <p:ext uri="{BB962C8B-B14F-4D97-AF65-F5344CB8AC3E}">
        <p14:creationId xmlns:p14="http://schemas.microsoft.com/office/powerpoint/2010/main" val="4226202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Some qualities are following :</a:t>
            </a:r>
          </a:p>
          <a:p>
            <a:r>
              <a:rPr lang="en-US" dirty="0" smtClean="0"/>
              <a:t>It should have a fast growth rate.</a:t>
            </a:r>
          </a:p>
          <a:p>
            <a:r>
              <a:rPr lang="en-US" dirty="0" smtClean="0"/>
              <a:t>It should be able to use the natural food of the pond efficiently, and artificial food to maximum advantage.</a:t>
            </a:r>
          </a:p>
          <a:p>
            <a:r>
              <a:rPr lang="en-US" dirty="0" smtClean="0"/>
              <a:t>It should be hardy and resistant to disease.</a:t>
            </a:r>
          </a:p>
          <a:p>
            <a:r>
              <a:rPr lang="en-US" dirty="0" smtClean="0"/>
              <a:t>It should be able to survive under temporary bad water conditions.</a:t>
            </a:r>
          </a:p>
        </p:txBody>
      </p:sp>
    </p:spTree>
    <p:extLst>
      <p:ext uri="{BB962C8B-B14F-4D97-AF65-F5344CB8AC3E}">
        <p14:creationId xmlns:p14="http://schemas.microsoft.com/office/powerpoint/2010/main" val="287682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It must be a prolific </a:t>
            </a:r>
            <a:r>
              <a:rPr lang="en-US" dirty="0" err="1" smtClean="0"/>
              <a:t>beeder</a:t>
            </a:r>
            <a:r>
              <a:rPr lang="en-US" dirty="0" smtClean="0"/>
              <a:t> and easy to breed in ponds.</a:t>
            </a:r>
          </a:p>
          <a:p>
            <a:r>
              <a:rPr lang="en-US" dirty="0" smtClean="0"/>
              <a:t>It should not be predaceous and preferably herbivorous in habit.</a:t>
            </a:r>
          </a:p>
          <a:p>
            <a:r>
              <a:rPr lang="en-US" dirty="0" smtClean="0"/>
              <a:t>The flesh should be tasteful and with high nutritive value.</a:t>
            </a:r>
          </a:p>
          <a:p>
            <a:r>
              <a:rPr lang="en-US" dirty="0" smtClean="0"/>
              <a:t>Species that can be cultured together without competing with each other, for maximum </a:t>
            </a:r>
            <a:r>
              <a:rPr lang="en-US" dirty="0" err="1" smtClean="0"/>
              <a:t>utilisation</a:t>
            </a:r>
            <a:r>
              <a:rPr lang="en-US" dirty="0" smtClean="0"/>
              <a:t> of water.</a:t>
            </a:r>
            <a:endParaRPr lang="en-US" dirty="0"/>
          </a:p>
        </p:txBody>
      </p:sp>
    </p:spTree>
    <p:extLst>
      <p:ext uri="{BB962C8B-B14F-4D97-AF65-F5344CB8AC3E}">
        <p14:creationId xmlns:p14="http://schemas.microsoft.com/office/powerpoint/2010/main" val="207108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 </a:t>
            </a:r>
            <a:endParaRPr lang="en-US" b="1" dirty="0"/>
          </a:p>
        </p:txBody>
      </p:sp>
      <p:sp>
        <p:nvSpPr>
          <p:cNvPr id="3" name="Content Placeholder 2"/>
          <p:cNvSpPr>
            <a:spLocks noGrp="1"/>
          </p:cNvSpPr>
          <p:nvPr>
            <p:ph sz="quarter" idx="1"/>
          </p:nvPr>
        </p:nvSpPr>
        <p:spPr/>
        <p:txBody>
          <a:bodyPr>
            <a:normAutofit/>
          </a:bodyPr>
          <a:lstStyle/>
          <a:p>
            <a:r>
              <a:rPr lang="en-US" dirty="0" smtClean="0"/>
              <a:t>Fresh water fishes provide valuable source of food supply to the people located in tropical regions</a:t>
            </a:r>
          </a:p>
          <a:p>
            <a:r>
              <a:rPr lang="en-US" dirty="0" smtClean="0"/>
              <a:t>Flesh </a:t>
            </a:r>
            <a:r>
              <a:rPr lang="en-US" dirty="0"/>
              <a:t>o</a:t>
            </a:r>
            <a:r>
              <a:rPr lang="en-US" dirty="0" smtClean="0"/>
              <a:t>f fish is highly perishable constituted by 60% to 80% water and 13 to 20% protein and some amount of fat.</a:t>
            </a:r>
          </a:p>
          <a:p>
            <a:r>
              <a:rPr lang="en-US" dirty="0" smtClean="0"/>
              <a:t>Flesh also contain phosphorus and vitamins.</a:t>
            </a:r>
          </a:p>
          <a:p>
            <a:r>
              <a:rPr lang="en-US" dirty="0" smtClean="0"/>
              <a:t>Flesh is supposed to be the only source of protein and fat which is pure and easily available.</a:t>
            </a:r>
          </a:p>
        </p:txBody>
      </p:sp>
    </p:spTree>
    <p:extLst>
      <p:ext uri="{BB962C8B-B14F-4D97-AF65-F5344CB8AC3E}">
        <p14:creationId xmlns:p14="http://schemas.microsoft.com/office/powerpoint/2010/main" val="2317727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a:t>
            </a:r>
            <a:r>
              <a:rPr lang="en-US" b="1" dirty="0"/>
              <a:t>F</a:t>
            </a:r>
            <a:r>
              <a:rPr lang="en-US" b="1" dirty="0" smtClean="0"/>
              <a:t>ish </a:t>
            </a:r>
            <a:r>
              <a:rPr lang="en-US" b="1" dirty="0"/>
              <a:t>F</a:t>
            </a:r>
            <a:r>
              <a:rPr lang="en-US" b="1" dirty="0" smtClean="0"/>
              <a:t>arming</a:t>
            </a:r>
            <a:endParaRPr lang="en-US" b="1" dirty="0"/>
          </a:p>
        </p:txBody>
      </p:sp>
      <p:sp>
        <p:nvSpPr>
          <p:cNvPr id="3" name="Content Placeholder 2"/>
          <p:cNvSpPr>
            <a:spLocks noGrp="1"/>
          </p:cNvSpPr>
          <p:nvPr>
            <p:ph sz="quarter" idx="1"/>
          </p:nvPr>
        </p:nvSpPr>
        <p:spPr/>
        <p:txBody>
          <a:bodyPr/>
          <a:lstStyle/>
          <a:p>
            <a:r>
              <a:rPr lang="en-US" dirty="0" smtClean="0"/>
              <a:t>1: Complete fish farming</a:t>
            </a:r>
          </a:p>
          <a:p>
            <a:r>
              <a:rPr lang="en-US" dirty="0"/>
              <a:t> </a:t>
            </a:r>
            <a:r>
              <a:rPr lang="en-US" dirty="0" smtClean="0"/>
              <a:t>2: Restricted fish farming</a:t>
            </a:r>
          </a:p>
          <a:p>
            <a:r>
              <a:rPr lang="en-US" dirty="0"/>
              <a:t> </a:t>
            </a:r>
            <a:r>
              <a:rPr lang="en-US" dirty="0" smtClean="0"/>
              <a:t>3: Extensive fish farming</a:t>
            </a:r>
          </a:p>
          <a:p>
            <a:r>
              <a:rPr lang="en-US" dirty="0"/>
              <a:t> </a:t>
            </a:r>
            <a:r>
              <a:rPr lang="en-US" dirty="0" smtClean="0"/>
              <a:t>4: Intensive fish farming </a:t>
            </a:r>
          </a:p>
          <a:p>
            <a:endParaRPr lang="en-US" dirty="0"/>
          </a:p>
        </p:txBody>
      </p:sp>
    </p:spTree>
    <p:extLst>
      <p:ext uri="{BB962C8B-B14F-4D97-AF65-F5344CB8AC3E}">
        <p14:creationId xmlns:p14="http://schemas.microsoft.com/office/powerpoint/2010/main" val="148390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Complete fish farming: </a:t>
            </a:r>
          </a:p>
          <a:p>
            <a:pPr marL="0" indent="0" algn="just">
              <a:buNone/>
            </a:pPr>
            <a:r>
              <a:rPr lang="en-US" b="1" dirty="0"/>
              <a:t> </a:t>
            </a:r>
            <a:r>
              <a:rPr lang="en-US" b="1" dirty="0" smtClean="0"/>
              <a:t>  </a:t>
            </a:r>
            <a:r>
              <a:rPr lang="en-US" dirty="0" smtClean="0"/>
              <a:t>The complete fish farming begins with the production of eggs and culminates in the formation of full size fishes, which may be utilized as food for marketing or as breeding stocks.</a:t>
            </a:r>
          </a:p>
          <a:p>
            <a:pPr marL="0" indent="0" algn="just">
              <a:buNone/>
            </a:pPr>
            <a:endParaRPr lang="en-US" b="1" dirty="0"/>
          </a:p>
        </p:txBody>
      </p:sp>
    </p:spTree>
    <p:extLst>
      <p:ext uri="{BB962C8B-B14F-4D97-AF65-F5344CB8AC3E}">
        <p14:creationId xmlns:p14="http://schemas.microsoft.com/office/powerpoint/2010/main" val="1344660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Restricted fish </a:t>
            </a:r>
            <a:r>
              <a:rPr lang="en-US" b="1" dirty="0" smtClean="0"/>
              <a:t>farming:</a:t>
            </a:r>
          </a:p>
          <a:p>
            <a:pPr marL="0" indent="0">
              <a:buNone/>
            </a:pPr>
            <a:r>
              <a:rPr lang="en-US" dirty="0"/>
              <a:t> </a:t>
            </a:r>
            <a:r>
              <a:rPr lang="en-US" dirty="0" smtClean="0"/>
              <a:t>  This type of fish culture is restricted to one more stages of fish growth. Fish seeds, fry or fingerlings for example may be produced and allowed to grow in the ponds of the farm. Hatcheries may also be established where after induced spawning the collected fries may be sold to fisherman for restocking their ponds.</a:t>
            </a:r>
            <a:endParaRPr lang="en-US" dirty="0"/>
          </a:p>
          <a:p>
            <a:endParaRPr lang="en-US" dirty="0"/>
          </a:p>
        </p:txBody>
      </p:sp>
    </p:spTree>
    <p:extLst>
      <p:ext uri="{BB962C8B-B14F-4D97-AF65-F5344CB8AC3E}">
        <p14:creationId xmlns:p14="http://schemas.microsoft.com/office/powerpoint/2010/main" val="2621651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Intensive fish </a:t>
            </a:r>
            <a:r>
              <a:rPr lang="en-US" b="1" dirty="0" smtClean="0"/>
              <a:t>farming:</a:t>
            </a:r>
          </a:p>
          <a:p>
            <a:pPr marL="0" indent="0">
              <a:buNone/>
            </a:pPr>
            <a:r>
              <a:rPr lang="en-US" b="1" dirty="0"/>
              <a:t> </a:t>
            </a:r>
            <a:r>
              <a:rPr lang="en-US" b="1" dirty="0" smtClean="0"/>
              <a:t>  </a:t>
            </a:r>
            <a:r>
              <a:rPr lang="en-US" dirty="0" smtClean="0"/>
              <a:t>The cultivation in intensive farming is based on artificial feeding, so that the produce is a maximum quantity of fish in minimum quantity of water.</a:t>
            </a:r>
            <a:endParaRPr lang="en-US" b="1" dirty="0"/>
          </a:p>
          <a:p>
            <a:endParaRPr lang="en-US" dirty="0"/>
          </a:p>
        </p:txBody>
      </p:sp>
    </p:spTree>
    <p:extLst>
      <p:ext uri="{BB962C8B-B14F-4D97-AF65-F5344CB8AC3E}">
        <p14:creationId xmlns:p14="http://schemas.microsoft.com/office/powerpoint/2010/main" val="3686627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Extensive fish </a:t>
            </a:r>
            <a:r>
              <a:rPr lang="en-US" b="1" dirty="0" smtClean="0"/>
              <a:t>farming:</a:t>
            </a:r>
          </a:p>
          <a:p>
            <a:pPr marL="0" indent="0">
              <a:buNone/>
            </a:pPr>
            <a:r>
              <a:rPr lang="en-US" dirty="0"/>
              <a:t> </a:t>
            </a:r>
            <a:r>
              <a:rPr lang="en-US" dirty="0" smtClean="0"/>
              <a:t>  In extensive farming, the fishes are cultivated on the natural food available in the pond, and their productivity corresponds to natural productivity.</a:t>
            </a:r>
          </a:p>
          <a:p>
            <a:pPr marL="0" indent="0">
              <a:buNone/>
            </a:pPr>
            <a:endParaRPr lang="en-US" dirty="0"/>
          </a:p>
        </p:txBody>
      </p:sp>
    </p:spTree>
    <p:extLst>
      <p:ext uri="{BB962C8B-B14F-4D97-AF65-F5344CB8AC3E}">
        <p14:creationId xmlns:p14="http://schemas.microsoft.com/office/powerpoint/2010/main" val="2805974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Farming types based on Natural habitat of Fish</a:t>
            </a:r>
            <a:endParaRPr lang="en-US" b="1" dirty="0"/>
          </a:p>
        </p:txBody>
      </p:sp>
      <p:sp>
        <p:nvSpPr>
          <p:cNvPr id="3" name="Content Placeholder 2"/>
          <p:cNvSpPr>
            <a:spLocks noGrp="1"/>
          </p:cNvSpPr>
          <p:nvPr>
            <p:ph sz="quarter" idx="1"/>
          </p:nvPr>
        </p:nvSpPr>
        <p:spPr/>
        <p:txBody>
          <a:bodyPr/>
          <a:lstStyle/>
          <a:p>
            <a:r>
              <a:rPr lang="en-US" dirty="0" smtClean="0"/>
              <a:t>Fish farming may be done in cold water, warm water, fresh water or brackish water depending upon the habitat of the fish selected for cultivation.</a:t>
            </a:r>
          </a:p>
          <a:p>
            <a:r>
              <a:rPr lang="en-US" dirty="0" smtClean="0"/>
              <a:t>Monoculture</a:t>
            </a:r>
          </a:p>
          <a:p>
            <a:r>
              <a:rPr lang="en-US" dirty="0" err="1" smtClean="0"/>
              <a:t>Polyculture</a:t>
            </a:r>
            <a:endParaRPr lang="en-US" dirty="0" smtClean="0"/>
          </a:p>
          <a:p>
            <a:r>
              <a:rPr lang="en-US" dirty="0" smtClean="0"/>
              <a:t>Mono sex culture</a:t>
            </a:r>
          </a:p>
          <a:p>
            <a:r>
              <a:rPr lang="en-US" dirty="0" smtClean="0"/>
              <a:t>Sewage fed fish culture</a:t>
            </a:r>
          </a:p>
        </p:txBody>
      </p:sp>
    </p:spTree>
    <p:extLst>
      <p:ext uri="{BB962C8B-B14F-4D97-AF65-F5344CB8AC3E}">
        <p14:creationId xmlns:p14="http://schemas.microsoft.com/office/powerpoint/2010/main" val="35069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Culture of Air breathing Fishes</a:t>
            </a:r>
          </a:p>
          <a:p>
            <a:r>
              <a:rPr lang="en-US" dirty="0" smtClean="0"/>
              <a:t>Integrated fish farming</a:t>
            </a:r>
            <a:endParaRPr lang="en-US" dirty="0"/>
          </a:p>
        </p:txBody>
      </p:sp>
    </p:spTree>
    <p:extLst>
      <p:ext uri="{BB962C8B-B14F-4D97-AF65-F5344CB8AC3E}">
        <p14:creationId xmlns:p14="http://schemas.microsoft.com/office/powerpoint/2010/main" val="283832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Monoculture:</a:t>
            </a:r>
          </a:p>
          <a:p>
            <a:pPr marL="0" indent="0">
              <a:buNone/>
            </a:pPr>
            <a:r>
              <a:rPr lang="en-US" dirty="0" smtClean="0"/>
              <a:t>   Monoculture is the cultivation of only a single type of fish species in a pond. It may be tilapia of one species, common carp or any other species.</a:t>
            </a:r>
          </a:p>
          <a:p>
            <a:r>
              <a:rPr lang="en-US" dirty="0"/>
              <a:t> </a:t>
            </a:r>
            <a:r>
              <a:rPr lang="en-US" b="1" dirty="0" err="1"/>
              <a:t>Polyculture</a:t>
            </a:r>
            <a:r>
              <a:rPr lang="en-US" b="1" dirty="0"/>
              <a:t>:</a:t>
            </a:r>
          </a:p>
          <a:p>
            <a:pPr marL="0" indent="0">
              <a:buNone/>
            </a:pPr>
            <a:r>
              <a:rPr lang="en-US" dirty="0"/>
              <a:t>    In </a:t>
            </a:r>
            <a:r>
              <a:rPr lang="en-US" dirty="0" err="1"/>
              <a:t>polyculture</a:t>
            </a:r>
            <a:r>
              <a:rPr lang="en-US" dirty="0"/>
              <a:t> two or more species of fishes are cultivated together in a pond. Fingerlings of fast growing stages of compatible species, with</a:t>
            </a:r>
          </a:p>
          <a:p>
            <a:pPr marL="0" indent="0">
              <a:buNone/>
            </a:pPr>
            <a:endParaRPr lang="en-US" dirty="0"/>
          </a:p>
        </p:txBody>
      </p:sp>
    </p:spTree>
    <p:extLst>
      <p:ext uri="{BB962C8B-B14F-4D97-AF65-F5344CB8AC3E}">
        <p14:creationId xmlns:p14="http://schemas.microsoft.com/office/powerpoint/2010/main" val="124873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 different feeding habits are selected and stocked together.</a:t>
            </a:r>
          </a:p>
          <a:p>
            <a:r>
              <a:rPr lang="en-US" dirty="0"/>
              <a:t> </a:t>
            </a:r>
            <a:r>
              <a:rPr lang="en-US" b="1" dirty="0"/>
              <a:t>Mono sex </a:t>
            </a:r>
            <a:r>
              <a:rPr lang="en-US" b="1" dirty="0" smtClean="0"/>
              <a:t>culture:</a:t>
            </a:r>
          </a:p>
          <a:p>
            <a:pPr marL="0" indent="0">
              <a:buNone/>
            </a:pPr>
            <a:r>
              <a:rPr lang="en-US" dirty="0"/>
              <a:t> </a:t>
            </a:r>
            <a:r>
              <a:rPr lang="en-US" dirty="0" smtClean="0"/>
              <a:t>  Mono sex cultures the culture of only one sex of a species of fish in a pond. When only the male or female individuals are stocked together. </a:t>
            </a:r>
            <a:r>
              <a:rPr lang="en-US" i="1" dirty="0" smtClean="0"/>
              <a:t>Tilapias</a:t>
            </a:r>
            <a:r>
              <a:rPr lang="en-US" dirty="0" smtClean="0"/>
              <a:t> are often used for mono sex culture.</a:t>
            </a:r>
            <a:endParaRPr lang="en-US" dirty="0"/>
          </a:p>
          <a:p>
            <a:pPr marL="0" indent="0">
              <a:buNone/>
            </a:pPr>
            <a:endParaRPr lang="en-US" dirty="0"/>
          </a:p>
        </p:txBody>
      </p:sp>
    </p:spTree>
    <p:extLst>
      <p:ext uri="{BB962C8B-B14F-4D97-AF65-F5344CB8AC3E}">
        <p14:creationId xmlns:p14="http://schemas.microsoft.com/office/powerpoint/2010/main" val="2866135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Sewage fed fish culture:</a:t>
            </a:r>
          </a:p>
          <a:p>
            <a:pPr marL="0" indent="0">
              <a:buNone/>
            </a:pPr>
            <a:r>
              <a:rPr lang="en-US" b="1" dirty="0"/>
              <a:t> </a:t>
            </a:r>
            <a:r>
              <a:rPr lang="en-US" b="1" dirty="0" smtClean="0"/>
              <a:t>  </a:t>
            </a:r>
            <a:r>
              <a:rPr lang="en-US" dirty="0" err="1" smtClean="0"/>
              <a:t>Oxidised</a:t>
            </a:r>
            <a:r>
              <a:rPr lang="en-US" dirty="0" smtClean="0"/>
              <a:t> sewage water from the sewage oxidation ponds is rich in both organic and inorganic contents. It is added in desired quantities to the fish pond to increase the productivity.</a:t>
            </a:r>
          </a:p>
          <a:p>
            <a:r>
              <a:rPr lang="en-US" b="1" dirty="0"/>
              <a:t>Culture of Air breathing </a:t>
            </a:r>
            <a:r>
              <a:rPr lang="en-US" b="1" dirty="0" smtClean="0"/>
              <a:t>Fishes:</a:t>
            </a:r>
          </a:p>
          <a:p>
            <a:pPr marL="0" indent="0">
              <a:buNone/>
            </a:pPr>
            <a:r>
              <a:rPr lang="en-US" b="1" dirty="0"/>
              <a:t> </a:t>
            </a:r>
            <a:r>
              <a:rPr lang="en-US" b="1" dirty="0" smtClean="0"/>
              <a:t>  </a:t>
            </a:r>
            <a:r>
              <a:rPr lang="en-US" dirty="0" smtClean="0"/>
              <a:t>Air breathing fishes can be easily </a:t>
            </a:r>
            <a:r>
              <a:rPr lang="en-US" dirty="0" err="1" smtClean="0"/>
              <a:t>culttured</a:t>
            </a:r>
            <a:r>
              <a:rPr lang="en-US" dirty="0" smtClean="0"/>
              <a:t> in oxygen depleted water , so that unused water </a:t>
            </a:r>
            <a:endParaRPr lang="en-US" b="1" dirty="0"/>
          </a:p>
          <a:p>
            <a:pPr marL="0" indent="0">
              <a:buNone/>
            </a:pPr>
            <a:endParaRPr lang="en-US" dirty="0" smtClean="0"/>
          </a:p>
          <a:p>
            <a:pPr marL="0" indent="0">
              <a:buNone/>
            </a:pPr>
            <a:endParaRPr lang="en-US" b="1" dirty="0"/>
          </a:p>
        </p:txBody>
      </p:sp>
    </p:spTree>
    <p:extLst>
      <p:ext uri="{BB962C8B-B14F-4D97-AF65-F5344CB8AC3E}">
        <p14:creationId xmlns:p14="http://schemas.microsoft.com/office/powerpoint/2010/main" val="339407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Labeo</a:t>
            </a:r>
            <a:r>
              <a:rPr lang="en-US" b="1" i="1" dirty="0" smtClean="0"/>
              <a:t> </a:t>
            </a:r>
            <a:r>
              <a:rPr lang="en-US" b="1" i="1" dirty="0" err="1" smtClean="0"/>
              <a:t>rohita</a:t>
            </a:r>
            <a:endParaRPr lang="en-US" b="1" i="1" dirty="0"/>
          </a:p>
        </p:txBody>
      </p:sp>
      <p:sp>
        <p:nvSpPr>
          <p:cNvPr id="3" name="Content Placeholder 2"/>
          <p:cNvSpPr>
            <a:spLocks noGrp="1"/>
          </p:cNvSpPr>
          <p:nvPr>
            <p:ph sz="quarter" idx="1"/>
          </p:nvPr>
        </p:nvSpPr>
        <p:spPr/>
        <p:txBody>
          <a:bodyPr/>
          <a:lstStyle/>
          <a:p>
            <a:r>
              <a:rPr lang="en-US" dirty="0" smtClean="0"/>
              <a:t>This is famous and very important carp.</a:t>
            </a:r>
          </a:p>
          <a:p>
            <a:r>
              <a:rPr lang="en-US" dirty="0" smtClean="0"/>
              <a:t>It has length of 90 centimeters.</a:t>
            </a:r>
          </a:p>
          <a:p>
            <a:r>
              <a:rPr lang="en-US" dirty="0" smtClean="0"/>
              <a:t>Body is elongated.</a:t>
            </a:r>
          </a:p>
          <a:p>
            <a:r>
              <a:rPr lang="en-US" dirty="0" smtClean="0"/>
              <a:t>One pair of </a:t>
            </a:r>
            <a:r>
              <a:rPr lang="en-US" dirty="0" err="1" smtClean="0"/>
              <a:t>barbels</a:t>
            </a:r>
            <a:r>
              <a:rPr lang="en-US" dirty="0" smtClean="0"/>
              <a:t> present.</a:t>
            </a:r>
          </a:p>
          <a:p>
            <a:r>
              <a:rPr lang="en-US" dirty="0" smtClean="0"/>
              <a:t>Fins are black and scales are spotted.</a:t>
            </a:r>
          </a:p>
          <a:p>
            <a:r>
              <a:rPr lang="en-US" dirty="0" smtClean="0"/>
              <a:t>It is pond and bottom feeder both and most suitable for pond culture.</a:t>
            </a:r>
          </a:p>
          <a:p>
            <a:endParaRPr lang="en-US" dirty="0"/>
          </a:p>
        </p:txBody>
      </p:sp>
    </p:spTree>
    <p:extLst>
      <p:ext uri="{BB962C8B-B14F-4D97-AF65-F5344CB8AC3E}">
        <p14:creationId xmlns:p14="http://schemas.microsoft.com/office/powerpoint/2010/main" val="3489512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 may be brought under cultivation. The common species suitable for such types of culture include:</a:t>
            </a:r>
          </a:p>
          <a:p>
            <a:pPr>
              <a:buFont typeface="Wingdings" pitchFamily="2" charset="2"/>
              <a:buChar char="Ø"/>
            </a:pPr>
            <a:r>
              <a:rPr lang="en-US" dirty="0"/>
              <a:t> </a:t>
            </a:r>
            <a:r>
              <a:rPr lang="en-US" dirty="0" smtClean="0"/>
              <a:t> </a:t>
            </a:r>
            <a:r>
              <a:rPr lang="en-US" i="1" dirty="0" err="1" smtClean="0"/>
              <a:t>Clarias</a:t>
            </a:r>
            <a:r>
              <a:rPr lang="en-US" i="1" dirty="0" smtClean="0"/>
              <a:t> </a:t>
            </a:r>
            <a:r>
              <a:rPr lang="en-US" i="1" dirty="0" err="1" smtClean="0"/>
              <a:t>batrachus</a:t>
            </a:r>
            <a:endParaRPr lang="en-US" i="1" dirty="0" smtClean="0"/>
          </a:p>
          <a:p>
            <a:pPr>
              <a:buFont typeface="Wingdings" pitchFamily="2" charset="2"/>
              <a:buChar char="Ø"/>
            </a:pPr>
            <a:r>
              <a:rPr lang="en-US" i="1" dirty="0"/>
              <a:t> </a:t>
            </a:r>
            <a:r>
              <a:rPr lang="en-US" i="1" dirty="0" smtClean="0"/>
              <a:t> </a:t>
            </a:r>
            <a:r>
              <a:rPr lang="en-US" i="1" dirty="0" err="1" smtClean="0"/>
              <a:t>Heteropneustes</a:t>
            </a:r>
            <a:r>
              <a:rPr lang="en-US" i="1" dirty="0" smtClean="0"/>
              <a:t> </a:t>
            </a:r>
            <a:r>
              <a:rPr lang="en-US" i="1" dirty="0" err="1" smtClean="0"/>
              <a:t>fossilis</a:t>
            </a:r>
            <a:endParaRPr lang="en-US" i="1" dirty="0" smtClean="0"/>
          </a:p>
          <a:p>
            <a:pPr>
              <a:buFont typeface="Wingdings" pitchFamily="2" charset="2"/>
              <a:buChar char="Ø"/>
            </a:pPr>
            <a:r>
              <a:rPr lang="en-US" i="1" dirty="0"/>
              <a:t> </a:t>
            </a:r>
            <a:r>
              <a:rPr lang="en-US" i="1" dirty="0" smtClean="0"/>
              <a:t>  </a:t>
            </a:r>
            <a:r>
              <a:rPr lang="en-US" i="1" dirty="0" err="1" smtClean="0"/>
              <a:t>Channa</a:t>
            </a:r>
            <a:r>
              <a:rPr lang="en-US" i="1" dirty="0" smtClean="0"/>
              <a:t> </a:t>
            </a:r>
            <a:endParaRPr lang="en-US" i="1" dirty="0"/>
          </a:p>
        </p:txBody>
      </p:sp>
    </p:spTree>
    <p:extLst>
      <p:ext uri="{BB962C8B-B14F-4D97-AF65-F5344CB8AC3E}">
        <p14:creationId xmlns:p14="http://schemas.microsoft.com/office/powerpoint/2010/main" val="3789477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Integrated fish farming:</a:t>
            </a:r>
          </a:p>
          <a:p>
            <a:pPr marL="0" indent="0">
              <a:buNone/>
            </a:pPr>
            <a:r>
              <a:rPr lang="en-US" b="1" dirty="0"/>
              <a:t> </a:t>
            </a:r>
            <a:r>
              <a:rPr lang="en-US" b="1" dirty="0" smtClean="0"/>
              <a:t> </a:t>
            </a:r>
            <a:r>
              <a:rPr lang="en-US" dirty="0" smtClean="0"/>
              <a:t>In this type of fish farming, the culture of fish is done along with the agricultural crops, such as in paddy and banana fields.</a:t>
            </a:r>
            <a:endParaRPr lang="en-US" b="1" dirty="0"/>
          </a:p>
        </p:txBody>
      </p:sp>
    </p:spTree>
    <p:extLst>
      <p:ext uri="{BB962C8B-B14F-4D97-AF65-F5344CB8AC3E}">
        <p14:creationId xmlns:p14="http://schemas.microsoft.com/office/powerpoint/2010/main" val="343165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It breeds in flooded river during monsoon period.</a:t>
            </a:r>
          </a:p>
          <a:p>
            <a:r>
              <a:rPr lang="en-US" dirty="0" smtClean="0"/>
              <a:t>The younger fries may feed on zooplankton, fleas </a:t>
            </a:r>
            <a:r>
              <a:rPr lang="en-US" dirty="0" err="1" smtClean="0"/>
              <a:t>etc</a:t>
            </a:r>
            <a:r>
              <a:rPr lang="en-US" dirty="0" smtClean="0"/>
              <a:t> but adults are found to be feed on bottom sand, mud, leaves and aquatic plants.</a:t>
            </a:r>
            <a:endParaRPr lang="en-US" dirty="0"/>
          </a:p>
        </p:txBody>
      </p:sp>
    </p:spTree>
    <p:extLst>
      <p:ext uri="{BB962C8B-B14F-4D97-AF65-F5344CB8AC3E}">
        <p14:creationId xmlns:p14="http://schemas.microsoft.com/office/powerpoint/2010/main" val="1769916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Catla</a:t>
            </a:r>
            <a:r>
              <a:rPr lang="en-US" b="1" i="1" dirty="0" smtClean="0"/>
              <a:t> </a:t>
            </a:r>
            <a:r>
              <a:rPr lang="en-US" b="1" i="1" dirty="0" err="1" smtClean="0"/>
              <a:t>catla</a:t>
            </a:r>
            <a:endParaRPr lang="en-US" b="1" i="1" dirty="0"/>
          </a:p>
        </p:txBody>
      </p:sp>
      <p:sp>
        <p:nvSpPr>
          <p:cNvPr id="3" name="Content Placeholder 2"/>
          <p:cNvSpPr>
            <a:spLocks noGrp="1"/>
          </p:cNvSpPr>
          <p:nvPr>
            <p:ph sz="quarter" idx="1"/>
          </p:nvPr>
        </p:nvSpPr>
        <p:spPr/>
        <p:txBody>
          <a:bodyPr>
            <a:normAutofit/>
          </a:bodyPr>
          <a:lstStyle/>
          <a:p>
            <a:r>
              <a:rPr lang="en-US" dirty="0" smtClean="0"/>
              <a:t>This fish attains maximum length of about 180 cm but is suitable for food when </a:t>
            </a:r>
            <a:r>
              <a:rPr lang="en-US" dirty="0" err="1" smtClean="0"/>
              <a:t>when</a:t>
            </a:r>
            <a:r>
              <a:rPr lang="en-US" dirty="0" smtClean="0"/>
              <a:t> it is not more than 61 cm.</a:t>
            </a:r>
          </a:p>
          <a:p>
            <a:r>
              <a:rPr lang="en-US" dirty="0" smtClean="0"/>
              <a:t>The </a:t>
            </a:r>
            <a:r>
              <a:rPr lang="en-US" dirty="0" err="1" smtClean="0"/>
              <a:t>colour</a:t>
            </a:r>
            <a:r>
              <a:rPr lang="en-US" dirty="0" smtClean="0"/>
              <a:t> is greyish on the dorsal side while silvery on the lateral side.</a:t>
            </a:r>
          </a:p>
          <a:p>
            <a:r>
              <a:rPr lang="en-US" dirty="0" smtClean="0"/>
              <a:t>Fins are black and sometimes black also.</a:t>
            </a:r>
          </a:p>
          <a:p>
            <a:r>
              <a:rPr lang="en-US" dirty="0" smtClean="0"/>
              <a:t>Scales are small.</a:t>
            </a:r>
          </a:p>
          <a:p>
            <a:r>
              <a:rPr lang="en-US" dirty="0" smtClean="0"/>
              <a:t>Various feeds upon vegetarian and non </a:t>
            </a:r>
            <a:r>
              <a:rPr lang="en-US" dirty="0" err="1" smtClean="0"/>
              <a:t>vegetaraian</a:t>
            </a:r>
            <a:r>
              <a:rPr lang="en-US" dirty="0" smtClean="0"/>
              <a:t> diets.</a:t>
            </a:r>
            <a:endParaRPr lang="en-US" dirty="0"/>
          </a:p>
        </p:txBody>
      </p:sp>
    </p:spTree>
    <p:extLst>
      <p:ext uri="{BB962C8B-B14F-4D97-AF65-F5344CB8AC3E}">
        <p14:creationId xmlns:p14="http://schemas.microsoft.com/office/powerpoint/2010/main" val="408327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It is one of the fastest growing fishes.</a:t>
            </a:r>
          </a:p>
          <a:p>
            <a:r>
              <a:rPr lang="en-US" dirty="0" smtClean="0"/>
              <a:t>The breeding season is from </a:t>
            </a:r>
            <a:r>
              <a:rPr lang="en-US" dirty="0"/>
              <a:t>J</a:t>
            </a:r>
            <a:r>
              <a:rPr lang="en-US" dirty="0" smtClean="0"/>
              <a:t>une to August.</a:t>
            </a:r>
          </a:p>
          <a:p>
            <a:endParaRPr lang="en-US" dirty="0"/>
          </a:p>
        </p:txBody>
      </p:sp>
    </p:spTree>
    <p:extLst>
      <p:ext uri="{BB962C8B-B14F-4D97-AF65-F5344CB8AC3E}">
        <p14:creationId xmlns:p14="http://schemas.microsoft.com/office/powerpoint/2010/main" val="27094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Cirrhinus</a:t>
            </a:r>
            <a:r>
              <a:rPr lang="en-US" b="1" i="1" dirty="0" smtClean="0"/>
              <a:t> </a:t>
            </a:r>
            <a:r>
              <a:rPr lang="en-US" b="1" i="1" dirty="0" err="1" smtClean="0"/>
              <a:t>mrigala</a:t>
            </a:r>
            <a:endParaRPr lang="en-US" b="1" i="1" dirty="0"/>
          </a:p>
        </p:txBody>
      </p:sp>
      <p:sp>
        <p:nvSpPr>
          <p:cNvPr id="3" name="Content Placeholder 2"/>
          <p:cNvSpPr>
            <a:spLocks noGrp="1"/>
          </p:cNvSpPr>
          <p:nvPr>
            <p:ph sz="quarter" idx="1"/>
          </p:nvPr>
        </p:nvSpPr>
        <p:spPr/>
        <p:txBody>
          <a:bodyPr/>
          <a:lstStyle/>
          <a:p>
            <a:r>
              <a:rPr lang="en-US" dirty="0" smtClean="0"/>
              <a:t>It is found in fresh water.</a:t>
            </a:r>
          </a:p>
          <a:p>
            <a:r>
              <a:rPr lang="en-US" dirty="0" smtClean="0"/>
              <a:t>The </a:t>
            </a:r>
            <a:r>
              <a:rPr lang="en-US" dirty="0" err="1" smtClean="0"/>
              <a:t>maximu</a:t>
            </a:r>
            <a:r>
              <a:rPr lang="en-US" dirty="0" smtClean="0"/>
              <a:t>, length attained by this carp is about 90 to 100 centimeters.</a:t>
            </a:r>
          </a:p>
          <a:p>
            <a:r>
              <a:rPr lang="en-US" dirty="0" smtClean="0"/>
              <a:t>The young ones have similar feeding habits as </a:t>
            </a:r>
            <a:r>
              <a:rPr lang="en-US" dirty="0" err="1" smtClean="0"/>
              <a:t>Catla</a:t>
            </a:r>
            <a:r>
              <a:rPr lang="en-US" dirty="0" smtClean="0"/>
              <a:t> and </a:t>
            </a:r>
            <a:r>
              <a:rPr lang="en-US" dirty="0" err="1" smtClean="0"/>
              <a:t>Rahu</a:t>
            </a:r>
            <a:r>
              <a:rPr lang="en-US" dirty="0" smtClean="0"/>
              <a:t> but fingerlings and adults feed on huge amount of decaying organisms.</a:t>
            </a:r>
          </a:p>
          <a:p>
            <a:r>
              <a:rPr lang="en-US" dirty="0" smtClean="0"/>
              <a:t>Major foods consists of sand , mud, algae and decaying </a:t>
            </a:r>
            <a:r>
              <a:rPr lang="en-US" dirty="0" err="1" smtClean="0"/>
              <a:t>vegetations</a:t>
            </a:r>
            <a:r>
              <a:rPr lang="en-US" dirty="0" smtClean="0"/>
              <a:t>.</a:t>
            </a:r>
            <a:endParaRPr lang="en-US" dirty="0"/>
          </a:p>
        </p:txBody>
      </p:sp>
    </p:spTree>
    <p:extLst>
      <p:ext uri="{BB962C8B-B14F-4D97-AF65-F5344CB8AC3E}">
        <p14:creationId xmlns:p14="http://schemas.microsoft.com/office/powerpoint/2010/main" val="9536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males attain maturity after one year.</a:t>
            </a:r>
          </a:p>
          <a:p>
            <a:r>
              <a:rPr lang="en-US" dirty="0" smtClean="0"/>
              <a:t>Breeding takes place in flooded rivers.</a:t>
            </a:r>
          </a:p>
          <a:p>
            <a:r>
              <a:rPr lang="en-US" dirty="0" smtClean="0"/>
              <a:t>The breeding season is during July and September.</a:t>
            </a:r>
            <a:endParaRPr lang="en-US" dirty="0"/>
          </a:p>
        </p:txBody>
      </p:sp>
    </p:spTree>
    <p:extLst>
      <p:ext uri="{BB962C8B-B14F-4D97-AF65-F5344CB8AC3E}">
        <p14:creationId xmlns:p14="http://schemas.microsoft.com/office/powerpoint/2010/main" val="269189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 Fishes</a:t>
            </a:r>
            <a:endParaRPr lang="en-US" b="1" dirty="0"/>
          </a:p>
        </p:txBody>
      </p:sp>
      <p:sp>
        <p:nvSpPr>
          <p:cNvPr id="3" name="Content Placeholder 2"/>
          <p:cNvSpPr>
            <a:spLocks noGrp="1"/>
          </p:cNvSpPr>
          <p:nvPr>
            <p:ph sz="quarter" idx="1"/>
          </p:nvPr>
        </p:nvSpPr>
        <p:spPr/>
        <p:txBody>
          <a:bodyPr/>
          <a:lstStyle/>
          <a:p>
            <a:r>
              <a:rPr lang="en-US" dirty="0" smtClean="0"/>
              <a:t>The cat fishes are provided with very small eyes and well developed </a:t>
            </a:r>
            <a:r>
              <a:rPr lang="en-US" dirty="0" err="1" smtClean="0"/>
              <a:t>barbels</a:t>
            </a:r>
            <a:r>
              <a:rPr lang="en-US" dirty="0" smtClean="0"/>
              <a:t> by which they make a good vision and find their way. This is why they are called cat fishes.</a:t>
            </a:r>
          </a:p>
          <a:p>
            <a:r>
              <a:rPr lang="en-US" dirty="0" smtClean="0"/>
              <a:t>They are of good nutritive value and </a:t>
            </a:r>
            <a:r>
              <a:rPr lang="en-US" dirty="0" err="1" smtClean="0"/>
              <a:t>utilise</a:t>
            </a:r>
            <a:r>
              <a:rPr lang="en-US" dirty="0" smtClean="0"/>
              <a:t> less quantity of oxygen so have more </a:t>
            </a:r>
            <a:r>
              <a:rPr lang="en-US" dirty="0" err="1" smtClean="0"/>
              <a:t>haemoglobin</a:t>
            </a:r>
            <a:r>
              <a:rPr lang="en-US" dirty="0" smtClean="0"/>
              <a:t> in the blood.</a:t>
            </a:r>
          </a:p>
          <a:p>
            <a:endParaRPr lang="en-US" dirty="0" smtClean="0"/>
          </a:p>
        </p:txBody>
      </p:sp>
    </p:spTree>
    <p:extLst>
      <p:ext uri="{BB962C8B-B14F-4D97-AF65-F5344CB8AC3E}">
        <p14:creationId xmlns:p14="http://schemas.microsoft.com/office/powerpoint/2010/main" val="33062311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230</TotalTime>
  <Words>1289</Words>
  <Application>Microsoft Office PowerPoint</Application>
  <PresentationFormat>On-screen Show (4:3)</PresentationFormat>
  <Paragraphs>116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Edible Fresh Water Fishes </vt:lpstr>
      <vt:lpstr>Introduction </vt:lpstr>
      <vt:lpstr>Labeo rohita</vt:lpstr>
      <vt:lpstr>PowerPoint Presentation</vt:lpstr>
      <vt:lpstr>Catla catla</vt:lpstr>
      <vt:lpstr>PowerPoint Presentation</vt:lpstr>
      <vt:lpstr>Cirrhinus mrigala</vt:lpstr>
      <vt:lpstr>PowerPoint Presentation</vt:lpstr>
      <vt:lpstr>Cat Fishes</vt:lpstr>
      <vt:lpstr>Mystus seenghala (Sykes)</vt:lpstr>
      <vt:lpstr>PowerPoint Presentation</vt:lpstr>
      <vt:lpstr>Rita rita </vt:lpstr>
      <vt:lpstr>  Pangasius pangasius</vt:lpstr>
      <vt:lpstr>Live fishes</vt:lpstr>
      <vt:lpstr>Channa punctatus</vt:lpstr>
      <vt:lpstr>PowerPoint Presentation</vt:lpstr>
      <vt:lpstr>Qualities of culturable fishes</vt:lpstr>
      <vt:lpstr>PowerPoint Presentation</vt:lpstr>
      <vt:lpstr>PowerPoint Presentation</vt:lpstr>
      <vt:lpstr>Types of Fish Farming</vt:lpstr>
      <vt:lpstr>PowerPoint Presentation</vt:lpstr>
      <vt:lpstr>PowerPoint Presentation</vt:lpstr>
      <vt:lpstr>PowerPoint Presentation</vt:lpstr>
      <vt:lpstr>PowerPoint Presentation</vt:lpstr>
      <vt:lpstr>Farming types based on Natural habitat of Fish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Fresh Water Fishes</dc:title>
  <dc:creator>Asma Naseem</dc:creator>
  <cp:lastModifiedBy>Asma Naseem</cp:lastModifiedBy>
  <cp:revision>20</cp:revision>
  <dcterms:created xsi:type="dcterms:W3CDTF">2020-10-25T21:06:17Z</dcterms:created>
  <dcterms:modified xsi:type="dcterms:W3CDTF">2020-10-26T12:53:48Z</dcterms:modified>
</cp:coreProperties>
</file>