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4" r:id="rId2"/>
    <p:sldId id="280" r:id="rId3"/>
    <p:sldId id="279" r:id="rId4"/>
    <p:sldId id="266" r:id="rId5"/>
    <p:sldId id="267" r:id="rId6"/>
    <p:sldId id="268" r:id="rId7"/>
    <p:sldId id="271" r:id="rId8"/>
    <p:sldId id="269" r:id="rId9"/>
    <p:sldId id="270" r:id="rId10"/>
    <p:sldId id="272" r:id="rId11"/>
    <p:sldId id="273" r:id="rId12"/>
    <p:sldId id="257" r:id="rId13"/>
    <p:sldId id="258" r:id="rId14"/>
    <p:sldId id="259" r:id="rId15"/>
    <p:sldId id="260" r:id="rId16"/>
    <p:sldId id="261" r:id="rId17"/>
    <p:sldId id="262" r:id="rId18"/>
    <p:sldId id="263" r:id="rId19"/>
    <p:sldId id="274" r:id="rId20"/>
    <p:sldId id="275" r:id="rId21"/>
    <p:sldId id="276" r:id="rId22"/>
    <p:sldId id="277" r:id="rId23"/>
    <p:sldId id="28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78"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1/22/2021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1/22/2021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r>
              <a:rPr lang="en-US" sz="3200" b="1" dirty="0">
                <a:latin typeface="Times New Roman" panose="02020603050405020304" pitchFamily="18" charset="0"/>
                <a:cs typeface="Times New Roman" panose="02020603050405020304" pitchFamily="18" charset="0"/>
              </a:rPr>
              <a:t>PEARL </a:t>
            </a:r>
            <a:r>
              <a:rPr lang="en-US" sz="3200" b="1" dirty="0" smtClean="0">
                <a:latin typeface="Times New Roman" panose="02020603050405020304" pitchFamily="18" charset="0"/>
                <a:cs typeface="Times New Roman" panose="02020603050405020304" pitchFamily="18" charset="0"/>
              </a:rPr>
              <a:t>CULTURE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63639" y="2375066"/>
            <a:ext cx="9369130" cy="4321948"/>
          </a:xfrm>
        </p:spPr>
        <p:txBody>
          <a:bodyPr>
            <a:noAutofit/>
          </a:bodyPr>
          <a:lstStyle/>
          <a:p>
            <a:pPr marL="0" indent="0" algn="just">
              <a:buNone/>
            </a:pPr>
            <a:endParaRPr lang="en-US" sz="1600" b="1"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b="1" dirty="0" smtClean="0">
                <a:solidFill>
                  <a:schemeClr val="tx1"/>
                </a:solidFill>
                <a:latin typeface="Times New Roman" panose="02020603050405020304" pitchFamily="18" charset="0"/>
                <a:cs typeface="Times New Roman" panose="02020603050405020304" pitchFamily="18" charset="0"/>
              </a:rPr>
              <a:t>Pearl producing organisms</a:t>
            </a:r>
          </a:p>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Pearls </a:t>
            </a:r>
            <a:r>
              <a:rPr lang="en-US" dirty="0">
                <a:solidFill>
                  <a:schemeClr val="tx1"/>
                </a:solidFill>
                <a:latin typeface="Times New Roman" panose="02020603050405020304" pitchFamily="18" charset="0"/>
                <a:cs typeface="Times New Roman" panose="02020603050405020304" pitchFamily="18" charset="0"/>
              </a:rPr>
              <a:t>are formed by saltwater </a:t>
            </a:r>
            <a:r>
              <a:rPr lang="en-US" dirty="0" smtClean="0">
                <a:solidFill>
                  <a:schemeClr val="tx1"/>
                </a:solidFill>
                <a:latin typeface="Times New Roman" panose="02020603050405020304" pitchFamily="18" charset="0"/>
                <a:cs typeface="Times New Roman" panose="02020603050405020304" pitchFamily="18" charset="0"/>
              </a:rPr>
              <a:t>or freshwater</a:t>
            </a:r>
            <a:r>
              <a:rPr lang="en-US"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mollusks (</a:t>
            </a:r>
            <a:r>
              <a:rPr lang="en-US" b="1" dirty="0" err="1" smtClean="0">
                <a:solidFill>
                  <a:schemeClr val="tx1"/>
                </a:solidFill>
                <a:latin typeface="Times New Roman" panose="02020603050405020304" pitchFamily="18" charset="0"/>
                <a:cs typeface="Times New Roman" panose="02020603050405020304" pitchFamily="18" charset="0"/>
              </a:rPr>
              <a:t>Pinctada</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roding</a:t>
            </a:r>
            <a:r>
              <a:rPr lang="en-US" b="1" dirty="0" smtClean="0">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a diverse group of animals that includes </a:t>
            </a:r>
            <a:r>
              <a:rPr lang="en-US" b="1" dirty="0">
                <a:solidFill>
                  <a:schemeClr val="tx1"/>
                </a:solidFill>
                <a:latin typeface="Times New Roman" panose="02020603050405020304" pitchFamily="18" charset="0"/>
                <a:cs typeface="Times New Roman" panose="02020603050405020304" pitchFamily="18" charset="0"/>
              </a:rPr>
              <a:t>oysters</a:t>
            </a:r>
            <a:r>
              <a:rPr lang="en-US" dirty="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mussels</a:t>
            </a:r>
            <a:r>
              <a:rPr lang="en-US" dirty="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clams</a:t>
            </a:r>
            <a:r>
              <a:rPr lang="en-US" dirty="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conchs</a:t>
            </a:r>
            <a:r>
              <a:rPr lang="en-US" dirty="0">
                <a:solidFill>
                  <a:schemeClr val="tx1"/>
                </a:solidFill>
                <a:latin typeface="Times New Roman" panose="02020603050405020304" pitchFamily="18" charset="0"/>
                <a:cs typeface="Times New Roman" panose="02020603050405020304" pitchFamily="18" charset="0"/>
              </a:rPr>
              <a:t>, and gastropods.</a:t>
            </a:r>
          </a:p>
          <a:p>
            <a:pPr algn="just"/>
            <a:r>
              <a:rPr lang="en-US" dirty="0">
                <a:solidFill>
                  <a:schemeClr val="tx1"/>
                </a:solidFill>
                <a:latin typeface="Times New Roman" panose="02020603050405020304" pitchFamily="18" charset="0"/>
                <a:cs typeface="Times New Roman" panose="02020603050405020304" pitchFamily="18" charset="0"/>
              </a:rPr>
              <a:t>Pearls form inside a mollusk which is an invertebrate with a soft body, often protected by a shell such as a clam, oyster or mussel. Any mollusk is capable of producing a pearl, although only those mollusks that have shells lined with nacre produce </a:t>
            </a:r>
            <a:r>
              <a:rPr lang="en-US" dirty="0" smtClean="0">
                <a:solidFill>
                  <a:schemeClr val="tx1"/>
                </a:solidFill>
                <a:latin typeface="Times New Roman" panose="02020603050405020304" pitchFamily="18" charset="0"/>
                <a:cs typeface="Times New Roman" panose="02020603050405020304" pitchFamily="18" charset="0"/>
              </a:rPr>
              <a:t>pearls. </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sz="16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sz="16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sz="16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sz="16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10390909" y="2228003"/>
            <a:ext cx="1219900" cy="123311"/>
          </a:xfrm>
        </p:spPr>
        <p:txBody>
          <a:bodyPr>
            <a:normAutofit fontScale="25000" lnSpcReduction="20000"/>
          </a:bodyPr>
          <a:lstStyle/>
          <a:p>
            <a:pPr lvl="2"/>
            <a:endParaRPr lang="en-US" dirty="0"/>
          </a:p>
        </p:txBody>
      </p:sp>
    </p:spTree>
    <p:extLst>
      <p:ext uri="{BB962C8B-B14F-4D97-AF65-F5344CB8AC3E}">
        <p14:creationId xmlns:p14="http://schemas.microsoft.com/office/powerpoint/2010/main" val="312938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itchFamily="18" charset="0"/>
                <a:cs typeface="Times New Roman" pitchFamily="18" charset="0"/>
              </a:rPr>
              <a:t>Methods Of Cultivation </a:t>
            </a:r>
            <a:endParaRPr lang="en-US" sz="3200" b="1" dirty="0"/>
          </a:p>
        </p:txBody>
      </p:sp>
      <p:sp>
        <p:nvSpPr>
          <p:cNvPr id="3" name="Content Placeholder 2"/>
          <p:cNvSpPr>
            <a:spLocks noGrp="1"/>
          </p:cNvSpPr>
          <p:nvPr>
            <p:ph sz="half" idx="1"/>
          </p:nvPr>
        </p:nvSpPr>
        <p:spPr>
          <a:xfrm>
            <a:off x="581193" y="2756037"/>
            <a:ext cx="7339649" cy="3633047"/>
          </a:xfrm>
        </p:spPr>
        <p:txBody>
          <a:bodyPr>
            <a:noAutofit/>
          </a:bodyPr>
          <a:lstStyle/>
          <a:p>
            <a:pPr>
              <a:buNone/>
            </a:pPr>
            <a:r>
              <a:rPr lang="en-US" sz="2000" b="1" dirty="0">
                <a:solidFill>
                  <a:schemeClr val="tx1"/>
                </a:solidFill>
                <a:latin typeface="Times New Roman" pitchFamily="18" charset="0"/>
                <a:cs typeface="Times New Roman" pitchFamily="18" charset="0"/>
              </a:rPr>
              <a:t>Bottom culture</a:t>
            </a:r>
          </a:p>
          <a:p>
            <a:r>
              <a:rPr lang="en-US" sz="2000" dirty="0">
                <a:solidFill>
                  <a:schemeClr val="tx1"/>
                </a:solidFill>
                <a:latin typeface="Times New Roman" pitchFamily="18" charset="0"/>
                <a:cs typeface="Times New Roman" pitchFamily="18" charset="0"/>
              </a:rPr>
              <a:t>Traditional method</a:t>
            </a:r>
          </a:p>
          <a:p>
            <a:r>
              <a:rPr lang="en-US" sz="2000" dirty="0">
                <a:solidFill>
                  <a:schemeClr val="tx1"/>
                </a:solidFill>
                <a:latin typeface="Times New Roman" pitchFamily="18" charset="0"/>
                <a:cs typeface="Times New Roman" pitchFamily="18" charset="0"/>
              </a:rPr>
              <a:t>bottom culture method means the oysters are growing on the ocean bottom</a:t>
            </a:r>
          </a:p>
          <a:p>
            <a:endParaRPr lang="en-US" sz="2000" dirty="0">
              <a:solidFill>
                <a:schemeClr val="tx1"/>
              </a:solidFill>
              <a:latin typeface="Times New Roman" pitchFamily="18" charset="0"/>
              <a:cs typeface="Times New Roman" pitchFamily="18" charset="0"/>
            </a:endParaRPr>
          </a:p>
          <a:p>
            <a:endParaRPr lang="en-US" sz="1400" dirty="0">
              <a:solidFill>
                <a:schemeClr val="tx1"/>
              </a:solidFill>
              <a:latin typeface="Times New Roman" pitchFamily="18" charset="0"/>
              <a:cs typeface="Times New Roman" pitchFamily="18" charset="0"/>
            </a:endParaRPr>
          </a:p>
          <a:p>
            <a:pPr>
              <a:buNone/>
            </a:pPr>
            <a:endParaRPr lang="en-US" sz="2000" b="1" dirty="0">
              <a:solidFill>
                <a:schemeClr val="tx1"/>
              </a:solidFill>
              <a:latin typeface="Times New Roman" pitchFamily="18" charset="0"/>
              <a:cs typeface="Times New Roman" pitchFamily="18" charset="0"/>
            </a:endParaRPr>
          </a:p>
        </p:txBody>
      </p:sp>
      <p:pic>
        <p:nvPicPr>
          <p:cNvPr id="6" name="Picture 5" descr="sus.jpg"/>
          <p:cNvPicPr>
            <a:picLocks noChangeAspect="1"/>
          </p:cNvPicPr>
          <p:nvPr/>
        </p:nvPicPr>
        <p:blipFill>
          <a:blip r:embed="rId2"/>
          <a:stretch>
            <a:fillRect/>
          </a:stretch>
        </p:blipFill>
        <p:spPr>
          <a:xfrm>
            <a:off x="8949062" y="2351293"/>
            <a:ext cx="2762250" cy="3629025"/>
          </a:xfrm>
          <a:prstGeom prst="rect">
            <a:avLst/>
          </a:prstGeom>
          <a:ln>
            <a:noFill/>
          </a:ln>
          <a:effectLst>
            <a:reflection blurRad="6350" stA="50000" endA="300" endPos="55500" dist="101600" dir="5400000" sy="-100000" algn="bl" rotWithShape="0"/>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106990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algn="just">
              <a:buNone/>
            </a:pPr>
            <a:r>
              <a:rPr lang="en-US" sz="2000" b="1" dirty="0">
                <a:solidFill>
                  <a:schemeClr val="tx1"/>
                </a:solidFill>
                <a:latin typeface="Times New Roman" pitchFamily="18" charset="0"/>
                <a:cs typeface="Times New Roman" pitchFamily="18" charset="0"/>
              </a:rPr>
              <a:t>Rack and Bag method</a:t>
            </a:r>
          </a:p>
          <a:p>
            <a:pPr algn="just"/>
            <a:r>
              <a:rPr lang="en-US" sz="2000" dirty="0">
                <a:solidFill>
                  <a:schemeClr val="tx1"/>
                </a:solidFill>
                <a:latin typeface="Times New Roman" pitchFamily="18" charset="0"/>
                <a:cs typeface="Times New Roman" pitchFamily="18" charset="0"/>
              </a:rPr>
              <a:t>Using steel racks placed into the sand or mud bottom, plastic mesh bags filled with small oysters are laid across the tops of the racks</a:t>
            </a:r>
          </a:p>
          <a:p>
            <a:pPr algn="just"/>
            <a:r>
              <a:rPr lang="en-US" sz="2000" dirty="0">
                <a:solidFill>
                  <a:schemeClr val="tx1"/>
                </a:solidFill>
                <a:latin typeface="Times New Roman" pitchFamily="18" charset="0"/>
                <a:cs typeface="Times New Roman" pitchFamily="18" charset="0"/>
              </a:rPr>
              <a:t> By elevating the bags of oysters off of the bottom, the oysters are able to feed better and grow faster; the bags also protect the young oysters from predators </a:t>
            </a:r>
          </a:p>
        </p:txBody>
      </p:sp>
      <p:sp>
        <p:nvSpPr>
          <p:cNvPr id="4" name="Content Placeholder 3"/>
          <p:cNvSpPr>
            <a:spLocks noGrp="1"/>
          </p:cNvSpPr>
          <p:nvPr>
            <p:ph sz="half" idx="2"/>
          </p:nvPr>
        </p:nvSpPr>
        <p:spPr>
          <a:xfrm>
            <a:off x="6188417" y="2691643"/>
            <a:ext cx="5422392" cy="3633047"/>
          </a:xfrm>
        </p:spPr>
        <p:txBody>
          <a:bodyPr>
            <a:noAutofit/>
          </a:bodyPr>
          <a:lstStyle/>
          <a:p>
            <a:pPr algn="just">
              <a:buNone/>
            </a:pPr>
            <a:r>
              <a:rPr lang="en-US" sz="2000" b="1" dirty="0">
                <a:solidFill>
                  <a:schemeClr val="tx1"/>
                </a:solidFill>
                <a:latin typeface="Times New Roman" pitchFamily="18" charset="0"/>
                <a:cs typeface="Times New Roman" pitchFamily="18" charset="0"/>
              </a:rPr>
              <a:t>Suspended tray method</a:t>
            </a:r>
          </a:p>
          <a:p>
            <a:pPr algn="just"/>
            <a:r>
              <a:rPr lang="en-US" sz="2000" dirty="0">
                <a:solidFill>
                  <a:schemeClr val="tx1"/>
                </a:solidFill>
                <a:latin typeface="Times New Roman" pitchFamily="18" charset="0"/>
                <a:cs typeface="Times New Roman" pitchFamily="18" charset="0"/>
              </a:rPr>
              <a:t>Oysters which are cultivated by the </a:t>
            </a:r>
            <a:r>
              <a:rPr lang="en-US" sz="2000" b="1" dirty="0">
                <a:solidFill>
                  <a:schemeClr val="tx1"/>
                </a:solidFill>
                <a:latin typeface="Times New Roman" pitchFamily="18" charset="0"/>
                <a:cs typeface="Times New Roman" pitchFamily="18" charset="0"/>
              </a:rPr>
              <a:t>suspension method</a:t>
            </a:r>
            <a:r>
              <a:rPr lang="en-US" sz="2000" dirty="0">
                <a:solidFill>
                  <a:schemeClr val="tx1"/>
                </a:solidFill>
                <a:latin typeface="Times New Roman" pitchFamily="18" charset="0"/>
                <a:cs typeface="Times New Roman" pitchFamily="18" charset="0"/>
              </a:rPr>
              <a:t> are the prima donnas of oyster</a:t>
            </a:r>
          </a:p>
          <a:p>
            <a:pPr algn="just"/>
            <a:r>
              <a:rPr lang="en-US" sz="2000" dirty="0">
                <a:solidFill>
                  <a:schemeClr val="tx1"/>
                </a:solidFill>
                <a:latin typeface="Times New Roman" pitchFamily="18" charset="0"/>
                <a:cs typeface="Times New Roman" pitchFamily="18" charset="0"/>
              </a:rPr>
              <a:t>They are </a:t>
            </a:r>
            <a:r>
              <a:rPr lang="en-US" sz="2000" b="1" dirty="0">
                <a:solidFill>
                  <a:schemeClr val="tx1"/>
                </a:solidFill>
                <a:latin typeface="Times New Roman" pitchFamily="18" charset="0"/>
                <a:cs typeface="Times New Roman" pitchFamily="18" charset="0"/>
              </a:rPr>
              <a:t>suspended</a:t>
            </a:r>
            <a:r>
              <a:rPr lang="en-US" sz="2000" dirty="0">
                <a:solidFill>
                  <a:schemeClr val="tx1"/>
                </a:solidFill>
                <a:latin typeface="Times New Roman" pitchFamily="18" charset="0"/>
                <a:cs typeface="Times New Roman" pitchFamily="18" charset="0"/>
              </a:rPr>
              <a:t>, in mesh </a:t>
            </a:r>
            <a:r>
              <a:rPr lang="en-US" sz="2000" b="1" dirty="0">
                <a:solidFill>
                  <a:schemeClr val="tx1"/>
                </a:solidFill>
                <a:latin typeface="Times New Roman" pitchFamily="18" charset="0"/>
                <a:cs typeface="Times New Roman" pitchFamily="18" charset="0"/>
              </a:rPr>
              <a:t>trays</a:t>
            </a:r>
            <a:r>
              <a:rPr lang="en-US" sz="2000" dirty="0">
                <a:solidFill>
                  <a:schemeClr val="tx1"/>
                </a:solidFill>
                <a:latin typeface="Times New Roman" pitchFamily="18" charset="0"/>
                <a:cs typeface="Times New Roman" pitchFamily="18" charset="0"/>
              </a:rPr>
              <a:t> or a Japanese lantern shaped nets, in deep water their entire lives, protected from predators, mud, sand and silt</a:t>
            </a:r>
          </a:p>
          <a:p>
            <a:pPr algn="just"/>
            <a:r>
              <a:rPr lang="en-US" sz="2000" dirty="0">
                <a:solidFill>
                  <a:schemeClr val="tx1"/>
                </a:solidFill>
                <a:latin typeface="Times New Roman" pitchFamily="18" charset="0"/>
                <a:cs typeface="Times New Roman" pitchFamily="18" charset="0"/>
              </a:rPr>
              <a:t>they can hang below the surface of the water 24 hours per day allowing for the oysters to grow very fast.</a:t>
            </a:r>
          </a:p>
          <a:p>
            <a:pPr algn="just"/>
            <a:endParaRPr lang="en-US"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14292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COMPOSITION OF Pearl</a:t>
            </a:r>
          </a:p>
        </p:txBody>
      </p:sp>
      <p:sp>
        <p:nvSpPr>
          <p:cNvPr id="3" name="Content Placeholder 2"/>
          <p:cNvSpPr>
            <a:spLocks noGrp="1"/>
          </p:cNvSpPr>
          <p:nvPr>
            <p:ph sz="half" idx="1"/>
          </p:nvPr>
        </p:nvSpPr>
        <p:spPr>
          <a:xfrm>
            <a:off x="595716" y="2743200"/>
            <a:ext cx="5422390" cy="4114800"/>
          </a:xfrm>
        </p:spPr>
        <p:txBody>
          <a:bodyPr>
            <a:noAutofit/>
          </a:bodyPr>
          <a:lstStyle/>
          <a:p>
            <a:pPr algn="just"/>
            <a:r>
              <a:rPr lang="en-US" sz="2000" dirty="0">
                <a:solidFill>
                  <a:schemeClr val="tx1"/>
                </a:solidFill>
                <a:latin typeface="Times New Roman" panose="02020603050405020304" pitchFamily="18" charset="0"/>
                <a:cs typeface="Times New Roman" panose="02020603050405020304" pitchFamily="18" charset="0"/>
              </a:rPr>
              <a:t>Organic matter =5.94%</a:t>
            </a:r>
          </a:p>
          <a:p>
            <a:pPr algn="just"/>
            <a:r>
              <a:rPr lang="en-US" sz="2000" dirty="0">
                <a:solidFill>
                  <a:schemeClr val="tx1"/>
                </a:solidFill>
                <a:latin typeface="Times New Roman" panose="02020603050405020304" pitchFamily="18" charset="0"/>
                <a:cs typeface="Times New Roman" panose="02020603050405020304" pitchFamily="18" charset="0"/>
              </a:rPr>
              <a:t>Carbonate of lime =91.72%</a:t>
            </a:r>
          </a:p>
          <a:p>
            <a:pPr algn="just"/>
            <a:r>
              <a:rPr lang="en-US" sz="2000" dirty="0">
                <a:solidFill>
                  <a:schemeClr val="tx1"/>
                </a:solidFill>
                <a:latin typeface="Times New Roman" panose="02020603050405020304" pitchFamily="18" charset="0"/>
                <a:cs typeface="Times New Roman" panose="02020603050405020304" pitchFamily="18" charset="0"/>
              </a:rPr>
              <a:t>Water =2.34%</a:t>
            </a:r>
          </a:p>
          <a:p>
            <a:pPr algn="just"/>
            <a:r>
              <a:rPr lang="en-US" sz="2000" dirty="0">
                <a:solidFill>
                  <a:schemeClr val="tx1"/>
                </a:solidFill>
                <a:latin typeface="Times New Roman" panose="02020603050405020304" pitchFamily="18" charset="0"/>
                <a:cs typeface="Times New Roman" panose="02020603050405020304" pitchFamily="18" charset="0"/>
              </a:rPr>
              <a:t>Quality of pearls is determined by its</a:t>
            </a:r>
          </a:p>
          <a:p>
            <a:pPr marL="0" indent="0" algn="just">
              <a:buNone/>
            </a:pPr>
            <a:r>
              <a:rPr lang="en-US" sz="2000" dirty="0" smtClean="0">
                <a:solidFill>
                  <a:schemeClr val="tx1"/>
                </a:solidFill>
                <a:latin typeface="Times New Roman" panose="02020603050405020304" pitchFamily="18" charset="0"/>
                <a:cs typeface="Times New Roman" panose="02020603050405020304" pitchFamily="18" charset="0"/>
              </a:rPr>
              <a:t>   keratin </a:t>
            </a:r>
            <a:r>
              <a:rPr lang="en-US" sz="2000" dirty="0">
                <a:solidFill>
                  <a:schemeClr val="tx1"/>
                </a:solidFill>
                <a:latin typeface="Times New Roman" panose="02020603050405020304" pitchFamily="18" charset="0"/>
                <a:cs typeface="Times New Roman" panose="02020603050405020304" pitchFamily="18" charset="0"/>
              </a:rPr>
              <a:t>content and color. </a:t>
            </a:r>
            <a:endParaRPr lang="en-US" sz="2000"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   CaCo3 is in the form of</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minute </a:t>
            </a:r>
            <a:r>
              <a:rPr lang="en-US" sz="2000" dirty="0">
                <a:solidFill>
                  <a:schemeClr val="tx1"/>
                </a:solidFill>
                <a:latin typeface="Times New Roman" panose="02020603050405020304" pitchFamily="18" charset="0"/>
                <a:cs typeface="Times New Roman" panose="02020603050405020304" pitchFamily="18" charset="0"/>
              </a:rPr>
              <a:t>crystalline form, which </a:t>
            </a:r>
            <a:r>
              <a:rPr lang="en-US" sz="2000" dirty="0" smtClean="0">
                <a:solidFill>
                  <a:schemeClr val="tx1"/>
                </a:solidFill>
                <a:latin typeface="Times New Roman" panose="02020603050405020304" pitchFamily="18" charset="0"/>
                <a:cs typeface="Times New Roman" panose="02020603050405020304" pitchFamily="18" charset="0"/>
              </a:rPr>
              <a:t>has deposited </a:t>
            </a:r>
            <a:r>
              <a:rPr lang="en-US" sz="2000" dirty="0">
                <a:solidFill>
                  <a:schemeClr val="tx1"/>
                </a:solidFill>
                <a:latin typeface="Times New Roman" panose="02020603050405020304" pitchFamily="18" charset="0"/>
                <a:cs typeface="Times New Roman" panose="02020603050405020304" pitchFamily="18" charset="0"/>
              </a:rPr>
              <a:t>in concentric layers</a:t>
            </a: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188417" y="2228003"/>
            <a:ext cx="5422392" cy="4262949"/>
          </a:xfrm>
        </p:spPr>
        <p:txBody>
          <a:bodyPr>
            <a:normAutofit/>
          </a:bodyPr>
          <a:lstStyle/>
          <a:p>
            <a:pPr algn="just"/>
            <a:r>
              <a:rPr lang="en-US" sz="2000" dirty="0">
                <a:solidFill>
                  <a:schemeClr val="tx1"/>
                </a:solidFill>
                <a:latin typeface="Times New Roman" panose="02020603050405020304" pitchFamily="18" charset="0"/>
                <a:cs typeface="Times New Roman" panose="02020603050405020304" pitchFamily="18" charset="0"/>
              </a:rPr>
              <a:t>Ideal pearl is round and smooth but</a:t>
            </a:r>
          </a:p>
          <a:p>
            <a:pPr algn="just"/>
            <a:r>
              <a:rPr lang="en-US" sz="2000" dirty="0">
                <a:solidFill>
                  <a:schemeClr val="tx1"/>
                </a:solidFill>
                <a:latin typeface="Times New Roman" panose="02020603050405020304" pitchFamily="18" charset="0"/>
                <a:cs typeface="Times New Roman" panose="02020603050405020304" pitchFamily="18" charset="0"/>
              </a:rPr>
              <a:t>many other shapes are present</a:t>
            </a: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132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FORMATION OF PEARL</a:t>
            </a:r>
          </a:p>
        </p:txBody>
      </p:sp>
      <p:sp>
        <p:nvSpPr>
          <p:cNvPr id="3" name="Content Placeholder 2"/>
          <p:cNvSpPr>
            <a:spLocks noGrp="1"/>
          </p:cNvSpPr>
          <p:nvPr>
            <p:ph sz="half" idx="1"/>
          </p:nvPr>
        </p:nvSpPr>
        <p:spPr/>
        <p:txBody>
          <a:bodyPr>
            <a:normAutofit/>
          </a:bodyPr>
          <a:lstStyle/>
          <a:p>
            <a:pPr marL="0" indent="0" algn="just">
              <a:buNone/>
            </a:pPr>
            <a:r>
              <a:rPr lang="en-US" sz="2000" dirty="0">
                <a:solidFill>
                  <a:schemeClr val="tx1"/>
                </a:solidFill>
                <a:latin typeface="Times New Roman" panose="02020603050405020304" pitchFamily="18" charset="0"/>
                <a:cs typeface="Times New Roman" panose="02020603050405020304" pitchFamily="18" charset="0"/>
              </a:rPr>
              <a:t>Stages in the pearl formation</a:t>
            </a:r>
          </a:p>
          <a:p>
            <a:pPr algn="just"/>
            <a:r>
              <a:rPr lang="en-US" sz="2000" dirty="0">
                <a:solidFill>
                  <a:schemeClr val="tx1"/>
                </a:solidFill>
                <a:latin typeface="Times New Roman" panose="02020603050405020304" pitchFamily="18" charset="0"/>
                <a:cs typeface="Times New Roman" panose="02020603050405020304" pitchFamily="18" charset="0"/>
              </a:rPr>
              <a:t>Preparation of host cell</a:t>
            </a:r>
          </a:p>
          <a:p>
            <a:pPr algn="just"/>
            <a:r>
              <a:rPr lang="en-US" sz="2000" dirty="0">
                <a:solidFill>
                  <a:schemeClr val="tx1"/>
                </a:solidFill>
                <a:latin typeface="Times New Roman" panose="02020603050405020304" pitchFamily="18" charset="0"/>
                <a:cs typeface="Times New Roman" panose="02020603050405020304" pitchFamily="18" charset="0"/>
              </a:rPr>
              <a:t>Nucleus insertion</a:t>
            </a:r>
          </a:p>
          <a:p>
            <a:pPr algn="just"/>
            <a:r>
              <a:rPr lang="en-US" sz="2000" dirty="0">
                <a:solidFill>
                  <a:schemeClr val="tx1"/>
                </a:solidFill>
                <a:latin typeface="Times New Roman" panose="02020603050405020304" pitchFamily="18" charset="0"/>
                <a:cs typeface="Times New Roman" panose="02020603050405020304" pitchFamily="18" charset="0"/>
              </a:rPr>
              <a:t>Convalescence</a:t>
            </a:r>
          </a:p>
          <a:p>
            <a:pPr algn="just"/>
            <a:r>
              <a:rPr lang="en-US" sz="2000" dirty="0">
                <a:solidFill>
                  <a:schemeClr val="tx1"/>
                </a:solidFill>
                <a:latin typeface="Times New Roman" panose="02020603050405020304" pitchFamily="18" charset="0"/>
                <a:cs typeface="Times New Roman" panose="02020603050405020304" pitchFamily="18" charset="0"/>
              </a:rPr>
              <a:t>Pearl formation</a:t>
            </a:r>
          </a:p>
          <a:p>
            <a:pPr algn="just"/>
            <a:r>
              <a:rPr lang="en-US" sz="2000" dirty="0">
                <a:solidFill>
                  <a:schemeClr val="tx1"/>
                </a:solidFill>
                <a:latin typeface="Times New Roman" panose="02020603050405020304" pitchFamily="18" charset="0"/>
                <a:cs typeface="Times New Roman" panose="02020603050405020304" pitchFamily="18" charset="0"/>
              </a:rPr>
              <a:t>Harvesting</a:t>
            </a:r>
          </a:p>
          <a:p>
            <a:pPr algn="just"/>
            <a:r>
              <a:rPr lang="en-US" sz="2000" dirty="0">
                <a:solidFill>
                  <a:schemeClr val="tx1"/>
                </a:solidFill>
                <a:latin typeface="Times New Roman" panose="02020603050405020304" pitchFamily="18" charset="0"/>
                <a:cs typeface="Times New Roman" panose="02020603050405020304" pitchFamily="18" charset="0"/>
              </a:rPr>
              <a:t>Processing of pearls</a:t>
            </a:r>
          </a:p>
        </p:txBody>
      </p:sp>
      <p:pic>
        <p:nvPicPr>
          <p:cNvPr id="1026" name="Picture 2" descr="B is for... Baroque Pearls 05.02.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395" y="2527255"/>
            <a:ext cx="7263414" cy="3333795"/>
          </a:xfrm>
          <a:prstGeom prst="rect">
            <a:avLst/>
          </a:prstGeom>
          <a:noFill/>
          <a:ln>
            <a:noFill/>
          </a:ln>
          <a:effectLst>
            <a:outerShdw blurRad="50800" dist="38100" dir="16200000" rotWithShape="0">
              <a:prstClr val="black">
                <a:alpha val="40000"/>
              </a:prstClr>
            </a:outerShdw>
            <a:softEdge rad="31750"/>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12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Preparation of Host Shell</a:t>
            </a:r>
          </a:p>
        </p:txBody>
      </p:sp>
      <p:sp>
        <p:nvSpPr>
          <p:cNvPr id="3" name="Content Placeholder 2"/>
          <p:cNvSpPr>
            <a:spLocks noGrp="1"/>
          </p:cNvSpPr>
          <p:nvPr>
            <p:ph sz="half" idx="1"/>
          </p:nvPr>
        </p:nvSpPr>
        <p:spPr>
          <a:xfrm>
            <a:off x="581192" y="2228003"/>
            <a:ext cx="8004667" cy="3633047"/>
          </a:xfrm>
        </p:spPr>
        <p:txBody>
          <a:bodyPr>
            <a:normAutofit/>
          </a:bodyPr>
          <a:lstStyle/>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In nature pearls may be formed in </a:t>
            </a:r>
            <a:r>
              <a:rPr 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different region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of the body namely the region of adductor muscles, mantle margin, pallial zone</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The best side for pearl production is considered to be the gonadal region, spent individuals serves as good host</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Nucleus is inserted in the gonadal region</a:t>
            </a:r>
          </a:p>
        </p:txBody>
      </p:sp>
    </p:spTree>
    <p:extLst>
      <p:ext uri="{BB962C8B-B14F-4D97-AF65-F5344CB8AC3E}">
        <p14:creationId xmlns:p14="http://schemas.microsoft.com/office/powerpoint/2010/main" val="2915033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Nucleus </a:t>
            </a:r>
            <a:r>
              <a:rPr lang="en-US" sz="3200" b="1" dirty="0" smtClean="0">
                <a:latin typeface="Times New Roman" panose="02020603050405020304" pitchFamily="18" charset="0"/>
                <a:cs typeface="Times New Roman" panose="02020603050405020304" pitchFamily="18" charset="0"/>
              </a:rPr>
              <a:t> Insertion</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581193" y="2060577"/>
            <a:ext cx="5422390" cy="3515975"/>
          </a:xfrm>
        </p:spPr>
        <p:txBody>
          <a:bodyPr>
            <a:normAutofit/>
          </a:bodyPr>
          <a:lstStyle/>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It involves selection of suitable donor shell or any other</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object for obtaining the nucleus material and donor oyster or mussel for obtaining graft tissue</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The size of the nucleus determines the size of the graft tissue</a:t>
            </a:r>
          </a:p>
        </p:txBody>
      </p:sp>
      <p:sp>
        <p:nvSpPr>
          <p:cNvPr id="4" name="Content Placeholder 3"/>
          <p:cNvSpPr>
            <a:spLocks noGrp="1"/>
          </p:cNvSpPr>
          <p:nvPr>
            <p:ph sz="half" idx="2"/>
          </p:nvPr>
        </p:nvSpPr>
        <p:spPr/>
        <p:txBody>
          <a:bodyPr>
            <a:normAutofit/>
          </a:bodyPr>
          <a:lstStyle/>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After obtaining the nucleus and graft tissue the recipient</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oyster will be operated upon and the nucleus implanted in the gonadal region</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The time and number of nuclei to be implanted will be determined in advance</a:t>
            </a:r>
          </a:p>
        </p:txBody>
      </p:sp>
    </p:spTree>
    <p:extLst>
      <p:ext uri="{BB962C8B-B14F-4D97-AF65-F5344CB8AC3E}">
        <p14:creationId xmlns:p14="http://schemas.microsoft.com/office/powerpoint/2010/main" val="2825481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Convalescence and pearl formation</a:t>
            </a:r>
          </a:p>
        </p:txBody>
      </p:sp>
      <p:sp>
        <p:nvSpPr>
          <p:cNvPr id="3" name="Content Placeholder 2"/>
          <p:cNvSpPr>
            <a:spLocks noGrp="1"/>
          </p:cNvSpPr>
          <p:nvPr>
            <p:ph sz="half" idx="1"/>
          </p:nvPr>
        </p:nvSpPr>
        <p:spPr>
          <a:xfrm>
            <a:off x="581193" y="2228003"/>
            <a:ext cx="5422390" cy="4629997"/>
          </a:xfrm>
        </p:spPr>
        <p:txBody>
          <a:bodyPr>
            <a:normAutofit/>
          </a:bodyPr>
          <a:lstStyle/>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After operation the mussel are allowed to be recover the disturbance caused and then oyster are kept in cages</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The graft tissue on the nucleus grows into a pearl sac</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The epithelial cells of the pearl sac deposit nacreous layer around the nucleus, which ultimately leads to the formation of pearl</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In pearl oyster it takes 3 to 4 years of commercial value to develop</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In freshwater mussel pearls are harvested 2-3 years after implantation</a:t>
            </a:r>
          </a:p>
        </p:txBody>
      </p:sp>
      <p:pic>
        <p:nvPicPr>
          <p:cNvPr id="5" name="Picture 2" descr="http://4.bp.blogspot.com/-CZy8a4pV9Gg/UxGbeMxZBwI/AAAAAAAAAWM/K6O651fuevA/s1600/i2.2.png"/>
          <p:cNvPicPr>
            <a:picLocks noChangeAspect="1" noChangeArrowheads="1"/>
          </p:cNvPicPr>
          <p:nvPr/>
        </p:nvPicPr>
        <p:blipFill>
          <a:blip r:embed="rId2"/>
          <a:srcRect/>
          <a:stretch>
            <a:fillRect/>
          </a:stretch>
        </p:blipFill>
        <p:spPr bwMode="auto">
          <a:xfrm>
            <a:off x="7175561" y="2755978"/>
            <a:ext cx="3754131" cy="3574045"/>
          </a:xfrm>
          <a:prstGeom prst="rect">
            <a:avLst/>
          </a:prstGeom>
          <a:noFill/>
          <a:ln>
            <a:noFill/>
          </a:ln>
          <a:effectLst>
            <a:outerShdw blurRad="50800" dist="38100" dir="13500000" algn="br" rotWithShape="0">
              <a:prstClr val="black">
                <a:alpha val="40000"/>
              </a:prstClr>
            </a:outerShdw>
            <a:softEdge rad="31750"/>
          </a:effectLst>
          <a:scene3d>
            <a:camera prst="orthographicFront">
              <a:rot lat="0" lon="0" rev="0"/>
            </a:camera>
            <a:lightRig rig="brightRoom" dir="t">
              <a:rot lat="0" lon="0" rev="600000"/>
            </a:lightRig>
          </a:scene3d>
          <a:sp3d prstMaterial="metal">
            <a:bevelT w="38100" h="57150"/>
          </a:sp3d>
        </p:spPr>
      </p:pic>
    </p:spTree>
    <p:extLst>
      <p:ext uri="{BB962C8B-B14F-4D97-AF65-F5344CB8AC3E}">
        <p14:creationId xmlns:p14="http://schemas.microsoft.com/office/powerpoint/2010/main" val="2625872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Harvesting of Pearls</a:t>
            </a:r>
          </a:p>
        </p:txBody>
      </p:sp>
      <p:sp>
        <p:nvSpPr>
          <p:cNvPr id="3" name="Content Placeholder 2"/>
          <p:cNvSpPr>
            <a:spLocks noGrp="1"/>
          </p:cNvSpPr>
          <p:nvPr>
            <p:ph sz="half" idx="1"/>
          </p:nvPr>
        </p:nvSpPr>
        <p:spPr>
          <a:xfrm>
            <a:off x="581193" y="2041259"/>
            <a:ext cx="10165976" cy="4816741"/>
          </a:xfrm>
        </p:spPr>
        <p:txBody>
          <a:bodyPr>
            <a:normAutofit/>
          </a:bodyPr>
          <a:lstStyle/>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Oysters or mussel with pearls are brought to the laboratory</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The valves are open and the fleshy parts are extracted out and then pearls are obtained by pulverizing the extracted parts</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Pearls are almost harvested in winter and during cold month the metabolism of host oyster has decreased</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After the pearls harvested than pearls can be cleaned and polished before treating</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 good harvest is determined by the number of marketable pearls produced</a:t>
            </a:r>
          </a:p>
        </p:txBody>
      </p:sp>
    </p:spTree>
    <p:extLst>
      <p:ext uri="{BB962C8B-B14F-4D97-AF65-F5344CB8AC3E}">
        <p14:creationId xmlns:p14="http://schemas.microsoft.com/office/powerpoint/2010/main" val="3895194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Processing of Pearls</a:t>
            </a:r>
          </a:p>
        </p:txBody>
      </p:sp>
      <p:sp>
        <p:nvSpPr>
          <p:cNvPr id="3" name="Content Placeholder 2"/>
          <p:cNvSpPr>
            <a:spLocks noGrp="1"/>
          </p:cNvSpPr>
          <p:nvPr>
            <p:ph sz="half" idx="1"/>
          </p:nvPr>
        </p:nvSpPr>
        <p:spPr>
          <a:xfrm>
            <a:off x="581192" y="2228003"/>
            <a:ext cx="11056625" cy="3633047"/>
          </a:xfrm>
        </p:spPr>
        <p:txBody>
          <a:bodyPr>
            <a:normAutofit/>
          </a:bodyPr>
          <a:lstStyle/>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Soon after their separation from </a:t>
            </a:r>
            <a:r>
              <a:rPr 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the meat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pearls are washed with </a:t>
            </a:r>
            <a:r>
              <a:rPr 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water.</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to remove the mucilaginous </a:t>
            </a:r>
            <a:r>
              <a:rPr 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matter  and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maintain the </a:t>
            </a:r>
            <a:r>
              <a:rPr 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luster.</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The </a:t>
            </a:r>
            <a:r>
              <a:rPr 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pearls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are then graded </a:t>
            </a:r>
            <a:r>
              <a:rPr 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according to size.</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2078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Process of pearl culturing</a:t>
            </a:r>
            <a:endParaRPr lang="en-US" sz="3200" dirty="0"/>
          </a:p>
        </p:txBody>
      </p:sp>
      <p:sp>
        <p:nvSpPr>
          <p:cNvPr id="3" name="Content Placeholder 2"/>
          <p:cNvSpPr>
            <a:spLocks noGrp="1"/>
          </p:cNvSpPr>
          <p:nvPr>
            <p:ph sz="half" idx="1"/>
          </p:nvPr>
        </p:nvSpPr>
        <p:spPr>
          <a:xfrm>
            <a:off x="352023" y="2369671"/>
            <a:ext cx="10561400" cy="3633047"/>
          </a:xfrm>
        </p:spPr>
        <p:txBody>
          <a:bodyPr>
            <a:normAutofit/>
          </a:bodyPr>
          <a:lstStyle/>
          <a:p>
            <a:pPr marL="0" indent="0" algn="just">
              <a:buNone/>
            </a:pP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Following are the steps of pearl culturing.</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Construction of pearl farm.</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Collecting oyster</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Seeding</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Carving the oyster</a:t>
            </a:r>
            <a:endParaRPr lang="en-US" sz="2000" dirty="0">
              <a:solidFill>
                <a:schemeClr val="tx1">
                  <a:lumMod val="95000"/>
                  <a:lumOff val="5000"/>
                </a:schemeClr>
              </a:solidFill>
            </a:endParaRPr>
          </a:p>
        </p:txBody>
      </p:sp>
      <p:sp>
        <p:nvSpPr>
          <p:cNvPr id="4" name="Content Placeholder 3"/>
          <p:cNvSpPr>
            <a:spLocks noGrp="1"/>
          </p:cNvSpPr>
          <p:nvPr>
            <p:ph sz="half" idx="2"/>
          </p:nvPr>
        </p:nvSpPr>
        <p:spPr>
          <a:xfrm>
            <a:off x="11542815" y="2228003"/>
            <a:ext cx="67993" cy="3633047"/>
          </a:xfrm>
        </p:spPr>
        <p:txBody>
          <a:bodyPr/>
          <a:lstStyle/>
          <a:p>
            <a:endParaRPr lang="en-US" dirty="0"/>
          </a:p>
        </p:txBody>
      </p:sp>
    </p:spTree>
    <p:extLst>
      <p:ext uri="{BB962C8B-B14F-4D97-AF65-F5344CB8AC3E}">
        <p14:creationId xmlns:p14="http://schemas.microsoft.com/office/powerpoint/2010/main" val="2736970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Cultured pearls</a:t>
            </a:r>
          </a:p>
        </p:txBody>
      </p:sp>
      <p:sp>
        <p:nvSpPr>
          <p:cNvPr id="3" name="Content Placeholder 2"/>
          <p:cNvSpPr>
            <a:spLocks noGrp="1"/>
          </p:cNvSpPr>
          <p:nvPr>
            <p:ph sz="half" idx="1"/>
          </p:nvPr>
        </p:nvSpPr>
        <p:spPr>
          <a:xfrm>
            <a:off x="581193" y="2228003"/>
            <a:ext cx="10272854" cy="4159918"/>
          </a:xfrm>
        </p:spPr>
        <p:txBody>
          <a:bodyPr>
            <a:noAutofit/>
          </a:bodyPr>
          <a:lstStyle/>
          <a:p>
            <a:pPr algn="just"/>
            <a:r>
              <a:rPr lang="en-US" sz="2000" dirty="0">
                <a:solidFill>
                  <a:schemeClr val="tx1"/>
                </a:solidFill>
                <a:latin typeface="Times New Roman" panose="02020603050405020304" pitchFamily="18" charset="0"/>
                <a:cs typeface="Times New Roman" panose="02020603050405020304" pitchFamily="18" charset="0"/>
              </a:rPr>
              <a:t>Cultured pearls are real, genuine pearls that are formed inside a living oyster </a:t>
            </a:r>
            <a:r>
              <a:rPr lang="en-US" sz="2000" dirty="0" smtClean="0">
                <a:solidFill>
                  <a:schemeClr val="tx1"/>
                </a:solidFill>
                <a:latin typeface="Times New Roman" panose="02020603050405020304" pitchFamily="18" charset="0"/>
                <a:cs typeface="Times New Roman" panose="02020603050405020304" pitchFamily="18" charset="0"/>
              </a:rPr>
              <a:t>When </a:t>
            </a:r>
            <a:r>
              <a:rPr lang="en-US" sz="2000" dirty="0">
                <a:solidFill>
                  <a:schemeClr val="tx1"/>
                </a:solidFill>
                <a:latin typeface="Times New Roman" panose="02020603050405020304" pitchFamily="18" charset="0"/>
                <a:cs typeface="Times New Roman" panose="02020603050405020304" pitchFamily="18" charset="0"/>
              </a:rPr>
              <a:t>a nucleus is surgically implanted in the oyster's flesh, the oyster recognizes it as an irritant and begins to coat it with smooth layers of nacre. </a:t>
            </a:r>
          </a:p>
          <a:p>
            <a:pPr algn="just"/>
            <a:r>
              <a:rPr lang="en-US" sz="2000" dirty="0">
                <a:solidFill>
                  <a:schemeClr val="tx1"/>
                </a:solidFill>
                <a:latin typeface="Times New Roman" panose="02020603050405020304" pitchFamily="18" charset="0"/>
                <a:cs typeface="Times New Roman" panose="02020603050405020304" pitchFamily="18" charset="0"/>
              </a:rPr>
              <a:t>Over time, the growing pearl gets completely covered with the beautiful iridescent substance we call nacre, or </a:t>
            </a:r>
            <a:r>
              <a:rPr lang="en-US" sz="2000" dirty="0" smtClean="0">
                <a:solidFill>
                  <a:schemeClr val="tx1"/>
                </a:solidFill>
                <a:latin typeface="Times New Roman" panose="02020603050405020304" pitchFamily="18" charset="0"/>
                <a:cs typeface="Times New Roman" panose="02020603050405020304" pitchFamily="18" charset="0"/>
              </a:rPr>
              <a:t>MOTHER-OF-PEARL. </a:t>
            </a:r>
            <a:endParaRPr lang="en-US" sz="2000" dirty="0">
              <a:solidFill>
                <a:schemeClr val="tx1"/>
              </a:solidFill>
              <a:latin typeface="Times New Roman" panose="02020603050405020304" pitchFamily="18" charset="0"/>
              <a:cs typeface="Times New Roman" panose="02020603050405020304" pitchFamily="18" charset="0"/>
            </a:endParaRPr>
          </a:p>
          <a:p>
            <a:pPr algn="just"/>
            <a:r>
              <a:rPr lang="en-US" sz="2000" dirty="0">
                <a:solidFill>
                  <a:schemeClr val="tx1"/>
                </a:solidFill>
                <a:latin typeface="Times New Roman" panose="02020603050405020304" pitchFamily="18" charset="0"/>
                <a:cs typeface="Times New Roman" panose="02020603050405020304" pitchFamily="18" charset="0"/>
              </a:rPr>
              <a:t>All pearls sold today are cultured </a:t>
            </a:r>
            <a:r>
              <a:rPr lang="en-US" sz="2000" dirty="0" smtClean="0">
                <a:solidFill>
                  <a:schemeClr val="tx1"/>
                </a:solidFill>
                <a:latin typeface="Times New Roman" panose="02020603050405020304" pitchFamily="18" charset="0"/>
                <a:cs typeface="Times New Roman" panose="02020603050405020304" pitchFamily="18" charset="0"/>
              </a:rPr>
              <a:t>pearls</a:t>
            </a:r>
            <a:r>
              <a:rPr lang="en-US" sz="2000" dirty="0">
                <a:solidFill>
                  <a:schemeClr val="tx1"/>
                </a:solidFill>
                <a:latin typeface="Times New Roman" panose="02020603050405020304" pitchFamily="18" charset="0"/>
                <a:cs typeface="Times New Roman" panose="02020603050405020304" pitchFamily="18" charset="0"/>
              </a:rPr>
              <a:t>.</a:t>
            </a:r>
          </a:p>
        </p:txBody>
      </p:sp>
      <p:sp>
        <p:nvSpPr>
          <p:cNvPr id="4" name="Content Placeholder 3"/>
          <p:cNvSpPr>
            <a:spLocks noGrp="1"/>
          </p:cNvSpPr>
          <p:nvPr>
            <p:ph sz="half" idx="2"/>
          </p:nvPr>
        </p:nvSpPr>
        <p:spPr>
          <a:xfrm>
            <a:off x="11565089" y="2228003"/>
            <a:ext cx="45719" cy="3633047"/>
          </a:xfrm>
        </p:spPr>
        <p:txBody>
          <a:bodyPr/>
          <a:lstStyle/>
          <a:p>
            <a:endParaRPr lang="en-US" dirty="0"/>
          </a:p>
        </p:txBody>
      </p:sp>
    </p:spTree>
    <p:extLst>
      <p:ext uri="{BB962C8B-B14F-4D97-AF65-F5344CB8AC3E}">
        <p14:creationId xmlns:p14="http://schemas.microsoft.com/office/powerpoint/2010/main" val="2146356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Times New Roman" panose="02020603050405020304" pitchFamily="18" charset="0"/>
                <a:cs typeface="Times New Roman" panose="02020603050405020304" pitchFamily="18" charset="0"/>
              </a:rPr>
              <a:t>Construction of farm and collection of oyster</a:t>
            </a:r>
            <a:endParaRPr lang="en-US" sz="3200" dirty="0"/>
          </a:p>
        </p:txBody>
      </p:sp>
      <p:sp>
        <p:nvSpPr>
          <p:cNvPr id="3" name="Content Placeholder 2"/>
          <p:cNvSpPr>
            <a:spLocks noGrp="1"/>
          </p:cNvSpPr>
          <p:nvPr>
            <p:ph sz="half" idx="1"/>
          </p:nvPr>
        </p:nvSpPr>
        <p:spPr>
          <a:xfrm>
            <a:off x="581192" y="2228003"/>
            <a:ext cx="10355981" cy="3633047"/>
          </a:xfrm>
        </p:spPr>
        <p:txBody>
          <a:bodyPr>
            <a:normAutofit/>
          </a:bodyPr>
          <a:lstStyle/>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Construction of farm require :</a:t>
            </a:r>
          </a:p>
          <a:p>
            <a:pPr marL="514350" indent="-514350" algn="just">
              <a:buFont typeface="+mj-lt"/>
              <a:buAutoNum type="arabicPeriod"/>
            </a:pP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Selection of farm site.</a:t>
            </a:r>
          </a:p>
          <a:p>
            <a:pPr marL="514350" indent="-514350" algn="just">
              <a:buFont typeface="+mj-lt"/>
              <a:buAutoNum type="arabicPeriod"/>
            </a:pP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Preparation of farm.</a:t>
            </a:r>
          </a:p>
          <a:p>
            <a:pPr marL="514350" indent="-514350" algn="just">
              <a:buFont typeface="+mj-lt"/>
              <a:buAutoNum type="arabicPeriod"/>
            </a:pP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Well planned work schedule.</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Next step is to collect oyster.</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Oyster are located at the bottom of flat rock.</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They are covered with a layer of animals and slit layer.</a:t>
            </a:r>
          </a:p>
        </p:txBody>
      </p:sp>
      <p:sp>
        <p:nvSpPr>
          <p:cNvPr id="4" name="Content Placeholder 3"/>
          <p:cNvSpPr>
            <a:spLocks noGrp="1"/>
          </p:cNvSpPr>
          <p:nvPr>
            <p:ph sz="half" idx="2"/>
          </p:nvPr>
        </p:nvSpPr>
        <p:spPr>
          <a:xfrm>
            <a:off x="11530939" y="2228003"/>
            <a:ext cx="79869" cy="3633047"/>
          </a:xfrm>
        </p:spPr>
        <p:txBody>
          <a:bodyPr/>
          <a:lstStyle/>
          <a:p>
            <a:endParaRPr lang="en-US"/>
          </a:p>
        </p:txBody>
      </p:sp>
    </p:spTree>
    <p:extLst>
      <p:ext uri="{BB962C8B-B14F-4D97-AF65-F5344CB8AC3E}">
        <p14:creationId xmlns:p14="http://schemas.microsoft.com/office/powerpoint/2010/main" val="2346763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Methods in pearl culturing</a:t>
            </a:r>
            <a:endParaRPr lang="en-US" sz="3200" dirty="0"/>
          </a:p>
        </p:txBody>
      </p:sp>
      <p:sp>
        <p:nvSpPr>
          <p:cNvPr id="3" name="Content Placeholder 2"/>
          <p:cNvSpPr>
            <a:spLocks noGrp="1"/>
          </p:cNvSpPr>
          <p:nvPr>
            <p:ph sz="half" idx="1"/>
          </p:nvPr>
        </p:nvSpPr>
        <p:spPr>
          <a:xfrm>
            <a:off x="581193" y="2228003"/>
            <a:ext cx="11151628" cy="3633047"/>
          </a:xfrm>
        </p:spPr>
        <p:txBody>
          <a:bodyPr>
            <a:normAutofit/>
          </a:bodyPr>
          <a:lstStyle/>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There are mainly two steps of pearl culturing.</a:t>
            </a:r>
          </a:p>
          <a:p>
            <a:pPr marL="514350" indent="-514350" algn="just">
              <a:buFont typeface="+mj-lt"/>
              <a:buAutoNum type="arabicPeriod"/>
            </a:pP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Harvesting ( it is necessary to harvest early to determine whether pearls have sufficient coating or </a:t>
            </a:r>
            <a:r>
              <a:rPr 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not).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Sorting pearls (the pearls are sorted in order to check that they can be used in industry or not) .</a:t>
            </a:r>
          </a:p>
          <a:p>
            <a:pPr marL="514350" indent="-514350" algn="just">
              <a:buFont typeface="+mj-lt"/>
              <a:buAutoNum type="arabicPeriod"/>
            </a:pPr>
            <a:endParaRPr lang="en-US" sz="2000" dirty="0">
              <a:solidFill>
                <a:schemeClr val="tx1">
                  <a:lumMod val="95000"/>
                  <a:lumOff val="5000"/>
                </a:schemeClr>
              </a:solidFill>
            </a:endParaRPr>
          </a:p>
        </p:txBody>
      </p:sp>
      <p:sp>
        <p:nvSpPr>
          <p:cNvPr id="4" name="Content Placeholder 3"/>
          <p:cNvSpPr>
            <a:spLocks noGrp="1"/>
          </p:cNvSpPr>
          <p:nvPr>
            <p:ph sz="half" idx="2"/>
          </p:nvPr>
        </p:nvSpPr>
        <p:spPr>
          <a:xfrm flipH="1">
            <a:off x="11610808" y="2228003"/>
            <a:ext cx="45719" cy="3633047"/>
          </a:xfrm>
        </p:spPr>
        <p:txBody>
          <a:bodyPr/>
          <a:lstStyle/>
          <a:p>
            <a:endParaRPr lang="en-US"/>
          </a:p>
        </p:txBody>
      </p:sp>
    </p:spTree>
    <p:extLst>
      <p:ext uri="{BB962C8B-B14F-4D97-AF65-F5344CB8AC3E}">
        <p14:creationId xmlns:p14="http://schemas.microsoft.com/office/powerpoint/2010/main" val="4268475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Times New Roman" panose="02020603050405020304" pitchFamily="18" charset="0"/>
                <a:cs typeface="Times New Roman" panose="02020603050405020304" pitchFamily="18" charset="0"/>
              </a:rPr>
              <a:t>Pearl culturing and biological environment</a:t>
            </a:r>
            <a:endParaRPr lang="en-US" sz="3200" dirty="0"/>
          </a:p>
        </p:txBody>
      </p:sp>
      <p:sp>
        <p:nvSpPr>
          <p:cNvPr id="3" name="Content Placeholder 2"/>
          <p:cNvSpPr>
            <a:spLocks noGrp="1"/>
          </p:cNvSpPr>
          <p:nvPr>
            <p:ph sz="half" idx="1"/>
          </p:nvPr>
        </p:nvSpPr>
        <p:spPr>
          <a:xfrm>
            <a:off x="581192" y="2228003"/>
            <a:ext cx="9904719" cy="3633047"/>
          </a:xfrm>
        </p:spPr>
        <p:txBody>
          <a:bodyPr>
            <a:normAutofit/>
          </a:bodyPr>
          <a:lstStyle/>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Environmental pollution is putting severe effects on pearl culturing.</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The main reason of pearl farms deterioration is the occurrence of red tides . </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Because of infectious diseases like herpes, avian influenza pearl industry is disrupting day by day.</a:t>
            </a:r>
          </a:p>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Japan dominated the world’s cultured pearl but it is declining  drastically  now a days.</a:t>
            </a:r>
          </a:p>
        </p:txBody>
      </p:sp>
      <p:sp>
        <p:nvSpPr>
          <p:cNvPr id="4" name="Content Placeholder 3"/>
          <p:cNvSpPr>
            <a:spLocks noGrp="1"/>
          </p:cNvSpPr>
          <p:nvPr>
            <p:ph sz="half" idx="2"/>
          </p:nvPr>
        </p:nvSpPr>
        <p:spPr>
          <a:xfrm>
            <a:off x="11091553" y="2228003"/>
            <a:ext cx="519256" cy="3633047"/>
          </a:xfrm>
        </p:spPr>
        <p:txBody>
          <a:bodyPr/>
          <a:lstStyle/>
          <a:p>
            <a:endParaRPr lang="en-US" dirty="0"/>
          </a:p>
        </p:txBody>
      </p:sp>
    </p:spTree>
    <p:extLst>
      <p:ext uri="{BB962C8B-B14F-4D97-AF65-F5344CB8AC3E}">
        <p14:creationId xmlns:p14="http://schemas.microsoft.com/office/powerpoint/2010/main" val="1035611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456525"/>
            <a:ext cx="11029616" cy="988332"/>
          </a:xfrm>
        </p:spPr>
        <p:txBody>
          <a:bodyPr>
            <a:normAutofit/>
          </a:bodyPr>
          <a:lstStyle/>
          <a:p>
            <a:r>
              <a:rPr lang="en-US" sz="3200" b="1" dirty="0">
                <a:latin typeface="Times New Roman" panose="02020603050405020304" pitchFamily="18" charset="0"/>
                <a:cs typeface="Times New Roman" panose="02020603050405020304" pitchFamily="18" charset="0"/>
              </a:rPr>
              <a:t>USES OF PEARLS</a:t>
            </a:r>
          </a:p>
        </p:txBody>
      </p:sp>
      <p:sp>
        <p:nvSpPr>
          <p:cNvPr id="3" name="Content Placeholder 2"/>
          <p:cNvSpPr>
            <a:spLocks noGrp="1"/>
          </p:cNvSpPr>
          <p:nvPr>
            <p:ph sz="half" idx="1"/>
          </p:nvPr>
        </p:nvSpPr>
        <p:spPr>
          <a:xfrm>
            <a:off x="581193" y="1816925"/>
            <a:ext cx="11021000" cy="4215739"/>
          </a:xfrm>
        </p:spPr>
        <p:txBody>
          <a:bodyPr>
            <a:normAutofit/>
          </a:bodyPr>
          <a:lstStyle/>
          <a:p>
            <a:pPr marL="0" indent="0" algn="just">
              <a:buNone/>
            </a:pPr>
            <a:endParaRPr lang="en-US" sz="2000" b="1" dirty="0">
              <a:solidFill>
                <a:schemeClr val="tx1"/>
              </a:solidFill>
              <a:latin typeface="Times New Roman" pitchFamily="18" charset="0"/>
              <a:cs typeface="Times New Roman" pitchFamily="18" charset="0"/>
            </a:endParaRPr>
          </a:p>
          <a:p>
            <a:pPr algn="just">
              <a:buFont typeface="Wingdings" panose="05000000000000000000" pitchFamily="2" charset="2"/>
              <a:buChar char="§"/>
            </a:pPr>
            <a:r>
              <a:rPr lang="en-US" sz="2000" dirty="0">
                <a:solidFill>
                  <a:schemeClr val="tx1"/>
                </a:solidFill>
                <a:latin typeface="Times New Roman" pitchFamily="18" charset="0"/>
                <a:cs typeface="Times New Roman" pitchFamily="18" charset="0"/>
              </a:rPr>
              <a:t>Digestive tract, skin and muscular problems</a:t>
            </a:r>
          </a:p>
          <a:p>
            <a:pPr algn="just">
              <a:buFont typeface="Wingdings" panose="05000000000000000000" pitchFamily="2" charset="2"/>
              <a:buChar char="§"/>
            </a:pPr>
            <a:r>
              <a:rPr lang="en-US" sz="2000" dirty="0">
                <a:solidFill>
                  <a:schemeClr val="tx1"/>
                </a:solidFill>
                <a:latin typeface="Times New Roman" pitchFamily="18" charset="0"/>
                <a:cs typeface="Times New Roman" pitchFamily="18" charset="0"/>
              </a:rPr>
              <a:t>Mixed with herbal powders and potions </a:t>
            </a:r>
          </a:p>
          <a:p>
            <a:pPr algn="just">
              <a:buFont typeface="Wingdings" panose="05000000000000000000" pitchFamily="2" charset="2"/>
              <a:buChar char="§"/>
            </a:pPr>
            <a:r>
              <a:rPr lang="en-US" sz="2000" dirty="0">
                <a:solidFill>
                  <a:schemeClr val="tx1"/>
                </a:solidFill>
                <a:latin typeface="Times New Roman" pitchFamily="18" charset="0"/>
                <a:cs typeface="Times New Roman" pitchFamily="18" charset="0"/>
              </a:rPr>
              <a:t>Balance hormonal level in human body</a:t>
            </a:r>
          </a:p>
          <a:p>
            <a:pPr algn="just">
              <a:buFont typeface="Wingdings" panose="05000000000000000000" pitchFamily="2" charset="2"/>
              <a:buChar char="§"/>
            </a:pPr>
            <a:r>
              <a:rPr lang="en-US" sz="2000" dirty="0">
                <a:solidFill>
                  <a:schemeClr val="tx1"/>
                </a:solidFill>
                <a:latin typeface="Times New Roman" pitchFamily="18" charset="0"/>
                <a:cs typeface="Times New Roman" pitchFamily="18" charset="0"/>
              </a:rPr>
              <a:t>Skincare agent</a:t>
            </a:r>
          </a:p>
          <a:p>
            <a:pPr algn="just">
              <a:buFont typeface="Wingdings" panose="05000000000000000000" pitchFamily="2" charset="2"/>
              <a:buChar char="§"/>
            </a:pPr>
            <a:r>
              <a:rPr lang="en-US" sz="2000" dirty="0">
                <a:solidFill>
                  <a:schemeClr val="tx1"/>
                </a:solidFill>
                <a:latin typeface="Times New Roman" pitchFamily="18" charset="0"/>
                <a:cs typeface="Times New Roman" pitchFamily="18" charset="0"/>
              </a:rPr>
              <a:t>Anti-aging and </a:t>
            </a:r>
            <a:r>
              <a:rPr lang="en-US" sz="2000" dirty="0" smtClean="0">
                <a:solidFill>
                  <a:schemeClr val="tx1"/>
                </a:solidFill>
                <a:latin typeface="Times New Roman" pitchFamily="18" charset="0"/>
                <a:cs typeface="Times New Roman" pitchFamily="18" charset="0"/>
              </a:rPr>
              <a:t>anti-acne</a:t>
            </a:r>
          </a:p>
          <a:p>
            <a:pPr algn="just"/>
            <a:r>
              <a:rPr lang="en-US" sz="2000" dirty="0">
                <a:solidFill>
                  <a:schemeClr val="tx1"/>
                </a:solidFill>
                <a:latin typeface="Times New Roman" pitchFamily="18" charset="0"/>
                <a:cs typeface="Times New Roman" pitchFamily="18" charset="0"/>
              </a:rPr>
              <a:t>Spiritual healer </a:t>
            </a:r>
          </a:p>
          <a:p>
            <a:pPr algn="just"/>
            <a:r>
              <a:rPr lang="en-US" sz="2000" dirty="0">
                <a:solidFill>
                  <a:schemeClr val="tx1"/>
                </a:solidFill>
                <a:latin typeface="Times New Roman" pitchFamily="18" charset="0"/>
                <a:cs typeface="Times New Roman" pitchFamily="18" charset="0"/>
              </a:rPr>
              <a:t>Strengthen the emotional powers</a:t>
            </a:r>
          </a:p>
          <a:p>
            <a:pPr algn="just"/>
            <a:r>
              <a:rPr lang="en-US" sz="2000" dirty="0">
                <a:solidFill>
                  <a:schemeClr val="tx1"/>
                </a:solidFill>
                <a:latin typeface="Times New Roman" pitchFamily="18" charset="0"/>
                <a:cs typeface="Times New Roman" pitchFamily="18" charset="0"/>
              </a:rPr>
              <a:t>In ancient times Gem Therapy has also been used to reinforce nervous system </a:t>
            </a:r>
          </a:p>
          <a:p>
            <a:pPr algn="just">
              <a:buFont typeface="Wingdings" panose="05000000000000000000" pitchFamily="2" charset="2"/>
              <a:buChar char="§"/>
            </a:pPr>
            <a:endParaRPr lang="en-US"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85703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Forms of pearls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pPr algn="just"/>
            <a:r>
              <a:rPr lang="en-US" sz="2000" dirty="0">
                <a:solidFill>
                  <a:schemeClr val="tx1"/>
                </a:solidFill>
                <a:latin typeface="Times New Roman" panose="02020603050405020304" pitchFamily="18" charset="0"/>
                <a:cs typeface="Times New Roman" panose="02020603050405020304" pitchFamily="18" charset="0"/>
              </a:rPr>
              <a:t>Pearls can be formed in three ways.</a:t>
            </a:r>
          </a:p>
          <a:p>
            <a:pPr algn="just"/>
            <a:r>
              <a:rPr lang="en-US" sz="2000" dirty="0">
                <a:solidFill>
                  <a:schemeClr val="tx1"/>
                </a:solidFill>
                <a:latin typeface="Times New Roman" panose="02020603050405020304" pitchFamily="18" charset="0"/>
                <a:cs typeface="Times New Roman" panose="02020603050405020304" pitchFamily="18" charset="0"/>
              </a:rPr>
              <a:t> “Ampulla pearls” are formed in the pockets or ampulla of the epidermis. </a:t>
            </a:r>
          </a:p>
          <a:p>
            <a:pPr algn="just"/>
            <a:r>
              <a:rPr lang="en-US" sz="2000" dirty="0">
                <a:solidFill>
                  <a:schemeClr val="tx1"/>
                </a:solidFill>
                <a:latin typeface="Times New Roman" panose="02020603050405020304" pitchFamily="18" charset="0"/>
                <a:cs typeface="Times New Roman" panose="02020603050405020304" pitchFamily="18" charset="0"/>
              </a:rPr>
              <a:t>“Muscle pearls” are formed around calcospherules at the insertion of the muscles. </a:t>
            </a:r>
          </a:p>
          <a:p>
            <a:pPr algn="just"/>
            <a:r>
              <a:rPr lang="en-US" sz="2000" dirty="0">
                <a:solidFill>
                  <a:schemeClr val="tx1"/>
                </a:solidFill>
                <a:latin typeface="Times New Roman" panose="02020603050405020304" pitchFamily="18" charset="0"/>
                <a:cs typeface="Times New Roman" panose="02020603050405020304" pitchFamily="18" charset="0"/>
              </a:rPr>
              <a:t>“Cyst pearls” are formed when parasitic worms build cysts, located in the connective tissue of the mantle (outer layer) and within the soft tissues of the body, around which concentric layers of nacre are deposited.</a:t>
            </a:r>
          </a:p>
        </p:txBody>
      </p:sp>
      <p:sp>
        <p:nvSpPr>
          <p:cNvPr id="5" name="AutoShape 2" descr="Palaeoshellomics' reveals the use of freshwater mother-of-pearl in  prehistory | eLi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Content Placeholder 4"/>
          <p:cNvPicPr>
            <a:picLocks noGrp="1" noChangeAspect="1"/>
          </p:cNvPicPr>
          <p:nvPr>
            <p:ph sz="half" idx="2"/>
          </p:nvPr>
        </p:nvPicPr>
        <p:blipFill>
          <a:blip r:embed="rId2"/>
          <a:stretch>
            <a:fillRect/>
          </a:stretch>
        </p:blipFill>
        <p:spPr>
          <a:xfrm>
            <a:off x="6761408" y="2491068"/>
            <a:ext cx="4560317" cy="3633787"/>
          </a:xfrm>
          <a:prstGeom prst="rect">
            <a:avLst/>
          </a:prstGeom>
          <a:ln>
            <a:noFill/>
          </a:ln>
          <a:effectLst>
            <a:glow rad="63500">
              <a:schemeClr val="accent5">
                <a:satMod val="175000"/>
                <a:alpha val="40000"/>
              </a:schemeClr>
            </a:glow>
            <a:outerShdw blurRad="152400" dist="317500" dir="5400000" sx="90000" sy="-19000" rotWithShape="0">
              <a:prstClr val="black">
                <a:alpha val="1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35924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HISTORY OF PEARLS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581192" y="2228003"/>
            <a:ext cx="9168449" cy="4056887"/>
          </a:xfrm>
        </p:spPr>
        <p:txBody>
          <a:bodyPr>
            <a:normAutofit/>
          </a:bodyPr>
          <a:lstStyle/>
          <a:p>
            <a:pPr algn="just"/>
            <a:r>
              <a:rPr lang="en-US" sz="2000" dirty="0">
                <a:solidFill>
                  <a:schemeClr val="tx1"/>
                </a:solidFill>
                <a:latin typeface="Times New Roman" pitchFamily="18" charset="0"/>
                <a:cs typeface="Times New Roman" pitchFamily="18" charset="0"/>
              </a:rPr>
              <a:t>Pre-historic times</a:t>
            </a:r>
          </a:p>
          <a:p>
            <a:pPr algn="just"/>
            <a:r>
              <a:rPr lang="en-US" sz="2000" dirty="0">
                <a:solidFill>
                  <a:schemeClr val="tx1"/>
                </a:solidFill>
                <a:latin typeface="Times New Roman" pitchFamily="18" charset="0"/>
                <a:cs typeface="Times New Roman" pitchFamily="18" charset="0"/>
              </a:rPr>
              <a:t>Pearls shells as decorative objects in Egypt</a:t>
            </a:r>
          </a:p>
          <a:p>
            <a:pPr algn="just"/>
            <a:r>
              <a:rPr lang="en-US" sz="2000" dirty="0">
                <a:solidFill>
                  <a:schemeClr val="tx1"/>
                </a:solidFill>
                <a:latin typeface="Times New Roman" pitchFamily="18" charset="0"/>
                <a:cs typeface="Times New Roman" pitchFamily="18" charset="0"/>
              </a:rPr>
              <a:t>Religious texts; Bible</a:t>
            </a:r>
          </a:p>
          <a:p>
            <a:pPr algn="just"/>
            <a:r>
              <a:rPr lang="en-US" sz="2000" dirty="0">
                <a:solidFill>
                  <a:schemeClr val="tx1"/>
                </a:solidFill>
                <a:latin typeface="Times New Roman" pitchFamily="18" charset="0"/>
                <a:cs typeface="Times New Roman" pitchFamily="18" charset="0"/>
              </a:rPr>
              <a:t>Mythological and cosmological terms</a:t>
            </a:r>
          </a:p>
          <a:p>
            <a:pPr algn="just"/>
            <a:r>
              <a:rPr lang="en-US" sz="2000" dirty="0">
                <a:solidFill>
                  <a:schemeClr val="tx1"/>
                </a:solidFill>
                <a:latin typeface="Times New Roman" pitchFamily="18" charset="0"/>
                <a:cs typeface="Times New Roman" pitchFamily="18" charset="0"/>
              </a:rPr>
              <a:t>1893-first cultured pearl-by Koki chi mikimoto</a:t>
            </a:r>
          </a:p>
          <a:p>
            <a:pPr algn="just"/>
            <a:r>
              <a:rPr lang="en-US" sz="2000" dirty="0">
                <a:solidFill>
                  <a:schemeClr val="tx1"/>
                </a:solidFill>
                <a:latin typeface="Times New Roman" pitchFamily="18" charset="0"/>
                <a:cs typeface="Times New Roman" pitchFamily="18" charset="0"/>
              </a:rPr>
              <a:t>Introduced irritant in oyster to stimulate pearl formation</a:t>
            </a:r>
          </a:p>
          <a:p>
            <a:pPr algn="just"/>
            <a:endParaRPr lang="en-US" sz="2000" dirty="0">
              <a:solidFill>
                <a:schemeClr val="tx1"/>
              </a:solidFill>
              <a:latin typeface="Times New Roman" pitchFamily="18" charset="0"/>
              <a:cs typeface="Times New Roman" pitchFamily="18" charset="0"/>
            </a:endParaRPr>
          </a:p>
          <a:p>
            <a:pPr algn="just"/>
            <a:endParaRPr lang="en-US" sz="2000" dirty="0">
              <a:solidFill>
                <a:schemeClr val="tx1"/>
              </a:solidFill>
            </a:endParaRPr>
          </a:p>
        </p:txBody>
      </p:sp>
      <p:sp>
        <p:nvSpPr>
          <p:cNvPr id="4" name="Content Placeholder 3"/>
          <p:cNvSpPr>
            <a:spLocks noGrp="1"/>
          </p:cNvSpPr>
          <p:nvPr>
            <p:ph sz="half" idx="2"/>
          </p:nvPr>
        </p:nvSpPr>
        <p:spPr>
          <a:xfrm>
            <a:off x="10711542" y="2192377"/>
            <a:ext cx="733011" cy="3633047"/>
          </a:xfrm>
        </p:spPr>
        <p:txBody>
          <a:bodyPr/>
          <a:lstStyle/>
          <a:p>
            <a:endParaRPr lang="en-US"/>
          </a:p>
        </p:txBody>
      </p:sp>
    </p:spTree>
    <p:extLst>
      <p:ext uri="{BB962C8B-B14F-4D97-AF65-F5344CB8AC3E}">
        <p14:creationId xmlns:p14="http://schemas.microsoft.com/office/powerpoint/2010/main" val="63091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itchFamily="18" charset="0"/>
                <a:cs typeface="Times New Roman" pitchFamily="18" charset="0"/>
              </a:rPr>
              <a:t>MODERN INDUSTRY</a:t>
            </a:r>
            <a:endParaRPr lang="en-US" sz="3200" dirty="0"/>
          </a:p>
        </p:txBody>
      </p:sp>
      <p:sp>
        <p:nvSpPr>
          <p:cNvPr id="3" name="Content Placeholder 2"/>
          <p:cNvSpPr>
            <a:spLocks noGrp="1"/>
          </p:cNvSpPr>
          <p:nvPr>
            <p:ph sz="half" idx="1"/>
          </p:nvPr>
        </p:nvSpPr>
        <p:spPr>
          <a:xfrm>
            <a:off x="581193" y="2228003"/>
            <a:ext cx="10902246" cy="3633047"/>
          </a:xfrm>
        </p:spPr>
        <p:txBody>
          <a:bodyPr>
            <a:normAutofit/>
          </a:bodyPr>
          <a:lstStyle/>
          <a:p>
            <a:pPr algn="just"/>
            <a:r>
              <a:rPr lang="en-US" sz="2000" b="1" dirty="0">
                <a:solidFill>
                  <a:schemeClr val="tx1"/>
                </a:solidFill>
                <a:latin typeface="Times New Roman" pitchFamily="18" charset="0"/>
                <a:cs typeface="Times New Roman" pitchFamily="18" charset="0"/>
              </a:rPr>
              <a:t>PEARL PRODUCTION INDUSTRIES </a:t>
            </a:r>
            <a:r>
              <a:rPr lang="en-US" sz="2000" dirty="0">
                <a:solidFill>
                  <a:schemeClr val="tx1"/>
                </a:solidFill>
                <a:latin typeface="Times New Roman" pitchFamily="18" charset="0"/>
                <a:cs typeface="Times New Roman" pitchFamily="18" charset="0"/>
              </a:rPr>
              <a:t>in more than 30 countries</a:t>
            </a:r>
          </a:p>
          <a:p>
            <a:pPr algn="just"/>
            <a:r>
              <a:rPr lang="en-US" sz="2000" dirty="0">
                <a:solidFill>
                  <a:schemeClr val="tx1"/>
                </a:solidFill>
                <a:latin typeface="Times New Roman" pitchFamily="18" charset="0"/>
                <a:cs typeface="Times New Roman" pitchFamily="18" charset="0"/>
              </a:rPr>
              <a:t>China has largest production</a:t>
            </a:r>
          </a:p>
          <a:p>
            <a:pPr algn="just"/>
            <a:r>
              <a:rPr lang="en-US" sz="2000" dirty="0">
                <a:solidFill>
                  <a:schemeClr val="tx1"/>
                </a:solidFill>
                <a:latin typeface="Times New Roman" pitchFamily="18" charset="0"/>
                <a:cs typeface="Times New Roman" pitchFamily="18" charset="0"/>
              </a:rPr>
              <a:t>Analysis of FAO global statistics-in past decade-Chinese pearls -3540 tons weigh-worth 15 million$</a:t>
            </a:r>
          </a:p>
        </p:txBody>
      </p:sp>
    </p:spTree>
    <p:extLst>
      <p:ext uri="{BB962C8B-B14F-4D97-AF65-F5344CB8AC3E}">
        <p14:creationId xmlns:p14="http://schemas.microsoft.com/office/powerpoint/2010/main" val="150405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3" y="2228003"/>
            <a:ext cx="10581612" cy="3633047"/>
          </a:xfrm>
        </p:spPr>
        <p:txBody>
          <a:bodyPr>
            <a:noAutofit/>
          </a:bodyPr>
          <a:lstStyle/>
          <a:p>
            <a:pPr algn="just"/>
            <a:r>
              <a:rPr lang="en-US" sz="2000" dirty="0">
                <a:solidFill>
                  <a:schemeClr val="tx1"/>
                </a:solidFill>
                <a:latin typeface="Times New Roman" pitchFamily="18" charset="0"/>
                <a:cs typeface="Times New Roman" pitchFamily="18" charset="0"/>
              </a:rPr>
              <a:t>Japan has been the world’s major marine </a:t>
            </a:r>
            <a:r>
              <a:rPr lang="en-US" sz="2000" dirty="0" smtClean="0">
                <a:solidFill>
                  <a:schemeClr val="tx1"/>
                </a:solidFill>
                <a:latin typeface="Times New Roman" pitchFamily="18" charset="0"/>
                <a:cs typeface="Times New Roman" pitchFamily="18" charset="0"/>
              </a:rPr>
              <a:t>pearl producer </a:t>
            </a:r>
            <a:r>
              <a:rPr lang="en-US" sz="2000" dirty="0">
                <a:solidFill>
                  <a:schemeClr val="tx1"/>
                </a:solidFill>
                <a:latin typeface="Times New Roman" pitchFamily="18" charset="0"/>
                <a:cs typeface="Times New Roman" pitchFamily="18" charset="0"/>
              </a:rPr>
              <a:t>for over a century</a:t>
            </a:r>
          </a:p>
          <a:p>
            <a:pPr algn="just"/>
            <a:r>
              <a:rPr lang="en-US" sz="2000" dirty="0">
                <a:solidFill>
                  <a:schemeClr val="tx1"/>
                </a:solidFill>
                <a:latin typeface="Times New Roman" pitchFamily="18" charset="0"/>
                <a:cs typeface="Times New Roman" pitchFamily="18" charset="0"/>
              </a:rPr>
              <a:t>average annual-Japan was 127 million$, accounting for 51.6% of global pearl output value</a:t>
            </a:r>
          </a:p>
          <a:p>
            <a:pPr algn="just"/>
            <a:r>
              <a:rPr lang="en-US" sz="2000" dirty="0">
                <a:solidFill>
                  <a:schemeClr val="tx1"/>
                </a:solidFill>
                <a:latin typeface="Times New Roman" pitchFamily="18" charset="0"/>
                <a:cs typeface="Times New Roman" pitchFamily="18" charset="0"/>
              </a:rPr>
              <a:t>global pearl production fell by 60% while output value fell by 39% over the past decade. </a:t>
            </a:r>
          </a:p>
        </p:txBody>
      </p:sp>
      <p:sp>
        <p:nvSpPr>
          <p:cNvPr id="2" name="Content Placeholder 1"/>
          <p:cNvSpPr>
            <a:spLocks noGrp="1"/>
          </p:cNvSpPr>
          <p:nvPr>
            <p:ph sz="half" idx="2"/>
          </p:nvPr>
        </p:nvSpPr>
        <p:spPr>
          <a:xfrm>
            <a:off x="11507189" y="2228003"/>
            <a:ext cx="103619" cy="1809607"/>
          </a:xfrm>
        </p:spPr>
        <p:txBody>
          <a:bodyPr/>
          <a:lstStyle/>
          <a:p>
            <a:pPr lvl="8"/>
            <a:endParaRPr lang="en-US" dirty="0"/>
          </a:p>
        </p:txBody>
      </p:sp>
    </p:spTree>
    <p:extLst>
      <p:ext uri="{BB962C8B-B14F-4D97-AF65-F5344CB8AC3E}">
        <p14:creationId xmlns:p14="http://schemas.microsoft.com/office/powerpoint/2010/main" val="162198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3" y="2228003"/>
            <a:ext cx="9738464" cy="3633047"/>
          </a:xfrm>
        </p:spPr>
        <p:txBody>
          <a:bodyPr>
            <a:normAutofit/>
          </a:bodyPr>
          <a:lstStyle/>
          <a:p>
            <a:pPr algn="just"/>
            <a:r>
              <a:rPr lang="en-US" sz="2000" dirty="0">
                <a:solidFill>
                  <a:schemeClr val="tx1"/>
                </a:solidFill>
                <a:latin typeface="Times New Roman" pitchFamily="18" charset="0"/>
                <a:cs typeface="Times New Roman" pitchFamily="18" charset="0"/>
              </a:rPr>
              <a:t>Cultured South Sea Pearls – These are considered to be the most valuable type of cultured pearl on the market. One strand of South Sea pearls can range between $1,000 to $100,000. </a:t>
            </a:r>
          </a:p>
        </p:txBody>
      </p:sp>
      <p:pic>
        <p:nvPicPr>
          <p:cNvPr id="5" name="Picture 2" descr="C:\Users\Suleeha Kabir\Desktop\sea.jpg"/>
          <p:cNvPicPr>
            <a:picLocks noGrp="1" noChangeAspect="1" noChangeArrowheads="1"/>
          </p:cNvPicPr>
          <p:nvPr>
            <p:ph sz="half" idx="2"/>
          </p:nvPr>
        </p:nvPicPr>
        <p:blipFill>
          <a:blip r:embed="rId2" cstate="print"/>
          <a:srcRect/>
          <a:stretch>
            <a:fillRect/>
          </a:stretch>
        </p:blipFill>
        <p:spPr bwMode="auto">
          <a:xfrm>
            <a:off x="10806545" y="2652011"/>
            <a:ext cx="125852" cy="320903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528814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itchFamily="18" charset="0"/>
                <a:cs typeface="Times New Roman" pitchFamily="18" charset="0"/>
              </a:rPr>
              <a:t>Rearing or Farming Of Oyster</a:t>
            </a:r>
            <a:endParaRPr lang="en-US" sz="3200" b="1" dirty="0"/>
          </a:p>
        </p:txBody>
      </p:sp>
      <p:sp>
        <p:nvSpPr>
          <p:cNvPr id="3" name="Content Placeholder 2"/>
          <p:cNvSpPr>
            <a:spLocks noGrp="1"/>
          </p:cNvSpPr>
          <p:nvPr>
            <p:ph sz="half" idx="1"/>
          </p:nvPr>
        </p:nvSpPr>
        <p:spPr/>
        <p:txBody>
          <a:bodyPr>
            <a:normAutofit/>
          </a:bodyPr>
          <a:lstStyle/>
          <a:p>
            <a:pPr algn="just"/>
            <a:r>
              <a:rPr lang="en-US" sz="2000" b="1" dirty="0">
                <a:solidFill>
                  <a:schemeClr val="tx1"/>
                </a:solidFill>
                <a:latin typeface="Times New Roman" pitchFamily="18" charset="0"/>
                <a:cs typeface="Times New Roman" pitchFamily="18" charset="0"/>
              </a:rPr>
              <a:t>Oyster farming</a:t>
            </a:r>
            <a:r>
              <a:rPr lang="en-US" sz="2000" dirty="0">
                <a:solidFill>
                  <a:schemeClr val="tx1"/>
                </a:solidFill>
                <a:latin typeface="Times New Roman" pitchFamily="18" charset="0"/>
                <a:cs typeface="Times New Roman" pitchFamily="18" charset="0"/>
              </a:rPr>
              <a:t> is an aquaculture practice in which </a:t>
            </a:r>
            <a:r>
              <a:rPr lang="en-US" sz="2000" b="1" dirty="0">
                <a:solidFill>
                  <a:schemeClr val="tx1"/>
                </a:solidFill>
                <a:latin typeface="Times New Roman" pitchFamily="18" charset="0"/>
                <a:cs typeface="Times New Roman" pitchFamily="18" charset="0"/>
              </a:rPr>
              <a:t>oysters</a:t>
            </a:r>
            <a:r>
              <a:rPr lang="en-US" sz="2000" dirty="0">
                <a:solidFill>
                  <a:schemeClr val="tx1"/>
                </a:solidFill>
                <a:latin typeface="Times New Roman" pitchFamily="18" charset="0"/>
                <a:cs typeface="Times New Roman" pitchFamily="18" charset="0"/>
              </a:rPr>
              <a:t> are bred and raised mainly for their pearls, shells and inner organ tissue, which is eaten</a:t>
            </a:r>
            <a:br>
              <a:rPr lang="en-US" sz="2000" dirty="0">
                <a:solidFill>
                  <a:schemeClr val="tx1"/>
                </a:solidFill>
                <a:latin typeface="Times New Roman" pitchFamily="18" charset="0"/>
                <a:cs typeface="Times New Roman" pitchFamily="18" charset="0"/>
              </a:rPr>
            </a:br>
            <a:r>
              <a:rPr lang="en-US" sz="2000" dirty="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Oyster farming</a:t>
            </a:r>
            <a:r>
              <a:rPr lang="en-US" sz="2000" dirty="0">
                <a:solidFill>
                  <a:schemeClr val="tx1"/>
                </a:solidFill>
                <a:latin typeface="Times New Roman" pitchFamily="18" charset="0"/>
                <a:cs typeface="Times New Roman" pitchFamily="18" charset="0"/>
              </a:rPr>
              <a:t> was practiced by the ancient Romans as early as the 1st century BC on the Italian peninsula and later in Britain for export to Rome</a:t>
            </a:r>
            <a:endParaRPr lang="en-US" sz="2000" dirty="0">
              <a:solidFill>
                <a:schemeClr val="tx1"/>
              </a:solidFill>
            </a:endParaRPr>
          </a:p>
        </p:txBody>
      </p:sp>
      <p:pic>
        <p:nvPicPr>
          <p:cNvPr id="5" name="Picture 4" descr="Pearl-Oyster-Farming-Pic-source-Nationalgeographic.com_..jpg"/>
          <p:cNvPicPr/>
          <p:nvPr/>
        </p:nvPicPr>
        <p:blipFill>
          <a:blip r:embed="rId2"/>
          <a:stretch>
            <a:fillRect/>
          </a:stretch>
        </p:blipFill>
        <p:spPr>
          <a:xfrm>
            <a:off x="7368862" y="2512454"/>
            <a:ext cx="2457893"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2146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rearing </a:t>
            </a:r>
            <a:r>
              <a:rPr lang="en-US" sz="3200" b="1" dirty="0">
                <a:latin typeface="Times New Roman" panose="02020603050405020304" pitchFamily="18" charset="0"/>
                <a:cs typeface="Times New Roman" panose="02020603050405020304" pitchFamily="18" charset="0"/>
              </a:rPr>
              <a:t>OF </a:t>
            </a:r>
            <a:r>
              <a:rPr lang="en-US" sz="3200" b="1" dirty="0" smtClean="0">
                <a:latin typeface="Times New Roman" panose="02020603050405020304" pitchFamily="18" charset="0"/>
                <a:cs typeface="Times New Roman" panose="02020603050405020304" pitchFamily="18" charset="0"/>
              </a:rPr>
              <a:t>OYSTER</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581192" y="2101933"/>
            <a:ext cx="10355981" cy="4530688"/>
          </a:xfrm>
        </p:spPr>
        <p:txBody>
          <a:bodyPr>
            <a:normAutofit/>
          </a:bodyPr>
          <a:lstStyle/>
          <a:p>
            <a:pPr algn="just">
              <a:buNone/>
            </a:pPr>
            <a:r>
              <a:rPr lang="en-US" sz="2000" b="1" dirty="0">
                <a:solidFill>
                  <a:schemeClr val="tx1"/>
                </a:solidFill>
                <a:latin typeface="Times New Roman" panose="02020603050405020304" pitchFamily="18" charset="0"/>
                <a:cs typeface="Times New Roman" pitchFamily="18" charset="0"/>
              </a:rPr>
              <a:t>Steps</a:t>
            </a:r>
          </a:p>
          <a:p>
            <a:pPr algn="just"/>
            <a:r>
              <a:rPr lang="en-US" sz="2000" dirty="0">
                <a:solidFill>
                  <a:schemeClr val="tx1"/>
                </a:solidFill>
                <a:latin typeface="Times New Roman" pitchFamily="18" charset="0"/>
                <a:cs typeface="Times New Roman" pitchFamily="18" charset="0"/>
              </a:rPr>
              <a:t>Temperature and salinity of water are controlled</a:t>
            </a:r>
          </a:p>
          <a:p>
            <a:pPr algn="just"/>
            <a:r>
              <a:rPr lang="en-US" sz="2000" dirty="0">
                <a:solidFill>
                  <a:schemeClr val="tx1"/>
                </a:solidFill>
                <a:latin typeface="Times New Roman" pitchFamily="18" charset="0"/>
                <a:cs typeface="Times New Roman" pitchFamily="18" charset="0"/>
              </a:rPr>
              <a:t>Conditioning </a:t>
            </a:r>
            <a:r>
              <a:rPr lang="en-US" sz="2000" dirty="0" err="1" smtClean="0">
                <a:solidFill>
                  <a:schemeClr val="tx1"/>
                </a:solidFill>
                <a:latin typeface="Times New Roman" pitchFamily="18" charset="0"/>
                <a:cs typeface="Times New Roman" pitchFamily="18" charset="0"/>
              </a:rPr>
              <a:t>broodstock</a:t>
            </a:r>
            <a:r>
              <a:rPr lang="en-US" sz="2000" dirty="0" smtClean="0">
                <a:solidFill>
                  <a:schemeClr val="tx1"/>
                </a:solidFill>
                <a:latin typeface="Times New Roman" pitchFamily="18" charset="0"/>
                <a:cs typeface="Times New Roman" pitchFamily="18" charset="0"/>
              </a:rPr>
              <a:t>  </a:t>
            </a:r>
            <a:endParaRPr lang="en-US" sz="2000" dirty="0">
              <a:solidFill>
                <a:schemeClr val="tx1"/>
              </a:solidFill>
              <a:latin typeface="Times New Roman" pitchFamily="18" charset="0"/>
              <a:cs typeface="Times New Roman" pitchFamily="18" charset="0"/>
            </a:endParaRPr>
          </a:p>
          <a:p>
            <a:pPr algn="just"/>
            <a:r>
              <a:rPr lang="en-US" sz="2000" dirty="0">
                <a:solidFill>
                  <a:schemeClr val="tx1"/>
                </a:solidFill>
                <a:latin typeface="Times New Roman" pitchFamily="18" charset="0"/>
                <a:cs typeface="Times New Roman" pitchFamily="18" charset="0"/>
              </a:rPr>
              <a:t>Putting oysters in tray</a:t>
            </a:r>
          </a:p>
          <a:p>
            <a:pPr algn="just"/>
            <a:r>
              <a:rPr lang="en-US" sz="2000" dirty="0">
                <a:solidFill>
                  <a:schemeClr val="tx1"/>
                </a:solidFill>
                <a:latin typeface="Times New Roman" pitchFamily="18" charset="0"/>
                <a:cs typeface="Times New Roman" pitchFamily="18" charset="0"/>
              </a:rPr>
              <a:t>After spawning initiation they can be placed in containers</a:t>
            </a:r>
          </a:p>
          <a:p>
            <a:pPr algn="just"/>
            <a:r>
              <a:rPr lang="en-US" sz="2000" dirty="0">
                <a:solidFill>
                  <a:schemeClr val="tx1"/>
                </a:solidFill>
                <a:latin typeface="Times New Roman" pitchFamily="18" charset="0"/>
                <a:cs typeface="Times New Roman" pitchFamily="18" charset="0"/>
              </a:rPr>
              <a:t>After two weeks oyster will be ready to set</a:t>
            </a:r>
          </a:p>
          <a:p>
            <a:pPr algn="just"/>
            <a:r>
              <a:rPr lang="en-US" sz="2000" dirty="0">
                <a:solidFill>
                  <a:schemeClr val="tx1"/>
                </a:solidFill>
                <a:latin typeface="Times New Roman" pitchFamily="18" charset="0"/>
                <a:cs typeface="Times New Roman" pitchFamily="18" charset="0"/>
              </a:rPr>
              <a:t>Putting larvae in a system </a:t>
            </a:r>
          </a:p>
          <a:p>
            <a:pPr algn="just"/>
            <a:r>
              <a:rPr lang="en-US" sz="2000" dirty="0">
                <a:solidFill>
                  <a:schemeClr val="tx1"/>
                </a:solidFill>
                <a:latin typeface="Times New Roman" pitchFamily="18" charset="0"/>
                <a:cs typeface="Times New Roman" pitchFamily="18" charset="0"/>
              </a:rPr>
              <a:t>Spat formation</a:t>
            </a:r>
          </a:p>
          <a:p>
            <a:pPr algn="just">
              <a:buNone/>
            </a:pPr>
            <a:endParaRPr lang="en-US" sz="2000" dirty="0">
              <a:solidFill>
                <a:schemeClr val="tx1"/>
              </a:solidFill>
              <a:latin typeface="Times New Roman" pitchFamily="18" charset="0"/>
              <a:cs typeface="Times New Roman" pitchFamily="18" charset="0"/>
            </a:endParaRPr>
          </a:p>
          <a:p>
            <a:pPr algn="just"/>
            <a:endParaRPr lang="en-US" sz="2000" dirty="0">
              <a:solidFill>
                <a:schemeClr val="tx1"/>
              </a:solidFill>
              <a:latin typeface="Times New Roman" pitchFamily="18" charset="0"/>
              <a:cs typeface="Times New Roman" pitchFamily="18" charset="0"/>
            </a:endParaRPr>
          </a:p>
          <a:p>
            <a:pPr algn="just"/>
            <a:endParaRPr lang="en-US" dirty="0">
              <a:solidFill>
                <a:schemeClr val="tx1"/>
              </a:solidFill>
              <a:latin typeface="Times New Roman" pitchFamily="18" charset="0"/>
              <a:cs typeface="Times New Roman" pitchFamily="18" charset="0"/>
            </a:endParaRPr>
          </a:p>
        </p:txBody>
      </p:sp>
      <p:sp>
        <p:nvSpPr>
          <p:cNvPr id="4" name="Content Placeholder 3"/>
          <p:cNvSpPr>
            <a:spLocks noGrp="1"/>
          </p:cNvSpPr>
          <p:nvPr>
            <p:ph sz="half" idx="2"/>
          </p:nvPr>
        </p:nvSpPr>
        <p:spPr>
          <a:xfrm flipH="1">
            <a:off x="11610808" y="2228003"/>
            <a:ext cx="45719" cy="3633047"/>
          </a:xfrm>
        </p:spPr>
        <p:txBody>
          <a:bodyPr/>
          <a:lstStyle/>
          <a:p>
            <a:endParaRPr lang="en-US"/>
          </a:p>
        </p:txBody>
      </p:sp>
    </p:spTree>
    <p:extLst>
      <p:ext uri="{BB962C8B-B14F-4D97-AF65-F5344CB8AC3E}">
        <p14:creationId xmlns:p14="http://schemas.microsoft.com/office/powerpoint/2010/main" val="342205436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1462</TotalTime>
  <Words>1017</Words>
  <Application>Microsoft Office PowerPoint</Application>
  <PresentationFormat>Custom</PresentationFormat>
  <Paragraphs>145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Dividend</vt:lpstr>
      <vt:lpstr> PEARL CULTURE</vt:lpstr>
      <vt:lpstr>Cultured pearls</vt:lpstr>
      <vt:lpstr>Forms of pearls</vt:lpstr>
      <vt:lpstr>HISTORY OF PEARLS</vt:lpstr>
      <vt:lpstr>MODERN INDUSTRY</vt:lpstr>
      <vt:lpstr>PowerPoint Presentation</vt:lpstr>
      <vt:lpstr>PowerPoint Presentation</vt:lpstr>
      <vt:lpstr>Rearing or Farming Of Oyster</vt:lpstr>
      <vt:lpstr>rearing OF OYSTER</vt:lpstr>
      <vt:lpstr>Methods Of Cultivation </vt:lpstr>
      <vt:lpstr>PowerPoint Presentation</vt:lpstr>
      <vt:lpstr>COMPOSITION OF Pearl</vt:lpstr>
      <vt:lpstr>FORMATION OF PEARL</vt:lpstr>
      <vt:lpstr>Preparation of Host Shell</vt:lpstr>
      <vt:lpstr>Nucleus  Insertion</vt:lpstr>
      <vt:lpstr>Convalescence and pearl formation</vt:lpstr>
      <vt:lpstr>Harvesting of Pearls</vt:lpstr>
      <vt:lpstr>Processing of Pearls</vt:lpstr>
      <vt:lpstr>Process of pearl culturing</vt:lpstr>
      <vt:lpstr>Construction of farm and collection of oyster</vt:lpstr>
      <vt:lpstr>Methods in pearl culturing</vt:lpstr>
      <vt:lpstr>Pearl culturing and biological environment</vt:lpstr>
      <vt:lpstr>USES OF PEARLS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SHABBIR KHAN</dc:creator>
  <cp:lastModifiedBy>ismail - [2010]</cp:lastModifiedBy>
  <cp:revision>54</cp:revision>
  <dcterms:created xsi:type="dcterms:W3CDTF">2020-11-26T08:28:22Z</dcterms:created>
  <dcterms:modified xsi:type="dcterms:W3CDTF">2021-01-22T08:59:16Z</dcterms:modified>
</cp:coreProperties>
</file>