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039280D-B8B4-490D-AD83-8FB76CC0D0A4}" type="datetimeFigureOut">
              <a:rPr lang="en-US" smtClean="0"/>
              <a:pPr/>
              <a:t>7/3/2020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8F10125-F237-4D5D-B6FD-4D0B8DB4254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039280D-B8B4-490D-AD83-8FB76CC0D0A4}" type="datetimeFigureOut">
              <a:rPr lang="en-US" smtClean="0"/>
              <a:pPr/>
              <a:t>7/3/2020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8F10125-F237-4D5D-B6FD-4D0B8DB4254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039280D-B8B4-490D-AD83-8FB76CC0D0A4}" type="datetimeFigureOut">
              <a:rPr lang="en-US" smtClean="0"/>
              <a:pPr/>
              <a:t>7/3/2020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8F10125-F237-4D5D-B6FD-4D0B8DB4254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039280D-B8B4-490D-AD83-8FB76CC0D0A4}" type="datetimeFigureOut">
              <a:rPr lang="en-US" smtClean="0"/>
              <a:pPr/>
              <a:t>7/3/2020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8F10125-F237-4D5D-B6FD-4D0B8DB4254A}"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039280D-B8B4-490D-AD83-8FB76CC0D0A4}" type="datetimeFigureOut">
              <a:rPr lang="en-US" smtClean="0"/>
              <a:pPr/>
              <a:t>7/3/2020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8F10125-F237-4D5D-B6FD-4D0B8DB4254A}"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039280D-B8B4-490D-AD83-8FB76CC0D0A4}" type="datetimeFigureOut">
              <a:rPr lang="en-US" smtClean="0"/>
              <a:pPr/>
              <a:t>7/3/2020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8F10125-F237-4D5D-B6FD-4D0B8DB4254A}"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039280D-B8B4-490D-AD83-8FB76CC0D0A4}" type="datetimeFigureOut">
              <a:rPr lang="en-US" smtClean="0"/>
              <a:pPr/>
              <a:t>7/3/2020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8F10125-F237-4D5D-B6FD-4D0B8DB4254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039280D-B8B4-490D-AD83-8FB76CC0D0A4}" type="datetimeFigureOut">
              <a:rPr lang="en-US" smtClean="0"/>
              <a:pPr/>
              <a:t>7/3/2020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8F10125-F237-4D5D-B6FD-4D0B8DB4254A}"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039280D-B8B4-490D-AD83-8FB76CC0D0A4}" type="datetimeFigureOut">
              <a:rPr lang="en-US" smtClean="0"/>
              <a:pPr/>
              <a:t>7/3/2020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28F10125-F237-4D5D-B6FD-4D0B8DB4254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E039280D-B8B4-490D-AD83-8FB76CC0D0A4}" type="datetimeFigureOut">
              <a:rPr lang="en-US" smtClean="0"/>
              <a:pPr/>
              <a:t>7/3/2020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8F10125-F237-4D5D-B6FD-4D0B8DB4254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039280D-B8B4-490D-AD83-8FB76CC0D0A4}" type="datetimeFigureOut">
              <a:rPr lang="en-US" smtClean="0"/>
              <a:pPr/>
              <a:t>7/3/2020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8F10125-F237-4D5D-B6FD-4D0B8DB4254A}"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039280D-B8B4-490D-AD83-8FB76CC0D0A4}" type="datetimeFigureOut">
              <a:rPr lang="en-US" smtClean="0"/>
              <a:pPr/>
              <a:t>7/3/2020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8F10125-F237-4D5D-B6FD-4D0B8DB4254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1800" dirty="0" smtClean="0">
                <a:solidFill>
                  <a:schemeClr val="tx1"/>
                </a:solidFill>
                <a:latin typeface="Arial" pitchFamily="34" charset="0"/>
                <a:cs typeface="Arial" pitchFamily="34" charset="0"/>
              </a:rPr>
              <a:t>COURSE TUTOR:</a:t>
            </a:r>
            <a:r>
              <a:rPr lang="en-US" sz="1800" dirty="0" smtClean="0">
                <a:latin typeface="Arial" pitchFamily="34" charset="0"/>
                <a:cs typeface="Arial" pitchFamily="34" charset="0"/>
              </a:rPr>
              <a:t>  DR. </a:t>
            </a:r>
            <a:r>
              <a:rPr lang="en-US" sz="1800" dirty="0">
                <a:latin typeface="Arial" pitchFamily="34" charset="0"/>
                <a:cs typeface="Arial" pitchFamily="34" charset="0"/>
              </a:rPr>
              <a:t>SHAGHUFTA NAZ	</a:t>
            </a:r>
            <a:r>
              <a:rPr lang="en-US" sz="1800" dirty="0" smtClean="0">
                <a:latin typeface="Arial" pitchFamily="34" charset="0"/>
                <a:cs typeface="Arial" pitchFamily="34" charset="0"/>
              </a:rPr>
              <a:t>                         </a:t>
            </a:r>
            <a:endParaRPr lang="en-US" sz="1800" dirty="0">
              <a:latin typeface="Arial" pitchFamily="34" charset="0"/>
              <a:cs typeface="Arial" pitchFamily="34" charset="0"/>
            </a:endParaRPr>
          </a:p>
        </p:txBody>
      </p:sp>
      <p:sp>
        <p:nvSpPr>
          <p:cNvPr id="3" name="Subtitle 2"/>
          <p:cNvSpPr>
            <a:spLocks noGrp="1"/>
          </p:cNvSpPr>
          <p:nvPr>
            <p:ph type="subTitle" idx="1"/>
          </p:nvPr>
        </p:nvSpPr>
        <p:spPr/>
        <p:txBody>
          <a:bodyPr>
            <a:normAutofit/>
          </a:bodyPr>
          <a:lstStyle/>
          <a:p>
            <a:r>
              <a:rPr lang="en-US" sz="1800" dirty="0">
                <a:solidFill>
                  <a:schemeClr val="tx1"/>
                </a:solidFill>
                <a:latin typeface="Arial" pitchFamily="34" charset="0"/>
                <a:cs typeface="Arial" pitchFamily="34" charset="0"/>
              </a:rPr>
              <a:t>TOPIC</a:t>
            </a:r>
            <a:r>
              <a:rPr lang="en-US" sz="1800" dirty="0">
                <a:latin typeface="Arial" pitchFamily="34" charset="0"/>
                <a:cs typeface="Arial" pitchFamily="34" charset="0"/>
              </a:rPr>
              <a:t>: </a:t>
            </a:r>
            <a:r>
              <a:rPr lang="en-US" sz="1800" dirty="0" smtClean="0">
                <a:latin typeface="Arial" pitchFamily="34" charset="0"/>
                <a:cs typeface="Arial" pitchFamily="34" charset="0"/>
              </a:rPr>
              <a:t>TRANSPOSABLE ELEMENTS</a:t>
            </a:r>
            <a:endParaRPr lang="en-US" sz="1800" dirty="0">
              <a:latin typeface="Arial" pitchFamily="34" charset="0"/>
              <a:cs typeface="Arial" pitchFamily="34" charset="0"/>
            </a:endParaRPr>
          </a:p>
          <a:p>
            <a:r>
              <a:rPr lang="en-US" sz="2800" dirty="0" smtClean="0"/>
              <a:t>Course :Genetics</a:t>
            </a:r>
          </a:p>
        </p:txBody>
      </p:sp>
    </p:spTree>
    <p:extLst>
      <p:ext uri="{BB962C8B-B14F-4D97-AF65-F5344CB8AC3E}">
        <p14:creationId xmlns="" xmlns:p14="http://schemas.microsoft.com/office/powerpoint/2010/main" val="3650790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800" dirty="0"/>
              <a:t>Transposition can be classified as either "autonomous" or "</a:t>
            </a:r>
            <a:r>
              <a:rPr lang="en-US" sz="2800" dirty="0" smtClean="0"/>
              <a:t>non-autonomous“             Autonomous </a:t>
            </a:r>
            <a:r>
              <a:rPr lang="en-US" sz="2800" dirty="0"/>
              <a:t>TEs can move by themselves, whereas non-autonomous TEs require the presence of another TE to move. This is often because dependent TEs lack </a:t>
            </a:r>
            <a:r>
              <a:rPr lang="en-US" sz="2800" dirty="0" err="1"/>
              <a:t>transposase</a:t>
            </a:r>
            <a:r>
              <a:rPr lang="en-US" sz="2800" dirty="0"/>
              <a:t> (for Class II) or reverse transcriptase (for Class I).</a:t>
            </a:r>
          </a:p>
        </p:txBody>
      </p:sp>
      <p:sp>
        <p:nvSpPr>
          <p:cNvPr id="2" name="Title 1"/>
          <p:cNvSpPr>
            <a:spLocks noGrp="1"/>
          </p:cNvSpPr>
          <p:nvPr>
            <p:ph type="title"/>
          </p:nvPr>
        </p:nvSpPr>
        <p:spPr/>
        <p:txBody>
          <a:bodyPr>
            <a:normAutofit fontScale="90000"/>
          </a:bodyPr>
          <a:lstStyle/>
          <a:p>
            <a:r>
              <a:rPr lang="en-US" dirty="0"/>
              <a:t>Autonomous and non-autonomous:</a:t>
            </a:r>
          </a:p>
        </p:txBody>
      </p:sp>
    </p:spTree>
    <p:extLst>
      <p:ext uri="{BB962C8B-B14F-4D97-AF65-F5344CB8AC3E}">
        <p14:creationId xmlns="" xmlns:p14="http://schemas.microsoft.com/office/powerpoint/2010/main" val="2205940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Transposons also have mutagenic effects </a:t>
            </a:r>
            <a:r>
              <a:rPr lang="en-US" dirty="0"/>
              <a:t>on genomes leading to disease and malignant genetic alterations</a:t>
            </a:r>
            <a:r>
              <a:rPr lang="en-US" dirty="0" smtClean="0"/>
              <a:t>.                                           </a:t>
            </a:r>
            <a:r>
              <a:rPr lang="en-US" b="1" u="sng" dirty="0"/>
              <a:t>Mechanisms of Mutagenesis</a:t>
            </a:r>
          </a:p>
          <a:p>
            <a:pPr marL="0" indent="0">
              <a:buNone/>
            </a:pPr>
            <a:r>
              <a:rPr lang="en-US" dirty="0" smtClean="0"/>
              <a:t>  TEs </a:t>
            </a:r>
            <a:r>
              <a:rPr lang="en-US" dirty="0"/>
              <a:t>are mutagens and their movements are often </a:t>
            </a:r>
            <a:r>
              <a:rPr lang="en-US" dirty="0" smtClean="0"/>
              <a:t>               the </a:t>
            </a:r>
            <a:r>
              <a:rPr lang="en-US" dirty="0"/>
              <a:t>causes of genetic disease. They can damage the genome of their host cell in different ways:</a:t>
            </a:r>
          </a:p>
          <a:p>
            <a:r>
              <a:rPr lang="en-US" dirty="0" smtClean="0"/>
              <a:t>•A </a:t>
            </a:r>
            <a:r>
              <a:rPr lang="en-US" dirty="0"/>
              <a:t>transposon or a </a:t>
            </a:r>
            <a:r>
              <a:rPr lang="en-US" dirty="0" err="1"/>
              <a:t>retrotransposon</a:t>
            </a:r>
            <a:r>
              <a:rPr lang="en-US" dirty="0"/>
              <a:t> that inserts itself into a functional gene can disable that gene.</a:t>
            </a:r>
          </a:p>
          <a:p>
            <a:r>
              <a:rPr lang="en-US" dirty="0" smtClean="0"/>
              <a:t>•After </a:t>
            </a:r>
            <a:r>
              <a:rPr lang="en-US" dirty="0"/>
              <a:t>a DNA transposon leaves a gene, the resulting gap may not be repaired correctly</a:t>
            </a:r>
          </a:p>
        </p:txBody>
      </p:sp>
      <p:sp>
        <p:nvSpPr>
          <p:cNvPr id="2" name="Title 1"/>
          <p:cNvSpPr>
            <a:spLocks noGrp="1"/>
          </p:cNvSpPr>
          <p:nvPr>
            <p:ph type="title"/>
          </p:nvPr>
        </p:nvSpPr>
        <p:spPr/>
        <p:txBody>
          <a:bodyPr>
            <a:normAutofit fontScale="90000"/>
          </a:bodyPr>
          <a:lstStyle/>
          <a:p>
            <a:r>
              <a:rPr lang="en-US" b="1" dirty="0"/>
              <a:t>Negative Effects of Transposons:</a:t>
            </a:r>
          </a:p>
        </p:txBody>
      </p:sp>
    </p:spTree>
    <p:extLst>
      <p:ext uri="{BB962C8B-B14F-4D97-AF65-F5344CB8AC3E}">
        <p14:creationId xmlns="" xmlns:p14="http://schemas.microsoft.com/office/powerpoint/2010/main" val="2363300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	</a:t>
            </a:r>
            <a:r>
              <a:rPr lang="en-US" sz="2800" dirty="0"/>
              <a:t>Hemophilia </a:t>
            </a:r>
            <a:r>
              <a:rPr lang="en-US" sz="2800" dirty="0" smtClean="0"/>
              <a:t>A and B </a:t>
            </a:r>
            <a:endParaRPr lang="en-US" sz="2800" dirty="0"/>
          </a:p>
          <a:p>
            <a:r>
              <a:rPr lang="en-US" sz="2800" dirty="0"/>
              <a:t>•	Severe combined </a:t>
            </a:r>
            <a:r>
              <a:rPr lang="en-US" sz="2800" dirty="0" smtClean="0"/>
              <a:t>immunodeficiency</a:t>
            </a:r>
            <a:endParaRPr lang="en-US" sz="2800" dirty="0"/>
          </a:p>
          <a:p>
            <a:r>
              <a:rPr lang="en-US" sz="2800" dirty="0"/>
              <a:t>•	</a:t>
            </a:r>
            <a:r>
              <a:rPr lang="en-US" sz="2800" dirty="0" smtClean="0"/>
              <a:t>Porphyria</a:t>
            </a:r>
            <a:endParaRPr lang="en-US" sz="2800" dirty="0"/>
          </a:p>
          <a:p>
            <a:r>
              <a:rPr lang="en-US" sz="2800" dirty="0"/>
              <a:t>•	Predisposition to </a:t>
            </a:r>
            <a:r>
              <a:rPr lang="en-US" sz="2800" dirty="0" smtClean="0"/>
              <a:t>cancer</a:t>
            </a:r>
            <a:endParaRPr lang="en-US" sz="2800" dirty="0"/>
          </a:p>
          <a:p>
            <a:r>
              <a:rPr lang="en-US" sz="2800" dirty="0"/>
              <a:t>•	</a:t>
            </a:r>
            <a:r>
              <a:rPr lang="en-US" sz="2800" dirty="0" err="1"/>
              <a:t>Duchenne</a:t>
            </a:r>
            <a:r>
              <a:rPr lang="en-US" sz="2800" dirty="0"/>
              <a:t> muscular dystrophy</a:t>
            </a:r>
            <a:r>
              <a:rPr lang="en-US" sz="2800" dirty="0" smtClean="0"/>
              <a:t>.</a:t>
            </a:r>
            <a:endParaRPr lang="en-US" sz="2800" dirty="0"/>
          </a:p>
          <a:p>
            <a:r>
              <a:rPr lang="en-US" sz="2800" dirty="0"/>
              <a:t>Transposable element </a:t>
            </a:r>
            <a:r>
              <a:rPr lang="en-US" sz="2800" dirty="0" err="1"/>
              <a:t>dysregulation</a:t>
            </a:r>
            <a:r>
              <a:rPr lang="en-US" sz="2800" dirty="0"/>
              <a:t> can cause neuronal death, leading to neurodegenerative disorders.</a:t>
            </a:r>
          </a:p>
          <a:p>
            <a:endParaRPr lang="en-US" sz="2800" dirty="0"/>
          </a:p>
        </p:txBody>
      </p:sp>
      <p:sp>
        <p:nvSpPr>
          <p:cNvPr id="2" name="Title 1"/>
          <p:cNvSpPr>
            <a:spLocks noGrp="1"/>
          </p:cNvSpPr>
          <p:nvPr>
            <p:ph type="title"/>
          </p:nvPr>
        </p:nvSpPr>
        <p:spPr/>
        <p:txBody>
          <a:bodyPr/>
          <a:lstStyle/>
          <a:p>
            <a:r>
              <a:rPr lang="en-US" b="1" u="sng" dirty="0"/>
              <a:t>Diseases:</a:t>
            </a:r>
          </a:p>
        </p:txBody>
      </p:sp>
    </p:spTree>
    <p:extLst>
      <p:ext uri="{BB962C8B-B14F-4D97-AF65-F5344CB8AC3E}">
        <p14:creationId xmlns="" xmlns:p14="http://schemas.microsoft.com/office/powerpoint/2010/main" val="3474399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7467600" cy="5407152"/>
          </a:xfrm>
        </p:spPr>
        <p:txBody>
          <a:bodyPr>
            <a:normAutofit/>
          </a:bodyPr>
          <a:lstStyle/>
          <a:p>
            <a:r>
              <a:rPr lang="en-US" sz="2800" dirty="0"/>
              <a:t>A transposable </a:t>
            </a:r>
            <a:r>
              <a:rPr lang="en-US" sz="2800" dirty="0" smtClean="0"/>
              <a:t>element </a:t>
            </a:r>
            <a:r>
              <a:rPr lang="en-US" sz="2800" dirty="0"/>
              <a:t>is a DNA sequence that can change its position within a </a:t>
            </a:r>
            <a:r>
              <a:rPr lang="en-US" sz="2800" dirty="0" smtClean="0"/>
              <a:t>genome it is </a:t>
            </a:r>
            <a:r>
              <a:rPr lang="en-US" sz="2800" dirty="0"/>
              <a:t>also called as TE, transposon, or jumping gene. </a:t>
            </a:r>
            <a:r>
              <a:rPr lang="en-US" sz="2800" dirty="0" smtClean="0"/>
              <a:t> </a:t>
            </a:r>
            <a:r>
              <a:rPr lang="en-US" sz="2800" dirty="0"/>
              <a:t>Transposition often results in duplication of the same genetic material.</a:t>
            </a:r>
          </a:p>
        </p:txBody>
      </p:sp>
      <p:sp>
        <p:nvSpPr>
          <p:cNvPr id="2" name="Title 1"/>
          <p:cNvSpPr>
            <a:spLocks noGrp="1"/>
          </p:cNvSpPr>
          <p:nvPr>
            <p:ph type="title"/>
          </p:nvPr>
        </p:nvSpPr>
        <p:spPr>
          <a:xfrm>
            <a:off x="457200" y="274638"/>
            <a:ext cx="7467600" cy="792162"/>
          </a:xfrm>
        </p:spPr>
        <p:txBody>
          <a:bodyPr>
            <a:normAutofit/>
          </a:bodyPr>
          <a:lstStyle/>
          <a:p>
            <a:r>
              <a:rPr lang="en-US" sz="3200" b="1" u="sng" dirty="0"/>
              <a:t>TRANSPOSONS</a:t>
            </a:r>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600200" y="3595687"/>
            <a:ext cx="5943600" cy="3262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43679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7467600" cy="5178552"/>
          </a:xfrm>
        </p:spPr>
        <p:txBody>
          <a:bodyPr>
            <a:normAutofit/>
          </a:bodyPr>
          <a:lstStyle/>
          <a:p>
            <a:r>
              <a:rPr lang="en-US" sz="3600" b="1" dirty="0"/>
              <a:t>Barbara McClintock </a:t>
            </a:r>
            <a:r>
              <a:rPr lang="en-US" sz="3600" dirty="0"/>
              <a:t>was an American scientist. Barbara McClintock's discovery of them earned her a Nobel Prize in </a:t>
            </a:r>
            <a:r>
              <a:rPr lang="en-US" sz="3600" b="1" dirty="0"/>
              <a:t>1983</a:t>
            </a:r>
            <a:r>
              <a:rPr lang="en-US" sz="3600" b="1" dirty="0" smtClean="0"/>
              <a:t>.                                                                   </a:t>
            </a:r>
            <a:endParaRPr lang="en-US" sz="3600" dirty="0"/>
          </a:p>
        </p:txBody>
      </p:sp>
      <p:sp>
        <p:nvSpPr>
          <p:cNvPr id="2" name="Title 1"/>
          <p:cNvSpPr>
            <a:spLocks noGrp="1"/>
          </p:cNvSpPr>
          <p:nvPr>
            <p:ph type="title"/>
          </p:nvPr>
        </p:nvSpPr>
        <p:spPr>
          <a:xfrm>
            <a:off x="457200" y="274638"/>
            <a:ext cx="7467600" cy="868362"/>
          </a:xfrm>
        </p:spPr>
        <p:txBody>
          <a:bodyPr>
            <a:noAutofit/>
          </a:bodyPr>
          <a:lstStyle/>
          <a:p>
            <a:r>
              <a:rPr lang="en-US" sz="3200" b="1" u="sng" dirty="0"/>
              <a:t>DISCOVERY:</a:t>
            </a:r>
          </a:p>
        </p:txBody>
      </p:sp>
    </p:spTree>
    <p:extLst>
      <p:ext uri="{BB962C8B-B14F-4D97-AF65-F5344CB8AC3E}">
        <p14:creationId xmlns="" xmlns:p14="http://schemas.microsoft.com/office/powerpoint/2010/main" val="1720253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7467600" cy="5559552"/>
          </a:xfrm>
        </p:spPr>
        <p:txBody>
          <a:bodyPr>
            <a:normAutofit fontScale="92500" lnSpcReduction="10000"/>
          </a:bodyPr>
          <a:lstStyle/>
          <a:p>
            <a:r>
              <a:rPr lang="en-US" dirty="0"/>
              <a:t>In the winter of 1944–1945, McClintock planted corn kernels that were self-pollinated. As the maize plants began to grow, McClintock noted unusual color patterns on the leaves. For example, one leaf had two albino patches of almost identical size, located side by side on the leaf. McClintock hypothesized that during cell division certain cells lost genetic material, while others gained what they had </a:t>
            </a:r>
            <a:r>
              <a:rPr lang="en-US" dirty="0" err="1"/>
              <a:t>lost.However</a:t>
            </a:r>
            <a:r>
              <a:rPr lang="en-US" dirty="0"/>
              <a:t>, when comparing the chromosomes of the current generation of plants with the parent generation, she found certain parts of the chromosome had switched </a:t>
            </a:r>
            <a:r>
              <a:rPr lang="en-US" dirty="0" smtClean="0"/>
              <a:t>position</a:t>
            </a:r>
            <a:endParaRPr lang="en-US" dirty="0"/>
          </a:p>
        </p:txBody>
      </p:sp>
      <p:sp>
        <p:nvSpPr>
          <p:cNvPr id="2" name="Title 1"/>
          <p:cNvSpPr>
            <a:spLocks noGrp="1"/>
          </p:cNvSpPr>
          <p:nvPr>
            <p:ph type="title"/>
          </p:nvPr>
        </p:nvSpPr>
        <p:spPr>
          <a:xfrm>
            <a:off x="457200" y="274638"/>
            <a:ext cx="7467600" cy="563562"/>
          </a:xfrm>
        </p:spPr>
        <p:txBody>
          <a:bodyPr>
            <a:normAutofit fontScale="90000"/>
          </a:bodyPr>
          <a:lstStyle/>
          <a:p>
            <a:r>
              <a:rPr lang="en-US" b="1" u="sng" dirty="0"/>
              <a:t>EXPERIMENT:</a:t>
            </a:r>
          </a:p>
        </p:txBody>
      </p:sp>
    </p:spTree>
    <p:extLst>
      <p:ext uri="{BB962C8B-B14F-4D97-AF65-F5344CB8AC3E}">
        <p14:creationId xmlns="" xmlns:p14="http://schemas.microsoft.com/office/powerpoint/2010/main" val="2461509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7467600" cy="6016752"/>
          </a:xfrm>
        </p:spPr>
        <p:txBody>
          <a:bodyPr/>
          <a:lstStyle/>
          <a:p>
            <a:r>
              <a:rPr lang="en-US" dirty="0"/>
              <a:t>. This refuted the popular genetic theory of the time that genes were fixed in their position on a chromosome. McClintock found that genes could not only move, but they could also be turned on or off due to certain environmental conditions or during different stages of cell </a:t>
            </a:r>
            <a:r>
              <a:rPr lang="en-US" dirty="0" smtClean="0"/>
              <a:t>development.</a:t>
            </a:r>
            <a:endParaRPr lang="en-US" dirty="0"/>
          </a:p>
        </p:txBody>
      </p:sp>
      <p:sp>
        <p:nvSpPr>
          <p:cNvPr id="2" name="Title 1"/>
          <p:cNvSpPr>
            <a:spLocks noGrp="1"/>
          </p:cNvSpPr>
          <p:nvPr>
            <p:ph type="title"/>
          </p:nvPr>
        </p:nvSpPr>
        <p:spPr>
          <a:xfrm>
            <a:off x="457200" y="274638"/>
            <a:ext cx="7467600" cy="106362"/>
          </a:xfrm>
        </p:spPr>
        <p:txBody>
          <a:bodyPr>
            <a:normAutofit fontScale="90000"/>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905000" y="2743200"/>
            <a:ext cx="5867400" cy="3886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11095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b="1" dirty="0" err="1" smtClean="0"/>
              <a:t>Retrotransposon</a:t>
            </a:r>
            <a:r>
              <a:rPr lang="en-US" sz="2800" b="1" dirty="0" smtClean="0"/>
              <a:t> (Class </a:t>
            </a:r>
            <a:r>
              <a:rPr lang="en-US" sz="2800" b="1" dirty="0"/>
              <a:t>1):</a:t>
            </a:r>
            <a:r>
              <a:rPr lang="en-US" sz="2800" dirty="0"/>
              <a:t>Class I TEs are copied in two stages</a:t>
            </a:r>
            <a:r>
              <a:rPr lang="en-US" sz="2800" dirty="0" smtClean="0"/>
              <a:t>:                                                  </a:t>
            </a:r>
            <a:r>
              <a:rPr lang="en-US" sz="2800" b="1" dirty="0" smtClean="0"/>
              <a:t>firstly</a:t>
            </a:r>
            <a:r>
              <a:rPr lang="en-US" sz="2800" dirty="0" smtClean="0"/>
              <a:t>, </a:t>
            </a:r>
            <a:r>
              <a:rPr lang="en-US" sz="2800" dirty="0"/>
              <a:t>they are transcribed from DNA to RNA, and the RNA produced is then reverse transcribed to DNA</a:t>
            </a:r>
            <a:r>
              <a:rPr lang="en-US" sz="2800" dirty="0" smtClean="0"/>
              <a:t>. </a:t>
            </a:r>
            <a:r>
              <a:rPr lang="en-US" sz="2800" b="1" dirty="0" smtClean="0"/>
              <a:t>Secondly</a:t>
            </a:r>
            <a:r>
              <a:rPr lang="en-US" sz="2800" dirty="0" smtClean="0"/>
              <a:t> </a:t>
            </a:r>
            <a:r>
              <a:rPr lang="en-US" sz="2800" dirty="0"/>
              <a:t>This copied DNA is then inserted back into the genome at a new position. The reverse transcription step is catalyzed by a </a:t>
            </a:r>
            <a:r>
              <a:rPr lang="en-US" sz="2800" b="1" dirty="0"/>
              <a:t>reverse transcriptase</a:t>
            </a:r>
            <a:r>
              <a:rPr lang="en-US" sz="2800" dirty="0"/>
              <a:t>, which is often encoded by the TE </a:t>
            </a:r>
            <a:r>
              <a:rPr lang="en-US" sz="2800" dirty="0" smtClean="0"/>
              <a:t>itself.</a:t>
            </a:r>
            <a:endParaRPr lang="en-US" sz="2800" dirty="0"/>
          </a:p>
        </p:txBody>
      </p:sp>
      <p:sp>
        <p:nvSpPr>
          <p:cNvPr id="2" name="Title 1"/>
          <p:cNvSpPr>
            <a:spLocks noGrp="1"/>
          </p:cNvSpPr>
          <p:nvPr>
            <p:ph type="title"/>
          </p:nvPr>
        </p:nvSpPr>
        <p:spPr/>
        <p:txBody>
          <a:bodyPr/>
          <a:lstStyle/>
          <a:p>
            <a:r>
              <a:rPr lang="en-US" b="1" dirty="0"/>
              <a:t>CLASSIFICATION:</a:t>
            </a:r>
          </a:p>
        </p:txBody>
      </p:sp>
    </p:spTree>
    <p:extLst>
      <p:ext uri="{BB962C8B-B14F-4D97-AF65-F5344CB8AC3E}">
        <p14:creationId xmlns="" xmlns:p14="http://schemas.microsoft.com/office/powerpoint/2010/main" val="1779771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762000" y="1524000"/>
            <a:ext cx="6858000" cy="41147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7467600" cy="258762"/>
          </a:xfrm>
        </p:spPr>
        <p:txBody>
          <a:bodyPr>
            <a:normAutofit fontScale="90000"/>
          </a:bodyPr>
          <a:lstStyle/>
          <a:p>
            <a:endParaRPr lang="en-US" dirty="0"/>
          </a:p>
        </p:txBody>
      </p:sp>
    </p:spTree>
    <p:extLst>
      <p:ext uri="{BB962C8B-B14F-4D97-AF65-F5344CB8AC3E}">
        <p14:creationId xmlns="" xmlns:p14="http://schemas.microsoft.com/office/powerpoint/2010/main" val="911288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t>The cut-and-paste transposition mechanism of class II TEs does not involve an RNA intermediate. The transpositions are catalyzed by several </a:t>
            </a:r>
            <a:r>
              <a:rPr lang="en-US" dirty="0" err="1"/>
              <a:t>transposase</a:t>
            </a:r>
            <a:r>
              <a:rPr lang="en-US" dirty="0"/>
              <a:t> enzymes. Some </a:t>
            </a:r>
            <a:r>
              <a:rPr lang="en-US" dirty="0" err="1"/>
              <a:t>transposases</a:t>
            </a:r>
            <a:r>
              <a:rPr lang="en-US" dirty="0"/>
              <a:t> non-specifically bind to any target site in DNA. . The </a:t>
            </a:r>
            <a:r>
              <a:rPr lang="en-US" dirty="0" err="1"/>
              <a:t>transposase</a:t>
            </a:r>
            <a:r>
              <a:rPr lang="en-US" dirty="0"/>
              <a:t> makes a staggered cut at the target site producing sticky ends, cuts out the DNA transposon and ligates it into the target site. A DNA polymerase fills in the resulting gaps from the sticky ends and DNA ligase closes the sugar-phosphate backbone. This results in target site duplication </a:t>
            </a:r>
          </a:p>
        </p:txBody>
      </p:sp>
      <p:sp>
        <p:nvSpPr>
          <p:cNvPr id="2" name="Title 1"/>
          <p:cNvSpPr>
            <a:spLocks noGrp="1"/>
          </p:cNvSpPr>
          <p:nvPr>
            <p:ph type="title"/>
          </p:nvPr>
        </p:nvSpPr>
        <p:spPr/>
        <p:txBody>
          <a:bodyPr/>
          <a:lstStyle/>
          <a:p>
            <a:r>
              <a:rPr lang="en-US" b="1" dirty="0"/>
              <a:t>DNA </a:t>
            </a:r>
            <a:r>
              <a:rPr lang="en-US" b="1" dirty="0" smtClean="0"/>
              <a:t>transposons (class 2):</a:t>
            </a:r>
            <a:endParaRPr lang="en-US" b="1" dirty="0"/>
          </a:p>
        </p:txBody>
      </p:sp>
    </p:spTree>
    <p:extLst>
      <p:ext uri="{BB962C8B-B14F-4D97-AF65-F5344CB8AC3E}">
        <p14:creationId xmlns="" xmlns:p14="http://schemas.microsoft.com/office/powerpoint/2010/main" val="1066193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7467600" cy="5864352"/>
          </a:xfrm>
        </p:spPr>
        <p:txBody>
          <a:bodyPr/>
          <a:lstStyle/>
          <a:p>
            <a:r>
              <a:rPr lang="en-US" dirty="0"/>
              <a:t>Cut-and-paste TEs may be duplicated if their transposition takes place during S phase of the cell cycle, when a donor site has already been replicated but a target site has not yet been replicated.</a:t>
            </a:r>
          </a:p>
        </p:txBody>
      </p:sp>
      <p:sp>
        <p:nvSpPr>
          <p:cNvPr id="2" name="Title 1"/>
          <p:cNvSpPr>
            <a:spLocks noGrp="1"/>
          </p:cNvSpPr>
          <p:nvPr>
            <p:ph type="title"/>
          </p:nvPr>
        </p:nvSpPr>
        <p:spPr>
          <a:xfrm>
            <a:off x="457200" y="274638"/>
            <a:ext cx="7467600" cy="182562"/>
          </a:xfrm>
        </p:spPr>
        <p:txBody>
          <a:bodyPr>
            <a:normAutofit fontScale="90000"/>
          </a:bodyPr>
          <a:lstStyle/>
          <a:p>
            <a:endParaRPr lang="en-US" dirty="0"/>
          </a:p>
        </p:txBody>
      </p:sp>
      <p:pic>
        <p:nvPicPr>
          <p:cNvPr id="4100"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667000" y="2133600"/>
            <a:ext cx="3810000" cy="457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461819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58</TotalTime>
  <Words>578</Words>
  <Application>Microsoft Office PowerPoint</Application>
  <PresentationFormat>On-screen Show (4:3)</PresentationFormat>
  <Paragraphs>29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Concourse</vt:lpstr>
      <vt:lpstr>COURSE TUTOR:  DR. SHAGHUFTA NAZ                          </vt:lpstr>
      <vt:lpstr>TRANSPOSONS</vt:lpstr>
      <vt:lpstr>DISCOVERY:</vt:lpstr>
      <vt:lpstr>EXPERIMENT:</vt:lpstr>
      <vt:lpstr>Slide 5</vt:lpstr>
      <vt:lpstr>CLASSIFICATION:</vt:lpstr>
      <vt:lpstr>Slide 7</vt:lpstr>
      <vt:lpstr>DNA transposons (class 2):</vt:lpstr>
      <vt:lpstr>Slide 9</vt:lpstr>
      <vt:lpstr>Autonomous and non-autonomous:</vt:lpstr>
      <vt:lpstr>Negative Effects of Transposons:</vt:lpstr>
      <vt:lpstr>Diseases: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TUBA SAHER SUBMITTED TO:  DR. SHAGHUFTA NAZ                          ROLL NO: 55</dc:title>
  <dc:creator>zainab</dc:creator>
  <cp:lastModifiedBy>HP</cp:lastModifiedBy>
  <cp:revision>7</cp:revision>
  <dcterms:created xsi:type="dcterms:W3CDTF">2020-06-21T16:20:04Z</dcterms:created>
  <dcterms:modified xsi:type="dcterms:W3CDTF">2020-07-03T16:12:20Z</dcterms:modified>
</cp:coreProperties>
</file>