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319" r:id="rId2"/>
    <p:sldId id="304" r:id="rId3"/>
    <p:sldId id="30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2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59" autoAdjust="0"/>
    <p:restoredTop sz="86441" autoAdjust="0"/>
  </p:normalViewPr>
  <p:slideViewPr>
    <p:cSldViewPr>
      <p:cViewPr varScale="1">
        <p:scale>
          <a:sx n="73" d="100"/>
          <a:sy n="73" d="100"/>
        </p:scale>
        <p:origin x="-1338" y="-10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EFDF7-CA5D-4000-BE1F-D54089F3AD42}" type="datetimeFigureOut">
              <a:rPr lang="en-US" smtClean="0"/>
              <a:pPr/>
              <a:t>9/13/2020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4155A-414F-47E5-B73D-D895D611BC41}" type="slidenum">
              <a:rPr lang="en-US" smtClean="0"/>
              <a:pPr/>
              <a:t>‹#›</a:t>
            </a:fld>
            <a:endParaRPr lang="en-US"/>
          </a:p>
        </p:txBody>
      </p:sp>
    </p:spTree>
    <p:extLst>
      <p:ext uri="{BB962C8B-B14F-4D97-AF65-F5344CB8AC3E}">
        <p14:creationId xmlns:p14="http://schemas.microsoft.com/office/powerpoint/2010/main" xmlns="" val="37710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128524-0EC1-42BF-9796-99C19F6C0263}" type="datetime1">
              <a:rPr lang="en-US" smtClean="0"/>
              <a:pPr/>
              <a:t>9/13/2020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6F22CB-BF76-458B-8DA4-2E20B4908C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752284-54A6-4079-AB5E-047D308C101F}" type="datetime1">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22CB-BF76-458B-8DA4-2E20B4908C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7CD3D7-ECBA-40FA-AC14-D184128D4D34}" type="datetime1">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22CB-BF76-458B-8DA4-2E20B4908C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12D65E-DEA2-4FBE-816D-6C875B54A65A}" type="datetime1">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22CB-BF76-458B-8DA4-2E20B4908C9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CA4EDC-5F61-402C-8E10-2FA67EDDFE07}" type="datetime1">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22CB-BF76-458B-8DA4-2E20B4908C9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FADAB2-99D1-4E08-9FD0-EFCEB4926F8C}" type="datetime1">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F22CB-BF76-458B-8DA4-2E20B4908C9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6292954-3562-4F34-AC9E-535AA55AEED2}" type="datetime1">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F22CB-BF76-458B-8DA4-2E20B4908C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CEB7B-4EB8-4881-8837-A5A8294BE9FC}" type="datetime1">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6F22CB-BF76-458B-8DA4-2E20B4908C9C}"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91C26-6A42-4099-A698-F46E12778E33}" type="datetime1">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F22CB-BF76-458B-8DA4-2E20B4908C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709520E-9DE0-4D80-955B-FCAD712AFC3D}" type="datetime1">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F22CB-BF76-458B-8DA4-2E20B4908C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AAB716-1B7F-424A-9579-BC7076CBB1B2}" type="datetime1">
              <a:rPr lang="en-US" smtClean="0"/>
              <a:pPr/>
              <a:t>9/13/2020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6F22CB-BF76-458B-8DA4-2E20B4908C9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3B3943-29F0-486A-BCD4-002ED80DE80F}" type="datetime1">
              <a:rPr lang="en-US" smtClean="0"/>
              <a:pPr/>
              <a:t>9/13/2020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6F22CB-BF76-458B-8DA4-2E20B4908C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Chromosomal_inversion" TargetMode="External"/><Relationship Id="rId3" Type="http://schemas.openxmlformats.org/officeDocument/2006/relationships/hyperlink" Target="https://en.wikipedia.org/wiki/Copy_number_variation" TargetMode="External"/><Relationship Id="rId7" Type="http://schemas.openxmlformats.org/officeDocument/2006/relationships/hyperlink" Target="https://en.wikipedia.org/wiki/Chromosomal_translocation" TargetMode="External"/><Relationship Id="rId2" Type="http://schemas.openxmlformats.org/officeDocument/2006/relationships/hyperlink" Target="https://en.wikipedia.org/wiki/Structural_variation" TargetMode="External"/><Relationship Id="rId1" Type="http://schemas.openxmlformats.org/officeDocument/2006/relationships/slideLayout" Target="../slideLayouts/slideLayout1.xml"/><Relationship Id="rId6" Type="http://schemas.openxmlformats.org/officeDocument/2006/relationships/hyperlink" Target="https://en.wikipedia.org/wiki/Chromosomal_rearrangement" TargetMode="External"/><Relationship Id="rId5" Type="http://schemas.openxmlformats.org/officeDocument/2006/relationships/hyperlink" Target="https://en.wikipedia.org/wiki/Gene_duplication" TargetMode="External"/><Relationship Id="rId4" Type="http://schemas.openxmlformats.org/officeDocument/2006/relationships/hyperlink" Target="https://en.wikipedia.org/wiki/Deletion_(genetic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D86324-1FD3-4BAB-8661-D1E0C45D8909}"/>
              </a:ext>
            </a:extLst>
          </p:cNvPr>
          <p:cNvSpPr>
            <a:spLocks noGrp="1"/>
          </p:cNvSpPr>
          <p:nvPr>
            <p:ph type="ctrTitle"/>
          </p:nvPr>
        </p:nvSpPr>
        <p:spPr/>
        <p:txBody>
          <a:bodyPr/>
          <a:lstStyle/>
          <a:p>
            <a:r>
              <a:rPr lang="en-US" dirty="0"/>
              <a:t>POPULATION GENETICS</a:t>
            </a:r>
          </a:p>
        </p:txBody>
      </p:sp>
      <p:sp>
        <p:nvSpPr>
          <p:cNvPr id="3" name="Subtitle 2">
            <a:extLst>
              <a:ext uri="{FF2B5EF4-FFF2-40B4-BE49-F238E27FC236}">
                <a16:creationId xmlns:a16="http://schemas.microsoft.com/office/drawing/2014/main" xmlns="" id="{81BB7307-C9FB-44C8-BC04-C58B0DC501C8}"/>
              </a:ext>
            </a:extLst>
          </p:cNvPr>
          <p:cNvSpPr>
            <a:spLocks noGrp="1"/>
          </p:cNvSpPr>
          <p:nvPr>
            <p:ph type="subTitle" idx="1"/>
          </p:nvPr>
        </p:nvSpPr>
        <p:spPr/>
        <p:txBody>
          <a:bodyPr>
            <a:normAutofit fontScale="92500" lnSpcReduction="20000"/>
          </a:bodyPr>
          <a:lstStyle/>
          <a:p>
            <a:r>
              <a:rPr lang="en-US" dirty="0" smtClean="0"/>
              <a:t>BS Genetics Course</a:t>
            </a:r>
          </a:p>
          <a:p>
            <a:r>
              <a:rPr lang="en-US" dirty="0" err="1" smtClean="0"/>
              <a:t>Dr.Shagufta</a:t>
            </a:r>
            <a:r>
              <a:rPr lang="en-US" dirty="0" smtClean="0"/>
              <a:t> </a:t>
            </a:r>
            <a:r>
              <a:rPr lang="en-US" dirty="0" err="1" smtClean="0"/>
              <a:t>Naz</a:t>
            </a:r>
            <a:endParaRPr lang="en-US" dirty="0" smtClean="0"/>
          </a:p>
          <a:p>
            <a:r>
              <a:rPr lang="en-US" dirty="0" smtClean="0"/>
              <a:t>Department of Zoology</a:t>
            </a:r>
            <a:endParaRPr lang="en-US" dirty="0"/>
          </a:p>
        </p:txBody>
      </p:sp>
      <p:sp>
        <p:nvSpPr>
          <p:cNvPr id="4" name="Slide Number Placeholder 3">
            <a:extLst>
              <a:ext uri="{FF2B5EF4-FFF2-40B4-BE49-F238E27FC236}">
                <a16:creationId xmlns:a16="http://schemas.microsoft.com/office/drawing/2014/main" xmlns="" id="{EC16E0C8-1D6A-46A9-831D-7D81370F30F8}"/>
              </a:ext>
            </a:extLst>
          </p:cNvPr>
          <p:cNvSpPr>
            <a:spLocks noGrp="1"/>
          </p:cNvSpPr>
          <p:nvPr>
            <p:ph type="sldNum" sz="quarter" idx="12"/>
          </p:nvPr>
        </p:nvSpPr>
        <p:spPr/>
        <p:txBody>
          <a:bodyPr/>
          <a:lstStyle/>
          <a:p>
            <a:fld id="{046F22CB-BF76-458B-8DA4-2E20B4908C9C}" type="slidenum">
              <a:rPr lang="en-US" smtClean="0"/>
              <a:pPr/>
              <a:t>1</a:t>
            </a:fld>
            <a:endParaRPr lang="en-US"/>
          </a:p>
        </p:txBody>
      </p:sp>
    </p:spTree>
    <p:extLst>
      <p:ext uri="{BB962C8B-B14F-4D97-AF65-F5344CB8AC3E}">
        <p14:creationId xmlns:p14="http://schemas.microsoft.com/office/powerpoint/2010/main" xmlns="" val="338747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5257800" cy="646331"/>
          </a:xfrm>
          <a:prstGeom prst="rect">
            <a:avLst/>
          </a:prstGeom>
          <a:noFill/>
        </p:spPr>
        <p:txBody>
          <a:bodyPr wrap="square" rtlCol="0">
            <a:spAutoFit/>
          </a:bodyPr>
          <a:lstStyle/>
          <a:p>
            <a:r>
              <a:rPr lang="en-US" sz="3600" dirty="0">
                <a:latin typeface="Aharoni" pitchFamily="2" charset="-79"/>
                <a:cs typeface="Aharoni" pitchFamily="2" charset="-79"/>
              </a:rPr>
              <a:t>3</a:t>
            </a:r>
            <a:r>
              <a:rPr lang="en-US" sz="3600" dirty="0">
                <a:latin typeface="+mj-lt"/>
                <a:cs typeface="Aharoni" pitchFamily="2" charset="-79"/>
              </a:rPr>
              <a:t>. </a:t>
            </a:r>
            <a:r>
              <a:rPr lang="en-US" sz="3600" dirty="0">
                <a:latin typeface="Times New Roman" panose="02020603050405020304" pitchFamily="18" charset="0"/>
                <a:cs typeface="Times New Roman" panose="02020603050405020304" pitchFamily="18" charset="0"/>
              </a:rPr>
              <a:t>Genetic drift:</a:t>
            </a:r>
          </a:p>
        </p:txBody>
      </p:sp>
      <p:sp>
        <p:nvSpPr>
          <p:cNvPr id="3" name="TextBox 2"/>
          <p:cNvSpPr txBox="1"/>
          <p:nvPr/>
        </p:nvSpPr>
        <p:spPr>
          <a:xfrm>
            <a:off x="304800" y="1143000"/>
            <a:ext cx="6858000" cy="4832092"/>
          </a:xfrm>
          <a:prstGeom prst="rect">
            <a:avLst/>
          </a:prstGeom>
          <a:noFill/>
        </p:spPr>
        <p:txBody>
          <a:bodyPr wrap="square" rtlCol="0">
            <a:spAutoFit/>
          </a:bodyPr>
          <a:lstStyle/>
          <a:p>
            <a:pPr>
              <a:buFont typeface="Arial" pitchFamily="34" charset="0"/>
              <a:buChar char="•"/>
            </a:pPr>
            <a:r>
              <a:rPr lang="en-US" sz="2800" dirty="0">
                <a:latin typeface="Times New Roman" panose="02020603050405020304" pitchFamily="18" charset="0"/>
                <a:cs typeface="Times New Roman" panose="02020603050405020304" pitchFamily="18" charset="0"/>
              </a:rPr>
              <a:t>Random loss of alleles</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More likely to occur in smaller population</a:t>
            </a:r>
          </a:p>
          <a:p>
            <a:endParaRPr lang="en-US" sz="2800" dirty="0">
              <a:latin typeface="Times New Roman" panose="02020603050405020304" pitchFamily="18" charset="0"/>
              <a:cs typeface="Times New Roman" panose="02020603050405020304" pitchFamily="18" charset="0"/>
            </a:endParaRPr>
          </a:p>
          <a:p>
            <a:pPr lvl="0">
              <a:buFont typeface="Arial" pitchFamily="34" charset="0"/>
              <a:buChar char="•"/>
            </a:pPr>
            <a:r>
              <a:rPr lang="en-US" sz="2800" b="1" dirty="0">
                <a:latin typeface="Times New Roman" panose="02020603050405020304" pitchFamily="18" charset="0"/>
                <a:cs typeface="Times New Roman" panose="02020603050405020304" pitchFamily="18" charset="0"/>
              </a:rPr>
              <a:t>Founder effect </a:t>
            </a:r>
            <a:r>
              <a:rPr lang="en-US" sz="2800" dirty="0">
                <a:latin typeface="Times New Roman" panose="02020603050405020304" pitchFamily="18" charset="0"/>
                <a:cs typeface="Times New Roman" panose="02020603050405020304" pitchFamily="18" charset="0"/>
              </a:rPr>
              <a:t>(when population is </a:t>
            </a:r>
            <a:r>
              <a:rPr lang="en-US" sz="2800" dirty="0" err="1">
                <a:latin typeface="Times New Roman" panose="02020603050405020304" pitchFamily="18" charset="0"/>
                <a:cs typeface="Times New Roman" panose="02020603050405020304" pitchFamily="18" charset="0"/>
              </a:rPr>
              <a:t>intially</a:t>
            </a:r>
            <a:r>
              <a:rPr lang="en-US" sz="2800" dirty="0">
                <a:latin typeface="Times New Roman" panose="02020603050405020304" pitchFamily="18" charset="0"/>
                <a:cs typeface="Times New Roman" panose="02020603050405020304" pitchFamily="18" charset="0"/>
              </a:rPr>
              <a:t> small)</a:t>
            </a:r>
          </a:p>
          <a:p>
            <a:pPr lvl="0">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lvl="0">
              <a:buFont typeface="Arial" pitchFamily="34" charset="0"/>
              <a:buChar char="•"/>
            </a:pPr>
            <a:r>
              <a:rPr lang="en-US" sz="2800" b="1" dirty="0">
                <a:latin typeface="Times New Roman" panose="02020603050405020304" pitchFamily="18" charset="0"/>
                <a:cs typeface="Times New Roman" panose="02020603050405020304" pitchFamily="18" charset="0"/>
              </a:rPr>
              <a:t>Bottleneck effect </a:t>
            </a:r>
            <a:r>
              <a:rPr lang="en-US" sz="2800" dirty="0">
                <a:latin typeface="Times New Roman" panose="02020603050405020304" pitchFamily="18" charset="0"/>
                <a:cs typeface="Times New Roman" panose="02020603050405020304" pitchFamily="18" charset="0"/>
              </a:rPr>
              <a:t>(population drastically reduced to small</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endParaRPr lang="en-US" sz="2800" dirty="0">
              <a:latin typeface="Andalus" pitchFamily="18" charset="-78"/>
              <a:cs typeface="Andalus" pitchFamily="18" charset="-78"/>
            </a:endParaRPr>
          </a:p>
        </p:txBody>
      </p:sp>
      <p:sp>
        <p:nvSpPr>
          <p:cNvPr id="5" name="Slide Number Placeholder 4">
            <a:extLst>
              <a:ext uri="{FF2B5EF4-FFF2-40B4-BE49-F238E27FC236}">
                <a16:creationId xmlns:a16="http://schemas.microsoft.com/office/drawing/2014/main" xmlns="" id="{068A44E1-E825-495C-B1F8-FA40EBFD23A1}"/>
              </a:ext>
            </a:extLst>
          </p:cNvPr>
          <p:cNvSpPr>
            <a:spLocks noGrp="1"/>
          </p:cNvSpPr>
          <p:nvPr>
            <p:ph type="sldNum" sz="quarter" idx="12"/>
          </p:nvPr>
        </p:nvSpPr>
        <p:spPr/>
        <p:txBody>
          <a:bodyPr/>
          <a:lstStyle/>
          <a:p>
            <a:fld id="{046F22CB-BF76-458B-8DA4-2E20B4908C9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184731" cy="369332"/>
          </a:xfrm>
          <a:prstGeom prst="rect">
            <a:avLst/>
          </a:prstGeom>
          <a:noFill/>
        </p:spPr>
        <p:txBody>
          <a:bodyPr wrap="none" rtlCol="0">
            <a:spAutoFit/>
          </a:bodyPr>
          <a:lstStyle/>
          <a:p>
            <a:endParaRPr lang="en-US" dirty="0"/>
          </a:p>
        </p:txBody>
      </p:sp>
      <p:sp>
        <p:nvSpPr>
          <p:cNvPr id="3" name="TextBox 2"/>
          <p:cNvSpPr txBox="1"/>
          <p:nvPr/>
        </p:nvSpPr>
        <p:spPr>
          <a:xfrm>
            <a:off x="228600" y="228600"/>
            <a:ext cx="7620000" cy="233910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Founder effect:</a:t>
            </a:r>
          </a:p>
          <a:p>
            <a:pPr algn="just"/>
            <a:endParaRPr lang="en-US" dirty="0">
              <a:latin typeface="Times New Roman" panose="02020603050405020304" pitchFamily="18" charset="0"/>
              <a:cs typeface="Times New Roman" panose="02020603050405020304" pitchFamily="18" charset="0"/>
            </a:endParaRPr>
          </a:p>
          <a:p>
            <a:pPr algn="just">
              <a:buFont typeface="Arial" pitchFamily="34" charset="0"/>
              <a:buChar char="•"/>
            </a:pPr>
            <a:r>
              <a:rPr lang="en-US" sz="2800" dirty="0">
                <a:latin typeface="Times New Roman" panose="02020603050405020304" pitchFamily="18" charset="0"/>
                <a:cs typeface="Times New Roman" panose="02020603050405020304" pitchFamily="18" charset="0"/>
              </a:rPr>
              <a:t>Small group of individuals establishes a population in a new location</a:t>
            </a:r>
          </a:p>
          <a:p>
            <a:pPr algn="just"/>
            <a:endParaRPr lang="en-US" dirty="0"/>
          </a:p>
          <a:p>
            <a:pPr algn="just"/>
            <a:endParaRPr lang="en-US" dirty="0"/>
          </a:p>
        </p:txBody>
      </p:sp>
      <p:pic>
        <p:nvPicPr>
          <p:cNvPr id="5" name="Picture 4" descr="Founder_effect_with_drift.jpg (1177×723)"/>
          <p:cNvPicPr/>
          <p:nvPr/>
        </p:nvPicPr>
        <p:blipFill>
          <a:blip r:embed="rId2"/>
          <a:srcRect/>
          <a:stretch>
            <a:fillRect/>
          </a:stretch>
        </p:blipFill>
        <p:spPr bwMode="auto">
          <a:xfrm>
            <a:off x="1676400" y="2133600"/>
            <a:ext cx="7239000" cy="312420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xmlns="" id="{403A8026-34E3-4325-BE8A-A3AE9F261143}"/>
              </a:ext>
            </a:extLst>
          </p:cNvPr>
          <p:cNvSpPr>
            <a:spLocks noGrp="1"/>
          </p:cNvSpPr>
          <p:nvPr>
            <p:ph type="sldNum" sz="quarter" idx="12"/>
          </p:nvPr>
        </p:nvSpPr>
        <p:spPr/>
        <p:txBody>
          <a:bodyPr/>
          <a:lstStyle/>
          <a:p>
            <a:fld id="{046F22CB-BF76-458B-8DA4-2E20B4908C9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543800" cy="233910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Bottleneck effect: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algn="just">
              <a:buFont typeface="Arial" pitchFamily="34" charset="0"/>
              <a:buChar char="•"/>
            </a:pPr>
            <a:r>
              <a:rPr lang="en-US" sz="2800" dirty="0">
                <a:latin typeface="Times New Roman" panose="02020603050405020304" pitchFamily="18" charset="0"/>
                <a:cs typeface="Times New Roman" panose="02020603050405020304" pitchFamily="18" charset="0"/>
              </a:rPr>
              <a:t>A sudden decrease in population size to a natural forces</a:t>
            </a:r>
            <a:r>
              <a:rPr lang="en-US" dirty="0">
                <a:latin typeface="Times New Roman" panose="02020603050405020304" pitchFamily="18" charset="0"/>
                <a:cs typeface="Times New Roman" panose="02020603050405020304" pitchFamily="18" charset="0"/>
              </a:rPr>
              <a:t> </a:t>
            </a:r>
          </a:p>
          <a:p>
            <a:endParaRPr lang="en-US" dirty="0"/>
          </a:p>
        </p:txBody>
      </p:sp>
      <p:pic>
        <p:nvPicPr>
          <p:cNvPr id="4" name="Picture 3" descr="https://upload.wikimedia.org/wikipedia/commons/6/67/Population_bottleneck.jpg"/>
          <p:cNvPicPr/>
          <p:nvPr/>
        </p:nvPicPr>
        <p:blipFill>
          <a:blip r:embed="rId2"/>
          <a:srcRect/>
          <a:stretch>
            <a:fillRect/>
          </a:stretch>
        </p:blipFill>
        <p:spPr bwMode="auto">
          <a:xfrm>
            <a:off x="1676400" y="2362200"/>
            <a:ext cx="6629400" cy="31242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xmlns="" id="{EE3FFC8C-8270-48F4-9D31-02F48B942266}"/>
              </a:ext>
            </a:extLst>
          </p:cNvPr>
          <p:cNvSpPr>
            <a:spLocks noGrp="1"/>
          </p:cNvSpPr>
          <p:nvPr>
            <p:ph type="sldNum" sz="quarter" idx="12"/>
          </p:nvPr>
        </p:nvSpPr>
        <p:spPr/>
        <p:txBody>
          <a:bodyPr/>
          <a:lstStyle/>
          <a:p>
            <a:fld id="{046F22CB-BF76-458B-8DA4-2E20B4908C9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6477000" cy="646331"/>
          </a:xfrm>
          <a:prstGeom prst="rect">
            <a:avLst/>
          </a:prstGeom>
          <a:noFill/>
        </p:spPr>
        <p:txBody>
          <a:bodyPr wrap="square" rtlCol="0">
            <a:spAutoFit/>
          </a:bodyPr>
          <a:lstStyle/>
          <a:p>
            <a:r>
              <a:rPr lang="en-US" sz="3600" dirty="0">
                <a:cs typeface="Aharoni" pitchFamily="2" charset="-79"/>
              </a:rPr>
              <a:t>4. </a:t>
            </a:r>
            <a:r>
              <a:rPr lang="en-US" sz="3600" dirty="0">
                <a:latin typeface="Times New Roman" panose="02020603050405020304" pitchFamily="18" charset="0"/>
                <a:cs typeface="Times New Roman" panose="02020603050405020304" pitchFamily="18" charset="0"/>
              </a:rPr>
              <a:t>Non random mating: </a:t>
            </a:r>
          </a:p>
        </p:txBody>
      </p:sp>
      <p:sp>
        <p:nvSpPr>
          <p:cNvPr id="5" name="TextBox 4"/>
          <p:cNvSpPr txBox="1"/>
          <p:nvPr/>
        </p:nvSpPr>
        <p:spPr>
          <a:xfrm>
            <a:off x="304800" y="914400"/>
            <a:ext cx="7467600" cy="4401205"/>
          </a:xfrm>
          <a:prstGeom prst="rect">
            <a:avLst/>
          </a:prstGeom>
          <a:noFill/>
        </p:spPr>
        <p:txBody>
          <a:bodyPr wrap="square" rtlCol="0">
            <a:spAutoFit/>
          </a:bodyPr>
          <a:lstStyle/>
          <a:p>
            <a:pPr>
              <a:buFont typeface="Arial" pitchFamily="34" charset="0"/>
              <a:buChar char="•"/>
            </a:pPr>
            <a:r>
              <a:rPr lang="en-US" sz="2800" dirty="0">
                <a:latin typeface="Times New Roman" panose="02020603050405020304" pitchFamily="18" charset="0"/>
                <a:cs typeface="Times New Roman" panose="02020603050405020304" pitchFamily="18" charset="0"/>
              </a:rPr>
              <a:t>Mating that occurs more or less frequently than expected by chance</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b="1" dirty="0">
                <a:latin typeface="Times New Roman" panose="02020603050405020304" pitchFamily="18" charset="0"/>
                <a:cs typeface="Times New Roman" panose="02020603050405020304" pitchFamily="18" charset="0"/>
              </a:rPr>
              <a:t>Inbreeding:  </a:t>
            </a:r>
          </a:p>
          <a:p>
            <a:pPr marL="465138">
              <a:buFont typeface="Wingdings" pitchFamily="2" charset="2"/>
              <a:buChar char="q"/>
            </a:pPr>
            <a:r>
              <a:rPr lang="en-US" sz="2800" dirty="0">
                <a:latin typeface="Times New Roman" panose="02020603050405020304" pitchFamily="18" charset="0"/>
                <a:cs typeface="Times New Roman" panose="02020603050405020304" pitchFamily="18" charset="0"/>
              </a:rPr>
              <a:t>mating with relatives</a:t>
            </a:r>
          </a:p>
          <a:p>
            <a:pPr marL="465138">
              <a:buFont typeface="Wingdings" pitchFamily="2" charset="2"/>
              <a:buChar char="q"/>
            </a:pPr>
            <a:r>
              <a:rPr lang="en-US" sz="2800" dirty="0">
                <a:latin typeface="Times New Roman" panose="02020603050405020304" pitchFamily="18" charset="0"/>
                <a:cs typeface="Times New Roman" panose="02020603050405020304" pitchFamily="18" charset="0"/>
              </a:rPr>
              <a:t>increase </a:t>
            </a:r>
            <a:r>
              <a:rPr lang="en-US" sz="2800" dirty="0" err="1">
                <a:latin typeface="Times New Roman" panose="02020603050405020304" pitchFamily="18" charset="0"/>
                <a:cs typeface="Times New Roman" panose="02020603050405020304" pitchFamily="18" charset="0"/>
              </a:rPr>
              <a:t>homozygosity</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b="1" dirty="0">
                <a:latin typeface="Times New Roman" panose="02020603050405020304" pitchFamily="18" charset="0"/>
                <a:cs typeface="Times New Roman" panose="02020603050405020304" pitchFamily="18" charset="0"/>
              </a:rPr>
              <a:t>Out breeding:</a:t>
            </a:r>
            <a:r>
              <a:rPr lang="en-US" sz="2800" dirty="0">
                <a:latin typeface="Times New Roman" panose="02020603050405020304" pitchFamily="18" charset="0"/>
                <a:cs typeface="Times New Roman" panose="02020603050405020304" pitchFamily="18" charset="0"/>
              </a:rPr>
              <a:t>      </a:t>
            </a:r>
          </a:p>
          <a:p>
            <a:pPr marL="465138">
              <a:buFont typeface="Wingdings" pitchFamily="2" charset="2"/>
              <a:buChar char="q"/>
            </a:pPr>
            <a:r>
              <a:rPr lang="en-US" sz="2800" dirty="0">
                <a:latin typeface="Times New Roman" panose="02020603050405020304" pitchFamily="18" charset="0"/>
                <a:cs typeface="Times New Roman" panose="02020603050405020304" pitchFamily="18" charset="0"/>
              </a:rPr>
              <a:t>mating with non- relatives</a:t>
            </a:r>
          </a:p>
          <a:p>
            <a:pPr marL="465138">
              <a:buFont typeface="Wingdings" pitchFamily="2" charset="2"/>
              <a:buChar char="q"/>
            </a:pPr>
            <a:r>
              <a:rPr lang="en-US" sz="2800" dirty="0">
                <a:latin typeface="Times New Roman" panose="02020603050405020304" pitchFamily="18" charset="0"/>
                <a:cs typeface="Times New Roman" panose="02020603050405020304" pitchFamily="18" charset="0"/>
              </a:rPr>
              <a:t>increase </a:t>
            </a:r>
            <a:r>
              <a:rPr lang="en-US" sz="2800" dirty="0" err="1">
                <a:latin typeface="Times New Roman" panose="02020603050405020304" pitchFamily="18" charset="0"/>
                <a:cs typeface="Times New Roman" panose="02020603050405020304" pitchFamily="18" charset="0"/>
              </a:rPr>
              <a:t>heterozygosity</a:t>
            </a:r>
            <a:r>
              <a:rPr lang="en-US" sz="2800" dirty="0">
                <a:latin typeface="Times New Roman" panose="02020603050405020304" pitchFamily="18" charset="0"/>
                <a:cs typeface="Times New Roman" panose="02020603050405020304" pitchFamily="18" charset="0"/>
              </a:rPr>
              <a:t>    </a:t>
            </a:r>
          </a:p>
        </p:txBody>
      </p:sp>
      <p:pic>
        <p:nvPicPr>
          <p:cNvPr id="38914" name="Picture 2" descr="1 1 Social Relations. 2 2 Introduction Behavioral Ecology: Study ..."/>
          <p:cNvPicPr>
            <a:picLocks noChangeAspect="1" noChangeArrowheads="1"/>
          </p:cNvPicPr>
          <p:nvPr/>
        </p:nvPicPr>
        <p:blipFill>
          <a:blip r:embed="rId2"/>
          <a:srcRect/>
          <a:stretch>
            <a:fillRect/>
          </a:stretch>
        </p:blipFill>
        <p:spPr bwMode="auto">
          <a:xfrm>
            <a:off x="5105400" y="1600200"/>
            <a:ext cx="4038600" cy="2971801"/>
          </a:xfrm>
          <a:prstGeom prst="rect">
            <a:avLst/>
          </a:prstGeom>
          <a:noFill/>
        </p:spPr>
      </p:pic>
      <p:sp>
        <p:nvSpPr>
          <p:cNvPr id="3" name="Slide Number Placeholder 2">
            <a:extLst>
              <a:ext uri="{FF2B5EF4-FFF2-40B4-BE49-F238E27FC236}">
                <a16:creationId xmlns:a16="http://schemas.microsoft.com/office/drawing/2014/main" xmlns="" id="{C8B0363D-A979-4A43-85DF-FD48147C952B}"/>
              </a:ext>
            </a:extLst>
          </p:cNvPr>
          <p:cNvSpPr>
            <a:spLocks noGrp="1"/>
          </p:cNvSpPr>
          <p:nvPr>
            <p:ph type="sldNum" sz="quarter" idx="12"/>
          </p:nvPr>
        </p:nvSpPr>
        <p:spPr/>
        <p:txBody>
          <a:bodyPr/>
          <a:lstStyle/>
          <a:p>
            <a:fld id="{046F22CB-BF76-458B-8DA4-2E20B4908C9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3429000" cy="1200329"/>
          </a:xfrm>
          <a:prstGeom prst="rect">
            <a:avLst/>
          </a:prstGeom>
          <a:noFill/>
        </p:spPr>
        <p:txBody>
          <a:bodyPr wrap="square" rtlCol="0">
            <a:spAutoFit/>
          </a:bodyPr>
          <a:lstStyle/>
          <a:p>
            <a:r>
              <a:rPr lang="en-US" sz="3600" dirty="0">
                <a:latin typeface="Aharoni" pitchFamily="2" charset="-79"/>
                <a:cs typeface="Aharoni" pitchFamily="2" charset="-79"/>
              </a:rPr>
              <a:t>5. </a:t>
            </a:r>
            <a:r>
              <a:rPr lang="en-US" sz="3600" dirty="0">
                <a:latin typeface="Times New Roman" panose="02020603050405020304" pitchFamily="18" charset="0"/>
                <a:cs typeface="Times New Roman" panose="02020603050405020304" pitchFamily="18" charset="0"/>
              </a:rPr>
              <a:t>Selection:</a:t>
            </a:r>
          </a:p>
          <a:p>
            <a:endParaRPr lang="en-US" sz="3600" dirty="0">
              <a:latin typeface="Aharoni" pitchFamily="2" charset="-79"/>
              <a:cs typeface="Aharoni" pitchFamily="2" charset="-79"/>
            </a:endParaRPr>
          </a:p>
        </p:txBody>
      </p:sp>
      <p:sp>
        <p:nvSpPr>
          <p:cNvPr id="3" name="TextBox 2"/>
          <p:cNvSpPr txBox="1"/>
          <p:nvPr/>
        </p:nvSpPr>
        <p:spPr>
          <a:xfrm>
            <a:off x="304800" y="990600"/>
            <a:ext cx="7696200" cy="4832092"/>
          </a:xfrm>
          <a:prstGeom prst="rect">
            <a:avLst/>
          </a:prstGeom>
          <a:noFill/>
        </p:spPr>
        <p:txBody>
          <a:bodyPr wrap="square" rtlCol="0">
            <a:spAutoFit/>
          </a:bodyPr>
          <a:lstStyle/>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Some individuals leave behind more offspring than others.</a:t>
            </a:r>
          </a:p>
          <a:p>
            <a:pPr fontAlgn="base">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lvl="0" fontAlgn="base">
              <a:buFont typeface="Arial" pitchFamily="34" charset="0"/>
              <a:buChar char="•"/>
            </a:pPr>
            <a:r>
              <a:rPr lang="en-US" sz="2800" b="1" dirty="0">
                <a:latin typeface="Times New Roman" panose="02020603050405020304" pitchFamily="18" charset="0"/>
                <a:cs typeface="Times New Roman" panose="02020603050405020304" pitchFamily="18" charset="0"/>
              </a:rPr>
              <a:t>Artificial selection</a:t>
            </a:r>
          </a:p>
          <a:p>
            <a:pPr lvl="0" fontAlgn="base"/>
            <a:endParaRPr lang="en-US" sz="2800" dirty="0">
              <a:latin typeface="Times New Roman" panose="02020603050405020304" pitchFamily="18" charset="0"/>
              <a:cs typeface="Times New Roman" panose="02020603050405020304" pitchFamily="18" charset="0"/>
            </a:endParaRPr>
          </a:p>
          <a:p>
            <a:pPr marL="566738" lvl="0" indent="-58738" fontAlgn="base">
              <a:buFont typeface="Wingdings" pitchFamily="2" charset="2"/>
              <a:buChar char="q"/>
            </a:pPr>
            <a:r>
              <a:rPr lang="en-US" sz="2800" dirty="0">
                <a:latin typeface="Times New Roman" panose="02020603050405020304" pitchFamily="18" charset="0"/>
                <a:cs typeface="Times New Roman" panose="02020603050405020304" pitchFamily="18" charset="0"/>
              </a:rPr>
              <a:t>Breeder select for desired characteristics</a:t>
            </a:r>
          </a:p>
          <a:p>
            <a:pPr lvl="0" fontAlgn="base"/>
            <a:endParaRPr lang="en-US" sz="2800" dirty="0">
              <a:latin typeface="Times New Roman" panose="02020603050405020304" pitchFamily="18" charset="0"/>
              <a:cs typeface="Times New Roman" panose="02020603050405020304" pitchFamily="18" charset="0"/>
            </a:endParaRPr>
          </a:p>
          <a:p>
            <a:pPr lvl="0" fontAlgn="base">
              <a:buFont typeface="Arial" pitchFamily="34" charset="0"/>
              <a:buChar char="•"/>
            </a:pPr>
            <a:r>
              <a:rPr lang="en-US" sz="2800" b="1" dirty="0">
                <a:latin typeface="Times New Roman" panose="02020603050405020304" pitchFamily="18" charset="0"/>
                <a:cs typeface="Times New Roman" panose="02020603050405020304" pitchFamily="18" charset="0"/>
              </a:rPr>
              <a:t>Natural selection</a:t>
            </a:r>
          </a:p>
          <a:p>
            <a:r>
              <a:rPr lang="en-US" sz="2800" b="1" dirty="0">
                <a:latin typeface="Times New Roman" panose="02020603050405020304" pitchFamily="18" charset="0"/>
                <a:cs typeface="Times New Roman" panose="02020603050405020304" pitchFamily="18" charset="0"/>
              </a:rPr>
              <a:t> </a:t>
            </a:r>
          </a:p>
          <a:p>
            <a:pPr marL="508000">
              <a:buFont typeface="Wingdings" pitchFamily="2" charset="2"/>
              <a:buChar char="q"/>
            </a:pPr>
            <a:r>
              <a:rPr lang="en-US" sz="2800" dirty="0">
                <a:latin typeface="Times New Roman" panose="02020603050405020304" pitchFamily="18" charset="0"/>
                <a:cs typeface="Times New Roman" panose="02020603050405020304" pitchFamily="18" charset="0"/>
              </a:rPr>
              <a:t>Environment selects for adapted characteristics</a:t>
            </a:r>
          </a:p>
        </p:txBody>
      </p:sp>
      <p:sp>
        <p:nvSpPr>
          <p:cNvPr id="4" name="Slide Number Placeholder 3">
            <a:extLst>
              <a:ext uri="{FF2B5EF4-FFF2-40B4-BE49-F238E27FC236}">
                <a16:creationId xmlns:a16="http://schemas.microsoft.com/office/drawing/2014/main" xmlns="" id="{7BD08131-7BBD-49E3-BE3E-342BB9889B71}"/>
              </a:ext>
            </a:extLst>
          </p:cNvPr>
          <p:cNvSpPr>
            <a:spLocks noGrp="1"/>
          </p:cNvSpPr>
          <p:nvPr>
            <p:ph type="sldNum" sz="quarter" idx="12"/>
          </p:nvPr>
        </p:nvSpPr>
        <p:spPr/>
        <p:txBody>
          <a:bodyPr/>
          <a:lstStyle/>
          <a:p>
            <a:fld id="{046F22CB-BF76-458B-8DA4-2E20B4908C9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6553200"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Types of natural selection:</a:t>
            </a:r>
          </a:p>
          <a:p>
            <a:endParaRPr lang="en-US" sz="3600" b="1" dirty="0">
              <a:latin typeface="Aharoni" pitchFamily="2" charset="-79"/>
              <a:cs typeface="Aharoni" pitchFamily="2" charset="-79"/>
            </a:endParaRPr>
          </a:p>
        </p:txBody>
      </p:sp>
      <p:sp>
        <p:nvSpPr>
          <p:cNvPr id="3" name="TextBox 2"/>
          <p:cNvSpPr txBox="1"/>
          <p:nvPr/>
        </p:nvSpPr>
        <p:spPr>
          <a:xfrm>
            <a:off x="304800" y="1066800"/>
            <a:ext cx="7620000" cy="4401205"/>
          </a:xfrm>
          <a:prstGeom prst="rect">
            <a:avLst/>
          </a:prstGeom>
          <a:noFill/>
        </p:spPr>
        <p:txBody>
          <a:bodyPr wrap="square" rtlCol="0">
            <a:spAutoFit/>
          </a:bodyPr>
          <a:lstStyle/>
          <a:p>
            <a:pPr fontAlgn="base">
              <a:buFont typeface="Arial" pitchFamily="34" charset="0"/>
              <a:buChar char="•"/>
            </a:pPr>
            <a:r>
              <a:rPr lang="en-US" sz="2800" dirty="0">
                <a:latin typeface="Andalus" pitchFamily="18" charset="-78"/>
                <a:cs typeface="Andalus" pitchFamily="18" charset="-78"/>
              </a:rPr>
              <a:t> </a:t>
            </a:r>
            <a:r>
              <a:rPr lang="en-US" sz="2800" dirty="0">
                <a:latin typeface="Times New Roman" panose="02020603050405020304" pitchFamily="18" charset="0"/>
                <a:cs typeface="Times New Roman" panose="02020603050405020304" pitchFamily="18" charset="0"/>
              </a:rPr>
              <a:t>Three types of natural selection have been identified.</a:t>
            </a:r>
          </a:p>
          <a:p>
            <a:pPr fontAlgn="base"/>
            <a:endParaRPr lang="en-US" sz="2800" dirty="0">
              <a:latin typeface="Times New Roman" panose="02020603050405020304" pitchFamily="18" charset="0"/>
              <a:cs typeface="Times New Roman" panose="02020603050405020304" pitchFamily="18" charset="0"/>
            </a:endParaRPr>
          </a:p>
          <a:p>
            <a:pPr marL="514350" lvl="0" indent="-514350" fontAlgn="base">
              <a:buFont typeface="+mj-lt"/>
              <a:buAutoNum type="arabicPeriod"/>
            </a:pPr>
            <a:r>
              <a:rPr lang="en-US" sz="2800" dirty="0">
                <a:latin typeface="Times New Roman" panose="02020603050405020304" pitchFamily="18" charset="0"/>
                <a:cs typeface="Times New Roman" panose="02020603050405020304" pitchFamily="18" charset="0"/>
              </a:rPr>
              <a:t>Stabilizing selection</a:t>
            </a:r>
          </a:p>
          <a:p>
            <a:pPr marL="514350" lvl="0" indent="-514350" fontAlgn="base">
              <a:buFont typeface="+mj-lt"/>
              <a:buAutoNum type="arabicPeriod"/>
            </a:pPr>
            <a:endParaRPr lang="en-US" sz="2800" dirty="0">
              <a:latin typeface="Times New Roman" panose="02020603050405020304" pitchFamily="18" charset="0"/>
              <a:cs typeface="Times New Roman" panose="02020603050405020304" pitchFamily="18" charset="0"/>
            </a:endParaRPr>
          </a:p>
          <a:p>
            <a:pPr marL="514350" lvl="0" indent="-514350" fontAlgn="base">
              <a:buFont typeface="+mj-lt"/>
              <a:buAutoNum type="arabicPeriod"/>
            </a:pPr>
            <a:r>
              <a:rPr lang="en-US" sz="2800" dirty="0">
                <a:latin typeface="Times New Roman" panose="02020603050405020304" pitchFamily="18" charset="0"/>
                <a:cs typeface="Times New Roman" panose="02020603050405020304" pitchFamily="18" charset="0"/>
              </a:rPr>
              <a:t>Disruptive selection</a:t>
            </a:r>
          </a:p>
          <a:p>
            <a:pPr marL="514350" lvl="0" indent="-514350" fontAlgn="base">
              <a:buFont typeface="+mj-lt"/>
              <a:buAutoNum type="arabicPeriod"/>
            </a:pPr>
            <a:endParaRPr lang="en-US" sz="2800" dirty="0">
              <a:latin typeface="Times New Roman" panose="02020603050405020304" pitchFamily="18" charset="0"/>
              <a:cs typeface="Times New Roman" panose="02020603050405020304" pitchFamily="18" charset="0"/>
            </a:endParaRPr>
          </a:p>
          <a:p>
            <a:pPr marL="514350" lvl="0" indent="-514350" fontAlgn="base">
              <a:buFont typeface="+mj-lt"/>
              <a:buAutoNum type="arabicPeriod"/>
            </a:pPr>
            <a:r>
              <a:rPr lang="en-US" sz="2800" dirty="0">
                <a:latin typeface="Times New Roman" panose="02020603050405020304" pitchFamily="18" charset="0"/>
                <a:cs typeface="Times New Roman" panose="02020603050405020304" pitchFamily="18" charset="0"/>
              </a:rPr>
              <a:t>Directional selection </a:t>
            </a:r>
          </a:p>
          <a:p>
            <a:pPr fontAlgn="base"/>
            <a:r>
              <a:rPr lang="en-US" sz="2800" dirty="0">
                <a:latin typeface="Times New Roman" panose="02020603050405020304" pitchFamily="18" charset="0"/>
                <a:cs typeface="Times New Roman" panose="02020603050405020304" pitchFamily="18" charset="0"/>
              </a:rPr>
              <a:t> </a:t>
            </a:r>
          </a:p>
          <a:p>
            <a:pPr lvl="0" fontAlgn="base"/>
            <a:r>
              <a:rPr lang="en-US" sz="2800" dirty="0">
                <a:latin typeface="Andalus" pitchFamily="18" charset="-78"/>
                <a:cs typeface="Andalus" pitchFamily="18" charset="-78"/>
              </a:rPr>
              <a:t> </a:t>
            </a:r>
          </a:p>
        </p:txBody>
      </p:sp>
      <p:pic>
        <p:nvPicPr>
          <p:cNvPr id="37890" name="Picture 2" descr="Stabilizing Selection Directional Selection Disruptive Selection ..."/>
          <p:cNvPicPr>
            <a:picLocks noChangeAspect="1" noChangeArrowheads="1"/>
          </p:cNvPicPr>
          <p:nvPr/>
        </p:nvPicPr>
        <p:blipFill>
          <a:blip r:embed="rId2"/>
          <a:srcRect/>
          <a:stretch>
            <a:fillRect/>
          </a:stretch>
        </p:blipFill>
        <p:spPr bwMode="auto">
          <a:xfrm>
            <a:off x="4343400" y="1981200"/>
            <a:ext cx="4495800" cy="2971800"/>
          </a:xfrm>
          <a:prstGeom prst="rect">
            <a:avLst/>
          </a:prstGeom>
          <a:noFill/>
        </p:spPr>
      </p:pic>
      <p:sp>
        <p:nvSpPr>
          <p:cNvPr id="4" name="Slide Number Placeholder 3">
            <a:extLst>
              <a:ext uri="{FF2B5EF4-FFF2-40B4-BE49-F238E27FC236}">
                <a16:creationId xmlns:a16="http://schemas.microsoft.com/office/drawing/2014/main" xmlns="" id="{8B7289D5-3031-407E-A010-420535B331F1}"/>
              </a:ext>
            </a:extLst>
          </p:cNvPr>
          <p:cNvSpPr>
            <a:spLocks noGrp="1"/>
          </p:cNvSpPr>
          <p:nvPr>
            <p:ph type="sldNum" sz="quarter" idx="12"/>
          </p:nvPr>
        </p:nvSpPr>
        <p:spPr/>
        <p:txBody>
          <a:bodyPr/>
          <a:lstStyle/>
          <a:p>
            <a:fld id="{046F22CB-BF76-458B-8DA4-2E20B4908C9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7315200" cy="4216539"/>
          </a:xfrm>
          <a:prstGeom prst="rect">
            <a:avLst/>
          </a:prstGeom>
        </p:spPr>
        <p:txBody>
          <a:bodyPr wrap="square">
            <a:spAutoFit/>
          </a:bodyPr>
          <a:lstStyle/>
          <a:p>
            <a:pPr lvl="0" fontAlgn="base"/>
            <a:r>
              <a:rPr lang="en-US" sz="3600" b="1" dirty="0">
                <a:latin typeface="Aharoni" pitchFamily="2" charset="-79"/>
                <a:cs typeface="Aharoni" pitchFamily="2" charset="-79"/>
              </a:rPr>
              <a:t>1. </a:t>
            </a:r>
            <a:r>
              <a:rPr lang="en-US" sz="3600" b="1" dirty="0">
                <a:latin typeface="Times New Roman" panose="02020603050405020304" pitchFamily="18" charset="0"/>
                <a:cs typeface="Times New Roman" panose="02020603050405020304" pitchFamily="18" charset="0"/>
              </a:rPr>
              <a:t>Stabilizing  selection:</a:t>
            </a:r>
            <a:br>
              <a:rPr 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Genetic diversity decreases as the population stabilizes on a particular trait value.</a:t>
            </a:r>
          </a:p>
          <a:p>
            <a:pPr fontAlgn="base">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Example:</a:t>
            </a:r>
          </a:p>
          <a:p>
            <a:pPr fontAlgn="base"/>
            <a:endParaRPr lang="en-US" sz="2800" dirty="0">
              <a:latin typeface="Times New Roman" panose="02020603050405020304" pitchFamily="18" charset="0"/>
              <a:cs typeface="Times New Roman" panose="02020603050405020304" pitchFamily="18" charset="0"/>
            </a:endParaRPr>
          </a:p>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Birth weight of human body</a:t>
            </a:r>
          </a:p>
          <a:p>
            <a:pPr fontAlgn="base">
              <a:buFont typeface="Arial" pitchFamily="34" charset="0"/>
              <a:buChar char="•"/>
            </a:pPr>
            <a:endParaRPr lang="en-US" sz="2800" dirty="0">
              <a:latin typeface="Andalus" pitchFamily="18" charset="-78"/>
              <a:cs typeface="Andalus" pitchFamily="18" charset="-78"/>
            </a:endParaRPr>
          </a:p>
        </p:txBody>
      </p:sp>
      <p:sp>
        <p:nvSpPr>
          <p:cNvPr id="4" name="Slide Number Placeholder 3">
            <a:extLst>
              <a:ext uri="{FF2B5EF4-FFF2-40B4-BE49-F238E27FC236}">
                <a16:creationId xmlns:a16="http://schemas.microsoft.com/office/drawing/2014/main" xmlns="" id="{BBAFF0D7-28E8-451C-80C7-D29E453CE052}"/>
              </a:ext>
            </a:extLst>
          </p:cNvPr>
          <p:cNvSpPr>
            <a:spLocks noGrp="1"/>
          </p:cNvSpPr>
          <p:nvPr>
            <p:ph type="sldNum" sz="quarter" idx="12"/>
          </p:nvPr>
        </p:nvSpPr>
        <p:spPr/>
        <p:txBody>
          <a:bodyPr/>
          <a:lstStyle/>
          <a:p>
            <a:fld id="{046F22CB-BF76-458B-8DA4-2E20B4908C9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391400" cy="3046988"/>
          </a:xfrm>
          <a:prstGeom prst="rect">
            <a:avLst/>
          </a:prstGeom>
        </p:spPr>
        <p:txBody>
          <a:bodyPr wrap="square">
            <a:spAutoFit/>
          </a:bodyPr>
          <a:lstStyle/>
          <a:p>
            <a:pPr algn="just" fontAlgn="base"/>
            <a:endParaRPr lang="en-US" dirty="0"/>
          </a:p>
          <a:p>
            <a:pPr lvl="0" algn="just" fontAlgn="base"/>
            <a:r>
              <a:rPr lang="en-US" sz="3600" b="1" dirty="0">
                <a:latin typeface="Aharoni" pitchFamily="2" charset="-79"/>
                <a:cs typeface="Aharoni" pitchFamily="2" charset="-79"/>
              </a:rPr>
              <a:t>2. </a:t>
            </a:r>
            <a:r>
              <a:rPr lang="en-US" sz="3600" b="1" dirty="0">
                <a:latin typeface="Times New Roman" panose="02020603050405020304" pitchFamily="18" charset="0"/>
                <a:cs typeface="Times New Roman" panose="02020603050405020304" pitchFamily="18" charset="0"/>
              </a:rPr>
              <a:t>Disruptive selection</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 Disruptive selection, describe change in population genetics in which extreme </a:t>
            </a:r>
            <a:r>
              <a:rPr lang="en-US" sz="2800" dirty="0" err="1">
                <a:latin typeface="Times New Roman" panose="02020603050405020304" pitchFamily="18" charset="0"/>
                <a:cs typeface="Times New Roman" panose="02020603050405020304" pitchFamily="18" charset="0"/>
              </a:rPr>
              <a:t>vaue</a:t>
            </a:r>
            <a:r>
              <a:rPr lang="en-US" sz="2800" dirty="0">
                <a:latin typeface="Times New Roman" panose="02020603050405020304" pitchFamily="18" charset="0"/>
                <a:cs typeface="Times New Roman" panose="02020603050405020304" pitchFamily="18" charset="0"/>
              </a:rPr>
              <a:t> for trait are </a:t>
            </a:r>
            <a:r>
              <a:rPr lang="en-US" sz="2800" dirty="0" err="1">
                <a:latin typeface="Times New Roman" panose="02020603050405020304" pitchFamily="18" charset="0"/>
                <a:cs typeface="Times New Roman" panose="02020603050405020304" pitchFamily="18" charset="0"/>
              </a:rPr>
              <a:t>favour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overintermediate</a:t>
            </a:r>
            <a:r>
              <a:rPr lang="en-US" sz="2800" dirty="0">
                <a:latin typeface="Times New Roman" panose="02020603050405020304" pitchFamily="18" charset="0"/>
                <a:cs typeface="Times New Roman" panose="02020603050405020304" pitchFamily="18" charset="0"/>
              </a:rPr>
              <a:t> values</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8381365-D8DF-40E0-AB6D-FD8BD186B942}"/>
              </a:ext>
            </a:extLst>
          </p:cNvPr>
          <p:cNvSpPr>
            <a:spLocks noGrp="1"/>
          </p:cNvSpPr>
          <p:nvPr>
            <p:ph type="sldNum" sz="quarter" idx="12"/>
          </p:nvPr>
        </p:nvSpPr>
        <p:spPr/>
        <p:txBody>
          <a:bodyPr/>
          <a:lstStyle/>
          <a:p>
            <a:fld id="{046F22CB-BF76-458B-8DA4-2E20B4908C9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05800" cy="4647426"/>
          </a:xfrm>
          <a:prstGeom prst="rect">
            <a:avLst/>
          </a:prstGeom>
        </p:spPr>
        <p:txBody>
          <a:bodyPr wrap="square">
            <a:spAutoFit/>
          </a:bodyPr>
          <a:lstStyle/>
          <a:p>
            <a:pPr lvl="0" fontAlgn="base"/>
            <a:r>
              <a:rPr lang="en-US" sz="2800" b="1" dirty="0">
                <a:latin typeface="Andalus" pitchFamily="18" charset="-78"/>
                <a:cs typeface="Andalus" pitchFamily="18" charset="-78"/>
              </a:rPr>
              <a:t>3. </a:t>
            </a:r>
            <a:r>
              <a:rPr lang="en-US" sz="3600" b="1" dirty="0">
                <a:latin typeface="Times New Roman" panose="02020603050405020304" pitchFamily="18" charset="0"/>
                <a:cs typeface="Times New Roman" panose="02020603050405020304" pitchFamily="18" charset="0"/>
              </a:rPr>
              <a:t>Directional selection</a:t>
            </a:r>
            <a:r>
              <a:rPr lang="en-US" b="1" dirty="0">
                <a:latin typeface="Times New Roman" panose="02020603050405020304" pitchFamily="18" charset="0"/>
                <a:cs typeface="Times New Roman" panose="02020603050405020304" pitchFamily="18" charset="0"/>
              </a:rPr>
              <a:t>:</a:t>
            </a:r>
          </a:p>
          <a:p>
            <a:pPr lvl="0" fontAlgn="base"/>
            <a:endParaRPr lang="en-US" dirty="0">
              <a:latin typeface="Times New Roman" panose="02020603050405020304" pitchFamily="18" charset="0"/>
              <a:cs typeface="Times New Roman" panose="02020603050405020304" pitchFamily="18" charset="0"/>
            </a:endParaRPr>
          </a:p>
          <a:p>
            <a:pPr lvl="0" fontAlgn="base"/>
            <a:endParaRPr lang="en-US" dirty="0">
              <a:latin typeface="Times New Roman" panose="02020603050405020304" pitchFamily="18" charset="0"/>
              <a:cs typeface="Times New Roman" panose="02020603050405020304" pitchFamily="18" charset="0"/>
            </a:endParaRPr>
          </a:p>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Directional selection is a mode of natural selection in which a single phenotype is </a:t>
            </a:r>
            <a:r>
              <a:rPr lang="en-US" sz="2800" dirty="0" err="1">
                <a:latin typeface="Times New Roman" panose="02020603050405020304" pitchFamily="18" charset="0"/>
                <a:cs typeface="Times New Roman" panose="02020603050405020304" pitchFamily="18" charset="0"/>
              </a:rPr>
              <a:t>favoured</a:t>
            </a:r>
            <a:r>
              <a:rPr lang="en-US" sz="2800" dirty="0">
                <a:latin typeface="Times New Roman" panose="02020603050405020304" pitchFamily="18" charset="0"/>
                <a:cs typeface="Times New Roman" panose="02020603050405020304" pitchFamily="18" charset="0"/>
              </a:rPr>
              <a:t> , causing the allele frequencies continuously shift in one direction.</a:t>
            </a:r>
          </a:p>
          <a:p>
            <a:pPr fontAlgn="base"/>
            <a:endParaRPr lang="en-US" sz="2800" dirty="0">
              <a:latin typeface="Times New Roman" panose="02020603050405020304" pitchFamily="18" charset="0"/>
              <a:cs typeface="Times New Roman" panose="02020603050405020304" pitchFamily="18" charset="0"/>
            </a:endParaRPr>
          </a:p>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Example:</a:t>
            </a:r>
          </a:p>
          <a:p>
            <a:pPr fontAlgn="base">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fontAlgn="base">
              <a:buFont typeface="Arial" pitchFamily="34" charset="0"/>
              <a:buChar char="•"/>
            </a:pPr>
            <a:r>
              <a:rPr lang="en-US" sz="2800" dirty="0">
                <a:latin typeface="Times New Roman" panose="02020603050405020304" pitchFamily="18" charset="0"/>
                <a:cs typeface="Times New Roman" panose="02020603050405020304" pitchFamily="18" charset="0"/>
              </a:rPr>
              <a:t>industrial </a:t>
            </a:r>
            <a:r>
              <a:rPr lang="en-US" sz="2800" dirty="0" err="1">
                <a:latin typeface="Times New Roman" panose="02020603050405020304" pitchFamily="18" charset="0"/>
                <a:cs typeface="Times New Roman" panose="02020603050405020304" pitchFamily="18" charset="0"/>
              </a:rPr>
              <a:t>melanism</a:t>
            </a:r>
            <a:r>
              <a:rPr lang="en-US" sz="2800" dirty="0">
                <a:latin typeface="Times New Roman" panose="02020603050405020304" pitchFamily="18" charset="0"/>
                <a:cs typeface="Times New Roman" panose="02020603050405020304" pitchFamily="18" charset="0"/>
              </a:rPr>
              <a:t> </a:t>
            </a:r>
          </a:p>
          <a:p>
            <a:pPr fontAlgn="base">
              <a:buFont typeface="Arial" pitchFamily="34" charset="0"/>
              <a:buChar char="•"/>
            </a:pPr>
            <a:endParaRPr lang="en-US" sz="2800" dirty="0">
              <a:latin typeface="Andalus" pitchFamily="18" charset="-78"/>
              <a:cs typeface="Andalus" pitchFamily="18" charset="-78"/>
            </a:endParaRPr>
          </a:p>
        </p:txBody>
      </p:sp>
      <p:sp>
        <p:nvSpPr>
          <p:cNvPr id="3" name="Slide Number Placeholder 2">
            <a:extLst>
              <a:ext uri="{FF2B5EF4-FFF2-40B4-BE49-F238E27FC236}">
                <a16:creationId xmlns:a16="http://schemas.microsoft.com/office/drawing/2014/main" xmlns="" id="{B6D560E3-5D2B-4706-AE0E-059852C4C39A}"/>
              </a:ext>
            </a:extLst>
          </p:cNvPr>
          <p:cNvSpPr>
            <a:spLocks noGrp="1"/>
          </p:cNvSpPr>
          <p:nvPr>
            <p:ph type="sldNum" sz="quarter" idx="12"/>
          </p:nvPr>
        </p:nvSpPr>
        <p:spPr/>
        <p:txBody>
          <a:bodyPr/>
          <a:lstStyle/>
          <a:p>
            <a:fld id="{046F22CB-BF76-458B-8DA4-2E20B4908C9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6934200" cy="3200876"/>
          </a:xfrm>
          <a:prstGeom prst="rect">
            <a:avLst/>
          </a:prstGeom>
          <a:noFill/>
        </p:spPr>
        <p:txBody>
          <a:bodyPr wrap="square" rtlCol="0">
            <a:spAutoFit/>
          </a:bodyPr>
          <a:lstStyle/>
          <a:p>
            <a:pPr fontAlgn="base"/>
            <a:r>
              <a:rPr lang="en-US" sz="3600" b="1" dirty="0">
                <a:latin typeface="Times New Roman" panose="02020603050405020304" pitchFamily="18" charset="0"/>
                <a:cs typeface="Times New Roman" panose="02020603050405020304" pitchFamily="18" charset="0"/>
              </a:rPr>
              <a:t>Types of variation</a:t>
            </a:r>
            <a:r>
              <a:rPr lang="en-US" sz="3600" dirty="0">
                <a:latin typeface="Times New Roman" panose="02020603050405020304" pitchFamily="18" charset="0"/>
                <a:cs typeface="Times New Roman" panose="02020603050405020304" pitchFamily="18" charset="0"/>
              </a:rPr>
              <a:t>:</a:t>
            </a:r>
          </a:p>
          <a:p>
            <a:pPr fontAlgn="base"/>
            <a:r>
              <a:rPr lang="en-US" dirty="0">
                <a:latin typeface="Times New Roman" panose="02020603050405020304" pitchFamily="18" charset="0"/>
                <a:cs typeface="Times New Roman" panose="02020603050405020304" pitchFamily="18" charset="0"/>
              </a:rPr>
              <a:t> </a:t>
            </a:r>
          </a:p>
          <a:p>
            <a:pPr fontAlgn="base"/>
            <a:endParaRPr lang="en-US" dirty="0">
              <a:latin typeface="Times New Roman" panose="02020603050405020304" pitchFamily="18" charset="0"/>
              <a:cs typeface="Times New Roman" panose="02020603050405020304" pitchFamily="18" charset="0"/>
            </a:endParaRPr>
          </a:p>
          <a:p>
            <a:pPr marL="514350" lvl="0" indent="-514350" fontAlgn="base">
              <a:buFont typeface="+mj-lt"/>
              <a:buAutoNum type="arabicPeriod"/>
            </a:pPr>
            <a:r>
              <a:rPr lang="en-US" sz="2800" dirty="0">
                <a:latin typeface="Times New Roman" panose="02020603050405020304" pitchFamily="18" charset="0"/>
                <a:cs typeface="Times New Roman" panose="02020603050405020304" pitchFamily="18" charset="0"/>
              </a:rPr>
              <a:t>Phenotypic variation</a:t>
            </a:r>
          </a:p>
          <a:p>
            <a:pPr lvl="0" fontAlgn="base"/>
            <a:endParaRPr lang="en-US" sz="2800" dirty="0">
              <a:latin typeface="Times New Roman" panose="02020603050405020304" pitchFamily="18" charset="0"/>
              <a:cs typeface="Times New Roman" panose="02020603050405020304" pitchFamily="18" charset="0"/>
            </a:endParaRPr>
          </a:p>
          <a:p>
            <a:pPr marL="514350" lvl="0" indent="-514350" fontAlgn="base"/>
            <a:r>
              <a:rPr lang="en-US" sz="2800" dirty="0">
                <a:latin typeface="Times New Roman" panose="02020603050405020304" pitchFamily="18" charset="0"/>
                <a:cs typeface="Times New Roman" panose="02020603050405020304" pitchFamily="18" charset="0"/>
              </a:rPr>
              <a:t>2.   Genetic variation</a:t>
            </a:r>
          </a:p>
          <a:p>
            <a:pPr fontAlgn="base"/>
            <a:endParaRPr lang="en-US" sz="2800" dirty="0">
              <a:latin typeface="Andalus" pitchFamily="18" charset="-78"/>
              <a:cs typeface="Andalus" pitchFamily="18" charset="-78"/>
            </a:endParaRPr>
          </a:p>
          <a:p>
            <a:endParaRPr lang="en-US" dirty="0"/>
          </a:p>
        </p:txBody>
      </p:sp>
      <p:sp>
        <p:nvSpPr>
          <p:cNvPr id="4" name="Slide Number Placeholder 3">
            <a:extLst>
              <a:ext uri="{FF2B5EF4-FFF2-40B4-BE49-F238E27FC236}">
                <a16:creationId xmlns:a16="http://schemas.microsoft.com/office/drawing/2014/main" xmlns="" id="{8CD5EB01-4E33-4560-87B8-57599469A522}"/>
              </a:ext>
            </a:extLst>
          </p:cNvPr>
          <p:cNvSpPr>
            <a:spLocks noGrp="1"/>
          </p:cNvSpPr>
          <p:nvPr>
            <p:ph type="sldNum" sz="quarter" idx="12"/>
          </p:nvPr>
        </p:nvSpPr>
        <p:spPr/>
        <p:txBody>
          <a:bodyPr/>
          <a:lstStyle/>
          <a:p>
            <a:fld id="{046F22CB-BF76-458B-8DA4-2E20B4908C9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143000"/>
            <a:ext cx="8077200" cy="4585871"/>
          </a:xfrm>
          <a:prstGeom prst="rect">
            <a:avLst/>
          </a:prstGeom>
          <a:noFill/>
        </p:spPr>
        <p:txBody>
          <a:bodyPr wrap="square" rtlCol="0">
            <a:spAutoFit/>
          </a:bodyPr>
          <a:lstStyle/>
          <a:p>
            <a:pPr algn="just">
              <a:buFont typeface="Wingdings" pitchFamily="2" charset="2"/>
              <a:buChar char="v"/>
            </a:pPr>
            <a:r>
              <a:rPr lang="en-US" sz="2800" dirty="0">
                <a:latin typeface="Times New Roman" panose="02020603050405020304" pitchFamily="18" charset="0"/>
                <a:cs typeface="Times New Roman" panose="02020603050405020304" pitchFamily="18" charset="0"/>
              </a:rPr>
              <a:t>Study of change in frequency of allele and genotype within a population.</a:t>
            </a:r>
          </a:p>
          <a:p>
            <a:pPr algn="just">
              <a:buFont typeface="Wingdings" pitchFamily="2" charset="2"/>
              <a:buChar char="v"/>
            </a:pPr>
            <a:endParaRPr lang="en-US" sz="2800"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Genetic variation</a:t>
            </a:r>
            <a:r>
              <a:rPr lang="en-US" sz="40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en-US" sz="2800" dirty="0">
                <a:latin typeface="Times New Roman" panose="02020603050405020304" pitchFamily="18" charset="0"/>
                <a:cs typeface="Times New Roman" panose="02020603050405020304" pitchFamily="18" charset="0"/>
              </a:rPr>
              <a:t>Difference in DNA among individuals. </a:t>
            </a:r>
          </a:p>
          <a:p>
            <a:pPr algn="just">
              <a:buFont typeface="Wingdings" pitchFamily="2" charset="2"/>
              <a:buChar char="v"/>
            </a:pPr>
            <a:r>
              <a:rPr lang="en-US" sz="2800" dirty="0">
                <a:latin typeface="Times New Roman" panose="02020603050405020304" pitchFamily="18" charset="0"/>
                <a:cs typeface="Times New Roman" panose="02020603050405020304" pitchFamily="18" charset="0"/>
              </a:rPr>
              <a:t>multiple sources of genetic variation         </a:t>
            </a:r>
          </a:p>
          <a:p>
            <a:pPr marL="1204913" algn="just">
              <a:buFont typeface="Arial" pitchFamily="34" charset="0"/>
              <a:buChar char="•"/>
            </a:pPr>
            <a:r>
              <a:rPr lang="en-US" sz="2800" dirty="0">
                <a:latin typeface="Times New Roman" panose="02020603050405020304" pitchFamily="18" charset="0"/>
                <a:cs typeface="Times New Roman" panose="02020603050405020304" pitchFamily="18" charset="0"/>
              </a:rPr>
              <a:t> mutation </a:t>
            </a:r>
          </a:p>
          <a:p>
            <a:pPr marL="1204913" algn="just">
              <a:buFont typeface="Arial" pitchFamily="34" charset="0"/>
              <a:buChar char="•"/>
            </a:pPr>
            <a:r>
              <a:rPr lang="en-US" sz="2800" dirty="0">
                <a:latin typeface="Times New Roman" panose="02020603050405020304" pitchFamily="18" charset="0"/>
                <a:cs typeface="Times New Roman" panose="02020603050405020304" pitchFamily="18" charset="0"/>
              </a:rPr>
              <a:t> genetic recombination.</a:t>
            </a:r>
          </a:p>
          <a:p>
            <a:pPr algn="just">
              <a:buFont typeface="Wingdings" pitchFamily="2" charset="2"/>
              <a:buChar char="v"/>
            </a:pPr>
            <a:endParaRPr lang="en-US" sz="2800" dirty="0">
              <a:latin typeface="Andalus" pitchFamily="18" charset="-78"/>
              <a:cs typeface="Andalus" pitchFamily="18" charset="-78"/>
            </a:endParaRPr>
          </a:p>
        </p:txBody>
      </p:sp>
      <p:sp>
        <p:nvSpPr>
          <p:cNvPr id="3" name="TextBox 2"/>
          <p:cNvSpPr txBox="1"/>
          <p:nvPr/>
        </p:nvSpPr>
        <p:spPr>
          <a:xfrm>
            <a:off x="609600" y="304800"/>
            <a:ext cx="62484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Population genetics:</a:t>
            </a:r>
          </a:p>
        </p:txBody>
      </p:sp>
      <p:sp>
        <p:nvSpPr>
          <p:cNvPr id="2" name="Slide Number Placeholder 1">
            <a:extLst>
              <a:ext uri="{FF2B5EF4-FFF2-40B4-BE49-F238E27FC236}">
                <a16:creationId xmlns:a16="http://schemas.microsoft.com/office/drawing/2014/main" xmlns="" id="{AF4096F7-E3B8-47B8-ABC0-41E4E701F893}"/>
              </a:ext>
            </a:extLst>
          </p:cNvPr>
          <p:cNvSpPr>
            <a:spLocks noGrp="1"/>
          </p:cNvSpPr>
          <p:nvPr>
            <p:ph type="sldNum" sz="quarter" idx="12"/>
          </p:nvPr>
        </p:nvSpPr>
        <p:spPr/>
        <p:txBody>
          <a:bodyPr/>
          <a:lstStyle/>
          <a:p>
            <a:fld id="{046F22CB-BF76-458B-8DA4-2E20B4908C9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924800" cy="4462760"/>
          </a:xfrm>
          <a:prstGeom prst="rect">
            <a:avLst/>
          </a:prstGeom>
          <a:noFill/>
        </p:spPr>
        <p:txBody>
          <a:bodyPr wrap="square" rtlCol="0">
            <a:spAutoFit/>
          </a:bodyPr>
          <a:lstStyle/>
          <a:p>
            <a:pPr lvl="0" algn="just" fontAlgn="base"/>
            <a:r>
              <a:rPr lang="en-US" sz="3600" b="1" dirty="0">
                <a:latin typeface="Aharoni" pitchFamily="2" charset="-79"/>
                <a:cs typeface="Aharoni" pitchFamily="2" charset="-79"/>
              </a:rPr>
              <a:t>1</a:t>
            </a:r>
            <a:r>
              <a:rPr lang="en-US" sz="3600" b="1" dirty="0">
                <a:cs typeface="Aharoni" pitchFamily="2" charset="-79"/>
              </a:rPr>
              <a:t>. </a:t>
            </a:r>
            <a:r>
              <a:rPr lang="en-US" sz="3600" b="1" dirty="0">
                <a:latin typeface="Times New Roman" panose="02020603050405020304" pitchFamily="18" charset="0"/>
                <a:cs typeface="Times New Roman" panose="02020603050405020304" pitchFamily="18" charset="0"/>
              </a:rPr>
              <a:t>Phenotypic variation:</a:t>
            </a:r>
            <a:endParaRPr lang="en-US" sz="3600" dirty="0">
              <a:latin typeface="Times New Roman" panose="02020603050405020304" pitchFamily="18" charset="0"/>
              <a:cs typeface="Times New Roman" panose="02020603050405020304" pitchFamily="18" charset="0"/>
            </a:endParaRPr>
          </a:p>
          <a:p>
            <a:pPr algn="just" fontAlgn="base"/>
            <a:r>
              <a:rPr lang="en-US"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fontAlgn="base">
              <a:buFont typeface="Wingdings" pitchFamily="2" charset="2"/>
              <a:buChar char="v"/>
            </a:pPr>
            <a:r>
              <a:rPr lang="en-US" sz="2800" dirty="0">
                <a:latin typeface="Times New Roman" panose="02020603050405020304" pitchFamily="18" charset="0"/>
                <a:cs typeface="Times New Roman" panose="02020603050405020304" pitchFamily="18" charset="0"/>
              </a:rPr>
              <a:t>It’s a </a:t>
            </a:r>
            <a:r>
              <a:rPr lang="en-US" sz="2800" dirty="0" err="1">
                <a:latin typeface="Times New Roman" panose="02020603050405020304" pitchFamily="18" charset="0"/>
                <a:cs typeface="Times New Roman" panose="02020603050405020304" pitchFamily="18" charset="0"/>
              </a:rPr>
              <a:t>genetical</a:t>
            </a:r>
            <a:r>
              <a:rPr lang="en-US" sz="2800" dirty="0">
                <a:latin typeface="Times New Roman" panose="02020603050405020304" pitchFamily="18" charset="0"/>
                <a:cs typeface="Times New Roman" panose="02020603050405020304" pitchFamily="18" charset="0"/>
              </a:rPr>
              <a:t> basis morphological variation it’s sometime continuous sometime discontinuous.</a:t>
            </a:r>
          </a:p>
          <a:p>
            <a:pPr algn="just" fontAlgn="base"/>
            <a:r>
              <a:rPr lang="en-US" dirty="0">
                <a:latin typeface="Times New Roman" panose="02020603050405020304" pitchFamily="18" charset="0"/>
                <a:cs typeface="Times New Roman" panose="02020603050405020304" pitchFamily="18" charset="0"/>
              </a:rPr>
              <a:t> </a:t>
            </a:r>
          </a:p>
          <a:p>
            <a:pPr lvl="0" algn="just" fontAlgn="base"/>
            <a:r>
              <a:rPr lang="en-US" sz="3600" b="1" dirty="0">
                <a:latin typeface="Times New Roman" panose="02020603050405020304" pitchFamily="18" charset="0"/>
                <a:cs typeface="Times New Roman" panose="02020603050405020304" pitchFamily="18" charset="0"/>
              </a:rPr>
              <a:t>2. Genetic variation</a:t>
            </a:r>
            <a:r>
              <a:rPr lang="en-US" sz="3600" dirty="0">
                <a:latin typeface="Times New Roman" panose="02020603050405020304" pitchFamily="18" charset="0"/>
                <a:cs typeface="Times New Roman" panose="02020603050405020304" pitchFamily="18" charset="0"/>
              </a:rPr>
              <a:t>:</a:t>
            </a:r>
          </a:p>
          <a:p>
            <a:pPr algn="just" fontAlgn="base"/>
            <a:r>
              <a:rPr lang="en-US" dirty="0">
                <a:latin typeface="Times New Roman" panose="02020603050405020304" pitchFamily="18" charset="0"/>
                <a:cs typeface="Times New Roman" panose="02020603050405020304" pitchFamily="18" charset="0"/>
              </a:rPr>
              <a:t> </a:t>
            </a:r>
          </a:p>
          <a:p>
            <a:pPr algn="just" fontAlgn="base">
              <a:buFont typeface="Wingdings" pitchFamily="2" charset="2"/>
              <a:buChar char="v"/>
            </a:pPr>
            <a:r>
              <a:rPr lang="en-US" sz="2800" dirty="0">
                <a:latin typeface="Times New Roman" panose="02020603050405020304" pitchFamily="18" charset="0"/>
                <a:cs typeface="Times New Roman" panose="02020603050405020304" pitchFamily="18" charset="0"/>
              </a:rPr>
              <a:t>The variation </a:t>
            </a:r>
            <a:r>
              <a:rPr lang="en-US" sz="2800" dirty="0" err="1">
                <a:latin typeface="Times New Roman" panose="02020603050405020304" pitchFamily="18" charset="0"/>
                <a:cs typeface="Times New Roman" panose="02020603050405020304" pitchFamily="18" charset="0"/>
              </a:rPr>
              <a:t>i.e</a:t>
            </a:r>
            <a:r>
              <a:rPr lang="en-US" sz="2800" dirty="0">
                <a:latin typeface="Times New Roman" panose="02020603050405020304" pitchFamily="18" charset="0"/>
                <a:cs typeface="Times New Roman" panose="02020603050405020304" pitchFamily="18" charset="0"/>
              </a:rPr>
              <a:t> due to variation among individuals in the allele that they have, excludes environmentally-caused variation</a:t>
            </a:r>
            <a:r>
              <a:rPr lang="en-US" sz="2800" dirty="0">
                <a:cs typeface="Andalus" pitchFamily="18" charset="-78"/>
              </a:rPr>
              <a:t>.</a:t>
            </a:r>
          </a:p>
          <a:p>
            <a:pPr algn="just"/>
            <a:endParaRPr lang="en-US" dirty="0"/>
          </a:p>
        </p:txBody>
      </p:sp>
      <p:sp>
        <p:nvSpPr>
          <p:cNvPr id="4" name="Slide Number Placeholder 3">
            <a:extLst>
              <a:ext uri="{FF2B5EF4-FFF2-40B4-BE49-F238E27FC236}">
                <a16:creationId xmlns:a16="http://schemas.microsoft.com/office/drawing/2014/main" xmlns="" id="{5FA72E51-47A1-4CF6-9778-379CDCE53007}"/>
              </a:ext>
            </a:extLst>
          </p:cNvPr>
          <p:cNvSpPr>
            <a:spLocks noGrp="1"/>
          </p:cNvSpPr>
          <p:nvPr>
            <p:ph type="sldNum" sz="quarter" idx="12"/>
          </p:nvPr>
        </p:nvSpPr>
        <p:spPr/>
        <p:txBody>
          <a:bodyPr/>
          <a:lstStyle/>
          <a:p>
            <a:fld id="{046F22CB-BF76-458B-8DA4-2E20B4908C9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81000"/>
            <a:ext cx="76200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Hardy Weinberg law </a:t>
            </a:r>
          </a:p>
        </p:txBody>
      </p:sp>
      <p:sp>
        <p:nvSpPr>
          <p:cNvPr id="7" name="TextBox 6"/>
          <p:cNvSpPr txBox="1"/>
          <p:nvPr/>
        </p:nvSpPr>
        <p:spPr>
          <a:xfrm>
            <a:off x="152400" y="1143000"/>
            <a:ext cx="6096000" cy="3970318"/>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This law states that:</a:t>
            </a:r>
          </a:p>
          <a:p>
            <a:pPr algn="just"/>
            <a:endParaRPr lang="en-US" sz="2800" dirty="0">
              <a:latin typeface="Times New Roman" panose="02020603050405020304" pitchFamily="18" charset="0"/>
              <a:cs typeface="Times New Roman" panose="02020603050405020304" pitchFamily="18" charset="0"/>
            </a:endParaRPr>
          </a:p>
          <a:p>
            <a:pPr marL="625475" algn="just"/>
            <a:r>
              <a:rPr lang="en-US" sz="2800" dirty="0">
                <a:latin typeface="Times New Roman" panose="02020603050405020304" pitchFamily="18" charset="0"/>
                <a:cs typeface="Times New Roman" panose="02020603050405020304" pitchFamily="18" charset="0"/>
              </a:rPr>
              <a:t>In infinitely, random mating population, the frequency of genes and genotypes remain constant generation after generation, if there is no selection, mutation, migration, and random genetic drift.</a:t>
            </a:r>
          </a:p>
          <a:p>
            <a:pPr algn="just"/>
            <a:endParaRPr lang="en-US" sz="2800" dirty="0">
              <a:latin typeface="Andalus" pitchFamily="18" charset="-78"/>
              <a:cs typeface="Andalus" pitchFamily="18" charset="-78"/>
            </a:endParaRPr>
          </a:p>
        </p:txBody>
      </p:sp>
      <p:sp>
        <p:nvSpPr>
          <p:cNvPr id="8" name="TextBox 7"/>
          <p:cNvSpPr txBox="1"/>
          <p:nvPr/>
        </p:nvSpPr>
        <p:spPr>
          <a:xfrm>
            <a:off x="5486400" y="3429000"/>
            <a:ext cx="2895600" cy="369332"/>
          </a:xfrm>
          <a:prstGeom prst="rect">
            <a:avLst/>
          </a:prstGeom>
          <a:noFill/>
        </p:spPr>
        <p:txBody>
          <a:bodyPr wrap="square" rtlCol="0">
            <a:spAutoFit/>
          </a:bodyPr>
          <a:lstStyle/>
          <a:p>
            <a:endParaRPr lang="en-US" dirty="0"/>
          </a:p>
        </p:txBody>
      </p:sp>
      <p:pic>
        <p:nvPicPr>
          <p:cNvPr id="30722" name="Picture 2" descr="Hardy–Weinberg principle – MEDsphere"/>
          <p:cNvPicPr>
            <a:picLocks noChangeAspect="1" noChangeArrowheads="1"/>
          </p:cNvPicPr>
          <p:nvPr/>
        </p:nvPicPr>
        <p:blipFill>
          <a:blip r:embed="rId2" cstate="print"/>
          <a:srcRect/>
          <a:stretch>
            <a:fillRect/>
          </a:stretch>
        </p:blipFill>
        <p:spPr bwMode="auto">
          <a:xfrm>
            <a:off x="6553200" y="2057400"/>
            <a:ext cx="2286000" cy="2743200"/>
          </a:xfrm>
          <a:prstGeom prst="rect">
            <a:avLst/>
          </a:prstGeom>
          <a:noFill/>
        </p:spPr>
      </p:pic>
      <p:sp>
        <p:nvSpPr>
          <p:cNvPr id="2" name="Slide Number Placeholder 1">
            <a:extLst>
              <a:ext uri="{FF2B5EF4-FFF2-40B4-BE49-F238E27FC236}">
                <a16:creationId xmlns:a16="http://schemas.microsoft.com/office/drawing/2014/main" xmlns="" id="{B8CEBE45-0F19-4FB9-B1DF-9B31BD04ACB2}"/>
              </a:ext>
            </a:extLst>
          </p:cNvPr>
          <p:cNvSpPr>
            <a:spLocks noGrp="1"/>
          </p:cNvSpPr>
          <p:nvPr>
            <p:ph type="sldNum" sz="quarter" idx="12"/>
          </p:nvPr>
        </p:nvSpPr>
        <p:spPr/>
        <p:txBody>
          <a:bodyPr/>
          <a:lstStyle/>
          <a:p>
            <a:fld id="{046F22CB-BF76-458B-8DA4-2E20B4908C9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3826" y="1600200"/>
            <a:ext cx="8876348" cy="3237682"/>
          </a:xfrm>
          <a:prstGeom prst="rect">
            <a:avLst/>
          </a:prstGeom>
        </p:spPr>
        <p:txBody>
          <a:bodyPr vert="horz" wrap="square" lIns="0" tIns="73343" rIns="0" bIns="0" rtlCol="0">
            <a:spAutoFit/>
          </a:bodyPr>
          <a:lstStyle/>
          <a:p>
            <a:pPr marL="9525" marR="3810" algn="just">
              <a:lnSpc>
                <a:spcPct val="80000"/>
              </a:lnSpc>
              <a:spcBef>
                <a:spcPts val="578"/>
              </a:spcBef>
            </a:pPr>
            <a:r>
              <a:rPr sz="2100" spc="-4" dirty="0">
                <a:latin typeface="Times New Roman"/>
                <a:cs typeface="Times New Roman"/>
              </a:rPr>
              <a:t>The </a:t>
            </a:r>
            <a:r>
              <a:rPr sz="2100" spc="-15" dirty="0">
                <a:latin typeface="Times New Roman"/>
                <a:cs typeface="Times New Roman"/>
              </a:rPr>
              <a:t>Hardy-Weinberg </a:t>
            </a:r>
            <a:r>
              <a:rPr sz="2100" spc="-4" dirty="0">
                <a:latin typeface="Times New Roman"/>
                <a:cs typeface="Times New Roman"/>
              </a:rPr>
              <a:t>is a </a:t>
            </a:r>
            <a:r>
              <a:rPr sz="2100" dirty="0">
                <a:latin typeface="Times New Roman"/>
                <a:cs typeface="Times New Roman"/>
              </a:rPr>
              <a:t>principle </a:t>
            </a:r>
            <a:r>
              <a:rPr sz="2100" spc="-4" dirty="0">
                <a:latin typeface="Times New Roman"/>
                <a:cs typeface="Times New Roman"/>
              </a:rPr>
              <a:t>stating that the genetic variation in a population  will remain constant from </a:t>
            </a:r>
            <a:r>
              <a:rPr sz="2100" dirty="0">
                <a:latin typeface="Times New Roman"/>
                <a:cs typeface="Times New Roman"/>
              </a:rPr>
              <a:t>one </a:t>
            </a:r>
            <a:r>
              <a:rPr sz="2100" spc="-4" dirty="0">
                <a:latin typeface="Times New Roman"/>
                <a:cs typeface="Times New Roman"/>
              </a:rPr>
              <a:t>generation to </a:t>
            </a:r>
            <a:r>
              <a:rPr sz="2100" dirty="0">
                <a:latin typeface="Times New Roman"/>
                <a:cs typeface="Times New Roman"/>
              </a:rPr>
              <a:t>the </a:t>
            </a:r>
            <a:r>
              <a:rPr sz="2100" spc="-8" dirty="0">
                <a:latin typeface="Times New Roman"/>
                <a:cs typeface="Times New Roman"/>
              </a:rPr>
              <a:t>next </a:t>
            </a:r>
            <a:r>
              <a:rPr sz="2100" spc="-4" dirty="0">
                <a:latin typeface="Times New Roman"/>
                <a:cs typeface="Times New Roman"/>
              </a:rPr>
              <a:t>in the absence </a:t>
            </a:r>
            <a:r>
              <a:rPr sz="2100" dirty="0">
                <a:latin typeface="Times New Roman"/>
                <a:cs typeface="Times New Roman"/>
              </a:rPr>
              <a:t>of </a:t>
            </a:r>
            <a:r>
              <a:rPr sz="2100" spc="-4" dirty="0">
                <a:latin typeface="Times New Roman"/>
                <a:cs typeface="Times New Roman"/>
              </a:rPr>
              <a:t>disturbing  factors. When mating </a:t>
            </a:r>
            <a:r>
              <a:rPr sz="2100" dirty="0">
                <a:latin typeface="Times New Roman"/>
                <a:cs typeface="Times New Roman"/>
              </a:rPr>
              <a:t>is </a:t>
            </a:r>
            <a:r>
              <a:rPr sz="2100" spc="-4" dirty="0">
                <a:latin typeface="Times New Roman"/>
                <a:cs typeface="Times New Roman"/>
              </a:rPr>
              <a:t>random in a </a:t>
            </a:r>
            <a:r>
              <a:rPr sz="2100" spc="-11" dirty="0">
                <a:latin typeface="Times New Roman"/>
                <a:cs typeface="Times New Roman"/>
              </a:rPr>
              <a:t>large</a:t>
            </a:r>
            <a:r>
              <a:rPr sz="2100" spc="503" dirty="0">
                <a:latin typeface="Times New Roman"/>
                <a:cs typeface="Times New Roman"/>
              </a:rPr>
              <a:t> </a:t>
            </a:r>
            <a:r>
              <a:rPr sz="2100" spc="-4" dirty="0">
                <a:latin typeface="Times New Roman"/>
                <a:cs typeface="Times New Roman"/>
              </a:rPr>
              <a:t>population with </a:t>
            </a:r>
            <a:r>
              <a:rPr sz="2100" dirty="0">
                <a:latin typeface="Times New Roman"/>
                <a:cs typeface="Times New Roman"/>
              </a:rPr>
              <a:t>no </a:t>
            </a:r>
            <a:r>
              <a:rPr sz="2100" spc="-4" dirty="0">
                <a:latin typeface="Times New Roman"/>
                <a:cs typeface="Times New Roman"/>
              </a:rPr>
              <a:t>disruptive  circumstances, </a:t>
            </a:r>
            <a:r>
              <a:rPr sz="2100" dirty="0">
                <a:latin typeface="Times New Roman"/>
                <a:cs typeface="Times New Roman"/>
              </a:rPr>
              <a:t>the </a:t>
            </a:r>
            <a:r>
              <a:rPr sz="2100" spc="-8" dirty="0">
                <a:latin typeface="Times New Roman"/>
                <a:cs typeface="Times New Roman"/>
              </a:rPr>
              <a:t>law </a:t>
            </a:r>
            <a:r>
              <a:rPr sz="2100" dirty="0">
                <a:latin typeface="Times New Roman"/>
                <a:cs typeface="Times New Roman"/>
              </a:rPr>
              <a:t>predicts </a:t>
            </a:r>
            <a:r>
              <a:rPr sz="2100" spc="-4" dirty="0">
                <a:latin typeface="Times New Roman"/>
                <a:cs typeface="Times New Roman"/>
              </a:rPr>
              <a:t>that </a:t>
            </a:r>
            <a:r>
              <a:rPr sz="2100" spc="-8" dirty="0">
                <a:latin typeface="Times New Roman"/>
                <a:cs typeface="Times New Roman"/>
              </a:rPr>
              <a:t>both </a:t>
            </a:r>
            <a:r>
              <a:rPr sz="2100" spc="-4" dirty="0">
                <a:latin typeface="Times New Roman"/>
                <a:cs typeface="Times New Roman"/>
              </a:rPr>
              <a:t>genotype and </a:t>
            </a:r>
            <a:r>
              <a:rPr sz="2100" spc="-8" dirty="0">
                <a:latin typeface="Times New Roman"/>
                <a:cs typeface="Times New Roman"/>
              </a:rPr>
              <a:t>allele </a:t>
            </a:r>
            <a:r>
              <a:rPr sz="2100" spc="-4" dirty="0">
                <a:latin typeface="Times New Roman"/>
                <a:cs typeface="Times New Roman"/>
              </a:rPr>
              <a:t>frequencies will  </a:t>
            </a:r>
            <a:r>
              <a:rPr sz="2100" spc="-8" dirty="0">
                <a:latin typeface="Times New Roman"/>
                <a:cs typeface="Times New Roman"/>
              </a:rPr>
              <a:t>remain </a:t>
            </a:r>
            <a:r>
              <a:rPr sz="2100" spc="-4" dirty="0">
                <a:latin typeface="Times New Roman"/>
                <a:cs typeface="Times New Roman"/>
              </a:rPr>
              <a:t>constant because </a:t>
            </a:r>
            <a:r>
              <a:rPr sz="2100" dirty="0">
                <a:latin typeface="Times New Roman"/>
                <a:cs typeface="Times New Roman"/>
              </a:rPr>
              <a:t>they </a:t>
            </a:r>
            <a:r>
              <a:rPr sz="2100" spc="-4" dirty="0">
                <a:latin typeface="Times New Roman"/>
                <a:cs typeface="Times New Roman"/>
              </a:rPr>
              <a:t>are in equilibrium.</a:t>
            </a:r>
            <a:endParaRPr sz="2100" dirty="0">
              <a:latin typeface="Times New Roman"/>
              <a:cs typeface="Times New Roman"/>
            </a:endParaRPr>
          </a:p>
          <a:p>
            <a:pPr>
              <a:lnSpc>
                <a:spcPct val="100000"/>
              </a:lnSpc>
            </a:pPr>
            <a:endParaRPr sz="2325" dirty="0">
              <a:latin typeface="Times New Roman"/>
              <a:cs typeface="Times New Roman"/>
            </a:endParaRPr>
          </a:p>
          <a:p>
            <a:pPr>
              <a:spcBef>
                <a:spcPts val="30"/>
              </a:spcBef>
            </a:pPr>
            <a:endParaRPr sz="3113" dirty="0">
              <a:latin typeface="Times New Roman"/>
              <a:cs typeface="Times New Roman"/>
            </a:endParaRPr>
          </a:p>
          <a:p>
            <a:pPr marL="9525" marR="4763" algn="just">
              <a:lnSpc>
                <a:spcPct val="80000"/>
              </a:lnSpc>
            </a:pPr>
            <a:r>
              <a:rPr sz="2100" spc="-4" dirty="0">
                <a:latin typeface="Times New Roman"/>
                <a:cs typeface="Times New Roman"/>
              </a:rPr>
              <a:t>The </a:t>
            </a:r>
            <a:r>
              <a:rPr sz="2100" spc="-19" dirty="0">
                <a:latin typeface="Times New Roman"/>
                <a:cs typeface="Times New Roman"/>
              </a:rPr>
              <a:t>Hardy-Weinberg </a:t>
            </a:r>
            <a:r>
              <a:rPr sz="2100" spc="-4" dirty="0">
                <a:latin typeface="Times New Roman"/>
                <a:cs typeface="Times New Roman"/>
              </a:rPr>
              <a:t>equilibrium can </a:t>
            </a:r>
            <a:r>
              <a:rPr sz="2100" dirty="0">
                <a:latin typeface="Times New Roman"/>
                <a:cs typeface="Times New Roman"/>
              </a:rPr>
              <a:t>be disturbed by </a:t>
            </a:r>
            <a:r>
              <a:rPr sz="2100" spc="-4" dirty="0">
                <a:latin typeface="Times New Roman"/>
                <a:cs typeface="Times New Roman"/>
              </a:rPr>
              <a:t>a number </a:t>
            </a:r>
            <a:r>
              <a:rPr sz="2100" spc="4" dirty="0">
                <a:latin typeface="Times New Roman"/>
                <a:cs typeface="Times New Roman"/>
              </a:rPr>
              <a:t>of </a:t>
            </a:r>
            <a:r>
              <a:rPr sz="2100" spc="-4" dirty="0">
                <a:latin typeface="Times New Roman"/>
                <a:cs typeface="Times New Roman"/>
              </a:rPr>
              <a:t>forces,  including mutations, </a:t>
            </a:r>
            <a:r>
              <a:rPr sz="2100" dirty="0">
                <a:latin typeface="Times New Roman"/>
                <a:cs typeface="Times New Roman"/>
              </a:rPr>
              <a:t>natural </a:t>
            </a:r>
            <a:r>
              <a:rPr sz="2100" spc="-4" dirty="0">
                <a:latin typeface="Times New Roman"/>
                <a:cs typeface="Times New Roman"/>
              </a:rPr>
              <a:t>selection, </a:t>
            </a:r>
            <a:r>
              <a:rPr sz="2100" dirty="0">
                <a:latin typeface="Times New Roman"/>
                <a:cs typeface="Times New Roman"/>
              </a:rPr>
              <a:t>nonrandom </a:t>
            </a:r>
            <a:r>
              <a:rPr sz="2100" spc="-4" dirty="0">
                <a:latin typeface="Times New Roman"/>
                <a:cs typeface="Times New Roman"/>
              </a:rPr>
              <a:t>mating, </a:t>
            </a:r>
            <a:r>
              <a:rPr sz="2100" dirty="0">
                <a:latin typeface="Times New Roman"/>
                <a:cs typeface="Times New Roman"/>
              </a:rPr>
              <a:t>genetic drift, </a:t>
            </a:r>
            <a:r>
              <a:rPr sz="2100" spc="-4" dirty="0">
                <a:latin typeface="Times New Roman"/>
                <a:cs typeface="Times New Roman"/>
              </a:rPr>
              <a:t>and gene  </a:t>
            </a:r>
            <a:r>
              <a:rPr sz="2100" spc="-30" dirty="0">
                <a:latin typeface="Times New Roman"/>
                <a:cs typeface="Times New Roman"/>
              </a:rPr>
              <a:t>flow. </a:t>
            </a:r>
            <a:r>
              <a:rPr sz="2100" dirty="0">
                <a:latin typeface="Times New Roman"/>
                <a:cs typeface="Times New Roman"/>
              </a:rPr>
              <a:t>For </a:t>
            </a:r>
            <a:r>
              <a:rPr sz="2100" spc="-4" dirty="0">
                <a:latin typeface="Times New Roman"/>
                <a:cs typeface="Times New Roman"/>
              </a:rPr>
              <a:t>instance, mutations disrupt </a:t>
            </a:r>
            <a:r>
              <a:rPr sz="2100" dirty="0">
                <a:latin typeface="Times New Roman"/>
                <a:cs typeface="Times New Roman"/>
              </a:rPr>
              <a:t>the </a:t>
            </a:r>
            <a:r>
              <a:rPr sz="2100" spc="-4" dirty="0">
                <a:latin typeface="Times New Roman"/>
                <a:cs typeface="Times New Roman"/>
              </a:rPr>
              <a:t>equilibrium </a:t>
            </a:r>
            <a:r>
              <a:rPr sz="2100" dirty="0">
                <a:latin typeface="Times New Roman"/>
                <a:cs typeface="Times New Roman"/>
              </a:rPr>
              <a:t>of </a:t>
            </a:r>
            <a:r>
              <a:rPr sz="2100" spc="-4" dirty="0">
                <a:latin typeface="Times New Roman"/>
                <a:cs typeface="Times New Roman"/>
              </a:rPr>
              <a:t>allele frequencies </a:t>
            </a:r>
            <a:r>
              <a:rPr sz="2100" spc="-11" dirty="0">
                <a:latin typeface="Times New Roman"/>
                <a:cs typeface="Times New Roman"/>
              </a:rPr>
              <a:t>by  </a:t>
            </a:r>
            <a:r>
              <a:rPr sz="2100" dirty="0">
                <a:latin typeface="Times New Roman"/>
                <a:cs typeface="Times New Roman"/>
              </a:rPr>
              <a:t>introducing </a:t>
            </a:r>
            <a:r>
              <a:rPr sz="2100" spc="-4" dirty="0">
                <a:latin typeface="Times New Roman"/>
                <a:cs typeface="Times New Roman"/>
              </a:rPr>
              <a:t>new alleles into a</a:t>
            </a:r>
            <a:r>
              <a:rPr sz="2100" spc="-23" dirty="0">
                <a:latin typeface="Times New Roman"/>
                <a:cs typeface="Times New Roman"/>
              </a:rPr>
              <a:t> </a:t>
            </a:r>
            <a:r>
              <a:rPr sz="2100" dirty="0">
                <a:latin typeface="Times New Roman"/>
                <a:cs typeface="Times New Roman"/>
              </a:rPr>
              <a:t>population.</a:t>
            </a:r>
          </a:p>
        </p:txBody>
      </p:sp>
      <p:sp>
        <p:nvSpPr>
          <p:cNvPr id="4" name="Slide Number Placeholder 3">
            <a:extLst>
              <a:ext uri="{FF2B5EF4-FFF2-40B4-BE49-F238E27FC236}">
                <a16:creationId xmlns:a16="http://schemas.microsoft.com/office/drawing/2014/main" xmlns="" id="{C0D17FDA-DF99-47BD-9E0E-39723270C83A}"/>
              </a:ext>
            </a:extLst>
          </p:cNvPr>
          <p:cNvSpPr>
            <a:spLocks noGrp="1"/>
          </p:cNvSpPr>
          <p:nvPr>
            <p:ph type="sldNum" sz="quarter" idx="12"/>
          </p:nvPr>
        </p:nvSpPr>
        <p:spPr/>
        <p:txBody>
          <a:bodyPr/>
          <a:lstStyle/>
          <a:p>
            <a:fld id="{046F22CB-BF76-458B-8DA4-2E20B4908C9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428488"/>
            <a:ext cx="9144000" cy="1495602"/>
          </a:xfrm>
          <a:prstGeom prst="rect">
            <a:avLst/>
          </a:prstGeom>
        </p:spPr>
        <p:txBody>
          <a:bodyPr vert="horz" wrap="square" lIns="0" tIns="40958" rIns="0" bIns="0" rtlCol="0" anchor="ctr">
            <a:spAutoFit/>
            <a:scene3d>
              <a:camera prst="orthographicFront"/>
              <a:lightRig rig="soft" dir="t"/>
            </a:scene3d>
            <a:sp3d prstMaterial="softEdge">
              <a:bevelT w="25400" h="25400"/>
            </a:sp3d>
          </a:bodyPr>
          <a:lstStyle/>
          <a:p>
            <a:pPr marL="9525" marR="3810" algn="just">
              <a:lnSpc>
                <a:spcPct val="90000"/>
              </a:lnSpc>
              <a:spcBef>
                <a:spcPts val="323"/>
              </a:spcBef>
            </a:pPr>
            <a:r>
              <a:rPr sz="2100" spc="-4" dirty="0">
                <a:solidFill>
                  <a:schemeClr val="bg1"/>
                </a:solidFill>
                <a:latin typeface="Times New Roman" panose="02020603050405020304" pitchFamily="18" charset="0"/>
                <a:cs typeface="Times New Roman" panose="02020603050405020304" pitchFamily="18" charset="0"/>
              </a:rPr>
              <a:t>When a population </a:t>
            </a:r>
            <a:r>
              <a:rPr sz="2100" spc="-8" dirty="0">
                <a:solidFill>
                  <a:schemeClr val="bg1"/>
                </a:solidFill>
                <a:latin typeface="Times New Roman" panose="02020603050405020304" pitchFamily="18" charset="0"/>
                <a:cs typeface="Times New Roman" panose="02020603050405020304" pitchFamily="18" charset="0"/>
              </a:rPr>
              <a:t>meets </a:t>
            </a:r>
            <a:r>
              <a:rPr sz="2100" spc="-4" dirty="0">
                <a:solidFill>
                  <a:schemeClr val="bg1"/>
                </a:solidFill>
                <a:latin typeface="Times New Roman" panose="02020603050405020304" pitchFamily="18" charset="0"/>
                <a:cs typeface="Times New Roman" panose="02020603050405020304" pitchFamily="18" charset="0"/>
              </a:rPr>
              <a:t>all </a:t>
            </a:r>
            <a:r>
              <a:rPr sz="2100" dirty="0">
                <a:solidFill>
                  <a:schemeClr val="bg1"/>
                </a:solidFill>
                <a:latin typeface="Times New Roman" panose="02020603050405020304" pitchFamily="18" charset="0"/>
                <a:cs typeface="Times New Roman" panose="02020603050405020304" pitchFamily="18" charset="0"/>
              </a:rPr>
              <a:t>the </a:t>
            </a:r>
            <a:r>
              <a:rPr sz="2100" spc="-15" dirty="0">
                <a:solidFill>
                  <a:schemeClr val="bg1"/>
                </a:solidFill>
                <a:latin typeface="Times New Roman" panose="02020603050405020304" pitchFamily="18" charset="0"/>
                <a:cs typeface="Times New Roman" panose="02020603050405020304" pitchFamily="18" charset="0"/>
              </a:rPr>
              <a:t>Hardy-Weinberg </a:t>
            </a:r>
            <a:r>
              <a:rPr sz="2100" spc="-4" dirty="0">
                <a:solidFill>
                  <a:schemeClr val="bg1"/>
                </a:solidFill>
                <a:latin typeface="Times New Roman" panose="02020603050405020304" pitchFamily="18" charset="0"/>
                <a:cs typeface="Times New Roman" panose="02020603050405020304" pitchFamily="18" charset="0"/>
              </a:rPr>
              <a:t>conditions, it is said to </a:t>
            </a:r>
            <a:r>
              <a:rPr sz="2100" dirty="0">
                <a:solidFill>
                  <a:schemeClr val="bg1"/>
                </a:solidFill>
                <a:latin typeface="Times New Roman" panose="02020603050405020304" pitchFamily="18" charset="0"/>
                <a:cs typeface="Times New Roman" panose="02020603050405020304" pitchFamily="18" charset="0"/>
              </a:rPr>
              <a:t>be </a:t>
            </a:r>
            <a:r>
              <a:rPr sz="2100" spc="-4" dirty="0">
                <a:solidFill>
                  <a:schemeClr val="bg1"/>
                </a:solidFill>
                <a:latin typeface="Times New Roman" panose="02020603050405020304" pitchFamily="18" charset="0"/>
                <a:cs typeface="Times New Roman" panose="02020603050405020304" pitchFamily="18" charset="0"/>
              </a:rPr>
              <a:t>in  </a:t>
            </a:r>
            <a:r>
              <a:rPr sz="2100" spc="-19" dirty="0">
                <a:solidFill>
                  <a:schemeClr val="bg1"/>
                </a:solidFill>
                <a:latin typeface="Times New Roman" panose="02020603050405020304" pitchFamily="18" charset="0"/>
                <a:cs typeface="Times New Roman" panose="02020603050405020304" pitchFamily="18" charset="0"/>
              </a:rPr>
              <a:t>Hardy-Weinberg </a:t>
            </a:r>
            <a:r>
              <a:rPr sz="2100" spc="-4" dirty="0">
                <a:solidFill>
                  <a:schemeClr val="bg1"/>
                </a:solidFill>
                <a:latin typeface="Times New Roman" panose="02020603050405020304" pitchFamily="18" charset="0"/>
                <a:cs typeface="Times New Roman" panose="02020603050405020304" pitchFamily="18" charset="0"/>
              </a:rPr>
              <a:t>equilibrium </a:t>
            </a:r>
            <a:r>
              <a:rPr sz="2100" dirty="0">
                <a:solidFill>
                  <a:schemeClr val="bg1"/>
                </a:solidFill>
                <a:latin typeface="Times New Roman" panose="02020603050405020304" pitchFamily="18" charset="0"/>
                <a:cs typeface="Times New Roman" panose="02020603050405020304" pitchFamily="18" charset="0"/>
              </a:rPr>
              <a:t>(HWE). </a:t>
            </a:r>
            <a:r>
              <a:rPr sz="2100" spc="-4" dirty="0">
                <a:solidFill>
                  <a:schemeClr val="bg1"/>
                </a:solidFill>
                <a:latin typeface="Times New Roman" panose="02020603050405020304" pitchFamily="18" charset="0"/>
                <a:cs typeface="Times New Roman" panose="02020603050405020304" pitchFamily="18" charset="0"/>
              </a:rPr>
              <a:t>Human populations </a:t>
            </a:r>
            <a:r>
              <a:rPr sz="2100" spc="-8" dirty="0">
                <a:solidFill>
                  <a:schemeClr val="bg1"/>
                </a:solidFill>
                <a:latin typeface="Times New Roman" panose="02020603050405020304" pitchFamily="18" charset="0"/>
                <a:cs typeface="Times New Roman" panose="02020603050405020304" pitchFamily="18" charset="0"/>
              </a:rPr>
              <a:t>do </a:t>
            </a:r>
            <a:r>
              <a:rPr sz="2100" dirty="0">
                <a:solidFill>
                  <a:schemeClr val="bg1"/>
                </a:solidFill>
                <a:latin typeface="Times New Roman" panose="02020603050405020304" pitchFamily="18" charset="0"/>
                <a:cs typeface="Times New Roman" panose="02020603050405020304" pitchFamily="18" charset="0"/>
              </a:rPr>
              <a:t>not </a:t>
            </a:r>
            <a:r>
              <a:rPr sz="2100" spc="-8" dirty="0">
                <a:solidFill>
                  <a:schemeClr val="bg1"/>
                </a:solidFill>
                <a:latin typeface="Times New Roman" panose="02020603050405020304" pitchFamily="18" charset="0"/>
                <a:cs typeface="Times New Roman" panose="02020603050405020304" pitchFamily="18" charset="0"/>
              </a:rPr>
              <a:t>meet </a:t>
            </a:r>
            <a:r>
              <a:rPr sz="2100" spc="-4" dirty="0">
                <a:solidFill>
                  <a:schemeClr val="bg1"/>
                </a:solidFill>
                <a:latin typeface="Times New Roman" panose="02020603050405020304" pitchFamily="18" charset="0"/>
                <a:cs typeface="Times New Roman" panose="02020603050405020304" pitchFamily="18" charset="0"/>
              </a:rPr>
              <a:t>all the  conditions of HWE </a:t>
            </a:r>
            <a:r>
              <a:rPr sz="2100" spc="-19" dirty="0">
                <a:solidFill>
                  <a:schemeClr val="bg1"/>
                </a:solidFill>
                <a:latin typeface="Times New Roman" panose="02020603050405020304" pitchFamily="18" charset="0"/>
                <a:cs typeface="Times New Roman" panose="02020603050405020304" pitchFamily="18" charset="0"/>
              </a:rPr>
              <a:t>exactly, </a:t>
            </a:r>
            <a:r>
              <a:rPr sz="2100" spc="-8" dirty="0">
                <a:solidFill>
                  <a:schemeClr val="bg1"/>
                </a:solidFill>
                <a:latin typeface="Times New Roman" panose="02020603050405020304" pitchFamily="18" charset="0"/>
                <a:cs typeface="Times New Roman" panose="02020603050405020304" pitchFamily="18" charset="0"/>
              </a:rPr>
              <a:t>and </a:t>
            </a:r>
            <a:r>
              <a:rPr sz="2100" spc="-4" dirty="0">
                <a:solidFill>
                  <a:schemeClr val="bg1"/>
                </a:solidFill>
                <a:latin typeface="Times New Roman" panose="02020603050405020304" pitchFamily="18" charset="0"/>
                <a:cs typeface="Times New Roman" panose="02020603050405020304" pitchFamily="18" charset="0"/>
              </a:rPr>
              <a:t>their allele frequencies will change from one  generation to </a:t>
            </a:r>
            <a:r>
              <a:rPr sz="2100" dirty="0">
                <a:solidFill>
                  <a:schemeClr val="bg1"/>
                </a:solidFill>
                <a:latin typeface="Times New Roman" panose="02020603050405020304" pitchFamily="18" charset="0"/>
                <a:cs typeface="Times New Roman" panose="02020603050405020304" pitchFamily="18" charset="0"/>
              </a:rPr>
              <a:t>the </a:t>
            </a:r>
            <a:r>
              <a:rPr sz="2100" spc="-4" dirty="0">
                <a:solidFill>
                  <a:schemeClr val="bg1"/>
                </a:solidFill>
                <a:latin typeface="Times New Roman" panose="02020603050405020304" pitchFamily="18" charset="0"/>
                <a:cs typeface="Times New Roman" panose="02020603050405020304" pitchFamily="18" charset="0"/>
              </a:rPr>
              <a:t>next, so </a:t>
            </a:r>
            <a:r>
              <a:rPr sz="2100" dirty="0">
                <a:solidFill>
                  <a:schemeClr val="bg1"/>
                </a:solidFill>
                <a:latin typeface="Times New Roman" panose="02020603050405020304" pitchFamily="18" charset="0"/>
                <a:cs typeface="Times New Roman" panose="02020603050405020304" pitchFamily="18" charset="0"/>
              </a:rPr>
              <a:t>the </a:t>
            </a:r>
            <a:r>
              <a:rPr sz="2100" spc="-4" dirty="0">
                <a:solidFill>
                  <a:schemeClr val="bg1"/>
                </a:solidFill>
                <a:latin typeface="Times New Roman" panose="02020603050405020304" pitchFamily="18" charset="0"/>
                <a:cs typeface="Times New Roman" panose="02020603050405020304" pitchFamily="18" charset="0"/>
              </a:rPr>
              <a:t>population evolves. How far a population deviates  from HWE </a:t>
            </a:r>
            <a:r>
              <a:rPr sz="2100" spc="-8" dirty="0">
                <a:solidFill>
                  <a:schemeClr val="bg1"/>
                </a:solidFill>
                <a:latin typeface="Times New Roman" panose="02020603050405020304" pitchFamily="18" charset="0"/>
                <a:cs typeface="Times New Roman" panose="02020603050405020304" pitchFamily="18" charset="0"/>
              </a:rPr>
              <a:t>can </a:t>
            </a:r>
            <a:r>
              <a:rPr sz="2100" dirty="0">
                <a:solidFill>
                  <a:schemeClr val="bg1"/>
                </a:solidFill>
                <a:latin typeface="Times New Roman" panose="02020603050405020304" pitchFamily="18" charset="0"/>
                <a:cs typeface="Times New Roman" panose="02020603050405020304" pitchFamily="18" charset="0"/>
              </a:rPr>
              <a:t>be </a:t>
            </a:r>
            <a:r>
              <a:rPr sz="2100" spc="-8" dirty="0">
                <a:solidFill>
                  <a:schemeClr val="bg1"/>
                </a:solidFill>
                <a:latin typeface="Times New Roman" panose="02020603050405020304" pitchFamily="18" charset="0"/>
                <a:cs typeface="Times New Roman" panose="02020603050405020304" pitchFamily="18" charset="0"/>
              </a:rPr>
              <a:t>measured </a:t>
            </a:r>
            <a:r>
              <a:rPr sz="2100" dirty="0">
                <a:solidFill>
                  <a:schemeClr val="bg1"/>
                </a:solidFill>
                <a:latin typeface="Times New Roman" panose="02020603050405020304" pitchFamily="18" charset="0"/>
                <a:cs typeface="Times New Roman" panose="02020603050405020304" pitchFamily="18" charset="0"/>
              </a:rPr>
              <a:t>using the </a:t>
            </a:r>
            <a:r>
              <a:rPr sz="2100" spc="-4" dirty="0">
                <a:solidFill>
                  <a:schemeClr val="bg1"/>
                </a:solidFill>
                <a:latin typeface="Times New Roman" panose="02020603050405020304" pitchFamily="18" charset="0"/>
                <a:cs typeface="Times New Roman" panose="02020603050405020304" pitchFamily="18" charset="0"/>
              </a:rPr>
              <a:t>“goodness-of-fit” </a:t>
            </a:r>
            <a:r>
              <a:rPr sz="2100" dirty="0">
                <a:solidFill>
                  <a:schemeClr val="bg1"/>
                </a:solidFill>
                <a:latin typeface="Times New Roman" panose="02020603050405020304" pitchFamily="18" charset="0"/>
                <a:cs typeface="Times New Roman" panose="02020603050405020304" pitchFamily="18" charset="0"/>
              </a:rPr>
              <a:t>or </a:t>
            </a:r>
            <a:r>
              <a:rPr sz="2100" spc="-4" dirty="0">
                <a:solidFill>
                  <a:schemeClr val="bg1"/>
                </a:solidFill>
                <a:latin typeface="Times New Roman" panose="02020603050405020304" pitchFamily="18" charset="0"/>
                <a:cs typeface="Times New Roman" panose="02020603050405020304" pitchFamily="18" charset="0"/>
              </a:rPr>
              <a:t>chi-squared test</a:t>
            </a:r>
            <a:r>
              <a:rPr sz="2100" spc="64" dirty="0">
                <a:solidFill>
                  <a:schemeClr val="bg1"/>
                </a:solidFill>
                <a:latin typeface="Times New Roman" panose="02020603050405020304" pitchFamily="18" charset="0"/>
                <a:cs typeface="Times New Roman" panose="02020603050405020304" pitchFamily="18" charset="0"/>
              </a:rPr>
              <a:t> </a:t>
            </a:r>
            <a:r>
              <a:rPr sz="2100" spc="-4" dirty="0">
                <a:solidFill>
                  <a:schemeClr val="bg1"/>
                </a:solidFill>
                <a:latin typeface="Times New Roman" panose="02020603050405020304" pitchFamily="18" charset="0"/>
                <a:cs typeface="Times New Roman" panose="02020603050405020304" pitchFamily="18" charset="0"/>
              </a:rPr>
              <a:t>(χ2)</a:t>
            </a:r>
            <a:endParaRPr sz="21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7CCBDC3A-C1BD-43CB-9BA2-D98F1BBEA206}"/>
              </a:ext>
            </a:extLst>
          </p:cNvPr>
          <p:cNvSpPr>
            <a:spLocks noGrp="1"/>
          </p:cNvSpPr>
          <p:nvPr>
            <p:ph type="sldNum" sz="quarter" idx="12"/>
          </p:nvPr>
        </p:nvSpPr>
        <p:spPr/>
        <p:txBody>
          <a:bodyPr/>
          <a:lstStyle/>
          <a:p>
            <a:fld id="{046F22CB-BF76-458B-8DA4-2E20B4908C9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555" y="958597"/>
            <a:ext cx="8760143" cy="1495602"/>
          </a:xfrm>
          <a:prstGeom prst="rect">
            <a:avLst/>
          </a:prstGeom>
        </p:spPr>
        <p:txBody>
          <a:bodyPr vert="horz" wrap="square" lIns="0" tIns="40958" rIns="0" bIns="0" rtlCol="0">
            <a:spAutoFit/>
          </a:bodyPr>
          <a:lstStyle/>
          <a:p>
            <a:pPr marL="180975" marR="3810" indent="-171926" algn="just">
              <a:lnSpc>
                <a:spcPct val="90000"/>
              </a:lnSpc>
              <a:spcBef>
                <a:spcPts val="323"/>
              </a:spcBef>
              <a:buFont typeface="Arial"/>
              <a:buChar char="•"/>
              <a:tabLst>
                <a:tab pos="181451" algn="l"/>
              </a:tabLst>
            </a:pPr>
            <a:r>
              <a:rPr sz="2100" spc="-4" dirty="0">
                <a:latin typeface="Times New Roman" panose="02020603050405020304" pitchFamily="18" charset="0"/>
                <a:cs typeface="Times New Roman" panose="02020603050405020304" pitchFamily="18" charset="0"/>
              </a:rPr>
              <a:t>The distribution </a:t>
            </a:r>
            <a:r>
              <a:rPr sz="2100" dirty="0">
                <a:latin typeface="Times New Roman" panose="02020603050405020304" pitchFamily="18" charset="0"/>
                <a:cs typeface="Times New Roman" panose="02020603050405020304" pitchFamily="18" charset="0"/>
              </a:rPr>
              <a:t>of </a:t>
            </a:r>
            <a:r>
              <a:rPr sz="2100" spc="-4" dirty="0">
                <a:latin typeface="Times New Roman" panose="02020603050405020304" pitchFamily="18" charset="0"/>
                <a:cs typeface="Times New Roman" panose="02020603050405020304" pitchFamily="18" charset="0"/>
              </a:rPr>
              <a:t>genotypes in a population </a:t>
            </a:r>
            <a:r>
              <a:rPr sz="2100" spc="-8" dirty="0">
                <a:latin typeface="Times New Roman" panose="02020603050405020304" pitchFamily="18" charset="0"/>
                <a:cs typeface="Times New Roman" panose="02020603050405020304" pitchFamily="18" charset="0"/>
              </a:rPr>
              <a:t>in </a:t>
            </a:r>
            <a:r>
              <a:rPr sz="2100" spc="-19" dirty="0">
                <a:latin typeface="Times New Roman" panose="02020603050405020304" pitchFamily="18" charset="0"/>
                <a:cs typeface="Times New Roman" panose="02020603050405020304" pitchFamily="18" charset="0"/>
              </a:rPr>
              <a:t>Hardy-Weinberg </a:t>
            </a:r>
            <a:r>
              <a:rPr sz="2100" spc="-4" dirty="0">
                <a:latin typeface="Times New Roman" panose="02020603050405020304" pitchFamily="18" charset="0"/>
                <a:cs typeface="Times New Roman" panose="02020603050405020304" pitchFamily="18" charset="0"/>
              </a:rPr>
              <a:t>equilibrium  </a:t>
            </a:r>
            <a:r>
              <a:rPr sz="2100" spc="-8" dirty="0">
                <a:latin typeface="Times New Roman" panose="02020603050405020304" pitchFamily="18" charset="0"/>
                <a:cs typeface="Times New Roman" panose="02020603050405020304" pitchFamily="18" charset="0"/>
              </a:rPr>
              <a:t>can </a:t>
            </a:r>
            <a:r>
              <a:rPr sz="2100" dirty="0">
                <a:latin typeface="Times New Roman" panose="02020603050405020304" pitchFamily="18" charset="0"/>
                <a:cs typeface="Times New Roman" panose="02020603050405020304" pitchFamily="18" charset="0"/>
              </a:rPr>
              <a:t>be </a:t>
            </a:r>
            <a:r>
              <a:rPr sz="2100" spc="-4" dirty="0">
                <a:latin typeface="Times New Roman" panose="02020603050405020304" pitchFamily="18" charset="0"/>
                <a:cs typeface="Times New Roman" panose="02020603050405020304" pitchFamily="18" charset="0"/>
              </a:rPr>
              <a:t>graphically expressed </a:t>
            </a:r>
            <a:r>
              <a:rPr sz="2100" spc="-11" dirty="0">
                <a:latin typeface="Times New Roman" panose="02020603050405020304" pitchFamily="18" charset="0"/>
                <a:cs typeface="Times New Roman" panose="02020603050405020304" pitchFamily="18" charset="0"/>
              </a:rPr>
              <a:t>as </a:t>
            </a:r>
            <a:r>
              <a:rPr sz="2100" dirty="0">
                <a:latin typeface="Times New Roman" panose="02020603050405020304" pitchFamily="18" charset="0"/>
                <a:cs typeface="Times New Roman" panose="02020603050405020304" pitchFamily="18" charset="0"/>
              </a:rPr>
              <a:t>shown </a:t>
            </a:r>
            <a:r>
              <a:rPr sz="2100" spc="-8" dirty="0">
                <a:latin typeface="Times New Roman" panose="02020603050405020304" pitchFamily="18" charset="0"/>
                <a:cs typeface="Times New Roman" panose="02020603050405020304" pitchFamily="18" charset="0"/>
              </a:rPr>
              <a:t>in </a:t>
            </a:r>
            <a:r>
              <a:rPr sz="2100" dirty="0">
                <a:latin typeface="Times New Roman" panose="02020603050405020304" pitchFamily="18" charset="0"/>
                <a:cs typeface="Times New Roman" panose="02020603050405020304" pitchFamily="18" charset="0"/>
              </a:rPr>
              <a:t>the </a:t>
            </a:r>
            <a:r>
              <a:rPr sz="2100" spc="-4" dirty="0">
                <a:latin typeface="Times New Roman" panose="02020603050405020304" pitchFamily="18" charset="0"/>
                <a:cs typeface="Times New Roman" panose="02020603050405020304" pitchFamily="18" charset="0"/>
              </a:rPr>
              <a:t>accompanying </a:t>
            </a:r>
            <a:r>
              <a:rPr sz="2100" dirty="0">
                <a:latin typeface="Times New Roman" panose="02020603050405020304" pitchFamily="18" charset="0"/>
                <a:cs typeface="Times New Roman" panose="02020603050405020304" pitchFamily="18" charset="0"/>
              </a:rPr>
              <a:t>graph. </a:t>
            </a:r>
            <a:r>
              <a:rPr sz="2100" spc="-4" dirty="0">
                <a:latin typeface="Times New Roman" panose="02020603050405020304" pitchFamily="18" charset="0"/>
                <a:cs typeface="Times New Roman" panose="02020603050405020304" pitchFamily="18" charset="0"/>
              </a:rPr>
              <a:t>The x-axis  represents a range </a:t>
            </a:r>
            <a:r>
              <a:rPr sz="2100" dirty="0">
                <a:latin typeface="Times New Roman" panose="02020603050405020304" pitchFamily="18" charset="0"/>
                <a:cs typeface="Times New Roman" panose="02020603050405020304" pitchFamily="18" charset="0"/>
              </a:rPr>
              <a:t>of </a:t>
            </a:r>
            <a:r>
              <a:rPr sz="2100" spc="-4" dirty="0">
                <a:latin typeface="Times New Roman" panose="02020603050405020304" pitchFamily="18" charset="0"/>
                <a:cs typeface="Times New Roman" panose="02020603050405020304" pitchFamily="18" charset="0"/>
              </a:rPr>
              <a:t>possible relative frequencies </a:t>
            </a:r>
            <a:r>
              <a:rPr sz="2100" dirty="0">
                <a:latin typeface="Times New Roman" panose="02020603050405020304" pitchFamily="18" charset="0"/>
                <a:cs typeface="Times New Roman" panose="02020603050405020304" pitchFamily="18" charset="0"/>
              </a:rPr>
              <a:t>of </a:t>
            </a:r>
            <a:r>
              <a:rPr sz="2100" spc="-4" dirty="0">
                <a:latin typeface="Times New Roman" panose="02020603050405020304" pitchFamily="18" charset="0"/>
                <a:cs typeface="Times New Roman" panose="02020603050405020304" pitchFamily="18" charset="0"/>
              </a:rPr>
              <a:t>A </a:t>
            </a:r>
            <a:r>
              <a:rPr sz="2100" dirty="0">
                <a:latin typeface="Times New Roman" panose="02020603050405020304" pitchFamily="18" charset="0"/>
                <a:cs typeface="Times New Roman" panose="02020603050405020304" pitchFamily="18" charset="0"/>
              </a:rPr>
              <a:t>or </a:t>
            </a:r>
            <a:r>
              <a:rPr sz="2100" spc="-4" dirty="0">
                <a:latin typeface="Times New Roman" panose="02020603050405020304" pitchFamily="18" charset="0"/>
                <a:cs typeface="Times New Roman" panose="02020603050405020304" pitchFamily="18" charset="0"/>
              </a:rPr>
              <a:t>B alleles. The  coordinates </a:t>
            </a:r>
            <a:r>
              <a:rPr sz="2100" spc="-8" dirty="0">
                <a:latin typeface="Times New Roman" panose="02020603050405020304" pitchFamily="18" charset="0"/>
                <a:cs typeface="Times New Roman" panose="02020603050405020304" pitchFamily="18" charset="0"/>
              </a:rPr>
              <a:t>at </a:t>
            </a:r>
            <a:r>
              <a:rPr sz="2100" spc="-4" dirty="0">
                <a:latin typeface="Times New Roman" panose="02020603050405020304" pitchFamily="18" charset="0"/>
                <a:cs typeface="Times New Roman" panose="02020603050405020304" pitchFamily="18" charset="0"/>
              </a:rPr>
              <a:t>each </a:t>
            </a:r>
            <a:r>
              <a:rPr sz="2100" dirty="0">
                <a:latin typeface="Times New Roman" panose="02020603050405020304" pitchFamily="18" charset="0"/>
                <a:cs typeface="Times New Roman" panose="02020603050405020304" pitchFamily="18" charset="0"/>
              </a:rPr>
              <a:t>point </a:t>
            </a:r>
            <a:r>
              <a:rPr sz="2100" spc="-4" dirty="0">
                <a:latin typeface="Times New Roman" panose="02020603050405020304" pitchFamily="18" charset="0"/>
                <a:cs typeface="Times New Roman" panose="02020603050405020304" pitchFamily="18" charset="0"/>
              </a:rPr>
              <a:t>on </a:t>
            </a:r>
            <a:r>
              <a:rPr sz="2100" dirty="0">
                <a:latin typeface="Times New Roman" panose="02020603050405020304" pitchFamily="18" charset="0"/>
                <a:cs typeface="Times New Roman" panose="02020603050405020304" pitchFamily="18" charset="0"/>
              </a:rPr>
              <a:t>the three </a:t>
            </a:r>
            <a:r>
              <a:rPr sz="2100" spc="-4" dirty="0">
                <a:latin typeface="Times New Roman" panose="02020603050405020304" pitchFamily="18" charset="0"/>
                <a:cs typeface="Times New Roman" panose="02020603050405020304" pitchFamily="18" charset="0"/>
              </a:rPr>
              <a:t>genotype </a:t>
            </a:r>
            <a:r>
              <a:rPr sz="2100" dirty="0">
                <a:latin typeface="Times New Roman" panose="02020603050405020304" pitchFamily="18" charset="0"/>
                <a:cs typeface="Times New Roman" panose="02020603050405020304" pitchFamily="18" charset="0"/>
              </a:rPr>
              <a:t>lines </a:t>
            </a:r>
            <a:r>
              <a:rPr sz="2100" spc="-4" dirty="0">
                <a:latin typeface="Times New Roman" panose="02020603050405020304" pitchFamily="18" charset="0"/>
                <a:cs typeface="Times New Roman" panose="02020603050405020304" pitchFamily="18" charset="0"/>
              </a:rPr>
              <a:t>show the expected  </a:t>
            </a:r>
            <a:r>
              <a:rPr sz="2100" dirty="0">
                <a:latin typeface="Times New Roman" panose="02020603050405020304" pitchFamily="18" charset="0"/>
                <a:cs typeface="Times New Roman" panose="02020603050405020304" pitchFamily="18" charset="0"/>
              </a:rPr>
              <a:t>proportion of </a:t>
            </a:r>
            <a:r>
              <a:rPr sz="2100" spc="-8" dirty="0">
                <a:latin typeface="Times New Roman" panose="02020603050405020304" pitchFamily="18" charset="0"/>
                <a:cs typeface="Times New Roman" panose="02020603050405020304" pitchFamily="18" charset="0"/>
              </a:rPr>
              <a:t>each </a:t>
            </a:r>
            <a:r>
              <a:rPr sz="2100" spc="-4" dirty="0">
                <a:latin typeface="Times New Roman" panose="02020603050405020304" pitchFamily="18" charset="0"/>
                <a:cs typeface="Times New Roman" panose="02020603050405020304" pitchFamily="18" charset="0"/>
              </a:rPr>
              <a:t>genotype </a:t>
            </a:r>
            <a:r>
              <a:rPr sz="2100" spc="-8" dirty="0">
                <a:latin typeface="Times New Roman" panose="02020603050405020304" pitchFamily="18" charset="0"/>
                <a:cs typeface="Times New Roman" panose="02020603050405020304" pitchFamily="18" charset="0"/>
              </a:rPr>
              <a:t>at </a:t>
            </a:r>
            <a:r>
              <a:rPr sz="2100" spc="-4" dirty="0">
                <a:latin typeface="Times New Roman" panose="02020603050405020304" pitchFamily="18" charset="0"/>
                <a:cs typeface="Times New Roman" panose="02020603050405020304" pitchFamily="18" charset="0"/>
              </a:rPr>
              <a:t>that particular starting frequency </a:t>
            </a:r>
            <a:r>
              <a:rPr sz="2100" dirty="0">
                <a:latin typeface="Times New Roman" panose="02020603050405020304" pitchFamily="18" charset="0"/>
                <a:cs typeface="Times New Roman" panose="02020603050405020304" pitchFamily="18" charset="0"/>
              </a:rPr>
              <a:t>of </a:t>
            </a:r>
            <a:r>
              <a:rPr sz="2100" spc="-4" dirty="0">
                <a:latin typeface="Times New Roman" panose="02020603050405020304" pitchFamily="18" charset="0"/>
                <a:cs typeface="Times New Roman" panose="02020603050405020304" pitchFamily="18" charset="0"/>
              </a:rPr>
              <a:t>A and</a:t>
            </a:r>
            <a:r>
              <a:rPr sz="2100" spc="-195"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B.</a:t>
            </a:r>
            <a:endParaRPr sz="2100" dirty="0">
              <a:latin typeface="Times New Roman" panose="02020603050405020304" pitchFamily="18" charset="0"/>
              <a:cs typeface="Times New Roman" panose="02020603050405020304" pitchFamily="18" charset="0"/>
            </a:endParaRPr>
          </a:p>
        </p:txBody>
      </p:sp>
      <p:sp>
        <p:nvSpPr>
          <p:cNvPr id="3" name="object 3"/>
          <p:cNvSpPr/>
          <p:nvPr/>
        </p:nvSpPr>
        <p:spPr>
          <a:xfrm>
            <a:off x="2786633" y="2702051"/>
            <a:ext cx="3570732" cy="2799207"/>
          </a:xfrm>
          <a:prstGeom prst="rect">
            <a:avLst/>
          </a:prstGeom>
          <a:blipFill>
            <a:blip r:embed="rId2" cstate="print"/>
            <a:stretch>
              <a:fillRect/>
            </a:stretch>
          </a:blipFill>
        </p:spPr>
        <p:txBody>
          <a:bodyPr wrap="square" lIns="0" tIns="0" rIns="0" bIns="0" rtlCol="0"/>
          <a:lstStyle/>
          <a:p>
            <a:endParaRPr sz="1350"/>
          </a:p>
        </p:txBody>
      </p:sp>
      <p:sp>
        <p:nvSpPr>
          <p:cNvPr id="4" name="Slide Number Placeholder 3">
            <a:extLst>
              <a:ext uri="{FF2B5EF4-FFF2-40B4-BE49-F238E27FC236}">
                <a16:creationId xmlns:a16="http://schemas.microsoft.com/office/drawing/2014/main" xmlns="" id="{820D6559-42B9-47F3-91BA-7C631396DFA2}"/>
              </a:ext>
            </a:extLst>
          </p:cNvPr>
          <p:cNvSpPr>
            <a:spLocks noGrp="1"/>
          </p:cNvSpPr>
          <p:nvPr>
            <p:ph type="sldNum" sz="quarter" idx="12"/>
          </p:nvPr>
        </p:nvSpPr>
        <p:spPr/>
        <p:txBody>
          <a:bodyPr/>
          <a:lstStyle/>
          <a:p>
            <a:fld id="{046F22CB-BF76-458B-8DA4-2E20B4908C9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45" y="1715510"/>
            <a:ext cx="8759190" cy="3302988"/>
          </a:xfrm>
          <a:prstGeom prst="rect">
            <a:avLst/>
          </a:prstGeom>
        </p:spPr>
        <p:txBody>
          <a:bodyPr vert="horz" wrap="square" lIns="0" tIns="45244" rIns="0" bIns="0" rtlCol="0">
            <a:spAutoFit/>
          </a:bodyPr>
          <a:lstStyle/>
          <a:p>
            <a:pPr marL="180499" marR="6191" indent="-171450">
              <a:lnSpc>
                <a:spcPts val="2273"/>
              </a:lnSpc>
              <a:spcBef>
                <a:spcPts val="356"/>
              </a:spcBef>
              <a:buFont typeface="Arial"/>
              <a:buChar char="•"/>
              <a:tabLst>
                <a:tab pos="180975" algn="l"/>
                <a:tab pos="1304448" algn="l"/>
                <a:tab pos="1583531" algn="l"/>
                <a:tab pos="2381250" algn="l"/>
                <a:tab pos="3399949" algn="l"/>
                <a:tab pos="4123373" algn="l"/>
                <a:tab pos="4757738" algn="l"/>
                <a:tab pos="5319236" algn="l"/>
                <a:tab pos="6160294" algn="l"/>
                <a:tab pos="6498908" algn="l"/>
                <a:tab pos="7046595" algn="l"/>
                <a:tab pos="7384733" algn="l"/>
                <a:tab pos="8020526" algn="l"/>
              </a:tabLst>
            </a:pPr>
            <a:r>
              <a:rPr sz="2100" spc="-4" dirty="0">
                <a:latin typeface="Times New Roman" panose="02020603050405020304" pitchFamily="18" charset="0"/>
                <a:cs typeface="Times New Roman" panose="02020603050405020304" pitchFamily="18" charset="0"/>
              </a:rPr>
              <a:t>Consider	a	si</a:t>
            </a:r>
            <a:r>
              <a:rPr sz="2100" dirty="0">
                <a:latin typeface="Times New Roman" panose="02020603050405020304" pitchFamily="18" charset="0"/>
                <a:cs typeface="Times New Roman" panose="02020603050405020304" pitchFamily="18" charset="0"/>
              </a:rPr>
              <a:t>n</a:t>
            </a:r>
            <a:r>
              <a:rPr sz="2100" spc="-4" dirty="0">
                <a:latin typeface="Times New Roman" panose="02020603050405020304" pitchFamily="18" charset="0"/>
                <a:cs typeface="Times New Roman" panose="02020603050405020304" pitchFamily="18" charset="0"/>
              </a:rPr>
              <a:t>gle</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biall</a:t>
            </a:r>
            <a:r>
              <a:rPr sz="2100" spc="-15" dirty="0">
                <a:latin typeface="Times New Roman" panose="02020603050405020304" pitchFamily="18" charset="0"/>
                <a:cs typeface="Times New Roman" panose="02020603050405020304" pitchFamily="18" charset="0"/>
              </a:rPr>
              <a:t>e</a:t>
            </a:r>
            <a:r>
              <a:rPr sz="2100" spc="-4" dirty="0">
                <a:latin typeface="Times New Roman" panose="02020603050405020304" pitchFamily="18" charset="0"/>
                <a:cs typeface="Times New Roman" panose="02020603050405020304" pitchFamily="18" charset="0"/>
              </a:rPr>
              <a:t>lic</a:t>
            </a:r>
            <a:r>
              <a:rPr sz="2100" dirty="0">
                <a:latin typeface="Times New Roman" panose="02020603050405020304" pitchFamily="18" charset="0"/>
                <a:cs typeface="Times New Roman" panose="02020603050405020304" pitchFamily="18" charset="0"/>
              </a:rPr>
              <a:t>	</a:t>
            </a:r>
            <a:r>
              <a:rPr sz="2100" spc="-15" dirty="0">
                <a:latin typeface="Times New Roman" panose="02020603050405020304" pitchFamily="18" charset="0"/>
                <a:cs typeface="Times New Roman" panose="02020603050405020304" pitchFamily="18" charset="0"/>
              </a:rPr>
              <a:t>l</a:t>
            </a:r>
            <a:r>
              <a:rPr sz="2100" spc="-4" dirty="0">
                <a:latin typeface="Times New Roman" panose="02020603050405020304" pitchFamily="18" charset="0"/>
                <a:cs typeface="Times New Roman" panose="02020603050405020304" pitchFamily="18" charset="0"/>
              </a:rPr>
              <a:t>ocus</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with</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two</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all</a:t>
            </a:r>
            <a:r>
              <a:rPr sz="2100" spc="-11" dirty="0">
                <a:latin typeface="Times New Roman" panose="02020603050405020304" pitchFamily="18" charset="0"/>
                <a:cs typeface="Times New Roman" panose="02020603050405020304" pitchFamily="18" charset="0"/>
              </a:rPr>
              <a:t>e</a:t>
            </a:r>
            <a:r>
              <a:rPr sz="2100" spc="-4" dirty="0">
                <a:latin typeface="Times New Roman" panose="02020603050405020304" pitchFamily="18" charset="0"/>
                <a:cs typeface="Times New Roman" panose="02020603050405020304" pitchFamily="18" charset="0"/>
              </a:rPr>
              <a:t>les</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a:t>
            </a:r>
            <a:r>
              <a:rPr sz="2100" dirty="0">
                <a:latin typeface="Times New Roman" panose="02020603050405020304" pitchFamily="18" charset="0"/>
                <a:cs typeface="Times New Roman" panose="02020603050405020304" pitchFamily="18" charset="0"/>
              </a:rPr>
              <a:t>n</a:t>
            </a:r>
            <a:r>
              <a:rPr sz="2100" spc="-4" dirty="0">
                <a:latin typeface="Times New Roman" panose="02020603050405020304" pitchFamily="18" charset="0"/>
                <a:cs typeface="Times New Roman" panose="02020603050405020304" pitchFamily="18" charset="0"/>
              </a:rPr>
              <a:t>d</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B</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with</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k</a:t>
            </a:r>
            <a:r>
              <a:rPr sz="2100" dirty="0">
                <a:latin typeface="Times New Roman" panose="02020603050405020304" pitchFamily="18" charset="0"/>
                <a:cs typeface="Times New Roman" panose="02020603050405020304" pitchFamily="18" charset="0"/>
              </a:rPr>
              <a:t>n</a:t>
            </a:r>
            <a:r>
              <a:rPr sz="2100" spc="-4" dirty="0">
                <a:latin typeface="Times New Roman" panose="02020603050405020304" pitchFamily="18" charset="0"/>
                <a:cs typeface="Times New Roman" panose="02020603050405020304" pitchFamily="18" charset="0"/>
              </a:rPr>
              <a:t>own  frequencies (allele A = 0.6; allele B = 0.4) that add </a:t>
            </a:r>
            <a:r>
              <a:rPr sz="2100" dirty="0">
                <a:latin typeface="Times New Roman" panose="02020603050405020304" pitchFamily="18" charset="0"/>
                <a:cs typeface="Times New Roman" panose="02020603050405020304" pitchFamily="18" charset="0"/>
              </a:rPr>
              <a:t>up </a:t>
            </a:r>
            <a:r>
              <a:rPr sz="2100" spc="-4" dirty="0">
                <a:latin typeface="Times New Roman" panose="02020603050405020304" pitchFamily="18" charset="0"/>
                <a:cs typeface="Times New Roman" panose="02020603050405020304" pitchFamily="18" charset="0"/>
              </a:rPr>
              <a:t>to</a:t>
            </a:r>
            <a:r>
              <a:rPr sz="2100" spc="-244" dirty="0">
                <a:latin typeface="Times New Roman" panose="02020603050405020304" pitchFamily="18" charset="0"/>
                <a:cs typeface="Times New Roman" panose="02020603050405020304" pitchFamily="18" charset="0"/>
              </a:rPr>
              <a:t> </a:t>
            </a:r>
            <a:r>
              <a:rPr sz="2100" dirty="0">
                <a:latin typeface="Times New Roman" panose="02020603050405020304" pitchFamily="18" charset="0"/>
                <a:cs typeface="Times New Roman" panose="02020603050405020304" pitchFamily="18" charset="0"/>
              </a:rPr>
              <a:t>1.</a:t>
            </a:r>
          </a:p>
          <a:p>
            <a:pPr>
              <a:spcBef>
                <a:spcPts val="30"/>
              </a:spcBef>
              <a:buFont typeface="Arial"/>
              <a:buChar char="•"/>
            </a:pPr>
            <a:endParaRPr sz="3000" dirty="0">
              <a:latin typeface="Times New Roman" panose="02020603050405020304" pitchFamily="18" charset="0"/>
              <a:cs typeface="Times New Roman" panose="02020603050405020304" pitchFamily="18" charset="0"/>
            </a:endParaRPr>
          </a:p>
          <a:p>
            <a:pPr marL="180975" indent="-171450">
              <a:buFont typeface="Arial"/>
              <a:buChar char="•"/>
              <a:tabLst>
                <a:tab pos="180975" algn="l"/>
              </a:tabLst>
            </a:pPr>
            <a:r>
              <a:rPr sz="2100" dirty="0">
                <a:latin typeface="Times New Roman" panose="02020603050405020304" pitchFamily="18" charset="0"/>
                <a:cs typeface="Times New Roman" panose="02020603050405020304" pitchFamily="18" charset="0"/>
              </a:rPr>
              <a:t>Possible genotypes: </a:t>
            </a:r>
            <a:r>
              <a:rPr sz="2100" spc="-4" dirty="0">
                <a:latin typeface="Times New Roman" panose="02020603050405020304" pitchFamily="18" charset="0"/>
                <a:cs typeface="Times New Roman" panose="02020603050405020304" pitchFamily="18" charset="0"/>
              </a:rPr>
              <a:t>AA, AB and</a:t>
            </a:r>
            <a:r>
              <a:rPr sz="2100" spc="-251" dirty="0">
                <a:latin typeface="Times New Roman" panose="02020603050405020304" pitchFamily="18" charset="0"/>
                <a:cs typeface="Times New Roman" panose="02020603050405020304" pitchFamily="18" charset="0"/>
              </a:rPr>
              <a:t> </a:t>
            </a:r>
            <a:r>
              <a:rPr sz="2100" spc="-11" dirty="0">
                <a:latin typeface="Times New Roman" panose="02020603050405020304" pitchFamily="18" charset="0"/>
                <a:cs typeface="Times New Roman" panose="02020603050405020304" pitchFamily="18" charset="0"/>
              </a:rPr>
              <a:t>BB</a:t>
            </a:r>
            <a:endParaRPr sz="2100" dirty="0">
              <a:latin typeface="Times New Roman" panose="02020603050405020304" pitchFamily="18" charset="0"/>
              <a:cs typeface="Times New Roman" panose="02020603050405020304" pitchFamily="18" charset="0"/>
            </a:endParaRPr>
          </a:p>
          <a:p>
            <a:pPr>
              <a:spcBef>
                <a:spcPts val="4"/>
              </a:spcBef>
              <a:buFont typeface="Arial"/>
              <a:buChar char="•"/>
            </a:pPr>
            <a:endParaRPr sz="3300" dirty="0">
              <a:latin typeface="Times New Roman" panose="02020603050405020304" pitchFamily="18" charset="0"/>
              <a:cs typeface="Times New Roman" panose="02020603050405020304" pitchFamily="18" charset="0"/>
            </a:endParaRPr>
          </a:p>
          <a:p>
            <a:pPr marL="180499" marR="3810" indent="-171450">
              <a:lnSpc>
                <a:spcPts val="2265"/>
              </a:lnSpc>
              <a:spcBef>
                <a:spcPts val="4"/>
              </a:spcBef>
              <a:buFont typeface="Arial"/>
              <a:buChar char="•"/>
              <a:tabLst>
                <a:tab pos="180975" algn="l"/>
                <a:tab pos="1177766" algn="l"/>
                <a:tab pos="1715929" algn="l"/>
                <a:tab pos="2533174" algn="l"/>
                <a:tab pos="2849880" algn="l"/>
                <a:tab pos="3373755" algn="l"/>
                <a:tab pos="3689985" algn="l"/>
                <a:tab pos="4361021" algn="l"/>
                <a:tab pos="4988719" algn="l"/>
                <a:tab pos="5512118" algn="l"/>
                <a:tab pos="6301264" algn="l"/>
                <a:tab pos="6647498" algn="l"/>
                <a:tab pos="7915275" algn="l"/>
                <a:tab pos="8260556" algn="l"/>
              </a:tabLst>
            </a:pPr>
            <a:r>
              <a:rPr sz="2100" spc="-4" dirty="0">
                <a:latin typeface="Times New Roman" panose="02020603050405020304" pitchFamily="18" charset="0"/>
                <a:cs typeface="Times New Roman" panose="02020603050405020304" pitchFamily="18" charset="0"/>
              </a:rPr>
              <a:t>Ass</a:t>
            </a:r>
            <a:r>
              <a:rPr sz="2100" dirty="0">
                <a:latin typeface="Times New Roman" panose="02020603050405020304" pitchFamily="18" charset="0"/>
                <a:cs typeface="Times New Roman" panose="02020603050405020304" pitchFamily="18" charset="0"/>
              </a:rPr>
              <a:t>u</a:t>
            </a:r>
            <a:r>
              <a:rPr sz="2100" spc="-15" dirty="0">
                <a:latin typeface="Times New Roman" panose="02020603050405020304" pitchFamily="18" charset="0"/>
                <a:cs typeface="Times New Roman" panose="02020603050405020304" pitchFamily="18" charset="0"/>
              </a:rPr>
              <a:t>m</a:t>
            </a:r>
            <a:r>
              <a:rPr sz="2100" spc="-4" dirty="0">
                <a:latin typeface="Times New Roman" panose="02020603050405020304" pitchFamily="18" charset="0"/>
                <a:cs typeface="Times New Roman" panose="02020603050405020304" pitchFamily="18" charset="0"/>
              </a:rPr>
              <a:t>e</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t</a:t>
            </a:r>
            <a:r>
              <a:rPr sz="2100" dirty="0">
                <a:latin typeface="Times New Roman" panose="02020603050405020304" pitchFamily="18" charset="0"/>
                <a:cs typeface="Times New Roman" panose="02020603050405020304" pitchFamily="18" charset="0"/>
              </a:rPr>
              <a:t>h</a:t>
            </a:r>
            <a:r>
              <a:rPr sz="2100" spc="-4" dirty="0">
                <a:latin typeface="Times New Roman" panose="02020603050405020304" pitchFamily="18" charset="0"/>
                <a:cs typeface="Times New Roman" panose="02020603050405020304" pitchFamily="18" charset="0"/>
              </a:rPr>
              <a:t>at</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alleles</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and</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B</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enter</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eg</a:t>
            </a:r>
            <a:r>
              <a:rPr sz="2100" spc="4" dirty="0">
                <a:latin typeface="Times New Roman" panose="02020603050405020304" pitchFamily="18" charset="0"/>
                <a:cs typeface="Times New Roman" panose="02020603050405020304" pitchFamily="18" charset="0"/>
              </a:rPr>
              <a:t>g</a:t>
            </a:r>
            <a:r>
              <a:rPr sz="2100" spc="-4" dirty="0">
                <a:latin typeface="Times New Roman" panose="02020603050405020304" pitchFamily="18" charset="0"/>
                <a:cs typeface="Times New Roman" panose="02020603050405020304" pitchFamily="18" charset="0"/>
              </a:rPr>
              <a:t>s</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and</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sperm</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in</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p</a:t>
            </a:r>
            <a:r>
              <a:rPr sz="2100" spc="8" dirty="0">
                <a:latin typeface="Times New Roman" panose="02020603050405020304" pitchFamily="18" charset="0"/>
                <a:cs typeface="Times New Roman" panose="02020603050405020304" pitchFamily="18" charset="0"/>
              </a:rPr>
              <a:t>r</a:t>
            </a:r>
            <a:r>
              <a:rPr sz="2100" spc="-4" dirty="0">
                <a:latin typeface="Times New Roman" panose="02020603050405020304" pitchFamily="18" charset="0"/>
                <a:cs typeface="Times New Roman" panose="02020603050405020304" pitchFamily="18" charset="0"/>
              </a:rPr>
              <a:t>o</a:t>
            </a:r>
            <a:r>
              <a:rPr sz="2100" dirty="0">
                <a:latin typeface="Times New Roman" panose="02020603050405020304" pitchFamily="18" charset="0"/>
                <a:cs typeface="Times New Roman" panose="02020603050405020304" pitchFamily="18" charset="0"/>
              </a:rPr>
              <a:t>p</a:t>
            </a:r>
            <a:r>
              <a:rPr sz="2100" spc="-4" dirty="0">
                <a:latin typeface="Times New Roman" panose="02020603050405020304" pitchFamily="18" charset="0"/>
                <a:cs typeface="Times New Roman" panose="02020603050405020304" pitchFamily="18" charset="0"/>
              </a:rPr>
              <a:t>o</a:t>
            </a:r>
            <a:r>
              <a:rPr sz="2100" dirty="0">
                <a:latin typeface="Times New Roman" panose="02020603050405020304" pitchFamily="18" charset="0"/>
                <a:cs typeface="Times New Roman" panose="02020603050405020304" pitchFamily="18" charset="0"/>
              </a:rPr>
              <a:t>r</a:t>
            </a:r>
            <a:r>
              <a:rPr sz="2100" spc="-11" dirty="0">
                <a:latin typeface="Times New Roman" panose="02020603050405020304" pitchFamily="18" charset="0"/>
                <a:cs typeface="Times New Roman" panose="02020603050405020304" pitchFamily="18" charset="0"/>
              </a:rPr>
              <a:t>t</a:t>
            </a:r>
            <a:r>
              <a:rPr sz="2100" spc="-4" dirty="0">
                <a:latin typeface="Times New Roman" panose="02020603050405020304" pitchFamily="18" charset="0"/>
                <a:cs typeface="Times New Roman" panose="02020603050405020304" pitchFamily="18" charset="0"/>
              </a:rPr>
              <a:t>i</a:t>
            </a:r>
            <a:r>
              <a:rPr sz="2100" dirty="0">
                <a:latin typeface="Times New Roman" panose="02020603050405020304" pitchFamily="18" charset="0"/>
                <a:cs typeface="Times New Roman" panose="02020603050405020304" pitchFamily="18" charset="0"/>
              </a:rPr>
              <a:t>o</a:t>
            </a:r>
            <a:r>
              <a:rPr sz="2100" spc="-4" dirty="0">
                <a:latin typeface="Times New Roman" panose="02020603050405020304" pitchFamily="18" charset="0"/>
                <a:cs typeface="Times New Roman" panose="02020603050405020304" pitchFamily="18" charset="0"/>
              </a:rPr>
              <a:t>n</a:t>
            </a:r>
            <a:r>
              <a:rPr sz="2100" dirty="0">
                <a:latin typeface="Times New Roman" panose="02020603050405020304" pitchFamily="18" charset="0"/>
                <a:cs typeface="Times New Roman" panose="02020603050405020304" pitchFamily="18" charset="0"/>
              </a:rPr>
              <a:t>	</a:t>
            </a:r>
            <a:r>
              <a:rPr sz="2100" spc="-11" dirty="0">
                <a:latin typeface="Times New Roman" panose="02020603050405020304" pitchFamily="18" charset="0"/>
                <a:cs typeface="Times New Roman" panose="02020603050405020304" pitchFamily="18" charset="0"/>
              </a:rPr>
              <a:t>t</a:t>
            </a:r>
            <a:r>
              <a:rPr sz="2100" spc="-4" dirty="0">
                <a:latin typeface="Times New Roman" panose="02020603050405020304" pitchFamily="18" charset="0"/>
                <a:cs typeface="Times New Roman" panose="02020603050405020304" pitchFamily="18" charset="0"/>
              </a:rPr>
              <a:t>o</a:t>
            </a:r>
            <a:r>
              <a:rPr sz="210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t</a:t>
            </a:r>
            <a:r>
              <a:rPr sz="2100" dirty="0">
                <a:latin typeface="Times New Roman" panose="02020603050405020304" pitchFamily="18" charset="0"/>
                <a:cs typeface="Times New Roman" panose="02020603050405020304" pitchFamily="18" charset="0"/>
              </a:rPr>
              <a:t>h</a:t>
            </a:r>
            <a:r>
              <a:rPr sz="2100" spc="-4" dirty="0">
                <a:latin typeface="Times New Roman" panose="02020603050405020304" pitchFamily="18" charset="0"/>
                <a:cs typeface="Times New Roman" panose="02020603050405020304" pitchFamily="18" charset="0"/>
              </a:rPr>
              <a:t>eir  frequency in </a:t>
            </a:r>
            <a:r>
              <a:rPr sz="2100" dirty="0">
                <a:latin typeface="Times New Roman" panose="02020603050405020304" pitchFamily="18" charset="0"/>
                <a:cs typeface="Times New Roman" panose="02020603050405020304" pitchFamily="18" charset="0"/>
              </a:rPr>
              <a:t>the </a:t>
            </a:r>
            <a:r>
              <a:rPr sz="2100" spc="-4" dirty="0">
                <a:latin typeface="Times New Roman" panose="02020603050405020304" pitchFamily="18" charset="0"/>
                <a:cs typeface="Times New Roman" panose="02020603050405020304" pitchFamily="18" charset="0"/>
              </a:rPr>
              <a:t>population (i.e., 0.6 and</a:t>
            </a:r>
            <a:r>
              <a:rPr sz="2100" spc="-8"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0.4)</a:t>
            </a:r>
            <a:endParaRPr sz="2100" dirty="0">
              <a:latin typeface="Times New Roman" panose="02020603050405020304" pitchFamily="18" charset="0"/>
              <a:cs typeface="Times New Roman" panose="02020603050405020304" pitchFamily="18" charset="0"/>
            </a:endParaRPr>
          </a:p>
          <a:p>
            <a:pPr>
              <a:spcBef>
                <a:spcPts val="38"/>
              </a:spcBef>
              <a:buFont typeface="Arial"/>
              <a:buChar char="•"/>
            </a:pPr>
            <a:endParaRPr sz="3000" dirty="0">
              <a:latin typeface="Times New Roman" panose="02020603050405020304" pitchFamily="18" charset="0"/>
              <a:cs typeface="Times New Roman" panose="02020603050405020304" pitchFamily="18" charset="0"/>
            </a:endParaRPr>
          </a:p>
          <a:p>
            <a:pPr marL="180975" indent="-171450">
              <a:buFont typeface="Arial"/>
              <a:buChar char="•"/>
              <a:tabLst>
                <a:tab pos="180975" algn="l"/>
              </a:tabLst>
            </a:pPr>
            <a:r>
              <a:rPr sz="2100" spc="-4" dirty="0">
                <a:latin typeface="Times New Roman" panose="02020603050405020304" pitchFamily="18" charset="0"/>
                <a:cs typeface="Times New Roman" panose="02020603050405020304" pitchFamily="18" charset="0"/>
              </a:rPr>
              <a:t>Assume that </a:t>
            </a:r>
            <a:r>
              <a:rPr sz="2100" dirty="0">
                <a:latin typeface="Times New Roman" panose="02020603050405020304" pitchFamily="18" charset="0"/>
                <a:cs typeface="Times New Roman" panose="02020603050405020304" pitchFamily="18" charset="0"/>
              </a:rPr>
              <a:t>the </a:t>
            </a:r>
            <a:r>
              <a:rPr sz="2100" spc="-4" dirty="0">
                <a:latin typeface="Times New Roman" panose="02020603050405020304" pitchFamily="18" charset="0"/>
                <a:cs typeface="Times New Roman" panose="02020603050405020304" pitchFamily="18" charset="0"/>
              </a:rPr>
              <a:t>sperm and eggs </a:t>
            </a:r>
            <a:r>
              <a:rPr sz="2100" spc="-8" dirty="0">
                <a:latin typeface="Times New Roman" panose="02020603050405020304" pitchFamily="18" charset="0"/>
                <a:cs typeface="Times New Roman" panose="02020603050405020304" pitchFamily="18" charset="0"/>
              </a:rPr>
              <a:t>meet at </a:t>
            </a:r>
            <a:r>
              <a:rPr sz="2100" spc="-4" dirty="0">
                <a:latin typeface="Times New Roman" panose="02020603050405020304" pitchFamily="18" charset="0"/>
                <a:cs typeface="Times New Roman" panose="02020603050405020304" pitchFamily="18" charset="0"/>
              </a:rPr>
              <a:t>random (one </a:t>
            </a:r>
            <a:r>
              <a:rPr sz="2100" spc="-11" dirty="0">
                <a:latin typeface="Times New Roman" panose="02020603050405020304" pitchFamily="18" charset="0"/>
                <a:cs typeface="Times New Roman" panose="02020603050405020304" pitchFamily="18" charset="0"/>
              </a:rPr>
              <a:t>large </a:t>
            </a:r>
            <a:r>
              <a:rPr sz="2100" spc="-4" dirty="0">
                <a:latin typeface="Times New Roman" panose="02020603050405020304" pitchFamily="18" charset="0"/>
                <a:cs typeface="Times New Roman" panose="02020603050405020304" pitchFamily="18" charset="0"/>
              </a:rPr>
              <a:t>gene</a:t>
            </a:r>
            <a:r>
              <a:rPr sz="2100" spc="53" dirty="0">
                <a:latin typeface="Times New Roman" panose="02020603050405020304" pitchFamily="18" charset="0"/>
                <a:cs typeface="Times New Roman" panose="02020603050405020304" pitchFamily="18" charset="0"/>
              </a:rPr>
              <a:t> </a:t>
            </a:r>
            <a:r>
              <a:rPr sz="2100" dirty="0">
                <a:latin typeface="Times New Roman" panose="02020603050405020304" pitchFamily="18" charset="0"/>
                <a:cs typeface="Times New Roman" panose="02020603050405020304" pitchFamily="18" charset="0"/>
              </a:rPr>
              <a:t>pool).</a:t>
            </a:r>
          </a:p>
        </p:txBody>
      </p:sp>
      <p:sp>
        <p:nvSpPr>
          <p:cNvPr id="3" name="Slide Number Placeholder 2">
            <a:extLst>
              <a:ext uri="{FF2B5EF4-FFF2-40B4-BE49-F238E27FC236}">
                <a16:creationId xmlns:a16="http://schemas.microsoft.com/office/drawing/2014/main" xmlns="" id="{95789AFE-0A6E-4CF2-AFC6-B718208A569E}"/>
              </a:ext>
            </a:extLst>
          </p:cNvPr>
          <p:cNvSpPr>
            <a:spLocks noGrp="1"/>
          </p:cNvSpPr>
          <p:nvPr>
            <p:ph type="sldNum" sz="quarter" idx="12"/>
          </p:nvPr>
        </p:nvSpPr>
        <p:spPr/>
        <p:txBody>
          <a:bodyPr/>
          <a:lstStyle/>
          <a:p>
            <a:fld id="{046F22CB-BF76-458B-8DA4-2E20B4908C9C}"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217" y="952551"/>
            <a:ext cx="7440644" cy="1271983"/>
          </a:xfrm>
          <a:prstGeom prst="rect">
            <a:avLst/>
          </a:prstGeom>
        </p:spPr>
        <p:txBody>
          <a:bodyPr vert="horz" wrap="square" lIns="0" tIns="10001" rIns="0" bIns="0" rtlCol="0" anchor="ctr">
            <a:spAutoFit/>
            <a:scene3d>
              <a:camera prst="orthographicFront"/>
              <a:lightRig rig="soft" dir="t"/>
            </a:scene3d>
            <a:sp3d prstMaterial="softEdge">
              <a:bevelT w="25400" h="25400"/>
            </a:sp3d>
          </a:bodyPr>
          <a:lstStyle/>
          <a:p>
            <a:pPr marL="9525">
              <a:spcBef>
                <a:spcPts val="79"/>
              </a:spcBef>
            </a:pPr>
            <a:r>
              <a:rPr dirty="0">
                <a:latin typeface="Times New Roman" panose="02020603050405020304" pitchFamily="18" charset="0"/>
                <a:cs typeface="Times New Roman" panose="02020603050405020304" pitchFamily="18" charset="0"/>
              </a:rPr>
              <a:t>Calculation of Genotypic</a:t>
            </a:r>
            <a:r>
              <a:rPr spc="-68"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Frequency</a:t>
            </a:r>
          </a:p>
        </p:txBody>
      </p:sp>
      <p:sp>
        <p:nvSpPr>
          <p:cNvPr id="3" name="object 3"/>
          <p:cNvSpPr txBox="1"/>
          <p:nvPr/>
        </p:nvSpPr>
        <p:spPr>
          <a:xfrm>
            <a:off x="196216" y="2361496"/>
            <a:ext cx="8799671" cy="3233545"/>
          </a:xfrm>
          <a:prstGeom prst="rect">
            <a:avLst/>
          </a:prstGeom>
        </p:spPr>
        <p:txBody>
          <a:bodyPr vert="horz" wrap="square" lIns="0" tIns="10001" rIns="0" bIns="0" rtlCol="0">
            <a:spAutoFit/>
          </a:bodyPr>
          <a:lstStyle/>
          <a:p>
            <a:pPr marL="171450" marR="3810" indent="-171450" algn="r">
              <a:lnSpc>
                <a:spcPts val="1991"/>
              </a:lnSpc>
              <a:spcBef>
                <a:spcPts val="79"/>
              </a:spcBef>
              <a:buFont typeface="Arial"/>
              <a:buChar char="•"/>
              <a:tabLst>
                <a:tab pos="171450" algn="l"/>
              </a:tabLst>
            </a:pPr>
            <a:r>
              <a:rPr sz="1950" dirty="0">
                <a:latin typeface="Times New Roman"/>
                <a:cs typeface="Times New Roman"/>
              </a:rPr>
              <a:t>The probability of </a:t>
            </a:r>
            <a:r>
              <a:rPr sz="1950" spc="-4" dirty="0">
                <a:latin typeface="Times New Roman"/>
                <a:cs typeface="Times New Roman"/>
              </a:rPr>
              <a:t>producing </a:t>
            </a:r>
            <a:r>
              <a:rPr sz="1950" spc="-8" dirty="0">
                <a:latin typeface="Times New Roman"/>
                <a:cs typeface="Times New Roman"/>
              </a:rPr>
              <a:t>an </a:t>
            </a:r>
            <a:r>
              <a:rPr sz="1950" dirty="0">
                <a:latin typeface="Times New Roman"/>
                <a:cs typeface="Times New Roman"/>
              </a:rPr>
              <a:t>individual with an AA genotype </a:t>
            </a:r>
            <a:r>
              <a:rPr sz="1950" spc="-4" dirty="0">
                <a:latin typeface="Times New Roman"/>
                <a:cs typeface="Times New Roman"/>
              </a:rPr>
              <a:t>is </a:t>
            </a:r>
            <a:r>
              <a:rPr sz="1950" dirty="0">
                <a:latin typeface="Times New Roman"/>
                <a:cs typeface="Times New Roman"/>
              </a:rPr>
              <a:t>the </a:t>
            </a:r>
            <a:r>
              <a:rPr sz="1950" spc="-4" dirty="0">
                <a:latin typeface="Times New Roman"/>
                <a:cs typeface="Times New Roman"/>
              </a:rPr>
              <a:t>probability</a:t>
            </a:r>
            <a:r>
              <a:rPr sz="1950" spc="124" dirty="0">
                <a:latin typeface="Times New Roman"/>
                <a:cs typeface="Times New Roman"/>
              </a:rPr>
              <a:t> </a:t>
            </a:r>
            <a:r>
              <a:rPr sz="1950" dirty="0">
                <a:latin typeface="Times New Roman"/>
                <a:cs typeface="Times New Roman"/>
              </a:rPr>
              <a:t>that</a:t>
            </a:r>
          </a:p>
          <a:p>
            <a:pPr marR="4763" algn="r">
              <a:lnSpc>
                <a:spcPts val="1639"/>
              </a:lnSpc>
            </a:pPr>
            <a:r>
              <a:rPr sz="1950" spc="-4" dirty="0">
                <a:latin typeface="Times New Roman"/>
                <a:cs typeface="Times New Roman"/>
              </a:rPr>
              <a:t>an</a:t>
            </a:r>
            <a:r>
              <a:rPr sz="1950" spc="83" dirty="0">
                <a:latin typeface="Times New Roman"/>
                <a:cs typeface="Times New Roman"/>
              </a:rPr>
              <a:t> </a:t>
            </a:r>
            <a:r>
              <a:rPr sz="1950" spc="-4" dirty="0">
                <a:latin typeface="Times New Roman"/>
                <a:cs typeface="Times New Roman"/>
              </a:rPr>
              <a:t>egg</a:t>
            </a:r>
            <a:r>
              <a:rPr sz="1950" spc="86" dirty="0">
                <a:latin typeface="Times New Roman"/>
                <a:cs typeface="Times New Roman"/>
              </a:rPr>
              <a:t> </a:t>
            </a:r>
            <a:r>
              <a:rPr sz="1950" spc="-4" dirty="0">
                <a:latin typeface="Times New Roman"/>
                <a:cs typeface="Times New Roman"/>
              </a:rPr>
              <a:t>with</a:t>
            </a:r>
            <a:r>
              <a:rPr sz="1950" spc="86" dirty="0">
                <a:latin typeface="Times New Roman"/>
                <a:cs typeface="Times New Roman"/>
              </a:rPr>
              <a:t> </a:t>
            </a:r>
            <a:r>
              <a:rPr sz="1950" spc="-4" dirty="0">
                <a:latin typeface="Times New Roman"/>
                <a:cs typeface="Times New Roman"/>
              </a:rPr>
              <a:t>an</a:t>
            </a:r>
            <a:r>
              <a:rPr sz="1950" spc="86" dirty="0">
                <a:latin typeface="Times New Roman"/>
                <a:cs typeface="Times New Roman"/>
              </a:rPr>
              <a:t> </a:t>
            </a:r>
            <a:r>
              <a:rPr sz="1950" dirty="0">
                <a:latin typeface="Times New Roman"/>
                <a:cs typeface="Times New Roman"/>
              </a:rPr>
              <a:t>A</a:t>
            </a:r>
            <a:r>
              <a:rPr sz="1950" spc="-26" dirty="0">
                <a:latin typeface="Times New Roman"/>
                <a:cs typeface="Times New Roman"/>
              </a:rPr>
              <a:t> </a:t>
            </a:r>
            <a:r>
              <a:rPr sz="1950" spc="-4" dirty="0">
                <a:latin typeface="Times New Roman"/>
                <a:cs typeface="Times New Roman"/>
              </a:rPr>
              <a:t>allele</a:t>
            </a:r>
            <a:r>
              <a:rPr sz="1950" spc="83" dirty="0">
                <a:latin typeface="Times New Roman"/>
                <a:cs typeface="Times New Roman"/>
              </a:rPr>
              <a:t> </a:t>
            </a:r>
            <a:r>
              <a:rPr sz="1950" spc="-4" dirty="0">
                <a:latin typeface="Times New Roman"/>
                <a:cs typeface="Times New Roman"/>
              </a:rPr>
              <a:t>is</a:t>
            </a:r>
            <a:r>
              <a:rPr sz="1950" spc="79" dirty="0">
                <a:latin typeface="Times New Roman"/>
                <a:cs typeface="Times New Roman"/>
              </a:rPr>
              <a:t> </a:t>
            </a:r>
            <a:r>
              <a:rPr sz="1950" spc="-4" dirty="0">
                <a:latin typeface="Times New Roman"/>
                <a:cs typeface="Times New Roman"/>
              </a:rPr>
              <a:t>fertilized</a:t>
            </a:r>
            <a:r>
              <a:rPr sz="1950" spc="90" dirty="0">
                <a:latin typeface="Times New Roman"/>
                <a:cs typeface="Times New Roman"/>
              </a:rPr>
              <a:t> </a:t>
            </a:r>
            <a:r>
              <a:rPr sz="1950" spc="-4" dirty="0">
                <a:latin typeface="Times New Roman"/>
                <a:cs typeface="Times New Roman"/>
              </a:rPr>
              <a:t>by</a:t>
            </a:r>
            <a:r>
              <a:rPr sz="1950" spc="83" dirty="0">
                <a:latin typeface="Times New Roman"/>
                <a:cs typeface="Times New Roman"/>
              </a:rPr>
              <a:t> </a:t>
            </a:r>
            <a:r>
              <a:rPr sz="1950" dirty="0">
                <a:latin typeface="Times New Roman"/>
                <a:cs typeface="Times New Roman"/>
              </a:rPr>
              <a:t>a</a:t>
            </a:r>
            <a:r>
              <a:rPr sz="1950" spc="79" dirty="0">
                <a:latin typeface="Times New Roman"/>
                <a:cs typeface="Times New Roman"/>
              </a:rPr>
              <a:t> </a:t>
            </a:r>
            <a:r>
              <a:rPr sz="1950" spc="-4" dirty="0">
                <a:latin typeface="Times New Roman"/>
                <a:cs typeface="Times New Roman"/>
              </a:rPr>
              <a:t>sperm</a:t>
            </a:r>
            <a:r>
              <a:rPr sz="1950" spc="71" dirty="0">
                <a:latin typeface="Times New Roman"/>
                <a:cs typeface="Times New Roman"/>
              </a:rPr>
              <a:t> </a:t>
            </a:r>
            <a:r>
              <a:rPr sz="1950" dirty="0">
                <a:latin typeface="Times New Roman"/>
                <a:cs typeface="Times New Roman"/>
              </a:rPr>
              <a:t>with</a:t>
            </a:r>
            <a:r>
              <a:rPr sz="1950" spc="83" dirty="0">
                <a:latin typeface="Times New Roman"/>
                <a:cs typeface="Times New Roman"/>
              </a:rPr>
              <a:t> </a:t>
            </a:r>
            <a:r>
              <a:rPr sz="1950" spc="-4" dirty="0">
                <a:latin typeface="Times New Roman"/>
                <a:cs typeface="Times New Roman"/>
              </a:rPr>
              <a:t>an</a:t>
            </a:r>
            <a:r>
              <a:rPr sz="1950" spc="86" dirty="0">
                <a:latin typeface="Times New Roman"/>
                <a:cs typeface="Times New Roman"/>
              </a:rPr>
              <a:t> </a:t>
            </a:r>
            <a:r>
              <a:rPr sz="1950" dirty="0">
                <a:latin typeface="Times New Roman"/>
                <a:cs typeface="Times New Roman"/>
              </a:rPr>
              <a:t>A</a:t>
            </a:r>
            <a:r>
              <a:rPr sz="1950" spc="-26" dirty="0">
                <a:latin typeface="Times New Roman"/>
                <a:cs typeface="Times New Roman"/>
              </a:rPr>
              <a:t> </a:t>
            </a:r>
            <a:r>
              <a:rPr sz="1950" spc="-4" dirty="0">
                <a:latin typeface="Times New Roman"/>
                <a:cs typeface="Times New Roman"/>
              </a:rPr>
              <a:t>allele,</a:t>
            </a:r>
            <a:r>
              <a:rPr sz="1950" spc="83" dirty="0">
                <a:latin typeface="Times New Roman"/>
                <a:cs typeface="Times New Roman"/>
              </a:rPr>
              <a:t> </a:t>
            </a:r>
            <a:r>
              <a:rPr sz="1950" dirty="0">
                <a:latin typeface="Times New Roman"/>
                <a:cs typeface="Times New Roman"/>
              </a:rPr>
              <a:t>which</a:t>
            </a:r>
            <a:r>
              <a:rPr sz="1950" spc="86" dirty="0">
                <a:latin typeface="Times New Roman"/>
                <a:cs typeface="Times New Roman"/>
              </a:rPr>
              <a:t> </a:t>
            </a:r>
            <a:r>
              <a:rPr sz="1950" spc="-4" dirty="0">
                <a:latin typeface="Times New Roman"/>
                <a:cs typeface="Times New Roman"/>
              </a:rPr>
              <a:t>is</a:t>
            </a:r>
            <a:r>
              <a:rPr sz="1950" spc="79" dirty="0">
                <a:latin typeface="Times New Roman"/>
                <a:cs typeface="Times New Roman"/>
              </a:rPr>
              <a:t> </a:t>
            </a:r>
            <a:r>
              <a:rPr sz="1950" dirty="0">
                <a:latin typeface="Times New Roman"/>
                <a:cs typeface="Times New Roman"/>
              </a:rPr>
              <a:t>0.6</a:t>
            </a:r>
            <a:r>
              <a:rPr sz="1950" spc="83" dirty="0">
                <a:latin typeface="Times New Roman"/>
                <a:cs typeface="Times New Roman"/>
              </a:rPr>
              <a:t> </a:t>
            </a:r>
            <a:r>
              <a:rPr sz="1950" dirty="0">
                <a:latin typeface="Times New Roman"/>
                <a:cs typeface="Times New Roman"/>
              </a:rPr>
              <a:t>×</a:t>
            </a:r>
            <a:r>
              <a:rPr sz="1950" spc="79" dirty="0">
                <a:latin typeface="Times New Roman"/>
                <a:cs typeface="Times New Roman"/>
              </a:rPr>
              <a:t> </a:t>
            </a:r>
            <a:r>
              <a:rPr sz="1950" dirty="0">
                <a:latin typeface="Times New Roman"/>
                <a:cs typeface="Times New Roman"/>
              </a:rPr>
              <a:t>0.6</a:t>
            </a:r>
            <a:r>
              <a:rPr sz="1950" spc="86" dirty="0">
                <a:latin typeface="Times New Roman"/>
                <a:cs typeface="Times New Roman"/>
              </a:rPr>
              <a:t> </a:t>
            </a:r>
            <a:r>
              <a:rPr sz="1950" spc="4" dirty="0">
                <a:latin typeface="Times New Roman"/>
                <a:cs typeface="Times New Roman"/>
              </a:rPr>
              <a:t>or</a:t>
            </a:r>
            <a:endParaRPr sz="1950" dirty="0">
              <a:latin typeface="Times New Roman"/>
              <a:cs typeface="Times New Roman"/>
            </a:endParaRPr>
          </a:p>
          <a:p>
            <a:pPr marL="180975" marR="6191">
              <a:lnSpc>
                <a:spcPct val="70000"/>
              </a:lnSpc>
              <a:spcBef>
                <a:spcPts val="353"/>
              </a:spcBef>
              <a:tabLst>
                <a:tab pos="728186" algn="l"/>
                <a:tab pos="1225391" algn="l"/>
                <a:tab pos="2426018" algn="l"/>
                <a:tab pos="2910840" algn="l"/>
                <a:tab pos="3326606" algn="l"/>
                <a:tab pos="4043363" algn="l"/>
                <a:tab pos="4982051" algn="l"/>
                <a:tab pos="5260657" algn="l"/>
                <a:tab pos="5911215" algn="l"/>
                <a:tab pos="6327458" algn="l"/>
                <a:tab pos="7527608" algn="l"/>
                <a:tab pos="8012430" algn="l"/>
                <a:tab pos="8429625" algn="l"/>
              </a:tabLst>
            </a:pPr>
            <a:r>
              <a:rPr sz="1950" spc="4" dirty="0">
                <a:latin typeface="Times New Roman"/>
                <a:cs typeface="Times New Roman"/>
              </a:rPr>
              <a:t>0</a:t>
            </a:r>
            <a:r>
              <a:rPr sz="1950" spc="-4" dirty="0">
                <a:latin typeface="Times New Roman"/>
                <a:cs typeface="Times New Roman"/>
              </a:rPr>
              <a:t>.</a:t>
            </a:r>
            <a:r>
              <a:rPr sz="1950" spc="-8" dirty="0">
                <a:latin typeface="Times New Roman"/>
                <a:cs typeface="Times New Roman"/>
              </a:rPr>
              <a:t>3</a:t>
            </a:r>
            <a:r>
              <a:rPr sz="1950" dirty="0">
                <a:latin typeface="Times New Roman"/>
                <a:cs typeface="Times New Roman"/>
              </a:rPr>
              <a:t>6	(the	p</a:t>
            </a:r>
            <a:r>
              <a:rPr sz="1950" spc="-11" dirty="0">
                <a:latin typeface="Times New Roman"/>
                <a:cs typeface="Times New Roman"/>
              </a:rPr>
              <a:t>r</a:t>
            </a:r>
            <a:r>
              <a:rPr sz="1950" dirty="0">
                <a:latin typeface="Times New Roman"/>
                <a:cs typeface="Times New Roman"/>
              </a:rPr>
              <a:t>obabil</a:t>
            </a:r>
            <a:r>
              <a:rPr sz="1950" spc="-11" dirty="0">
                <a:latin typeface="Times New Roman"/>
                <a:cs typeface="Times New Roman"/>
              </a:rPr>
              <a:t>i</a:t>
            </a:r>
            <a:r>
              <a:rPr sz="1950" dirty="0">
                <a:latin typeface="Times New Roman"/>
                <a:cs typeface="Times New Roman"/>
              </a:rPr>
              <a:t>ty	that	the	sp</a:t>
            </a:r>
            <a:r>
              <a:rPr sz="1950" spc="-15" dirty="0">
                <a:latin typeface="Times New Roman"/>
                <a:cs typeface="Times New Roman"/>
              </a:rPr>
              <a:t>e</a:t>
            </a:r>
            <a:r>
              <a:rPr sz="1950" dirty="0">
                <a:latin typeface="Times New Roman"/>
                <a:cs typeface="Times New Roman"/>
              </a:rPr>
              <a:t>rm	co</a:t>
            </a:r>
            <a:r>
              <a:rPr sz="1950" spc="4" dirty="0">
                <a:latin typeface="Times New Roman"/>
                <a:cs typeface="Times New Roman"/>
              </a:rPr>
              <a:t>n</a:t>
            </a:r>
            <a:r>
              <a:rPr sz="1950" dirty="0">
                <a:latin typeface="Times New Roman"/>
                <a:cs typeface="Times New Roman"/>
              </a:rPr>
              <a:t>t</a:t>
            </a:r>
            <a:r>
              <a:rPr sz="1950" spc="-8" dirty="0">
                <a:latin typeface="Times New Roman"/>
                <a:cs typeface="Times New Roman"/>
              </a:rPr>
              <a:t>a</a:t>
            </a:r>
            <a:r>
              <a:rPr sz="1950" dirty="0">
                <a:latin typeface="Times New Roman"/>
                <a:cs typeface="Times New Roman"/>
              </a:rPr>
              <a:t>i</a:t>
            </a:r>
            <a:r>
              <a:rPr sz="1950" spc="-11" dirty="0">
                <a:latin typeface="Times New Roman"/>
                <a:cs typeface="Times New Roman"/>
              </a:rPr>
              <a:t>n</a:t>
            </a:r>
            <a:r>
              <a:rPr sz="1950" dirty="0">
                <a:latin typeface="Times New Roman"/>
                <a:cs typeface="Times New Roman"/>
              </a:rPr>
              <a:t>s	A	tim</a:t>
            </a:r>
            <a:r>
              <a:rPr sz="1950" spc="-11" dirty="0">
                <a:latin typeface="Times New Roman"/>
                <a:cs typeface="Times New Roman"/>
              </a:rPr>
              <a:t>e</a:t>
            </a:r>
            <a:r>
              <a:rPr sz="1950" dirty="0">
                <a:latin typeface="Times New Roman"/>
                <a:cs typeface="Times New Roman"/>
              </a:rPr>
              <a:t>s	the	p</a:t>
            </a:r>
            <a:r>
              <a:rPr sz="1950" spc="-11" dirty="0">
                <a:latin typeface="Times New Roman"/>
                <a:cs typeface="Times New Roman"/>
              </a:rPr>
              <a:t>r</a:t>
            </a:r>
            <a:r>
              <a:rPr sz="1950" dirty="0">
                <a:latin typeface="Times New Roman"/>
                <a:cs typeface="Times New Roman"/>
              </a:rPr>
              <a:t>o</a:t>
            </a:r>
            <a:r>
              <a:rPr sz="1950" spc="8" dirty="0">
                <a:latin typeface="Times New Roman"/>
                <a:cs typeface="Times New Roman"/>
              </a:rPr>
              <a:t>b</a:t>
            </a:r>
            <a:r>
              <a:rPr sz="1950" spc="-15" dirty="0">
                <a:latin typeface="Times New Roman"/>
                <a:cs typeface="Times New Roman"/>
              </a:rPr>
              <a:t>a</a:t>
            </a:r>
            <a:r>
              <a:rPr sz="1950" dirty="0">
                <a:latin typeface="Times New Roman"/>
                <a:cs typeface="Times New Roman"/>
              </a:rPr>
              <a:t>b</a:t>
            </a:r>
            <a:r>
              <a:rPr sz="1950" spc="-11" dirty="0">
                <a:latin typeface="Times New Roman"/>
                <a:cs typeface="Times New Roman"/>
              </a:rPr>
              <a:t>i</a:t>
            </a:r>
            <a:r>
              <a:rPr sz="1950" dirty="0">
                <a:latin typeface="Times New Roman"/>
                <a:cs typeface="Times New Roman"/>
              </a:rPr>
              <a:t>lity	that	</a:t>
            </a:r>
            <a:r>
              <a:rPr sz="1950" spc="4" dirty="0">
                <a:latin typeface="Times New Roman"/>
                <a:cs typeface="Times New Roman"/>
              </a:rPr>
              <a:t>t</a:t>
            </a:r>
            <a:r>
              <a:rPr sz="1950" dirty="0">
                <a:latin typeface="Times New Roman"/>
                <a:cs typeface="Times New Roman"/>
              </a:rPr>
              <a:t>he	e</a:t>
            </a:r>
            <a:r>
              <a:rPr sz="1950" spc="-11" dirty="0">
                <a:latin typeface="Times New Roman"/>
                <a:cs typeface="Times New Roman"/>
              </a:rPr>
              <a:t>g</a:t>
            </a:r>
            <a:r>
              <a:rPr sz="1950" dirty="0">
                <a:latin typeface="Times New Roman"/>
                <a:cs typeface="Times New Roman"/>
              </a:rPr>
              <a:t>g  contains</a:t>
            </a:r>
            <a:r>
              <a:rPr sz="1950" spc="-124" dirty="0">
                <a:latin typeface="Times New Roman"/>
                <a:cs typeface="Times New Roman"/>
              </a:rPr>
              <a:t> </a:t>
            </a:r>
            <a:r>
              <a:rPr sz="1950" spc="-4" dirty="0">
                <a:latin typeface="Times New Roman"/>
                <a:cs typeface="Times New Roman"/>
              </a:rPr>
              <a:t>A).</a:t>
            </a:r>
            <a:endParaRPr sz="1950" dirty="0">
              <a:latin typeface="Times New Roman"/>
              <a:cs typeface="Times New Roman"/>
            </a:endParaRPr>
          </a:p>
          <a:p>
            <a:pPr>
              <a:spcBef>
                <a:spcPts val="30"/>
              </a:spcBef>
            </a:pPr>
            <a:endParaRPr sz="2700" dirty="0">
              <a:latin typeface="Times New Roman"/>
              <a:cs typeface="Times New Roman"/>
            </a:endParaRPr>
          </a:p>
          <a:p>
            <a:pPr marL="180975" marR="6191" indent="-171450">
              <a:lnSpc>
                <a:spcPct val="70100"/>
              </a:lnSpc>
              <a:spcBef>
                <a:spcPts val="4"/>
              </a:spcBef>
              <a:buFont typeface="Arial"/>
              <a:buChar char="•"/>
              <a:tabLst>
                <a:tab pos="180975" algn="l"/>
              </a:tabLst>
            </a:pPr>
            <a:r>
              <a:rPr sz="1950" spc="-15" dirty="0">
                <a:latin typeface="Times New Roman"/>
                <a:cs typeface="Times New Roman"/>
              </a:rPr>
              <a:t>Similarly, </a:t>
            </a:r>
            <a:r>
              <a:rPr sz="1950" spc="4" dirty="0">
                <a:latin typeface="Times New Roman"/>
                <a:cs typeface="Times New Roman"/>
              </a:rPr>
              <a:t>the </a:t>
            </a:r>
            <a:r>
              <a:rPr sz="1950" spc="-4" dirty="0">
                <a:latin typeface="Times New Roman"/>
                <a:cs typeface="Times New Roman"/>
              </a:rPr>
              <a:t>frequency </a:t>
            </a:r>
            <a:r>
              <a:rPr sz="1950" dirty="0">
                <a:latin typeface="Times New Roman"/>
                <a:cs typeface="Times New Roman"/>
              </a:rPr>
              <a:t>of </a:t>
            </a:r>
            <a:r>
              <a:rPr sz="1950" spc="-4" dirty="0">
                <a:latin typeface="Times New Roman"/>
                <a:cs typeface="Times New Roman"/>
              </a:rPr>
              <a:t>individuals </a:t>
            </a:r>
            <a:r>
              <a:rPr sz="1950" dirty="0">
                <a:latin typeface="Times New Roman"/>
                <a:cs typeface="Times New Roman"/>
              </a:rPr>
              <a:t>with the BB </a:t>
            </a:r>
            <a:r>
              <a:rPr sz="1950" spc="-4" dirty="0">
                <a:latin typeface="Times New Roman"/>
                <a:cs typeface="Times New Roman"/>
              </a:rPr>
              <a:t>genotype </a:t>
            </a:r>
            <a:r>
              <a:rPr sz="1950" spc="-8" dirty="0">
                <a:latin typeface="Times New Roman"/>
                <a:cs typeface="Times New Roman"/>
              </a:rPr>
              <a:t>can </a:t>
            </a:r>
            <a:r>
              <a:rPr sz="1950" spc="-4" dirty="0">
                <a:latin typeface="Times New Roman"/>
                <a:cs typeface="Times New Roman"/>
              </a:rPr>
              <a:t>be calculated (0.4 </a:t>
            </a:r>
            <a:r>
              <a:rPr sz="1950" dirty="0">
                <a:latin typeface="Times New Roman"/>
                <a:cs typeface="Times New Roman"/>
              </a:rPr>
              <a:t>×  04 =</a:t>
            </a:r>
            <a:r>
              <a:rPr sz="1950" spc="-15" dirty="0">
                <a:latin typeface="Times New Roman"/>
                <a:cs typeface="Times New Roman"/>
              </a:rPr>
              <a:t> </a:t>
            </a:r>
            <a:r>
              <a:rPr sz="1950" dirty="0">
                <a:latin typeface="Times New Roman"/>
                <a:cs typeface="Times New Roman"/>
              </a:rPr>
              <a:t>0.16).</a:t>
            </a:r>
          </a:p>
          <a:p>
            <a:pPr>
              <a:spcBef>
                <a:spcPts val="11"/>
              </a:spcBef>
              <a:buFont typeface="Arial"/>
              <a:buChar char="•"/>
            </a:pPr>
            <a:endParaRPr sz="2100" dirty="0">
              <a:latin typeface="Times New Roman"/>
              <a:cs typeface="Times New Roman"/>
            </a:endParaRPr>
          </a:p>
          <a:p>
            <a:pPr marL="180975" indent="-171450">
              <a:lnSpc>
                <a:spcPts val="1988"/>
              </a:lnSpc>
              <a:spcBef>
                <a:spcPts val="4"/>
              </a:spcBef>
              <a:buFont typeface="Arial"/>
              <a:buChar char="•"/>
              <a:tabLst>
                <a:tab pos="180975" algn="l"/>
              </a:tabLst>
            </a:pPr>
            <a:r>
              <a:rPr sz="1950" dirty="0">
                <a:latin typeface="Times New Roman"/>
                <a:cs typeface="Times New Roman"/>
              </a:rPr>
              <a:t>The</a:t>
            </a:r>
            <a:r>
              <a:rPr sz="1950" spc="248" dirty="0">
                <a:latin typeface="Times New Roman"/>
                <a:cs typeface="Times New Roman"/>
              </a:rPr>
              <a:t> </a:t>
            </a:r>
            <a:r>
              <a:rPr sz="1950" spc="-4" dirty="0">
                <a:latin typeface="Times New Roman"/>
                <a:cs typeface="Times New Roman"/>
              </a:rPr>
              <a:t>frequency</a:t>
            </a:r>
            <a:r>
              <a:rPr sz="1950" spc="259" dirty="0">
                <a:latin typeface="Times New Roman"/>
                <a:cs typeface="Times New Roman"/>
              </a:rPr>
              <a:t> </a:t>
            </a:r>
            <a:r>
              <a:rPr sz="1950" dirty="0">
                <a:latin typeface="Times New Roman"/>
                <a:cs typeface="Times New Roman"/>
              </a:rPr>
              <a:t>of</a:t>
            </a:r>
            <a:r>
              <a:rPr sz="1950" spc="251" dirty="0">
                <a:latin typeface="Times New Roman"/>
                <a:cs typeface="Times New Roman"/>
              </a:rPr>
              <a:t> </a:t>
            </a:r>
            <a:r>
              <a:rPr sz="1950" spc="-4" dirty="0">
                <a:latin typeface="Times New Roman"/>
                <a:cs typeface="Times New Roman"/>
              </a:rPr>
              <a:t>individuals</a:t>
            </a:r>
            <a:r>
              <a:rPr sz="1950" spc="248" dirty="0">
                <a:latin typeface="Times New Roman"/>
                <a:cs typeface="Times New Roman"/>
              </a:rPr>
              <a:t> </a:t>
            </a:r>
            <a:r>
              <a:rPr sz="1950" dirty="0">
                <a:latin typeface="Times New Roman"/>
                <a:cs typeface="Times New Roman"/>
              </a:rPr>
              <a:t>with</a:t>
            </a:r>
            <a:r>
              <a:rPr sz="1950" spc="255" dirty="0">
                <a:latin typeface="Times New Roman"/>
                <a:cs typeface="Times New Roman"/>
              </a:rPr>
              <a:t> </a:t>
            </a:r>
            <a:r>
              <a:rPr sz="1950" dirty="0">
                <a:latin typeface="Times New Roman"/>
                <a:cs typeface="Times New Roman"/>
              </a:rPr>
              <a:t>the</a:t>
            </a:r>
            <a:r>
              <a:rPr sz="1950" spc="244" dirty="0">
                <a:latin typeface="Times New Roman"/>
                <a:cs typeface="Times New Roman"/>
              </a:rPr>
              <a:t> </a:t>
            </a:r>
            <a:r>
              <a:rPr sz="1950" spc="4" dirty="0">
                <a:latin typeface="Times New Roman"/>
                <a:cs typeface="Times New Roman"/>
              </a:rPr>
              <a:t>AB</a:t>
            </a:r>
            <a:r>
              <a:rPr sz="1950" spc="244" dirty="0">
                <a:latin typeface="Times New Roman"/>
                <a:cs typeface="Times New Roman"/>
              </a:rPr>
              <a:t> </a:t>
            </a:r>
            <a:r>
              <a:rPr sz="1950" spc="-4" dirty="0">
                <a:latin typeface="Times New Roman"/>
                <a:cs typeface="Times New Roman"/>
              </a:rPr>
              <a:t>genotype</a:t>
            </a:r>
            <a:r>
              <a:rPr sz="1950" spc="255" dirty="0">
                <a:latin typeface="Times New Roman"/>
                <a:cs typeface="Times New Roman"/>
              </a:rPr>
              <a:t> </a:t>
            </a:r>
            <a:r>
              <a:rPr sz="1950" spc="-4" dirty="0">
                <a:latin typeface="Times New Roman"/>
                <a:cs typeface="Times New Roman"/>
              </a:rPr>
              <a:t>is</a:t>
            </a:r>
            <a:r>
              <a:rPr sz="1950" spc="248" dirty="0">
                <a:latin typeface="Times New Roman"/>
                <a:cs typeface="Times New Roman"/>
              </a:rPr>
              <a:t> </a:t>
            </a:r>
            <a:r>
              <a:rPr sz="1950" dirty="0">
                <a:latin typeface="Times New Roman"/>
                <a:cs typeface="Times New Roman"/>
              </a:rPr>
              <a:t>calculated</a:t>
            </a:r>
            <a:r>
              <a:rPr sz="1950" spc="229" dirty="0">
                <a:latin typeface="Times New Roman"/>
                <a:cs typeface="Times New Roman"/>
              </a:rPr>
              <a:t> </a:t>
            </a:r>
            <a:r>
              <a:rPr sz="1950" dirty="0">
                <a:latin typeface="Times New Roman"/>
                <a:cs typeface="Times New Roman"/>
              </a:rPr>
              <a:t>by</a:t>
            </a:r>
            <a:r>
              <a:rPr sz="1950" spc="259" dirty="0">
                <a:latin typeface="Times New Roman"/>
                <a:cs typeface="Times New Roman"/>
              </a:rPr>
              <a:t> </a:t>
            </a:r>
            <a:r>
              <a:rPr sz="1950" spc="-4" dirty="0">
                <a:latin typeface="Times New Roman"/>
                <a:cs typeface="Times New Roman"/>
              </a:rPr>
              <a:t>the</a:t>
            </a:r>
            <a:r>
              <a:rPr sz="1950" spc="251" dirty="0">
                <a:latin typeface="Times New Roman"/>
                <a:cs typeface="Times New Roman"/>
              </a:rPr>
              <a:t> </a:t>
            </a:r>
            <a:r>
              <a:rPr sz="1950" dirty="0">
                <a:latin typeface="Times New Roman"/>
                <a:cs typeface="Times New Roman"/>
              </a:rPr>
              <a:t>probability</a:t>
            </a:r>
          </a:p>
          <a:p>
            <a:pPr marL="180975">
              <a:lnSpc>
                <a:spcPts val="1639"/>
              </a:lnSpc>
            </a:pPr>
            <a:r>
              <a:rPr sz="1950" dirty="0">
                <a:latin typeface="Times New Roman"/>
                <a:cs typeface="Times New Roman"/>
              </a:rPr>
              <a:t>that the </a:t>
            </a:r>
            <a:r>
              <a:rPr sz="1950" spc="-4" dirty="0">
                <a:latin typeface="Times New Roman"/>
                <a:cs typeface="Times New Roman"/>
              </a:rPr>
              <a:t>sperm </a:t>
            </a:r>
            <a:r>
              <a:rPr sz="1950" dirty="0">
                <a:latin typeface="Times New Roman"/>
                <a:cs typeface="Times New Roman"/>
              </a:rPr>
              <a:t>contains the A </a:t>
            </a:r>
            <a:r>
              <a:rPr sz="1950" spc="-4" dirty="0">
                <a:latin typeface="Times New Roman"/>
                <a:cs typeface="Times New Roman"/>
              </a:rPr>
              <a:t>allele (0.6) times </a:t>
            </a:r>
            <a:r>
              <a:rPr sz="1950" dirty="0">
                <a:latin typeface="Times New Roman"/>
                <a:cs typeface="Times New Roman"/>
              </a:rPr>
              <a:t>the </a:t>
            </a:r>
            <a:r>
              <a:rPr sz="1950" spc="-4" dirty="0">
                <a:latin typeface="Times New Roman"/>
                <a:cs typeface="Times New Roman"/>
              </a:rPr>
              <a:t>probability </a:t>
            </a:r>
            <a:r>
              <a:rPr sz="1950" dirty="0">
                <a:latin typeface="Times New Roman"/>
                <a:cs typeface="Times New Roman"/>
              </a:rPr>
              <a:t>that the </a:t>
            </a:r>
            <a:r>
              <a:rPr sz="1950" spc="-4" dirty="0">
                <a:latin typeface="Times New Roman"/>
                <a:cs typeface="Times New Roman"/>
              </a:rPr>
              <a:t>egg contains</a:t>
            </a:r>
            <a:r>
              <a:rPr sz="1950" spc="8" dirty="0">
                <a:latin typeface="Times New Roman"/>
                <a:cs typeface="Times New Roman"/>
              </a:rPr>
              <a:t> </a:t>
            </a:r>
            <a:r>
              <a:rPr sz="1950" dirty="0">
                <a:latin typeface="Times New Roman"/>
                <a:cs typeface="Times New Roman"/>
              </a:rPr>
              <a:t>the</a:t>
            </a:r>
          </a:p>
          <a:p>
            <a:pPr marL="180975">
              <a:lnSpc>
                <a:spcPts val="1639"/>
              </a:lnSpc>
            </a:pPr>
            <a:r>
              <a:rPr sz="1950" dirty="0">
                <a:latin typeface="Times New Roman"/>
                <a:cs typeface="Times New Roman"/>
              </a:rPr>
              <a:t>B</a:t>
            </a:r>
            <a:r>
              <a:rPr sz="1950" spc="146" dirty="0">
                <a:latin typeface="Times New Roman"/>
                <a:cs typeface="Times New Roman"/>
              </a:rPr>
              <a:t> </a:t>
            </a:r>
            <a:r>
              <a:rPr sz="1950" spc="-4" dirty="0">
                <a:latin typeface="Times New Roman"/>
                <a:cs typeface="Times New Roman"/>
              </a:rPr>
              <a:t>allele</a:t>
            </a:r>
            <a:r>
              <a:rPr sz="1950" spc="146" dirty="0">
                <a:latin typeface="Times New Roman"/>
                <a:cs typeface="Times New Roman"/>
              </a:rPr>
              <a:t> </a:t>
            </a:r>
            <a:r>
              <a:rPr sz="1950" dirty="0">
                <a:latin typeface="Times New Roman"/>
                <a:cs typeface="Times New Roman"/>
              </a:rPr>
              <a:t>(0.4),</a:t>
            </a:r>
            <a:r>
              <a:rPr sz="1950" spc="143" dirty="0">
                <a:latin typeface="Times New Roman"/>
                <a:cs typeface="Times New Roman"/>
              </a:rPr>
              <a:t> </a:t>
            </a:r>
            <a:r>
              <a:rPr sz="1950" spc="-4" dirty="0">
                <a:latin typeface="Times New Roman"/>
                <a:cs typeface="Times New Roman"/>
              </a:rPr>
              <a:t>and</a:t>
            </a:r>
            <a:r>
              <a:rPr sz="1950" spc="150" dirty="0">
                <a:latin typeface="Times New Roman"/>
                <a:cs typeface="Times New Roman"/>
              </a:rPr>
              <a:t> </a:t>
            </a:r>
            <a:r>
              <a:rPr sz="1950" dirty="0">
                <a:latin typeface="Times New Roman"/>
                <a:cs typeface="Times New Roman"/>
              </a:rPr>
              <a:t>the</a:t>
            </a:r>
            <a:r>
              <a:rPr sz="1950" spc="135" dirty="0">
                <a:latin typeface="Times New Roman"/>
                <a:cs typeface="Times New Roman"/>
              </a:rPr>
              <a:t> </a:t>
            </a:r>
            <a:r>
              <a:rPr sz="1950" spc="-4" dirty="0">
                <a:latin typeface="Times New Roman"/>
                <a:cs typeface="Times New Roman"/>
              </a:rPr>
              <a:t>probability</a:t>
            </a:r>
            <a:r>
              <a:rPr sz="1950" spc="153" dirty="0">
                <a:latin typeface="Times New Roman"/>
                <a:cs typeface="Times New Roman"/>
              </a:rPr>
              <a:t> </a:t>
            </a:r>
            <a:r>
              <a:rPr sz="1950" dirty="0">
                <a:latin typeface="Times New Roman"/>
                <a:cs typeface="Times New Roman"/>
              </a:rPr>
              <a:t>that</a:t>
            </a:r>
            <a:r>
              <a:rPr sz="1950" spc="139" dirty="0">
                <a:latin typeface="Times New Roman"/>
                <a:cs typeface="Times New Roman"/>
              </a:rPr>
              <a:t> </a:t>
            </a:r>
            <a:r>
              <a:rPr sz="1950" dirty="0">
                <a:latin typeface="Times New Roman"/>
                <a:cs typeface="Times New Roman"/>
              </a:rPr>
              <a:t>the</a:t>
            </a:r>
            <a:r>
              <a:rPr sz="1950" spc="146" dirty="0">
                <a:latin typeface="Times New Roman"/>
                <a:cs typeface="Times New Roman"/>
              </a:rPr>
              <a:t> </a:t>
            </a:r>
            <a:r>
              <a:rPr sz="1950" spc="-4" dirty="0">
                <a:latin typeface="Times New Roman"/>
                <a:cs typeface="Times New Roman"/>
              </a:rPr>
              <a:t>sperm</a:t>
            </a:r>
            <a:r>
              <a:rPr sz="1950" spc="135" dirty="0">
                <a:latin typeface="Times New Roman"/>
                <a:cs typeface="Times New Roman"/>
              </a:rPr>
              <a:t> </a:t>
            </a:r>
            <a:r>
              <a:rPr sz="1950" spc="-4" dirty="0">
                <a:latin typeface="Times New Roman"/>
                <a:cs typeface="Times New Roman"/>
              </a:rPr>
              <a:t>contains</a:t>
            </a:r>
            <a:r>
              <a:rPr sz="1950" spc="146" dirty="0">
                <a:latin typeface="Times New Roman"/>
                <a:cs typeface="Times New Roman"/>
              </a:rPr>
              <a:t> </a:t>
            </a:r>
            <a:r>
              <a:rPr sz="1950" dirty="0">
                <a:latin typeface="Times New Roman"/>
                <a:cs typeface="Times New Roman"/>
              </a:rPr>
              <a:t>the</a:t>
            </a:r>
            <a:r>
              <a:rPr sz="1950" spc="143" dirty="0">
                <a:latin typeface="Times New Roman"/>
                <a:cs typeface="Times New Roman"/>
              </a:rPr>
              <a:t> </a:t>
            </a:r>
            <a:r>
              <a:rPr sz="1950" dirty="0">
                <a:latin typeface="Times New Roman"/>
                <a:cs typeface="Times New Roman"/>
              </a:rPr>
              <a:t>B</a:t>
            </a:r>
            <a:r>
              <a:rPr sz="1950" spc="150" dirty="0">
                <a:latin typeface="Times New Roman"/>
                <a:cs typeface="Times New Roman"/>
              </a:rPr>
              <a:t> </a:t>
            </a:r>
            <a:r>
              <a:rPr sz="1950" spc="-4" dirty="0">
                <a:latin typeface="Times New Roman"/>
                <a:cs typeface="Times New Roman"/>
              </a:rPr>
              <a:t>allele</a:t>
            </a:r>
            <a:r>
              <a:rPr sz="1950" spc="143" dirty="0">
                <a:latin typeface="Times New Roman"/>
                <a:cs typeface="Times New Roman"/>
              </a:rPr>
              <a:t> </a:t>
            </a:r>
            <a:r>
              <a:rPr sz="1950" dirty="0">
                <a:latin typeface="Times New Roman"/>
                <a:cs typeface="Times New Roman"/>
              </a:rPr>
              <a:t>(0.6)</a:t>
            </a:r>
            <a:r>
              <a:rPr sz="1950" spc="143" dirty="0">
                <a:latin typeface="Times New Roman"/>
                <a:cs typeface="Times New Roman"/>
              </a:rPr>
              <a:t> </a:t>
            </a:r>
            <a:r>
              <a:rPr sz="1950" spc="-4" dirty="0">
                <a:latin typeface="Times New Roman"/>
                <a:cs typeface="Times New Roman"/>
              </a:rPr>
              <a:t>times</a:t>
            </a:r>
            <a:r>
              <a:rPr sz="1950" spc="139" dirty="0">
                <a:latin typeface="Times New Roman"/>
                <a:cs typeface="Times New Roman"/>
              </a:rPr>
              <a:t> </a:t>
            </a:r>
            <a:r>
              <a:rPr sz="1950" dirty="0">
                <a:latin typeface="Times New Roman"/>
                <a:cs typeface="Times New Roman"/>
              </a:rPr>
              <a:t>the</a:t>
            </a:r>
          </a:p>
          <a:p>
            <a:pPr marL="180975" marR="4286">
              <a:lnSpc>
                <a:spcPct val="70000"/>
              </a:lnSpc>
              <a:spcBef>
                <a:spcPts val="349"/>
              </a:spcBef>
            </a:pPr>
            <a:r>
              <a:rPr sz="1950" spc="-4" dirty="0">
                <a:latin typeface="Times New Roman"/>
                <a:cs typeface="Times New Roman"/>
              </a:rPr>
              <a:t>probability </a:t>
            </a:r>
            <a:r>
              <a:rPr sz="1950" dirty="0">
                <a:latin typeface="Times New Roman"/>
                <a:cs typeface="Times New Roman"/>
              </a:rPr>
              <a:t>that the </a:t>
            </a:r>
            <a:r>
              <a:rPr sz="1950" spc="-4" dirty="0">
                <a:latin typeface="Times New Roman"/>
                <a:cs typeface="Times New Roman"/>
              </a:rPr>
              <a:t>egg contains </a:t>
            </a:r>
            <a:r>
              <a:rPr sz="1950" dirty="0">
                <a:latin typeface="Times New Roman"/>
                <a:cs typeface="Times New Roman"/>
              </a:rPr>
              <a:t>the A </a:t>
            </a:r>
            <a:r>
              <a:rPr sz="1950" spc="-4" dirty="0">
                <a:latin typeface="Times New Roman"/>
                <a:cs typeface="Times New Roman"/>
              </a:rPr>
              <a:t>allele. </a:t>
            </a:r>
            <a:r>
              <a:rPr sz="1950" dirty="0">
                <a:latin typeface="Times New Roman"/>
                <a:cs typeface="Times New Roman"/>
              </a:rPr>
              <a:t>Thus, the </a:t>
            </a:r>
            <a:r>
              <a:rPr sz="1950" spc="-4" dirty="0">
                <a:latin typeface="Times New Roman"/>
                <a:cs typeface="Times New Roman"/>
              </a:rPr>
              <a:t>probability </a:t>
            </a:r>
            <a:r>
              <a:rPr sz="1950" dirty="0">
                <a:latin typeface="Times New Roman"/>
                <a:cs typeface="Times New Roman"/>
              </a:rPr>
              <a:t>of AB individuals  </a:t>
            </a:r>
            <a:r>
              <a:rPr sz="1950" spc="-4" dirty="0">
                <a:latin typeface="Times New Roman"/>
                <a:cs typeface="Times New Roman"/>
              </a:rPr>
              <a:t>is (2 </a:t>
            </a:r>
            <a:r>
              <a:rPr sz="1950" dirty="0">
                <a:latin typeface="Times New Roman"/>
                <a:cs typeface="Times New Roman"/>
              </a:rPr>
              <a:t>× 0.4 × 0.6 =</a:t>
            </a:r>
            <a:r>
              <a:rPr sz="1950" spc="-38" dirty="0">
                <a:latin typeface="Times New Roman"/>
                <a:cs typeface="Times New Roman"/>
              </a:rPr>
              <a:t> </a:t>
            </a:r>
            <a:r>
              <a:rPr sz="1950" dirty="0">
                <a:latin typeface="Times New Roman"/>
                <a:cs typeface="Times New Roman"/>
              </a:rPr>
              <a:t>0.48).</a:t>
            </a:r>
          </a:p>
        </p:txBody>
      </p:sp>
      <p:sp>
        <p:nvSpPr>
          <p:cNvPr id="4" name="Slide Number Placeholder 3">
            <a:extLst>
              <a:ext uri="{FF2B5EF4-FFF2-40B4-BE49-F238E27FC236}">
                <a16:creationId xmlns:a16="http://schemas.microsoft.com/office/drawing/2014/main" xmlns="" id="{84171DFE-4AF4-4E0B-9370-76DA72E818FB}"/>
              </a:ext>
            </a:extLst>
          </p:cNvPr>
          <p:cNvSpPr>
            <a:spLocks noGrp="1"/>
          </p:cNvSpPr>
          <p:nvPr>
            <p:ph type="sldNum" sz="quarter" idx="12"/>
          </p:nvPr>
        </p:nvSpPr>
        <p:spPr/>
        <p:txBody>
          <a:bodyPr/>
          <a:lstStyle/>
          <a:p>
            <a:fld id="{046F22CB-BF76-458B-8DA4-2E20B4908C9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85" y="1281400"/>
            <a:ext cx="8300561" cy="643125"/>
          </a:xfrm>
          <a:prstGeom prst="rect">
            <a:avLst/>
          </a:prstGeom>
        </p:spPr>
        <p:txBody>
          <a:bodyPr vert="horz" wrap="square" lIns="0" tIns="45720" rIns="0" bIns="0" rtlCol="0" anchor="ctr">
            <a:spAutoFit/>
            <a:scene3d>
              <a:camera prst="orthographicFront"/>
              <a:lightRig rig="soft" dir="t"/>
            </a:scene3d>
            <a:sp3d prstMaterial="softEdge">
              <a:bevelT w="25400" h="25400"/>
            </a:sp3d>
          </a:bodyPr>
          <a:lstStyle/>
          <a:p>
            <a:pPr marL="9525" marR="3810">
              <a:lnSpc>
                <a:spcPts val="2265"/>
              </a:lnSpc>
              <a:spcBef>
                <a:spcPts val="360"/>
              </a:spcBef>
            </a:pPr>
            <a:r>
              <a:rPr sz="2100" spc="-4" dirty="0">
                <a:latin typeface="Times New Roman" panose="02020603050405020304" pitchFamily="18" charset="0"/>
                <a:cs typeface="Times New Roman" panose="02020603050405020304" pitchFamily="18" charset="0"/>
              </a:rPr>
              <a:t>Genotypes of the next generation </a:t>
            </a:r>
            <a:r>
              <a:rPr sz="2100" spc="-8" dirty="0">
                <a:latin typeface="Times New Roman" panose="02020603050405020304" pitchFamily="18" charset="0"/>
                <a:cs typeface="Times New Roman" panose="02020603050405020304" pitchFamily="18" charset="0"/>
              </a:rPr>
              <a:t>can </a:t>
            </a:r>
            <a:r>
              <a:rPr sz="2100" dirty="0">
                <a:latin typeface="Times New Roman" panose="02020603050405020304" pitchFamily="18" charset="0"/>
                <a:cs typeface="Times New Roman" panose="02020603050405020304" pitchFamily="18" charset="0"/>
              </a:rPr>
              <a:t>be </a:t>
            </a:r>
            <a:r>
              <a:rPr sz="2100" spc="-4" dirty="0">
                <a:latin typeface="Times New Roman" panose="02020603050405020304" pitchFamily="18" charset="0"/>
                <a:cs typeface="Times New Roman" panose="02020603050405020304" pitchFamily="18" charset="0"/>
              </a:rPr>
              <a:t>given as shown in the accompanying  table.</a:t>
            </a:r>
            <a:endParaRPr sz="2100" dirty="0">
              <a:latin typeface="Times New Roman" panose="02020603050405020304" pitchFamily="18" charset="0"/>
              <a:cs typeface="Times New Roman" panose="02020603050405020304" pitchFamily="18" charset="0"/>
            </a:endParaRPr>
          </a:p>
        </p:txBody>
      </p:sp>
      <p:graphicFrame>
        <p:nvGraphicFramePr>
          <p:cNvPr id="3" name="object 3"/>
          <p:cNvGraphicFramePr>
            <a:graphicFrameLocks noGrp="1"/>
          </p:cNvGraphicFramePr>
          <p:nvPr/>
        </p:nvGraphicFramePr>
        <p:xfrm>
          <a:off x="578035" y="2466690"/>
          <a:ext cx="8170068" cy="2886347"/>
        </p:xfrm>
        <a:graphic>
          <a:graphicData uri="http://schemas.openxmlformats.org/drawingml/2006/table">
            <a:tbl>
              <a:tblPr firstRow="1" bandRow="1">
                <a:tableStyleId>{2D5ABB26-0587-4C30-8999-92F81FD0307C}</a:tableStyleId>
              </a:tblPr>
              <a:tblGrid>
                <a:gridCol w="1054894">
                  <a:extLst>
                    <a:ext uri="{9D8B030D-6E8A-4147-A177-3AD203B41FA5}">
                      <a16:colId xmlns:a16="http://schemas.microsoft.com/office/drawing/2014/main" xmlns="" val="20000"/>
                    </a:ext>
                  </a:extLst>
                </a:gridCol>
                <a:gridCol w="2021681">
                  <a:extLst>
                    <a:ext uri="{9D8B030D-6E8A-4147-A177-3AD203B41FA5}">
                      <a16:colId xmlns:a16="http://schemas.microsoft.com/office/drawing/2014/main" xmlns="" val="20001"/>
                    </a:ext>
                  </a:extLst>
                </a:gridCol>
                <a:gridCol w="1394936">
                  <a:extLst>
                    <a:ext uri="{9D8B030D-6E8A-4147-A177-3AD203B41FA5}">
                      <a16:colId xmlns:a16="http://schemas.microsoft.com/office/drawing/2014/main" xmlns="" val="20002"/>
                    </a:ext>
                  </a:extLst>
                </a:gridCol>
                <a:gridCol w="1653539">
                  <a:extLst>
                    <a:ext uri="{9D8B030D-6E8A-4147-A177-3AD203B41FA5}">
                      <a16:colId xmlns:a16="http://schemas.microsoft.com/office/drawing/2014/main" xmlns="" val="20003"/>
                    </a:ext>
                  </a:extLst>
                </a:gridCol>
                <a:gridCol w="2045018">
                  <a:extLst>
                    <a:ext uri="{9D8B030D-6E8A-4147-A177-3AD203B41FA5}">
                      <a16:colId xmlns:a16="http://schemas.microsoft.com/office/drawing/2014/main" xmlns="" val="20004"/>
                    </a:ext>
                  </a:extLst>
                </a:gridCol>
              </a:tblGrid>
              <a:tr h="1143095">
                <a:tc>
                  <a:txBody>
                    <a:bodyPr/>
                    <a:lstStyle/>
                    <a:p>
                      <a:pPr marL="47625">
                        <a:lnSpc>
                          <a:spcPts val="1710"/>
                        </a:lnSpc>
                      </a:pPr>
                      <a:r>
                        <a:rPr sz="1400" b="1" dirty="0">
                          <a:latin typeface="Carlito"/>
                          <a:cs typeface="Carlito"/>
                        </a:rPr>
                        <a:t>Allele</a:t>
                      </a:r>
                      <a:endParaRPr sz="1400">
                        <a:latin typeface="Carlito"/>
                        <a:cs typeface="Carlito"/>
                      </a:endParaRPr>
                    </a:p>
                  </a:txBody>
                  <a:tcPr marL="0" marR="0" marT="0" marB="0">
                    <a:lnB w="9525">
                      <a:solidFill>
                        <a:srgbClr val="F5F5F5"/>
                      </a:solidFill>
                      <a:prstDash val="solid"/>
                    </a:lnB>
                  </a:tcPr>
                </a:tc>
                <a:tc>
                  <a:txBody>
                    <a:bodyPr/>
                    <a:lstStyle/>
                    <a:p>
                      <a:pPr marL="819785">
                        <a:lnSpc>
                          <a:spcPts val="1710"/>
                        </a:lnSpc>
                      </a:pPr>
                      <a:r>
                        <a:rPr sz="1400" b="1" dirty="0">
                          <a:latin typeface="Carlito"/>
                          <a:cs typeface="Carlito"/>
                        </a:rPr>
                        <a:t>Allele</a:t>
                      </a:r>
                      <a:r>
                        <a:rPr sz="1400" b="1" spc="-50" dirty="0">
                          <a:latin typeface="Carlito"/>
                          <a:cs typeface="Carlito"/>
                        </a:rPr>
                        <a:t> </a:t>
                      </a:r>
                      <a:r>
                        <a:rPr sz="1400" b="1" spc="-10" dirty="0">
                          <a:latin typeface="Carlito"/>
                          <a:cs typeface="Carlito"/>
                        </a:rPr>
                        <a:t>Frequency</a:t>
                      </a:r>
                      <a:endParaRPr sz="1400">
                        <a:latin typeface="Carlito"/>
                        <a:cs typeface="Carlito"/>
                      </a:endParaRPr>
                    </a:p>
                  </a:txBody>
                  <a:tcPr marL="0" marR="0" marT="0" marB="0">
                    <a:lnB w="9525">
                      <a:solidFill>
                        <a:srgbClr val="F5F5F5"/>
                      </a:solidFill>
                      <a:prstDash val="solid"/>
                    </a:lnB>
                  </a:tcPr>
                </a:tc>
                <a:tc>
                  <a:txBody>
                    <a:bodyPr/>
                    <a:lstStyle/>
                    <a:p>
                      <a:pPr marL="303530">
                        <a:lnSpc>
                          <a:spcPts val="1710"/>
                        </a:lnSpc>
                      </a:pPr>
                      <a:r>
                        <a:rPr sz="1400" b="1" dirty="0">
                          <a:latin typeface="Carlito"/>
                          <a:cs typeface="Carlito"/>
                        </a:rPr>
                        <a:t>Genotype</a:t>
                      </a:r>
                      <a:endParaRPr sz="1400">
                        <a:latin typeface="Carlito"/>
                        <a:cs typeface="Carlito"/>
                      </a:endParaRPr>
                    </a:p>
                  </a:txBody>
                  <a:tcPr marL="0" marR="0" marT="0" marB="0">
                    <a:lnB w="9525">
                      <a:solidFill>
                        <a:srgbClr val="F5F5F5"/>
                      </a:solidFill>
                      <a:prstDash val="solid"/>
                    </a:lnB>
                  </a:tcPr>
                </a:tc>
                <a:tc>
                  <a:txBody>
                    <a:bodyPr/>
                    <a:lstStyle/>
                    <a:p>
                      <a:pPr marL="622300">
                        <a:lnSpc>
                          <a:spcPts val="1710"/>
                        </a:lnSpc>
                      </a:pPr>
                      <a:r>
                        <a:rPr sz="1400" b="1" spc="-10" dirty="0">
                          <a:latin typeface="Carlito"/>
                          <a:cs typeface="Carlito"/>
                        </a:rPr>
                        <a:t>Frequency</a:t>
                      </a:r>
                      <a:endParaRPr sz="1400">
                        <a:latin typeface="Carlito"/>
                        <a:cs typeface="Carlito"/>
                      </a:endParaRPr>
                    </a:p>
                  </a:txBody>
                  <a:tcPr marL="0" marR="0" marT="0" marB="0">
                    <a:lnB w="9525">
                      <a:solidFill>
                        <a:srgbClr val="F5F5F5"/>
                      </a:solidFill>
                      <a:prstDash val="solid"/>
                    </a:lnB>
                  </a:tcPr>
                </a:tc>
                <a:tc>
                  <a:txBody>
                    <a:bodyPr/>
                    <a:lstStyle/>
                    <a:p>
                      <a:pPr marL="596265">
                        <a:lnSpc>
                          <a:spcPts val="1710"/>
                        </a:lnSpc>
                      </a:pPr>
                      <a:r>
                        <a:rPr sz="1400" b="1" spc="-5" dirty="0">
                          <a:latin typeface="Carlito"/>
                          <a:cs typeface="Carlito"/>
                        </a:rPr>
                        <a:t>Counts </a:t>
                      </a:r>
                      <a:r>
                        <a:rPr sz="1400" b="1" spc="-10" dirty="0">
                          <a:latin typeface="Carlito"/>
                          <a:cs typeface="Carlito"/>
                        </a:rPr>
                        <a:t>for</a:t>
                      </a:r>
                      <a:r>
                        <a:rPr sz="1400" b="1" spc="-40" dirty="0">
                          <a:latin typeface="Carlito"/>
                          <a:cs typeface="Carlito"/>
                        </a:rPr>
                        <a:t> </a:t>
                      </a:r>
                      <a:r>
                        <a:rPr sz="1400" b="1" dirty="0">
                          <a:latin typeface="Carlito"/>
                          <a:cs typeface="Carlito"/>
                        </a:rPr>
                        <a:t>1000</a:t>
                      </a:r>
                      <a:endParaRPr sz="1400">
                        <a:latin typeface="Carlito"/>
                        <a:cs typeface="Carlito"/>
                      </a:endParaRPr>
                    </a:p>
                  </a:txBody>
                  <a:tcPr marL="0" marR="0" marT="0" marB="0">
                    <a:lnB w="9525">
                      <a:solidFill>
                        <a:srgbClr val="F5F5F5"/>
                      </a:solidFill>
                      <a:prstDash val="solid"/>
                    </a:lnB>
                  </a:tcPr>
                </a:tc>
                <a:extLst>
                  <a:ext uri="{0D108BD9-81ED-4DB2-BD59-A6C34878D82A}">
                    <a16:rowId xmlns:a16="http://schemas.microsoft.com/office/drawing/2014/main" xmlns="" val="10000"/>
                  </a:ext>
                </a:extLst>
              </a:tr>
              <a:tr h="397240">
                <a:tc>
                  <a:txBody>
                    <a:bodyPr/>
                    <a:lstStyle/>
                    <a:p>
                      <a:pPr marL="47625">
                        <a:lnSpc>
                          <a:spcPct val="100000"/>
                        </a:lnSpc>
                        <a:spcBef>
                          <a:spcPts val="260"/>
                        </a:spcBef>
                      </a:pPr>
                      <a:r>
                        <a:rPr sz="1400" dirty="0">
                          <a:latin typeface="Carlito"/>
                          <a:cs typeface="Carlito"/>
                        </a:rPr>
                        <a:t>A</a:t>
                      </a:r>
                      <a:r>
                        <a:rPr sz="1400" spc="-10" dirty="0">
                          <a:latin typeface="Carlito"/>
                          <a:cs typeface="Carlito"/>
                        </a:rPr>
                        <a:t> </a:t>
                      </a:r>
                      <a:r>
                        <a:rPr sz="1400" spc="-5" dirty="0">
                          <a:latin typeface="Carlito"/>
                          <a:cs typeface="Carlito"/>
                        </a:rPr>
                        <a:t>(p)</a:t>
                      </a:r>
                      <a:endParaRPr sz="1400">
                        <a:latin typeface="Carlito"/>
                        <a:cs typeface="Carlito"/>
                      </a:endParaRPr>
                    </a:p>
                  </a:txBody>
                  <a:tcPr marL="0" marR="0" marT="24765" marB="0">
                    <a:lnT w="9525">
                      <a:solidFill>
                        <a:srgbClr val="F5F5F5"/>
                      </a:solidFill>
                      <a:prstDash val="solid"/>
                    </a:lnT>
                  </a:tcPr>
                </a:tc>
                <a:tc>
                  <a:txBody>
                    <a:bodyPr/>
                    <a:lstStyle/>
                    <a:p>
                      <a:pPr marL="819785">
                        <a:lnSpc>
                          <a:spcPct val="100000"/>
                        </a:lnSpc>
                        <a:spcBef>
                          <a:spcPts val="260"/>
                        </a:spcBef>
                      </a:pPr>
                      <a:r>
                        <a:rPr sz="1400" dirty="0">
                          <a:latin typeface="Carlito"/>
                          <a:cs typeface="Carlito"/>
                        </a:rPr>
                        <a:t>0.6</a:t>
                      </a:r>
                      <a:endParaRPr sz="1400">
                        <a:latin typeface="Carlito"/>
                        <a:cs typeface="Carlito"/>
                      </a:endParaRPr>
                    </a:p>
                  </a:txBody>
                  <a:tcPr marL="0" marR="0" marT="24765" marB="0">
                    <a:lnT w="9525">
                      <a:solidFill>
                        <a:srgbClr val="F5F5F5"/>
                      </a:solidFill>
                      <a:prstDash val="solid"/>
                    </a:lnT>
                  </a:tcPr>
                </a:tc>
                <a:tc>
                  <a:txBody>
                    <a:bodyPr/>
                    <a:lstStyle/>
                    <a:p>
                      <a:pPr marL="303530">
                        <a:lnSpc>
                          <a:spcPct val="100000"/>
                        </a:lnSpc>
                        <a:spcBef>
                          <a:spcPts val="260"/>
                        </a:spcBef>
                      </a:pPr>
                      <a:r>
                        <a:rPr sz="1400" dirty="0">
                          <a:latin typeface="Carlito"/>
                          <a:cs typeface="Carlito"/>
                        </a:rPr>
                        <a:t>AA</a:t>
                      </a:r>
                      <a:endParaRPr sz="1400">
                        <a:latin typeface="Carlito"/>
                        <a:cs typeface="Carlito"/>
                      </a:endParaRPr>
                    </a:p>
                  </a:txBody>
                  <a:tcPr marL="0" marR="0" marT="24765" marB="0">
                    <a:lnT w="9525">
                      <a:solidFill>
                        <a:srgbClr val="F5F5F5"/>
                      </a:solidFill>
                      <a:prstDash val="solid"/>
                    </a:lnT>
                  </a:tcPr>
                </a:tc>
                <a:tc>
                  <a:txBody>
                    <a:bodyPr/>
                    <a:lstStyle/>
                    <a:p>
                      <a:pPr marL="622300">
                        <a:lnSpc>
                          <a:spcPct val="100000"/>
                        </a:lnSpc>
                        <a:spcBef>
                          <a:spcPts val="260"/>
                        </a:spcBef>
                      </a:pPr>
                      <a:r>
                        <a:rPr sz="1400" dirty="0">
                          <a:latin typeface="Carlito"/>
                          <a:cs typeface="Carlito"/>
                        </a:rPr>
                        <a:t>0.36</a:t>
                      </a:r>
                      <a:endParaRPr sz="1400">
                        <a:latin typeface="Carlito"/>
                        <a:cs typeface="Carlito"/>
                      </a:endParaRPr>
                    </a:p>
                  </a:txBody>
                  <a:tcPr marL="0" marR="0" marT="24765" marB="0">
                    <a:lnT w="9525">
                      <a:solidFill>
                        <a:srgbClr val="F5F5F5"/>
                      </a:solidFill>
                      <a:prstDash val="solid"/>
                    </a:lnT>
                  </a:tcPr>
                </a:tc>
                <a:tc>
                  <a:txBody>
                    <a:bodyPr/>
                    <a:lstStyle/>
                    <a:p>
                      <a:pPr marL="596265">
                        <a:lnSpc>
                          <a:spcPct val="100000"/>
                        </a:lnSpc>
                        <a:spcBef>
                          <a:spcPts val="260"/>
                        </a:spcBef>
                      </a:pPr>
                      <a:r>
                        <a:rPr sz="1400" spc="-5" dirty="0">
                          <a:latin typeface="Carlito"/>
                          <a:cs typeface="Carlito"/>
                        </a:rPr>
                        <a:t>360</a:t>
                      </a:r>
                      <a:endParaRPr sz="1400">
                        <a:latin typeface="Carlito"/>
                        <a:cs typeface="Carlito"/>
                      </a:endParaRPr>
                    </a:p>
                  </a:txBody>
                  <a:tcPr marL="0" marR="0" marT="24765" marB="0">
                    <a:lnT w="9525">
                      <a:solidFill>
                        <a:srgbClr val="F5F5F5"/>
                      </a:solidFill>
                      <a:prstDash val="solid"/>
                    </a:lnT>
                  </a:tcPr>
                </a:tc>
                <a:extLst>
                  <a:ext uri="{0D108BD9-81ED-4DB2-BD59-A6C34878D82A}">
                    <a16:rowId xmlns:a16="http://schemas.microsoft.com/office/drawing/2014/main" xmlns="" val="10001"/>
                  </a:ext>
                </a:extLst>
              </a:tr>
              <a:tr h="487394">
                <a:tc>
                  <a:txBody>
                    <a:bodyPr/>
                    <a:lstStyle/>
                    <a:p>
                      <a:pPr marL="47625">
                        <a:lnSpc>
                          <a:spcPct val="100000"/>
                        </a:lnSpc>
                        <a:spcBef>
                          <a:spcPts val="1205"/>
                        </a:spcBef>
                      </a:pPr>
                      <a:r>
                        <a:rPr sz="1400" dirty="0">
                          <a:latin typeface="Carlito"/>
                          <a:cs typeface="Carlito"/>
                        </a:rPr>
                        <a:t>B</a:t>
                      </a:r>
                      <a:r>
                        <a:rPr sz="1400" spc="-10" dirty="0">
                          <a:latin typeface="Carlito"/>
                          <a:cs typeface="Carlito"/>
                        </a:rPr>
                        <a:t> </a:t>
                      </a:r>
                      <a:r>
                        <a:rPr sz="1400" spc="-5" dirty="0">
                          <a:latin typeface="Carlito"/>
                          <a:cs typeface="Carlito"/>
                        </a:rPr>
                        <a:t>(q)</a:t>
                      </a:r>
                      <a:endParaRPr sz="1400">
                        <a:latin typeface="Carlito"/>
                        <a:cs typeface="Carlito"/>
                      </a:endParaRPr>
                    </a:p>
                  </a:txBody>
                  <a:tcPr marL="0" marR="0" marT="114776" marB="0"/>
                </a:tc>
                <a:tc>
                  <a:txBody>
                    <a:bodyPr/>
                    <a:lstStyle/>
                    <a:p>
                      <a:pPr marL="819785">
                        <a:lnSpc>
                          <a:spcPct val="100000"/>
                        </a:lnSpc>
                        <a:spcBef>
                          <a:spcPts val="1205"/>
                        </a:spcBef>
                      </a:pPr>
                      <a:r>
                        <a:rPr sz="1400" dirty="0">
                          <a:latin typeface="Carlito"/>
                          <a:cs typeface="Carlito"/>
                        </a:rPr>
                        <a:t>0.4</a:t>
                      </a:r>
                      <a:endParaRPr sz="1400">
                        <a:latin typeface="Carlito"/>
                        <a:cs typeface="Carlito"/>
                      </a:endParaRPr>
                    </a:p>
                  </a:txBody>
                  <a:tcPr marL="0" marR="0" marT="114776" marB="0"/>
                </a:tc>
                <a:tc>
                  <a:txBody>
                    <a:bodyPr/>
                    <a:lstStyle/>
                    <a:p>
                      <a:pPr marL="303530">
                        <a:lnSpc>
                          <a:spcPct val="100000"/>
                        </a:lnSpc>
                        <a:spcBef>
                          <a:spcPts val="1205"/>
                        </a:spcBef>
                      </a:pPr>
                      <a:r>
                        <a:rPr sz="1400" dirty="0">
                          <a:latin typeface="Carlito"/>
                          <a:cs typeface="Carlito"/>
                        </a:rPr>
                        <a:t>AB</a:t>
                      </a:r>
                      <a:endParaRPr sz="1400">
                        <a:latin typeface="Carlito"/>
                        <a:cs typeface="Carlito"/>
                      </a:endParaRPr>
                    </a:p>
                  </a:txBody>
                  <a:tcPr marL="0" marR="0" marT="114776" marB="0"/>
                </a:tc>
                <a:tc>
                  <a:txBody>
                    <a:bodyPr/>
                    <a:lstStyle/>
                    <a:p>
                      <a:pPr marL="622300">
                        <a:lnSpc>
                          <a:spcPct val="100000"/>
                        </a:lnSpc>
                        <a:spcBef>
                          <a:spcPts val="1205"/>
                        </a:spcBef>
                      </a:pPr>
                      <a:r>
                        <a:rPr sz="1400" dirty="0">
                          <a:latin typeface="Carlito"/>
                          <a:cs typeface="Carlito"/>
                        </a:rPr>
                        <a:t>0.48</a:t>
                      </a:r>
                      <a:endParaRPr sz="1400">
                        <a:latin typeface="Carlito"/>
                        <a:cs typeface="Carlito"/>
                      </a:endParaRPr>
                    </a:p>
                  </a:txBody>
                  <a:tcPr marL="0" marR="0" marT="114776" marB="0"/>
                </a:tc>
                <a:tc>
                  <a:txBody>
                    <a:bodyPr/>
                    <a:lstStyle/>
                    <a:p>
                      <a:pPr marL="596265">
                        <a:lnSpc>
                          <a:spcPct val="100000"/>
                        </a:lnSpc>
                        <a:spcBef>
                          <a:spcPts val="1205"/>
                        </a:spcBef>
                      </a:pPr>
                      <a:r>
                        <a:rPr sz="1400" spc="-5" dirty="0">
                          <a:latin typeface="Carlito"/>
                          <a:cs typeface="Carlito"/>
                        </a:rPr>
                        <a:t>480</a:t>
                      </a:r>
                      <a:endParaRPr sz="1400">
                        <a:latin typeface="Carlito"/>
                        <a:cs typeface="Carlito"/>
                      </a:endParaRPr>
                    </a:p>
                  </a:txBody>
                  <a:tcPr marL="0" marR="0" marT="114776" marB="0"/>
                </a:tc>
                <a:extLst>
                  <a:ext uri="{0D108BD9-81ED-4DB2-BD59-A6C34878D82A}">
                    <a16:rowId xmlns:a16="http://schemas.microsoft.com/office/drawing/2014/main" xmlns="" val="10002"/>
                  </a:ext>
                </a:extLst>
              </a:tr>
              <a:tr h="590235">
                <a:tc gridSpan="2">
                  <a:txBody>
                    <a:bodyPr/>
                    <a:lstStyle/>
                    <a:p>
                      <a:pPr marL="47625" marR="949325">
                        <a:lnSpc>
                          <a:spcPct val="100000"/>
                        </a:lnSpc>
                        <a:spcBef>
                          <a:spcPts val="1205"/>
                        </a:spcBef>
                      </a:pPr>
                      <a:r>
                        <a:rPr sz="1400" spc="-10" dirty="0">
                          <a:latin typeface="Carlito"/>
                          <a:cs typeface="Carlito"/>
                        </a:rPr>
                        <a:t>General formula </a:t>
                      </a:r>
                      <a:r>
                        <a:rPr sz="1400" spc="-5" dirty="0">
                          <a:latin typeface="Carlito"/>
                          <a:cs typeface="Carlito"/>
                        </a:rPr>
                        <a:t>of HW equation:  </a:t>
                      </a:r>
                      <a:r>
                        <a:rPr sz="1400" dirty="0">
                          <a:latin typeface="Carlito"/>
                          <a:cs typeface="Carlito"/>
                        </a:rPr>
                        <a:t>p</a:t>
                      </a:r>
                      <a:r>
                        <a:rPr sz="1400" baseline="25462" dirty="0">
                          <a:latin typeface="Carlito"/>
                          <a:cs typeface="Carlito"/>
                        </a:rPr>
                        <a:t>2 </a:t>
                      </a:r>
                      <a:r>
                        <a:rPr sz="1400" dirty="0">
                          <a:latin typeface="Carlito"/>
                          <a:cs typeface="Carlito"/>
                        </a:rPr>
                        <a:t>+ 2pq + q</a:t>
                      </a:r>
                      <a:r>
                        <a:rPr sz="1400" baseline="25462" dirty="0">
                          <a:latin typeface="Carlito"/>
                          <a:cs typeface="Carlito"/>
                        </a:rPr>
                        <a:t>2 </a:t>
                      </a:r>
                      <a:r>
                        <a:rPr sz="1400" dirty="0">
                          <a:latin typeface="Carlito"/>
                          <a:cs typeface="Carlito"/>
                        </a:rPr>
                        <a:t>=</a:t>
                      </a:r>
                      <a:r>
                        <a:rPr sz="1400" spc="-245" dirty="0">
                          <a:latin typeface="Carlito"/>
                          <a:cs typeface="Carlito"/>
                        </a:rPr>
                        <a:t> </a:t>
                      </a:r>
                      <a:r>
                        <a:rPr sz="1400" dirty="0">
                          <a:latin typeface="Carlito"/>
                          <a:cs typeface="Carlito"/>
                        </a:rPr>
                        <a:t>1</a:t>
                      </a:r>
                      <a:endParaRPr sz="1400">
                        <a:latin typeface="Carlito"/>
                        <a:cs typeface="Carlito"/>
                      </a:endParaRPr>
                    </a:p>
                  </a:txBody>
                  <a:tcPr marL="0" marR="0" marT="114776" marB="0"/>
                </a:tc>
                <a:tc hMerge="1">
                  <a:txBody>
                    <a:bodyPr/>
                    <a:lstStyle/>
                    <a:p>
                      <a:endParaRPr/>
                    </a:p>
                  </a:txBody>
                  <a:tcPr marL="0" marR="0" marT="0" marB="0"/>
                </a:tc>
                <a:tc>
                  <a:txBody>
                    <a:bodyPr/>
                    <a:lstStyle/>
                    <a:p>
                      <a:pPr marL="303530">
                        <a:lnSpc>
                          <a:spcPct val="100000"/>
                        </a:lnSpc>
                        <a:spcBef>
                          <a:spcPts val="1205"/>
                        </a:spcBef>
                      </a:pPr>
                      <a:r>
                        <a:rPr sz="1400" dirty="0">
                          <a:latin typeface="Carlito"/>
                          <a:cs typeface="Carlito"/>
                        </a:rPr>
                        <a:t>BB</a:t>
                      </a:r>
                      <a:endParaRPr sz="1400">
                        <a:latin typeface="Carlito"/>
                        <a:cs typeface="Carlito"/>
                      </a:endParaRPr>
                    </a:p>
                  </a:txBody>
                  <a:tcPr marL="0" marR="0" marT="114776" marB="0"/>
                </a:tc>
                <a:tc>
                  <a:txBody>
                    <a:bodyPr/>
                    <a:lstStyle/>
                    <a:p>
                      <a:pPr marL="622300">
                        <a:lnSpc>
                          <a:spcPct val="100000"/>
                        </a:lnSpc>
                        <a:spcBef>
                          <a:spcPts val="1205"/>
                        </a:spcBef>
                      </a:pPr>
                      <a:r>
                        <a:rPr sz="1400" dirty="0">
                          <a:latin typeface="Carlito"/>
                          <a:cs typeface="Carlito"/>
                        </a:rPr>
                        <a:t>0.16</a:t>
                      </a:r>
                      <a:endParaRPr sz="1400">
                        <a:latin typeface="Carlito"/>
                        <a:cs typeface="Carlito"/>
                      </a:endParaRPr>
                    </a:p>
                  </a:txBody>
                  <a:tcPr marL="0" marR="0" marT="114776" marB="0"/>
                </a:tc>
                <a:tc>
                  <a:txBody>
                    <a:bodyPr/>
                    <a:lstStyle/>
                    <a:p>
                      <a:pPr marL="596265">
                        <a:lnSpc>
                          <a:spcPct val="100000"/>
                        </a:lnSpc>
                        <a:spcBef>
                          <a:spcPts val="1205"/>
                        </a:spcBef>
                      </a:pPr>
                      <a:r>
                        <a:rPr sz="1400" spc="-5" dirty="0">
                          <a:latin typeface="Carlito"/>
                          <a:cs typeface="Carlito"/>
                        </a:rPr>
                        <a:t>160</a:t>
                      </a:r>
                      <a:endParaRPr sz="1400">
                        <a:latin typeface="Carlito"/>
                        <a:cs typeface="Carlito"/>
                      </a:endParaRPr>
                    </a:p>
                  </a:txBody>
                  <a:tcPr marL="0" marR="0" marT="114776" marB="0"/>
                </a:tc>
                <a:extLst>
                  <a:ext uri="{0D108BD9-81ED-4DB2-BD59-A6C34878D82A}">
                    <a16:rowId xmlns:a16="http://schemas.microsoft.com/office/drawing/2014/main" xmlns="" val="10003"/>
                  </a:ext>
                </a:extLst>
              </a:tr>
              <a:tr h="226523">
                <a:tc gridSpan="2">
                  <a:txBody>
                    <a:bodyPr/>
                    <a:lstStyle/>
                    <a:p>
                      <a:pPr>
                        <a:lnSpc>
                          <a:spcPct val="100000"/>
                        </a:lnSpc>
                      </a:pPr>
                      <a:endParaRPr sz="1400">
                        <a:latin typeface="Times New Roman"/>
                        <a:cs typeface="Times New Roman"/>
                      </a:endParaRPr>
                    </a:p>
                  </a:txBody>
                  <a:tcPr marL="0" marR="0" marT="0" marB="0"/>
                </a:tc>
                <a:tc hMerge="1">
                  <a:txBody>
                    <a:bodyPr/>
                    <a:lstStyle/>
                    <a:p>
                      <a:endParaRPr/>
                    </a:p>
                  </a:txBody>
                  <a:tcPr marL="0" marR="0" marT="0" marB="0"/>
                </a:tc>
                <a:tc>
                  <a:txBody>
                    <a:bodyPr/>
                    <a:lstStyle/>
                    <a:p>
                      <a:pPr marL="303530">
                        <a:lnSpc>
                          <a:spcPts val="2150"/>
                        </a:lnSpc>
                        <a:spcBef>
                          <a:spcPts val="125"/>
                        </a:spcBef>
                      </a:pPr>
                      <a:r>
                        <a:rPr sz="1400" spc="-40" dirty="0">
                          <a:latin typeface="Carlito"/>
                          <a:cs typeface="Carlito"/>
                        </a:rPr>
                        <a:t>Total</a:t>
                      </a:r>
                      <a:endParaRPr sz="1400">
                        <a:latin typeface="Carlito"/>
                        <a:cs typeface="Carlito"/>
                      </a:endParaRPr>
                    </a:p>
                  </a:txBody>
                  <a:tcPr marL="0" marR="0" marT="11906" marB="0"/>
                </a:tc>
                <a:tc>
                  <a:txBody>
                    <a:bodyPr/>
                    <a:lstStyle/>
                    <a:p>
                      <a:pPr marL="622300">
                        <a:lnSpc>
                          <a:spcPts val="2150"/>
                        </a:lnSpc>
                        <a:spcBef>
                          <a:spcPts val="125"/>
                        </a:spcBef>
                      </a:pPr>
                      <a:r>
                        <a:rPr sz="1400" dirty="0">
                          <a:latin typeface="Carlito"/>
                          <a:cs typeface="Carlito"/>
                        </a:rPr>
                        <a:t>1</a:t>
                      </a:r>
                      <a:endParaRPr sz="1400">
                        <a:latin typeface="Carlito"/>
                        <a:cs typeface="Carlito"/>
                      </a:endParaRPr>
                    </a:p>
                  </a:txBody>
                  <a:tcPr marL="0" marR="0" marT="11906" marB="0"/>
                </a:tc>
                <a:tc>
                  <a:txBody>
                    <a:bodyPr/>
                    <a:lstStyle/>
                    <a:p>
                      <a:pPr marL="596265">
                        <a:lnSpc>
                          <a:spcPts val="2150"/>
                        </a:lnSpc>
                        <a:spcBef>
                          <a:spcPts val="125"/>
                        </a:spcBef>
                      </a:pPr>
                      <a:r>
                        <a:rPr sz="1400" spc="-5" dirty="0">
                          <a:latin typeface="Carlito"/>
                          <a:cs typeface="Carlito"/>
                        </a:rPr>
                        <a:t>1000</a:t>
                      </a:r>
                      <a:endParaRPr sz="1400">
                        <a:latin typeface="Carlito"/>
                        <a:cs typeface="Carlito"/>
                      </a:endParaRPr>
                    </a:p>
                  </a:txBody>
                  <a:tcPr marL="0" marR="0" marT="11906" marB="0"/>
                </a:tc>
                <a:extLst>
                  <a:ext uri="{0D108BD9-81ED-4DB2-BD59-A6C34878D82A}">
                    <a16:rowId xmlns:a16="http://schemas.microsoft.com/office/drawing/2014/main" xmlns="" val="10004"/>
                  </a:ext>
                </a:extLst>
              </a:tr>
            </a:tbl>
          </a:graphicData>
        </a:graphic>
      </p:graphicFrame>
      <p:sp>
        <p:nvSpPr>
          <p:cNvPr id="4" name="Slide Number Placeholder 3">
            <a:extLst>
              <a:ext uri="{FF2B5EF4-FFF2-40B4-BE49-F238E27FC236}">
                <a16:creationId xmlns:a16="http://schemas.microsoft.com/office/drawing/2014/main" xmlns="" id="{CC51A170-8586-4788-9BD3-34585DCFA8DC}"/>
              </a:ext>
            </a:extLst>
          </p:cNvPr>
          <p:cNvSpPr>
            <a:spLocks noGrp="1"/>
          </p:cNvSpPr>
          <p:nvPr>
            <p:ph type="sldNum" sz="quarter" idx="12"/>
          </p:nvPr>
        </p:nvSpPr>
        <p:spPr/>
        <p:txBody>
          <a:bodyPr/>
          <a:lstStyle/>
          <a:p>
            <a:fld id="{046F22CB-BF76-458B-8DA4-2E20B4908C9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268022"/>
            <a:ext cx="7772399" cy="641041"/>
          </a:xfrm>
          <a:prstGeom prst="rect">
            <a:avLst/>
          </a:prstGeom>
        </p:spPr>
        <p:txBody>
          <a:bodyPr vert="horz" wrap="square" lIns="0" tIns="10001" rIns="0" bIns="0" rtlCol="0" anchor="ctr">
            <a:spAutoFit/>
            <a:scene3d>
              <a:camera prst="orthographicFront"/>
              <a:lightRig rig="soft" dir="t"/>
            </a:scene3d>
            <a:sp3d prstMaterial="softEdge">
              <a:bevelT w="25400" h="25400"/>
            </a:sp3d>
          </a:bodyPr>
          <a:lstStyle/>
          <a:p>
            <a:pPr marL="9525">
              <a:spcBef>
                <a:spcPts val="79"/>
              </a:spcBef>
            </a:pPr>
            <a:r>
              <a:rPr dirty="0">
                <a:latin typeface="Times New Roman" panose="02020603050405020304" pitchFamily="18" charset="0"/>
                <a:cs typeface="Times New Roman" panose="02020603050405020304" pitchFamily="18" charset="0"/>
              </a:rPr>
              <a:t>Conclusion of</a:t>
            </a:r>
            <a:r>
              <a:rPr spc="-90" dirty="0">
                <a:latin typeface="Times New Roman" panose="02020603050405020304" pitchFamily="18" charset="0"/>
                <a:cs typeface="Times New Roman" panose="02020603050405020304" pitchFamily="18" charset="0"/>
              </a:rPr>
              <a:t> </a:t>
            </a:r>
            <a:r>
              <a:rPr spc="-23" dirty="0">
                <a:latin typeface="Times New Roman" panose="02020603050405020304" pitchFamily="18" charset="0"/>
                <a:cs typeface="Times New Roman" panose="02020603050405020304" pitchFamily="18" charset="0"/>
              </a:rPr>
              <a:t>Hardy</a:t>
            </a:r>
            <a:r>
              <a:rPr lang="en-US" spc="-23" dirty="0">
                <a:latin typeface="Times New Roman" panose="02020603050405020304" pitchFamily="18" charset="0"/>
                <a:cs typeface="Times New Roman" panose="02020603050405020304" pitchFamily="18" charset="0"/>
              </a:rPr>
              <a:t> </a:t>
            </a:r>
            <a:r>
              <a:rPr spc="-23" dirty="0">
                <a:latin typeface="Times New Roman" panose="02020603050405020304" pitchFamily="18" charset="0"/>
                <a:cs typeface="Times New Roman" panose="02020603050405020304" pitchFamily="18" charset="0"/>
              </a:rPr>
              <a:t>Weinberg</a:t>
            </a:r>
          </a:p>
        </p:txBody>
      </p:sp>
      <p:sp>
        <p:nvSpPr>
          <p:cNvPr id="3" name="object 3"/>
          <p:cNvSpPr txBox="1"/>
          <p:nvPr/>
        </p:nvSpPr>
        <p:spPr>
          <a:xfrm>
            <a:off x="186385" y="2210371"/>
            <a:ext cx="8759666" cy="3604961"/>
          </a:xfrm>
          <a:prstGeom prst="rect">
            <a:avLst/>
          </a:prstGeom>
        </p:spPr>
        <p:txBody>
          <a:bodyPr vert="horz" wrap="square" lIns="0" tIns="45720" rIns="0" bIns="0" rtlCol="0">
            <a:spAutoFit/>
          </a:bodyPr>
          <a:lstStyle/>
          <a:p>
            <a:pPr marL="180499" marR="3810" indent="-171450">
              <a:lnSpc>
                <a:spcPts val="2265"/>
              </a:lnSpc>
              <a:spcBef>
                <a:spcPts val="360"/>
              </a:spcBef>
              <a:buFont typeface="Arial"/>
              <a:buChar char="•"/>
              <a:tabLst>
                <a:tab pos="180975" algn="l"/>
                <a:tab pos="939641" algn="l"/>
                <a:tab pos="2276475" algn="l"/>
                <a:tab pos="2591753" algn="l"/>
                <a:tab pos="2817971" algn="l"/>
                <a:tab pos="4066223" algn="l"/>
                <a:tab pos="4442460" algn="l"/>
                <a:tab pos="4891563" algn="l"/>
                <a:tab pos="5753576" algn="l"/>
                <a:tab pos="6379845" algn="l"/>
                <a:tab pos="6875145" algn="l"/>
                <a:tab pos="8108633" algn="l"/>
                <a:tab pos="8425339" algn="l"/>
              </a:tabLst>
            </a:pPr>
            <a:r>
              <a:rPr sz="2100" spc="-4" dirty="0">
                <a:latin typeface="Times New Roman"/>
                <a:cs typeface="Times New Roman"/>
              </a:rPr>
              <a:t>Allele	f</a:t>
            </a:r>
            <a:r>
              <a:rPr sz="2100" dirty="0">
                <a:latin typeface="Times New Roman"/>
                <a:cs typeface="Times New Roman"/>
              </a:rPr>
              <a:t>r</a:t>
            </a:r>
            <a:r>
              <a:rPr sz="2100" spc="-4" dirty="0">
                <a:latin typeface="Times New Roman"/>
                <a:cs typeface="Times New Roman"/>
              </a:rPr>
              <a:t>equencies</a:t>
            </a:r>
            <a:r>
              <a:rPr sz="2100" dirty="0">
                <a:latin typeface="Times New Roman"/>
                <a:cs typeface="Times New Roman"/>
              </a:rPr>
              <a:t>	</a:t>
            </a:r>
            <a:r>
              <a:rPr sz="2100" spc="-11" dirty="0">
                <a:latin typeface="Times New Roman"/>
                <a:cs typeface="Times New Roman"/>
              </a:rPr>
              <a:t>i</a:t>
            </a:r>
            <a:r>
              <a:rPr sz="2100" spc="-4" dirty="0">
                <a:latin typeface="Times New Roman"/>
                <a:cs typeface="Times New Roman"/>
              </a:rPr>
              <a:t>n</a:t>
            </a:r>
            <a:r>
              <a:rPr sz="2100" dirty="0">
                <a:latin typeface="Times New Roman"/>
                <a:cs typeface="Times New Roman"/>
              </a:rPr>
              <a:t>	</a:t>
            </a:r>
            <a:r>
              <a:rPr sz="2100" spc="-4" dirty="0">
                <a:latin typeface="Times New Roman"/>
                <a:cs typeface="Times New Roman"/>
              </a:rPr>
              <a:t>a</a:t>
            </a:r>
            <a:r>
              <a:rPr sz="2100" dirty="0">
                <a:latin typeface="Times New Roman"/>
                <a:cs typeface="Times New Roman"/>
              </a:rPr>
              <a:t>	</a:t>
            </a:r>
            <a:r>
              <a:rPr sz="2100" spc="-4" dirty="0">
                <a:latin typeface="Times New Roman"/>
                <a:cs typeface="Times New Roman"/>
              </a:rPr>
              <a:t>p</a:t>
            </a:r>
            <a:r>
              <a:rPr sz="2100" dirty="0">
                <a:latin typeface="Times New Roman"/>
                <a:cs typeface="Times New Roman"/>
              </a:rPr>
              <a:t>o</a:t>
            </a:r>
            <a:r>
              <a:rPr sz="2100" spc="-4" dirty="0">
                <a:latin typeface="Times New Roman"/>
                <a:cs typeface="Times New Roman"/>
              </a:rPr>
              <a:t>pu</a:t>
            </a:r>
            <a:r>
              <a:rPr sz="2100" spc="-11" dirty="0">
                <a:latin typeface="Times New Roman"/>
                <a:cs typeface="Times New Roman"/>
              </a:rPr>
              <a:t>l</a:t>
            </a:r>
            <a:r>
              <a:rPr sz="2100" spc="-4" dirty="0">
                <a:latin typeface="Times New Roman"/>
                <a:cs typeface="Times New Roman"/>
              </a:rPr>
              <a:t>ation</a:t>
            </a:r>
            <a:r>
              <a:rPr sz="2100" dirty="0">
                <a:latin typeface="Times New Roman"/>
                <a:cs typeface="Times New Roman"/>
              </a:rPr>
              <a:t>	d</a:t>
            </a:r>
            <a:r>
              <a:rPr sz="2100" spc="-4" dirty="0">
                <a:latin typeface="Times New Roman"/>
                <a:cs typeface="Times New Roman"/>
              </a:rPr>
              <a:t>o</a:t>
            </a:r>
            <a:r>
              <a:rPr sz="2100" dirty="0">
                <a:latin typeface="Times New Roman"/>
                <a:cs typeface="Times New Roman"/>
              </a:rPr>
              <a:t>	</a:t>
            </a:r>
            <a:r>
              <a:rPr sz="2100" spc="-4" dirty="0">
                <a:latin typeface="Times New Roman"/>
                <a:cs typeface="Times New Roman"/>
              </a:rPr>
              <a:t>not</a:t>
            </a:r>
            <a:r>
              <a:rPr sz="2100" dirty="0">
                <a:latin typeface="Times New Roman"/>
                <a:cs typeface="Times New Roman"/>
              </a:rPr>
              <a:t>	</a:t>
            </a:r>
            <a:r>
              <a:rPr sz="2100" spc="-4" dirty="0">
                <a:latin typeface="Times New Roman"/>
                <a:cs typeface="Times New Roman"/>
              </a:rPr>
              <a:t>change</a:t>
            </a:r>
            <a:r>
              <a:rPr sz="2100" dirty="0">
                <a:latin typeface="Times New Roman"/>
                <a:cs typeface="Times New Roman"/>
              </a:rPr>
              <a:t>	</a:t>
            </a:r>
            <a:r>
              <a:rPr sz="2100" spc="-4" dirty="0">
                <a:latin typeface="Times New Roman"/>
                <a:cs typeface="Times New Roman"/>
              </a:rPr>
              <a:t>f</a:t>
            </a:r>
            <a:r>
              <a:rPr sz="2100" dirty="0">
                <a:latin typeface="Times New Roman"/>
                <a:cs typeface="Times New Roman"/>
              </a:rPr>
              <a:t>r</a:t>
            </a:r>
            <a:r>
              <a:rPr sz="2100" spc="-4" dirty="0">
                <a:latin typeface="Times New Roman"/>
                <a:cs typeface="Times New Roman"/>
              </a:rPr>
              <a:t>om</a:t>
            </a:r>
            <a:r>
              <a:rPr sz="2100" dirty="0">
                <a:latin typeface="Times New Roman"/>
                <a:cs typeface="Times New Roman"/>
              </a:rPr>
              <a:t>	on</a:t>
            </a:r>
            <a:r>
              <a:rPr sz="2100" spc="-4" dirty="0">
                <a:latin typeface="Times New Roman"/>
                <a:cs typeface="Times New Roman"/>
              </a:rPr>
              <a:t>e</a:t>
            </a:r>
            <a:r>
              <a:rPr sz="2100" dirty="0">
                <a:latin typeface="Times New Roman"/>
                <a:cs typeface="Times New Roman"/>
              </a:rPr>
              <a:t>	</a:t>
            </a:r>
            <a:r>
              <a:rPr sz="2100" spc="-4" dirty="0">
                <a:latin typeface="Times New Roman"/>
                <a:cs typeface="Times New Roman"/>
              </a:rPr>
              <a:t>generation</a:t>
            </a:r>
            <a:r>
              <a:rPr sz="2100" dirty="0">
                <a:latin typeface="Times New Roman"/>
                <a:cs typeface="Times New Roman"/>
              </a:rPr>
              <a:t>	</a:t>
            </a:r>
            <a:r>
              <a:rPr sz="2100" spc="-4" dirty="0">
                <a:latin typeface="Times New Roman"/>
                <a:cs typeface="Times New Roman"/>
              </a:rPr>
              <a:t>to</a:t>
            </a:r>
            <a:r>
              <a:rPr sz="2100" dirty="0">
                <a:latin typeface="Times New Roman"/>
                <a:cs typeface="Times New Roman"/>
              </a:rPr>
              <a:t>	</a:t>
            </a:r>
            <a:r>
              <a:rPr sz="2100" spc="-11" dirty="0">
                <a:latin typeface="Times New Roman"/>
                <a:cs typeface="Times New Roman"/>
              </a:rPr>
              <a:t>t</a:t>
            </a:r>
            <a:r>
              <a:rPr sz="2100" spc="-4" dirty="0">
                <a:latin typeface="Times New Roman"/>
                <a:cs typeface="Times New Roman"/>
              </a:rPr>
              <a:t>he  next </a:t>
            </a:r>
            <a:r>
              <a:rPr sz="2100" dirty="0">
                <a:latin typeface="Times New Roman"/>
                <a:cs typeface="Times New Roman"/>
              </a:rPr>
              <a:t>only </a:t>
            </a:r>
            <a:r>
              <a:rPr sz="2100" spc="-8" dirty="0">
                <a:latin typeface="Times New Roman"/>
                <a:cs typeface="Times New Roman"/>
              </a:rPr>
              <a:t>as </a:t>
            </a:r>
            <a:r>
              <a:rPr sz="2100" spc="-4" dirty="0">
                <a:latin typeface="Times New Roman"/>
                <a:cs typeface="Times New Roman"/>
              </a:rPr>
              <a:t>the result of assortment of alleles and </a:t>
            </a:r>
            <a:r>
              <a:rPr sz="2100" dirty="0">
                <a:latin typeface="Times New Roman"/>
                <a:cs typeface="Times New Roman"/>
              </a:rPr>
              <a:t>zygote </a:t>
            </a:r>
            <a:r>
              <a:rPr sz="2100" spc="-4" dirty="0">
                <a:latin typeface="Times New Roman"/>
                <a:cs typeface="Times New Roman"/>
              </a:rPr>
              <a:t>formation.</a:t>
            </a:r>
            <a:endParaRPr sz="2100">
              <a:latin typeface="Times New Roman"/>
              <a:cs typeface="Times New Roman"/>
            </a:endParaRPr>
          </a:p>
          <a:p>
            <a:pPr>
              <a:spcBef>
                <a:spcPts val="26"/>
              </a:spcBef>
              <a:buFont typeface="Arial"/>
              <a:buChar char="•"/>
            </a:pPr>
            <a:endParaRPr sz="3263">
              <a:latin typeface="Times New Roman"/>
              <a:cs typeface="Times New Roman"/>
            </a:endParaRPr>
          </a:p>
          <a:p>
            <a:pPr marL="180499" marR="5715" indent="-171450">
              <a:lnSpc>
                <a:spcPts val="2265"/>
              </a:lnSpc>
              <a:buFont typeface="Arial"/>
              <a:buChar char="•"/>
              <a:tabLst>
                <a:tab pos="180975" algn="l"/>
              </a:tabLst>
            </a:pPr>
            <a:r>
              <a:rPr sz="2100" spc="-4" dirty="0">
                <a:latin typeface="Times New Roman"/>
                <a:cs typeface="Times New Roman"/>
              </a:rPr>
              <a:t>If </a:t>
            </a:r>
            <a:r>
              <a:rPr sz="2100" dirty="0">
                <a:latin typeface="Times New Roman"/>
                <a:cs typeface="Times New Roman"/>
              </a:rPr>
              <a:t>the </a:t>
            </a:r>
            <a:r>
              <a:rPr sz="2100" spc="-4" dirty="0">
                <a:latin typeface="Times New Roman"/>
                <a:cs typeface="Times New Roman"/>
              </a:rPr>
              <a:t>allele frequencies in a </a:t>
            </a:r>
            <a:r>
              <a:rPr sz="2100" dirty="0">
                <a:latin typeface="Times New Roman"/>
                <a:cs typeface="Times New Roman"/>
              </a:rPr>
              <a:t>gene pool </a:t>
            </a:r>
            <a:r>
              <a:rPr sz="2100" spc="-4" dirty="0">
                <a:latin typeface="Times New Roman"/>
                <a:cs typeface="Times New Roman"/>
              </a:rPr>
              <a:t>with two alleles are given </a:t>
            </a:r>
            <a:r>
              <a:rPr sz="2100" dirty="0">
                <a:latin typeface="Times New Roman"/>
                <a:cs typeface="Times New Roman"/>
              </a:rPr>
              <a:t>by </a:t>
            </a:r>
            <a:r>
              <a:rPr sz="2100" spc="-4" dirty="0">
                <a:latin typeface="Times New Roman"/>
                <a:cs typeface="Times New Roman"/>
              </a:rPr>
              <a:t>p and </a:t>
            </a:r>
            <a:r>
              <a:rPr sz="2100" dirty="0">
                <a:latin typeface="Times New Roman"/>
                <a:cs typeface="Times New Roman"/>
              </a:rPr>
              <a:t>q, the  </a:t>
            </a:r>
            <a:r>
              <a:rPr sz="2100" spc="-4" dirty="0">
                <a:latin typeface="Times New Roman"/>
                <a:cs typeface="Times New Roman"/>
              </a:rPr>
              <a:t>genotype frequencies is given </a:t>
            </a:r>
            <a:r>
              <a:rPr sz="2100" dirty="0">
                <a:latin typeface="Times New Roman"/>
                <a:cs typeface="Times New Roman"/>
              </a:rPr>
              <a:t>by p2, 2pq, </a:t>
            </a:r>
            <a:r>
              <a:rPr sz="2100" spc="-4" dirty="0">
                <a:latin typeface="Times New Roman"/>
                <a:cs typeface="Times New Roman"/>
              </a:rPr>
              <a:t>and</a:t>
            </a:r>
            <a:r>
              <a:rPr sz="2100" spc="-34" dirty="0">
                <a:latin typeface="Times New Roman"/>
                <a:cs typeface="Times New Roman"/>
              </a:rPr>
              <a:t> </a:t>
            </a:r>
            <a:r>
              <a:rPr sz="2100" dirty="0">
                <a:latin typeface="Times New Roman"/>
                <a:cs typeface="Times New Roman"/>
              </a:rPr>
              <a:t>q2.</a:t>
            </a:r>
            <a:endParaRPr sz="2100">
              <a:latin typeface="Times New Roman"/>
              <a:cs typeface="Times New Roman"/>
            </a:endParaRPr>
          </a:p>
          <a:p>
            <a:pPr>
              <a:spcBef>
                <a:spcPts val="41"/>
              </a:spcBef>
              <a:buFont typeface="Arial"/>
              <a:buChar char="•"/>
            </a:pPr>
            <a:endParaRPr sz="3000">
              <a:latin typeface="Times New Roman"/>
              <a:cs typeface="Times New Roman"/>
            </a:endParaRPr>
          </a:p>
          <a:p>
            <a:pPr marL="180975" indent="-171450">
              <a:buFont typeface="Arial"/>
              <a:buChar char="•"/>
              <a:tabLst>
                <a:tab pos="180975" algn="l"/>
              </a:tabLst>
            </a:pPr>
            <a:r>
              <a:rPr sz="2100" spc="-4" dirty="0">
                <a:latin typeface="Times New Roman"/>
                <a:cs typeface="Times New Roman"/>
              </a:rPr>
              <a:t>The HWE principle identifies </a:t>
            </a:r>
            <a:r>
              <a:rPr sz="2100" dirty="0">
                <a:latin typeface="Times New Roman"/>
                <a:cs typeface="Times New Roman"/>
              </a:rPr>
              <a:t>the </a:t>
            </a:r>
            <a:r>
              <a:rPr sz="2100" spc="-4" dirty="0">
                <a:latin typeface="Times New Roman"/>
                <a:cs typeface="Times New Roman"/>
              </a:rPr>
              <a:t>forces that </a:t>
            </a:r>
            <a:r>
              <a:rPr sz="2100" spc="-8" dirty="0">
                <a:latin typeface="Times New Roman"/>
                <a:cs typeface="Times New Roman"/>
              </a:rPr>
              <a:t>can </a:t>
            </a:r>
            <a:r>
              <a:rPr sz="2100" spc="-4" dirty="0">
                <a:latin typeface="Times New Roman"/>
                <a:cs typeface="Times New Roman"/>
              </a:rPr>
              <a:t>cause </a:t>
            </a:r>
            <a:r>
              <a:rPr sz="2100" dirty="0">
                <a:latin typeface="Times New Roman"/>
                <a:cs typeface="Times New Roman"/>
              </a:rPr>
              <a:t>evolution.</a:t>
            </a:r>
            <a:endParaRPr sz="2100">
              <a:latin typeface="Times New Roman"/>
              <a:cs typeface="Times New Roman"/>
            </a:endParaRPr>
          </a:p>
          <a:p>
            <a:pPr>
              <a:spcBef>
                <a:spcPts val="41"/>
              </a:spcBef>
              <a:buFont typeface="Arial"/>
              <a:buChar char="•"/>
            </a:pPr>
            <a:endParaRPr sz="3263">
              <a:latin typeface="Times New Roman"/>
              <a:cs typeface="Times New Roman"/>
            </a:endParaRPr>
          </a:p>
          <a:p>
            <a:pPr marL="180499" marR="4763" indent="-171450">
              <a:lnSpc>
                <a:spcPts val="2273"/>
              </a:lnSpc>
              <a:buFont typeface="Arial"/>
              <a:buChar char="•"/>
              <a:tabLst>
                <a:tab pos="180975" algn="l"/>
                <a:tab pos="461010" algn="l"/>
                <a:tab pos="680561" algn="l"/>
                <a:tab pos="1922621" algn="l"/>
                <a:tab pos="2203133" algn="l"/>
                <a:tab pos="2645569" algn="l"/>
                <a:tab pos="2955131" algn="l"/>
                <a:tab pos="3728085" algn="l"/>
                <a:tab pos="4214813" algn="l"/>
                <a:tab pos="4540568" algn="l"/>
                <a:tab pos="5188744" algn="l"/>
                <a:tab pos="5513546" algn="l"/>
                <a:tab pos="5942171" algn="l"/>
                <a:tab pos="6458903" algn="l"/>
                <a:tab pos="7876699" algn="l"/>
                <a:tab pos="8156734" algn="l"/>
              </a:tabLst>
            </a:pPr>
            <a:r>
              <a:rPr sz="2100" spc="-4" dirty="0">
                <a:latin typeface="Times New Roman"/>
                <a:cs typeface="Times New Roman"/>
              </a:rPr>
              <a:t>If	a	p</a:t>
            </a:r>
            <a:r>
              <a:rPr sz="2100" dirty="0">
                <a:latin typeface="Times New Roman"/>
                <a:cs typeface="Times New Roman"/>
              </a:rPr>
              <a:t>o</a:t>
            </a:r>
            <a:r>
              <a:rPr sz="2100" spc="-4" dirty="0">
                <a:latin typeface="Times New Roman"/>
                <a:cs typeface="Times New Roman"/>
              </a:rPr>
              <a:t>p</a:t>
            </a:r>
            <a:r>
              <a:rPr sz="2100" dirty="0">
                <a:latin typeface="Times New Roman"/>
                <a:cs typeface="Times New Roman"/>
              </a:rPr>
              <a:t>u</a:t>
            </a:r>
            <a:r>
              <a:rPr sz="2100" spc="-15" dirty="0">
                <a:latin typeface="Times New Roman"/>
                <a:cs typeface="Times New Roman"/>
              </a:rPr>
              <a:t>l</a:t>
            </a:r>
            <a:r>
              <a:rPr sz="2100" spc="-4" dirty="0">
                <a:latin typeface="Times New Roman"/>
                <a:cs typeface="Times New Roman"/>
              </a:rPr>
              <a:t>ation</a:t>
            </a:r>
            <a:r>
              <a:rPr sz="2100" dirty="0">
                <a:latin typeface="Times New Roman"/>
                <a:cs typeface="Times New Roman"/>
              </a:rPr>
              <a:t>	</a:t>
            </a:r>
            <a:r>
              <a:rPr sz="2100" spc="-4" dirty="0">
                <a:latin typeface="Times New Roman"/>
                <a:cs typeface="Times New Roman"/>
              </a:rPr>
              <a:t>is</a:t>
            </a:r>
            <a:r>
              <a:rPr sz="2100" dirty="0">
                <a:latin typeface="Times New Roman"/>
                <a:cs typeface="Times New Roman"/>
              </a:rPr>
              <a:t>	</a:t>
            </a:r>
            <a:r>
              <a:rPr sz="2100" spc="-4" dirty="0">
                <a:latin typeface="Times New Roman"/>
                <a:cs typeface="Times New Roman"/>
              </a:rPr>
              <a:t>not</a:t>
            </a:r>
            <a:r>
              <a:rPr sz="2100" dirty="0">
                <a:latin typeface="Times New Roman"/>
                <a:cs typeface="Times New Roman"/>
              </a:rPr>
              <a:t>	</a:t>
            </a:r>
            <a:r>
              <a:rPr sz="2100" spc="-4" dirty="0">
                <a:latin typeface="Times New Roman"/>
                <a:cs typeface="Times New Roman"/>
              </a:rPr>
              <a:t>in</a:t>
            </a:r>
            <a:r>
              <a:rPr sz="2100" dirty="0">
                <a:latin typeface="Times New Roman"/>
                <a:cs typeface="Times New Roman"/>
              </a:rPr>
              <a:t>	</a:t>
            </a:r>
            <a:r>
              <a:rPr sz="2100" spc="-4" dirty="0">
                <a:latin typeface="Times New Roman"/>
                <a:cs typeface="Times New Roman"/>
              </a:rPr>
              <a:t>H</a:t>
            </a:r>
            <a:r>
              <a:rPr sz="2100" spc="-19" dirty="0">
                <a:latin typeface="Times New Roman"/>
                <a:cs typeface="Times New Roman"/>
              </a:rPr>
              <a:t>W</a:t>
            </a:r>
            <a:r>
              <a:rPr sz="2100" spc="-4" dirty="0">
                <a:latin typeface="Times New Roman"/>
                <a:cs typeface="Times New Roman"/>
              </a:rPr>
              <a:t>E,</a:t>
            </a:r>
            <a:r>
              <a:rPr sz="2100" dirty="0">
                <a:latin typeface="Times New Roman"/>
                <a:cs typeface="Times New Roman"/>
              </a:rPr>
              <a:t>	</a:t>
            </a:r>
            <a:r>
              <a:rPr sz="2100" spc="-4" dirty="0">
                <a:latin typeface="Times New Roman"/>
                <a:cs typeface="Times New Roman"/>
              </a:rPr>
              <a:t>one</a:t>
            </a:r>
            <a:r>
              <a:rPr sz="2100" dirty="0">
                <a:latin typeface="Times New Roman"/>
                <a:cs typeface="Times New Roman"/>
              </a:rPr>
              <a:t>	</a:t>
            </a:r>
            <a:r>
              <a:rPr sz="2100" spc="-4" dirty="0">
                <a:latin typeface="Times New Roman"/>
                <a:cs typeface="Times New Roman"/>
              </a:rPr>
              <a:t>or</a:t>
            </a:r>
            <a:r>
              <a:rPr sz="2100" dirty="0">
                <a:latin typeface="Times New Roman"/>
                <a:cs typeface="Times New Roman"/>
              </a:rPr>
              <a:t>	</a:t>
            </a:r>
            <a:r>
              <a:rPr sz="2100" spc="-19" dirty="0">
                <a:latin typeface="Times New Roman"/>
                <a:cs typeface="Times New Roman"/>
              </a:rPr>
              <a:t>m</a:t>
            </a:r>
            <a:r>
              <a:rPr sz="2100" spc="-4" dirty="0">
                <a:latin typeface="Times New Roman"/>
                <a:cs typeface="Times New Roman"/>
              </a:rPr>
              <a:t>o</a:t>
            </a:r>
            <a:r>
              <a:rPr sz="2100" dirty="0">
                <a:latin typeface="Times New Roman"/>
                <a:cs typeface="Times New Roman"/>
              </a:rPr>
              <a:t>r</a:t>
            </a:r>
            <a:r>
              <a:rPr sz="2100" spc="-4" dirty="0">
                <a:latin typeface="Times New Roman"/>
                <a:cs typeface="Times New Roman"/>
              </a:rPr>
              <a:t>e</a:t>
            </a:r>
            <a:r>
              <a:rPr sz="2100" dirty="0">
                <a:latin typeface="Times New Roman"/>
                <a:cs typeface="Times New Roman"/>
              </a:rPr>
              <a:t>	</a:t>
            </a:r>
            <a:r>
              <a:rPr sz="2100" spc="-4" dirty="0">
                <a:latin typeface="Times New Roman"/>
                <a:cs typeface="Times New Roman"/>
              </a:rPr>
              <a:t>of</a:t>
            </a:r>
            <a:r>
              <a:rPr sz="2100" dirty="0">
                <a:latin typeface="Times New Roman"/>
                <a:cs typeface="Times New Roman"/>
              </a:rPr>
              <a:t>	</a:t>
            </a:r>
            <a:r>
              <a:rPr sz="2100" spc="4" dirty="0">
                <a:latin typeface="Times New Roman"/>
                <a:cs typeface="Times New Roman"/>
              </a:rPr>
              <a:t>t</a:t>
            </a:r>
            <a:r>
              <a:rPr sz="2100" spc="-4" dirty="0">
                <a:latin typeface="Times New Roman"/>
                <a:cs typeface="Times New Roman"/>
              </a:rPr>
              <a:t>he</a:t>
            </a:r>
            <a:r>
              <a:rPr sz="2100" dirty="0">
                <a:latin typeface="Times New Roman"/>
                <a:cs typeface="Times New Roman"/>
              </a:rPr>
              <a:t>	</a:t>
            </a:r>
            <a:r>
              <a:rPr sz="2100" spc="-4" dirty="0">
                <a:latin typeface="Times New Roman"/>
                <a:cs typeface="Times New Roman"/>
              </a:rPr>
              <a:t>fi</a:t>
            </a:r>
            <a:r>
              <a:rPr sz="2100" dirty="0">
                <a:latin typeface="Times New Roman"/>
                <a:cs typeface="Times New Roman"/>
              </a:rPr>
              <a:t>v</a:t>
            </a:r>
            <a:r>
              <a:rPr sz="2100" spc="-4" dirty="0">
                <a:latin typeface="Times New Roman"/>
                <a:cs typeface="Times New Roman"/>
              </a:rPr>
              <a:t>e</a:t>
            </a:r>
            <a:r>
              <a:rPr sz="2100" dirty="0">
                <a:latin typeface="Times New Roman"/>
                <a:cs typeface="Times New Roman"/>
              </a:rPr>
              <a:t>	</a:t>
            </a:r>
            <a:r>
              <a:rPr sz="2100" spc="-4" dirty="0">
                <a:latin typeface="Times New Roman"/>
                <a:cs typeface="Times New Roman"/>
              </a:rPr>
              <a:t>a</a:t>
            </a:r>
            <a:r>
              <a:rPr sz="2100" spc="-15" dirty="0">
                <a:latin typeface="Times New Roman"/>
                <a:cs typeface="Times New Roman"/>
              </a:rPr>
              <a:t>s</a:t>
            </a:r>
            <a:r>
              <a:rPr sz="2100" spc="-4" dirty="0">
                <a:latin typeface="Times New Roman"/>
                <a:cs typeface="Times New Roman"/>
              </a:rPr>
              <a:t>su</a:t>
            </a:r>
            <a:r>
              <a:rPr sz="2100" spc="-11" dirty="0">
                <a:latin typeface="Times New Roman"/>
                <a:cs typeface="Times New Roman"/>
              </a:rPr>
              <a:t>m</a:t>
            </a:r>
            <a:r>
              <a:rPr sz="2100" spc="-4" dirty="0">
                <a:latin typeface="Times New Roman"/>
                <a:cs typeface="Times New Roman"/>
              </a:rPr>
              <a:t>pt</a:t>
            </a:r>
            <a:r>
              <a:rPr sz="2100" dirty="0">
                <a:latin typeface="Times New Roman"/>
                <a:cs typeface="Times New Roman"/>
              </a:rPr>
              <a:t>i</a:t>
            </a:r>
            <a:r>
              <a:rPr sz="2100" spc="-4" dirty="0">
                <a:latin typeface="Times New Roman"/>
                <a:cs typeface="Times New Roman"/>
              </a:rPr>
              <a:t>ons</a:t>
            </a:r>
            <a:r>
              <a:rPr sz="2100" dirty="0">
                <a:latin typeface="Times New Roman"/>
                <a:cs typeface="Times New Roman"/>
              </a:rPr>
              <a:t>	</a:t>
            </a:r>
            <a:r>
              <a:rPr sz="2100" spc="-4" dirty="0">
                <a:latin typeface="Times New Roman"/>
                <a:cs typeface="Times New Roman"/>
              </a:rPr>
              <a:t>is</a:t>
            </a:r>
            <a:r>
              <a:rPr sz="2100" dirty="0">
                <a:latin typeface="Times New Roman"/>
                <a:cs typeface="Times New Roman"/>
              </a:rPr>
              <a:t>	</a:t>
            </a:r>
            <a:r>
              <a:rPr sz="2100" spc="-4" dirty="0">
                <a:latin typeface="Times New Roman"/>
                <a:cs typeface="Times New Roman"/>
              </a:rPr>
              <a:t>being  </a:t>
            </a:r>
            <a:r>
              <a:rPr sz="2100" dirty="0">
                <a:latin typeface="Times New Roman"/>
                <a:cs typeface="Times New Roman"/>
              </a:rPr>
              <a:t>violated.</a:t>
            </a:r>
            <a:endParaRPr sz="2100">
              <a:latin typeface="Times New Roman"/>
              <a:cs typeface="Times New Roman"/>
            </a:endParaRPr>
          </a:p>
        </p:txBody>
      </p:sp>
      <p:sp>
        <p:nvSpPr>
          <p:cNvPr id="4" name="Slide Number Placeholder 3">
            <a:extLst>
              <a:ext uri="{FF2B5EF4-FFF2-40B4-BE49-F238E27FC236}">
                <a16:creationId xmlns:a16="http://schemas.microsoft.com/office/drawing/2014/main" xmlns="" id="{0ED7522E-7C5C-4A64-A109-3D27DDAF14C8}"/>
              </a:ext>
            </a:extLst>
          </p:cNvPr>
          <p:cNvSpPr>
            <a:spLocks noGrp="1"/>
          </p:cNvSpPr>
          <p:nvPr>
            <p:ph type="sldNum" sz="quarter" idx="12"/>
          </p:nvPr>
        </p:nvSpPr>
        <p:spPr/>
        <p:txBody>
          <a:bodyPr/>
          <a:lstStyle/>
          <a:p>
            <a:fld id="{046F22CB-BF76-458B-8DA4-2E20B4908C9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268022"/>
            <a:ext cx="5296377" cy="641041"/>
          </a:xfrm>
          <a:prstGeom prst="rect">
            <a:avLst/>
          </a:prstGeom>
        </p:spPr>
        <p:txBody>
          <a:bodyPr vert="horz" wrap="square" lIns="0" tIns="10001" rIns="0" bIns="0" rtlCol="0" anchor="ctr">
            <a:spAutoFit/>
            <a:scene3d>
              <a:camera prst="orthographicFront"/>
              <a:lightRig rig="soft" dir="t"/>
            </a:scene3d>
            <a:sp3d prstMaterial="softEdge">
              <a:bevelT w="25400" h="25400"/>
            </a:sp3d>
          </a:bodyPr>
          <a:lstStyle/>
          <a:p>
            <a:pPr marL="9525">
              <a:spcBef>
                <a:spcPts val="79"/>
              </a:spcBef>
            </a:pPr>
            <a:r>
              <a:rPr dirty="0">
                <a:latin typeface="Times New Roman" panose="02020603050405020304" pitchFamily="18" charset="0"/>
                <a:cs typeface="Times New Roman" panose="02020603050405020304" pitchFamily="18" charset="0"/>
              </a:rPr>
              <a:t>Assumptions</a:t>
            </a:r>
          </a:p>
        </p:txBody>
      </p:sp>
      <p:sp>
        <p:nvSpPr>
          <p:cNvPr id="3" name="object 3"/>
          <p:cNvSpPr txBox="1"/>
          <p:nvPr/>
        </p:nvSpPr>
        <p:spPr>
          <a:xfrm>
            <a:off x="176556" y="1943633"/>
            <a:ext cx="8670131" cy="3977756"/>
          </a:xfrm>
          <a:prstGeom prst="rect">
            <a:avLst/>
          </a:prstGeom>
        </p:spPr>
        <p:txBody>
          <a:bodyPr vert="horz" wrap="square" lIns="0" tIns="9525" rIns="0" bIns="0" rtlCol="0">
            <a:spAutoFit/>
          </a:bodyPr>
          <a:lstStyle/>
          <a:p>
            <a:pPr marL="180975" indent="-171926">
              <a:lnSpc>
                <a:spcPts val="1838"/>
              </a:lnSpc>
              <a:spcBef>
                <a:spcPts val="75"/>
              </a:spcBef>
              <a:buFont typeface="Arial"/>
              <a:buChar char="•"/>
              <a:tabLst>
                <a:tab pos="181451" algn="l"/>
              </a:tabLst>
            </a:pPr>
            <a:r>
              <a:rPr spc="-4" dirty="0">
                <a:latin typeface="Times New Roman"/>
                <a:cs typeface="Times New Roman"/>
              </a:rPr>
              <a:t>Random </a:t>
            </a:r>
            <a:r>
              <a:rPr dirty="0">
                <a:latin typeface="Times New Roman"/>
                <a:cs typeface="Times New Roman"/>
              </a:rPr>
              <a:t>selection: </a:t>
            </a:r>
            <a:r>
              <a:rPr spc="-4" dirty="0">
                <a:latin typeface="Times New Roman"/>
                <a:cs typeface="Times New Roman"/>
              </a:rPr>
              <a:t>When </a:t>
            </a:r>
            <a:r>
              <a:rPr dirty="0">
                <a:latin typeface="Times New Roman"/>
                <a:cs typeface="Times New Roman"/>
              </a:rPr>
              <a:t>individuals with certain genotypes survive better than others,</a:t>
            </a:r>
            <a:r>
              <a:rPr spc="-199" dirty="0">
                <a:latin typeface="Times New Roman"/>
                <a:cs typeface="Times New Roman"/>
              </a:rPr>
              <a:t> </a:t>
            </a:r>
            <a:r>
              <a:rPr dirty="0">
                <a:latin typeface="Times New Roman"/>
                <a:cs typeface="Times New Roman"/>
              </a:rPr>
              <a:t>allele</a:t>
            </a:r>
            <a:endParaRPr>
              <a:latin typeface="Times New Roman"/>
              <a:cs typeface="Times New Roman"/>
            </a:endParaRPr>
          </a:p>
          <a:p>
            <a:pPr marL="180975">
              <a:lnSpc>
                <a:spcPts val="1838"/>
              </a:lnSpc>
            </a:pPr>
            <a:r>
              <a:rPr dirty="0">
                <a:latin typeface="Times New Roman"/>
                <a:cs typeface="Times New Roman"/>
              </a:rPr>
              <a:t>frequencies </a:t>
            </a:r>
            <a:r>
              <a:rPr spc="-8" dirty="0">
                <a:latin typeface="Times New Roman"/>
                <a:cs typeface="Times New Roman"/>
              </a:rPr>
              <a:t>may </a:t>
            </a:r>
            <a:r>
              <a:rPr dirty="0">
                <a:latin typeface="Times New Roman"/>
                <a:cs typeface="Times New Roman"/>
              </a:rPr>
              <a:t>change from one generation to the</a:t>
            </a:r>
            <a:r>
              <a:rPr spc="-68" dirty="0">
                <a:latin typeface="Times New Roman"/>
                <a:cs typeface="Times New Roman"/>
              </a:rPr>
              <a:t> </a:t>
            </a:r>
            <a:r>
              <a:rPr dirty="0">
                <a:latin typeface="Times New Roman"/>
                <a:cs typeface="Times New Roman"/>
              </a:rPr>
              <a:t>next.</a:t>
            </a:r>
            <a:endParaRPr>
              <a:latin typeface="Times New Roman"/>
              <a:cs typeface="Times New Roman"/>
            </a:endParaRPr>
          </a:p>
          <a:p>
            <a:pPr>
              <a:spcBef>
                <a:spcPts val="41"/>
              </a:spcBef>
            </a:pPr>
            <a:endParaRPr sz="2588">
              <a:latin typeface="Times New Roman"/>
              <a:cs typeface="Times New Roman"/>
            </a:endParaRPr>
          </a:p>
          <a:p>
            <a:pPr marL="180975" marR="222885" indent="-171926">
              <a:lnSpc>
                <a:spcPct val="70000"/>
              </a:lnSpc>
              <a:buFont typeface="Arial"/>
              <a:buChar char="•"/>
              <a:tabLst>
                <a:tab pos="181451" algn="l"/>
              </a:tabLst>
            </a:pPr>
            <a:r>
              <a:rPr spc="-4" dirty="0">
                <a:latin typeface="Times New Roman"/>
                <a:cs typeface="Times New Roman"/>
              </a:rPr>
              <a:t>No mutation: </a:t>
            </a:r>
            <a:r>
              <a:rPr dirty="0">
                <a:latin typeface="Times New Roman"/>
                <a:cs typeface="Times New Roman"/>
              </a:rPr>
              <a:t>If </a:t>
            </a:r>
            <a:r>
              <a:rPr spc="-4" dirty="0">
                <a:latin typeface="Times New Roman"/>
                <a:cs typeface="Times New Roman"/>
              </a:rPr>
              <a:t>new </a:t>
            </a:r>
            <a:r>
              <a:rPr dirty="0">
                <a:latin typeface="Times New Roman"/>
                <a:cs typeface="Times New Roman"/>
              </a:rPr>
              <a:t>alleles are produced by </a:t>
            </a:r>
            <a:r>
              <a:rPr spc="-4" dirty="0">
                <a:latin typeface="Times New Roman"/>
                <a:cs typeface="Times New Roman"/>
              </a:rPr>
              <a:t>mutation </a:t>
            </a:r>
            <a:r>
              <a:rPr dirty="0">
                <a:latin typeface="Times New Roman"/>
                <a:cs typeface="Times New Roman"/>
              </a:rPr>
              <a:t>or if alleles </a:t>
            </a:r>
            <a:r>
              <a:rPr spc="-4" dirty="0">
                <a:latin typeface="Times New Roman"/>
                <a:cs typeface="Times New Roman"/>
              </a:rPr>
              <a:t>mutate </a:t>
            </a:r>
            <a:r>
              <a:rPr dirty="0">
                <a:latin typeface="Times New Roman"/>
                <a:cs typeface="Times New Roman"/>
              </a:rPr>
              <a:t>at </a:t>
            </a:r>
            <a:r>
              <a:rPr spc="-8" dirty="0">
                <a:latin typeface="Times New Roman"/>
                <a:cs typeface="Times New Roman"/>
              </a:rPr>
              <a:t>different</a:t>
            </a:r>
            <a:r>
              <a:rPr spc="-71" dirty="0">
                <a:latin typeface="Times New Roman"/>
                <a:cs typeface="Times New Roman"/>
              </a:rPr>
              <a:t> </a:t>
            </a:r>
            <a:r>
              <a:rPr dirty="0">
                <a:latin typeface="Times New Roman"/>
                <a:cs typeface="Times New Roman"/>
              </a:rPr>
              <a:t>rates,  allele frequencies </a:t>
            </a:r>
            <a:r>
              <a:rPr spc="-8" dirty="0">
                <a:latin typeface="Times New Roman"/>
                <a:cs typeface="Times New Roman"/>
              </a:rPr>
              <a:t>may </a:t>
            </a:r>
            <a:r>
              <a:rPr dirty="0">
                <a:latin typeface="Times New Roman"/>
                <a:cs typeface="Times New Roman"/>
              </a:rPr>
              <a:t>change from one generation to the</a:t>
            </a:r>
            <a:r>
              <a:rPr spc="-94" dirty="0">
                <a:latin typeface="Times New Roman"/>
                <a:cs typeface="Times New Roman"/>
              </a:rPr>
              <a:t> </a:t>
            </a:r>
            <a:r>
              <a:rPr dirty="0">
                <a:latin typeface="Times New Roman"/>
                <a:cs typeface="Times New Roman"/>
              </a:rPr>
              <a:t>next.</a:t>
            </a:r>
            <a:endParaRPr>
              <a:latin typeface="Times New Roman"/>
              <a:cs typeface="Times New Roman"/>
            </a:endParaRPr>
          </a:p>
          <a:p>
            <a:pPr>
              <a:spcBef>
                <a:spcPts val="30"/>
              </a:spcBef>
              <a:buFont typeface="Arial"/>
              <a:buChar char="•"/>
            </a:pPr>
            <a:endParaRPr sz="2588">
              <a:latin typeface="Times New Roman"/>
              <a:cs typeface="Times New Roman"/>
            </a:endParaRPr>
          </a:p>
          <a:p>
            <a:pPr marL="180975" marR="179546" indent="-171926">
              <a:lnSpc>
                <a:spcPct val="70000"/>
              </a:lnSpc>
              <a:spcBef>
                <a:spcPts val="4"/>
              </a:spcBef>
              <a:buFont typeface="Arial"/>
              <a:buChar char="•"/>
              <a:tabLst>
                <a:tab pos="181451" algn="l"/>
              </a:tabLst>
            </a:pPr>
            <a:r>
              <a:rPr spc="-4" dirty="0">
                <a:latin typeface="Times New Roman"/>
                <a:cs typeface="Times New Roman"/>
              </a:rPr>
              <a:t>No migration: Movement </a:t>
            </a:r>
            <a:r>
              <a:rPr dirty="0">
                <a:latin typeface="Times New Roman"/>
                <a:cs typeface="Times New Roman"/>
              </a:rPr>
              <a:t>of individuals in or out of a population alters allele and</a:t>
            </a:r>
            <a:r>
              <a:rPr spc="-146" dirty="0">
                <a:latin typeface="Times New Roman"/>
                <a:cs typeface="Times New Roman"/>
              </a:rPr>
              <a:t> </a:t>
            </a:r>
            <a:r>
              <a:rPr dirty="0">
                <a:latin typeface="Times New Roman"/>
                <a:cs typeface="Times New Roman"/>
              </a:rPr>
              <a:t>genotype  frequencies.</a:t>
            </a:r>
            <a:endParaRPr>
              <a:latin typeface="Times New Roman"/>
              <a:cs typeface="Times New Roman"/>
            </a:endParaRPr>
          </a:p>
          <a:p>
            <a:pPr>
              <a:spcBef>
                <a:spcPts val="38"/>
              </a:spcBef>
              <a:buFont typeface="Arial"/>
              <a:buChar char="•"/>
            </a:pPr>
            <a:endParaRPr sz="2025">
              <a:latin typeface="Times New Roman"/>
              <a:cs typeface="Times New Roman"/>
            </a:endParaRPr>
          </a:p>
          <a:p>
            <a:pPr marL="180975" indent="-171926">
              <a:lnSpc>
                <a:spcPts val="1838"/>
              </a:lnSpc>
              <a:buFont typeface="Arial"/>
              <a:buChar char="•"/>
              <a:tabLst>
                <a:tab pos="181451" algn="l"/>
              </a:tabLst>
            </a:pPr>
            <a:r>
              <a:rPr dirty="0">
                <a:latin typeface="Times New Roman"/>
                <a:cs typeface="Times New Roman"/>
              </a:rPr>
              <a:t>No chance events: Luck plays no role in </a:t>
            </a:r>
            <a:r>
              <a:rPr spc="-8" dirty="0">
                <a:latin typeface="Times New Roman"/>
                <a:cs typeface="Times New Roman"/>
              </a:rPr>
              <a:t>HWE. </a:t>
            </a:r>
            <a:r>
              <a:rPr dirty="0">
                <a:latin typeface="Times New Roman"/>
                <a:cs typeface="Times New Roman"/>
              </a:rPr>
              <a:t>Eggs and sperm collide at the</a:t>
            </a:r>
            <a:r>
              <a:rPr spc="-127" dirty="0">
                <a:latin typeface="Times New Roman"/>
                <a:cs typeface="Times New Roman"/>
              </a:rPr>
              <a:t> </a:t>
            </a:r>
            <a:r>
              <a:rPr spc="-4" dirty="0">
                <a:latin typeface="Times New Roman"/>
                <a:cs typeface="Times New Roman"/>
              </a:rPr>
              <a:t>same</a:t>
            </a:r>
            <a:endParaRPr>
              <a:latin typeface="Times New Roman"/>
              <a:cs typeface="Times New Roman"/>
            </a:endParaRPr>
          </a:p>
          <a:p>
            <a:pPr marL="180975">
              <a:lnSpc>
                <a:spcPts val="1511"/>
              </a:lnSpc>
            </a:pPr>
            <a:r>
              <a:rPr dirty="0">
                <a:latin typeface="Times New Roman"/>
                <a:cs typeface="Times New Roman"/>
              </a:rPr>
              <a:t>frequencies </a:t>
            </a:r>
            <a:r>
              <a:rPr spc="-4" dirty="0">
                <a:latin typeface="Times New Roman"/>
                <a:cs typeface="Times New Roman"/>
              </a:rPr>
              <a:t>as </a:t>
            </a:r>
            <a:r>
              <a:rPr dirty="0">
                <a:latin typeface="Times New Roman"/>
                <a:cs typeface="Times New Roman"/>
              </a:rPr>
              <a:t>the actual frequencies of p and q. </a:t>
            </a:r>
            <a:r>
              <a:rPr spc="-8" dirty="0">
                <a:latin typeface="Times New Roman"/>
                <a:cs typeface="Times New Roman"/>
              </a:rPr>
              <a:t>When </a:t>
            </a:r>
            <a:r>
              <a:rPr dirty="0">
                <a:latin typeface="Times New Roman"/>
                <a:cs typeface="Times New Roman"/>
              </a:rPr>
              <a:t>this </a:t>
            </a:r>
            <a:r>
              <a:rPr spc="-4" dirty="0">
                <a:latin typeface="Times New Roman"/>
                <a:cs typeface="Times New Roman"/>
              </a:rPr>
              <a:t>assumption is </a:t>
            </a:r>
            <a:r>
              <a:rPr dirty="0">
                <a:latin typeface="Times New Roman"/>
                <a:cs typeface="Times New Roman"/>
              </a:rPr>
              <a:t>violated and</a:t>
            </a:r>
            <a:r>
              <a:rPr spc="-135" dirty="0">
                <a:latin typeface="Times New Roman"/>
                <a:cs typeface="Times New Roman"/>
              </a:rPr>
              <a:t> </a:t>
            </a:r>
            <a:r>
              <a:rPr dirty="0">
                <a:latin typeface="Times New Roman"/>
                <a:cs typeface="Times New Roman"/>
              </a:rPr>
              <a:t>by</a:t>
            </a:r>
            <a:endParaRPr>
              <a:latin typeface="Times New Roman"/>
              <a:cs typeface="Times New Roman"/>
            </a:endParaRPr>
          </a:p>
          <a:p>
            <a:pPr marL="180975" marR="376713">
              <a:lnSpc>
                <a:spcPct val="70000"/>
              </a:lnSpc>
              <a:spcBef>
                <a:spcPts val="323"/>
              </a:spcBef>
            </a:pPr>
            <a:r>
              <a:rPr dirty="0">
                <a:latin typeface="Times New Roman"/>
                <a:cs typeface="Times New Roman"/>
              </a:rPr>
              <a:t>chance </a:t>
            </a:r>
            <a:r>
              <a:rPr spc="-4" dirty="0">
                <a:latin typeface="Times New Roman"/>
                <a:cs typeface="Times New Roman"/>
              </a:rPr>
              <a:t>some </a:t>
            </a:r>
            <a:r>
              <a:rPr dirty="0">
                <a:latin typeface="Times New Roman"/>
                <a:cs typeface="Times New Roman"/>
              </a:rPr>
              <a:t>individuals contribute </a:t>
            </a:r>
            <a:r>
              <a:rPr spc="-4" dirty="0">
                <a:latin typeface="Times New Roman"/>
                <a:cs typeface="Times New Roman"/>
              </a:rPr>
              <a:t>more </a:t>
            </a:r>
            <a:r>
              <a:rPr dirty="0">
                <a:latin typeface="Times New Roman"/>
                <a:cs typeface="Times New Roman"/>
              </a:rPr>
              <a:t>alleles than others to the next generation,</a:t>
            </a:r>
            <a:r>
              <a:rPr spc="-191" dirty="0">
                <a:latin typeface="Times New Roman"/>
                <a:cs typeface="Times New Roman"/>
              </a:rPr>
              <a:t> </a:t>
            </a:r>
            <a:r>
              <a:rPr dirty="0">
                <a:latin typeface="Times New Roman"/>
                <a:cs typeface="Times New Roman"/>
              </a:rPr>
              <a:t>allele  frequencies </a:t>
            </a:r>
            <a:r>
              <a:rPr spc="-8" dirty="0">
                <a:latin typeface="Times New Roman"/>
                <a:cs typeface="Times New Roman"/>
              </a:rPr>
              <a:t>may </a:t>
            </a:r>
            <a:r>
              <a:rPr dirty="0">
                <a:latin typeface="Times New Roman"/>
                <a:cs typeface="Times New Roman"/>
              </a:rPr>
              <a:t>change. This </a:t>
            </a:r>
            <a:r>
              <a:rPr spc="-4" dirty="0">
                <a:latin typeface="Times New Roman"/>
                <a:cs typeface="Times New Roman"/>
              </a:rPr>
              <a:t>mechanism </a:t>
            </a:r>
            <a:r>
              <a:rPr dirty="0">
                <a:latin typeface="Times New Roman"/>
                <a:cs typeface="Times New Roman"/>
              </a:rPr>
              <a:t>of allele change </a:t>
            </a:r>
            <a:r>
              <a:rPr spc="-4" dirty="0">
                <a:latin typeface="Times New Roman"/>
                <a:cs typeface="Times New Roman"/>
              </a:rPr>
              <a:t>is </a:t>
            </a:r>
            <a:r>
              <a:rPr dirty="0">
                <a:latin typeface="Times New Roman"/>
                <a:cs typeface="Times New Roman"/>
              </a:rPr>
              <a:t>called genetic</a:t>
            </a:r>
            <a:r>
              <a:rPr spc="-146" dirty="0">
                <a:latin typeface="Times New Roman"/>
                <a:cs typeface="Times New Roman"/>
              </a:rPr>
              <a:t> </a:t>
            </a:r>
            <a:r>
              <a:rPr dirty="0">
                <a:latin typeface="Times New Roman"/>
                <a:cs typeface="Times New Roman"/>
              </a:rPr>
              <a:t>drift.</a:t>
            </a:r>
            <a:endParaRPr>
              <a:latin typeface="Times New Roman"/>
              <a:cs typeface="Times New Roman"/>
            </a:endParaRPr>
          </a:p>
          <a:p>
            <a:pPr>
              <a:spcBef>
                <a:spcPts val="38"/>
              </a:spcBef>
            </a:pPr>
            <a:endParaRPr sz="2025">
              <a:latin typeface="Times New Roman"/>
              <a:cs typeface="Times New Roman"/>
            </a:endParaRPr>
          </a:p>
          <a:p>
            <a:pPr marL="180975" indent="-171926">
              <a:lnSpc>
                <a:spcPts val="1838"/>
              </a:lnSpc>
              <a:buFont typeface="Arial"/>
              <a:buChar char="•"/>
              <a:tabLst>
                <a:tab pos="181451" algn="l"/>
              </a:tabLst>
            </a:pPr>
            <a:r>
              <a:rPr dirty="0">
                <a:latin typeface="Times New Roman"/>
                <a:cs typeface="Times New Roman"/>
              </a:rPr>
              <a:t>Individuals select </a:t>
            </a:r>
            <a:r>
              <a:rPr spc="-4" dirty="0">
                <a:latin typeface="Times New Roman"/>
                <a:cs typeface="Times New Roman"/>
              </a:rPr>
              <a:t>mates </a:t>
            </a:r>
            <a:r>
              <a:rPr dirty="0">
                <a:latin typeface="Times New Roman"/>
                <a:cs typeface="Times New Roman"/>
              </a:rPr>
              <a:t>at </a:t>
            </a:r>
            <a:r>
              <a:rPr spc="-4" dirty="0">
                <a:latin typeface="Times New Roman"/>
                <a:cs typeface="Times New Roman"/>
              </a:rPr>
              <a:t>random: </a:t>
            </a:r>
            <a:r>
              <a:rPr dirty="0">
                <a:latin typeface="Times New Roman"/>
                <a:cs typeface="Times New Roman"/>
              </a:rPr>
              <a:t>If this </a:t>
            </a:r>
            <a:r>
              <a:rPr spc="-4" dirty="0">
                <a:latin typeface="Times New Roman"/>
                <a:cs typeface="Times New Roman"/>
              </a:rPr>
              <a:t>assumption </a:t>
            </a:r>
            <a:r>
              <a:rPr dirty="0">
                <a:latin typeface="Times New Roman"/>
                <a:cs typeface="Times New Roman"/>
              </a:rPr>
              <a:t>is </a:t>
            </a:r>
            <a:r>
              <a:rPr spc="-4" dirty="0">
                <a:latin typeface="Times New Roman"/>
                <a:cs typeface="Times New Roman"/>
              </a:rPr>
              <a:t>violated, </a:t>
            </a:r>
            <a:r>
              <a:rPr dirty="0">
                <a:latin typeface="Times New Roman"/>
                <a:cs typeface="Times New Roman"/>
              </a:rPr>
              <a:t>allele frequencies</a:t>
            </a:r>
            <a:r>
              <a:rPr spc="-113" dirty="0">
                <a:latin typeface="Times New Roman"/>
                <a:cs typeface="Times New Roman"/>
              </a:rPr>
              <a:t> </a:t>
            </a:r>
            <a:r>
              <a:rPr dirty="0">
                <a:latin typeface="Times New Roman"/>
                <a:cs typeface="Times New Roman"/>
              </a:rPr>
              <a:t>do</a:t>
            </a:r>
            <a:endParaRPr>
              <a:latin typeface="Times New Roman"/>
              <a:cs typeface="Times New Roman"/>
            </a:endParaRPr>
          </a:p>
          <a:p>
            <a:pPr marL="180975">
              <a:lnSpc>
                <a:spcPts val="1838"/>
              </a:lnSpc>
            </a:pPr>
            <a:r>
              <a:rPr dirty="0">
                <a:latin typeface="Times New Roman"/>
                <a:cs typeface="Times New Roman"/>
              </a:rPr>
              <a:t>change, but genotype frequencies</a:t>
            </a:r>
            <a:r>
              <a:rPr spc="-45" dirty="0">
                <a:latin typeface="Times New Roman"/>
                <a:cs typeface="Times New Roman"/>
              </a:rPr>
              <a:t> </a:t>
            </a:r>
            <a:r>
              <a:rPr spc="-34" dirty="0">
                <a:latin typeface="Times New Roman"/>
                <a:cs typeface="Times New Roman"/>
              </a:rPr>
              <a:t>may.</a:t>
            </a:r>
            <a:endParaRPr>
              <a:latin typeface="Times New Roman"/>
              <a:cs typeface="Times New Roman"/>
            </a:endParaRPr>
          </a:p>
        </p:txBody>
      </p:sp>
      <p:sp>
        <p:nvSpPr>
          <p:cNvPr id="4" name="Slide Number Placeholder 3">
            <a:extLst>
              <a:ext uri="{FF2B5EF4-FFF2-40B4-BE49-F238E27FC236}">
                <a16:creationId xmlns:a16="http://schemas.microsoft.com/office/drawing/2014/main" xmlns="" id="{5639B4A4-8F8E-4300-8A8C-092DDF85E598}"/>
              </a:ext>
            </a:extLst>
          </p:cNvPr>
          <p:cNvSpPr>
            <a:spLocks noGrp="1"/>
          </p:cNvSpPr>
          <p:nvPr>
            <p:ph type="sldNum" sz="quarter" idx="12"/>
          </p:nvPr>
        </p:nvSpPr>
        <p:spPr/>
        <p:txBody>
          <a:bodyPr/>
          <a:lstStyle/>
          <a:p>
            <a:fld id="{046F22CB-BF76-458B-8DA4-2E20B4908C9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1836C59-043B-4ECF-B16E-8E8C095247E3}"/>
              </a:ext>
            </a:extLst>
          </p:cNvPr>
          <p:cNvSpPr>
            <a:spLocks noGrp="1"/>
          </p:cNvSpPr>
          <p:nvPr>
            <p:ph idx="1"/>
          </p:nvPr>
        </p:nvSpPr>
        <p:spPr>
          <a:xfrm>
            <a:off x="457200" y="1481328"/>
            <a:ext cx="8229600" cy="4843272"/>
          </a:xfrm>
        </p:spPr>
        <p:txBody>
          <a:bodyPr>
            <a:normAutofit lnSpcReduction="10000"/>
          </a:bodyPr>
          <a:lstStyle/>
          <a:p>
            <a:r>
              <a:rPr lang="en-US" sz="2400" spc="-5" dirty="0">
                <a:latin typeface="Times New Roman" panose="02020603050405020304" pitchFamily="18" charset="0"/>
                <a:cs typeface="Times New Roman" panose="02020603050405020304" pitchFamily="18" charset="0"/>
              </a:rPr>
              <a:t>Genetic variation </a:t>
            </a:r>
            <a:r>
              <a:rPr lang="en-US" sz="2400" spc="-15" dirty="0">
                <a:latin typeface="Times New Roman" panose="02020603050405020304" pitchFamily="18" charset="0"/>
                <a:cs typeface="Times New Roman" panose="02020603050405020304" pitchFamily="18" charset="0"/>
              </a:rPr>
              <a:t>ca</a:t>
            </a:r>
            <a:r>
              <a:rPr lang="en-US" sz="2400" spc="-5"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b</a:t>
            </a:r>
            <a:r>
              <a:rPr lang="en-US" sz="2400" spc="-5" dirty="0">
                <a:latin typeface="Times New Roman" panose="02020603050405020304" pitchFamily="18" charset="0"/>
                <a:cs typeface="Times New Roman" panose="02020603050405020304" pitchFamily="18" charset="0"/>
              </a:rPr>
              <a:t>e defined </a:t>
            </a:r>
            <a:r>
              <a:rPr lang="en-US" sz="2400" spc="-15"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s t</a:t>
            </a:r>
            <a:r>
              <a:rPr lang="en-US" sz="2400" dirty="0">
                <a:latin typeface="Times New Roman" panose="02020603050405020304" pitchFamily="18" charset="0"/>
                <a:cs typeface="Times New Roman" panose="02020603050405020304" pitchFamily="18" charset="0"/>
              </a:rPr>
              <a:t>h</a:t>
            </a:r>
            <a:r>
              <a:rPr lang="en-US" sz="2400" spc="-5" dirty="0">
                <a:latin typeface="Times New Roman" panose="02020603050405020304" pitchFamily="18" charset="0"/>
                <a:cs typeface="Times New Roman" panose="02020603050405020304" pitchFamily="18" charset="0"/>
              </a:rPr>
              <a:t>e genetic </a:t>
            </a:r>
            <a:r>
              <a:rPr lang="en-US" sz="2400" spc="-20" dirty="0">
                <a:latin typeface="Times New Roman" panose="02020603050405020304" pitchFamily="18" charset="0"/>
                <a:cs typeface="Times New Roman" panose="02020603050405020304" pitchFamily="18" charset="0"/>
              </a:rPr>
              <a:t>m</a:t>
            </a:r>
            <a:r>
              <a:rPr lang="en-US" sz="2400" spc="-5" dirty="0">
                <a:latin typeface="Times New Roman" panose="02020603050405020304" pitchFamily="18" charset="0"/>
                <a:cs typeface="Times New Roman" panose="02020603050405020304" pitchFamily="18" charset="0"/>
              </a:rPr>
              <a:t>akeup </a:t>
            </a:r>
            <a:r>
              <a:rPr lang="en-US" sz="2400" dirty="0">
                <a:latin typeface="Times New Roman" panose="02020603050405020304" pitchFamily="18" charset="0"/>
                <a:cs typeface="Times New Roman" panose="02020603050405020304" pitchFamily="18" charset="0"/>
              </a:rPr>
              <a:t>o</a:t>
            </a:r>
            <a:r>
              <a:rPr lang="en-US" sz="2400" spc="-5" dirty="0">
                <a:latin typeface="Times New Roman" panose="02020603050405020304" pitchFamily="18" charset="0"/>
                <a:cs typeface="Times New Roman" panose="02020603050405020304" pitchFamily="18" charset="0"/>
              </a:rPr>
              <a:t>f o</a:t>
            </a:r>
            <a:r>
              <a:rPr lang="en-US" sz="2400" spc="-45" dirty="0">
                <a:latin typeface="Times New Roman" panose="02020603050405020304" pitchFamily="18" charset="0"/>
                <a:cs typeface="Times New Roman" panose="02020603050405020304" pitchFamily="18" charset="0"/>
              </a:rPr>
              <a:t>r</a:t>
            </a:r>
            <a:r>
              <a:rPr lang="en-US" sz="2400" spc="-5" dirty="0">
                <a:latin typeface="Times New Roman" panose="02020603050405020304" pitchFamily="18" charset="0"/>
                <a:cs typeface="Times New Roman" panose="02020603050405020304" pitchFamily="18" charset="0"/>
              </a:rPr>
              <a:t>ganis</a:t>
            </a:r>
            <a:r>
              <a:rPr lang="en-US" sz="2400" spc="-20" dirty="0">
                <a:latin typeface="Times New Roman" panose="02020603050405020304" pitchFamily="18" charset="0"/>
                <a:cs typeface="Times New Roman" panose="02020603050405020304" pitchFamily="18" charset="0"/>
              </a:rPr>
              <a:t>m</a:t>
            </a:r>
            <a:r>
              <a:rPr lang="en-US" sz="2400" spc="-5" dirty="0">
                <a:latin typeface="Times New Roman" panose="02020603050405020304" pitchFamily="18" charset="0"/>
                <a:cs typeface="Times New Roman" panose="02020603050405020304" pitchFamily="18" charset="0"/>
              </a:rPr>
              <a:t>s wit</a:t>
            </a:r>
            <a:r>
              <a:rPr lang="en-US" sz="2400" dirty="0">
                <a:latin typeface="Times New Roman" panose="02020603050405020304" pitchFamily="18" charset="0"/>
                <a:cs typeface="Times New Roman" panose="02020603050405020304" pitchFamily="18" charset="0"/>
              </a:rPr>
              <a:t>h</a:t>
            </a:r>
            <a:r>
              <a:rPr lang="en-US" sz="2400" spc="-5" dirty="0">
                <a:latin typeface="Times New Roman" panose="02020603050405020304" pitchFamily="18" charset="0"/>
                <a:cs typeface="Times New Roman" panose="02020603050405020304" pitchFamily="18" charset="0"/>
              </a:rPr>
              <a:t>in a </a:t>
            </a:r>
            <a:r>
              <a:rPr lang="en-US" sz="2400" dirty="0">
                <a:latin typeface="Times New Roman" panose="02020603050405020304" pitchFamily="18" charset="0"/>
                <a:cs typeface="Times New Roman" panose="02020603050405020304" pitchFamily="18" charset="0"/>
              </a:rPr>
              <a:t>population</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change.</a:t>
            </a:r>
          </a:p>
          <a:p>
            <a:r>
              <a:rPr lang="en-US" sz="2400" spc="-5" dirty="0">
                <a:latin typeface="Times New Roman" panose="02020603050405020304" pitchFamily="18" charset="0"/>
                <a:cs typeface="Times New Roman" panose="02020603050405020304" pitchFamily="18" charset="0"/>
              </a:rPr>
              <a:t>Genes	are	i</a:t>
            </a:r>
            <a:r>
              <a:rPr lang="en-US" sz="2400" dirty="0">
                <a:latin typeface="Times New Roman" panose="02020603050405020304" pitchFamily="18" charset="0"/>
                <a:cs typeface="Times New Roman" panose="02020603050405020304" pitchFamily="18" charset="0"/>
              </a:rPr>
              <a:t>n</a:t>
            </a:r>
            <a:r>
              <a:rPr lang="en-US" sz="2400" spc="-5" dirty="0">
                <a:latin typeface="Times New Roman" panose="02020603050405020304" pitchFamily="18" charset="0"/>
                <a:cs typeface="Times New Roman" panose="02020603050405020304" pitchFamily="18" charset="0"/>
              </a:rPr>
              <a:t>herited</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seg</a:t>
            </a:r>
            <a:r>
              <a:rPr lang="en-US" sz="2400" spc="-20" dirty="0">
                <a:latin typeface="Times New Roman" panose="02020603050405020304" pitchFamily="18" charset="0"/>
                <a:cs typeface="Times New Roman" panose="02020603050405020304" pitchFamily="18" charset="0"/>
              </a:rPr>
              <a:t>m</a:t>
            </a:r>
            <a:r>
              <a:rPr lang="en-US" sz="2400" spc="-5" dirty="0">
                <a:latin typeface="Times New Roman" panose="02020603050405020304" pitchFamily="18" charset="0"/>
                <a:cs typeface="Times New Roman" panose="02020603050405020304" pitchFamily="18" charset="0"/>
              </a:rPr>
              <a:t>ents</a:t>
            </a:r>
            <a:r>
              <a:rPr lang="en-US" sz="2400" dirty="0">
                <a:latin typeface="Times New Roman" panose="02020603050405020304" pitchFamily="18" charset="0"/>
                <a:cs typeface="Times New Roman" panose="02020603050405020304" pitchFamily="18" charset="0"/>
              </a:rPr>
              <a:t>	o</a:t>
            </a:r>
            <a:r>
              <a:rPr lang="en-US" sz="2400" spc="-5"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DNA</a:t>
            </a:r>
            <a:r>
              <a:rPr lang="en-US" sz="2400" spc="27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a:t>
            </a:r>
            <a:r>
              <a:rPr lang="en-US" sz="2400" spc="-5" dirty="0">
                <a:latin typeface="Times New Roman" panose="02020603050405020304" pitchFamily="18" charset="0"/>
                <a:cs typeface="Times New Roman" panose="02020603050405020304" pitchFamily="18" charset="0"/>
              </a:rPr>
              <a:t>hat</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conta</a:t>
            </a:r>
            <a:r>
              <a:rPr lang="en-US" sz="2400" spc="-25" dirty="0">
                <a:latin typeface="Times New Roman" panose="02020603050405020304" pitchFamily="18" charset="0"/>
                <a:cs typeface="Times New Roman" panose="02020603050405020304" pitchFamily="18" charset="0"/>
              </a:rPr>
              <a:t>i</a:t>
            </a:r>
            <a:r>
              <a:rPr lang="en-US" sz="2400" spc="-5"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codes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h</a:t>
            </a:r>
            <a:r>
              <a:rPr lang="en-US" sz="2400" spc="-5"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r</a:t>
            </a:r>
            <a:r>
              <a:rPr lang="en-US" sz="2400" spc="-5" dirty="0">
                <a:latin typeface="Times New Roman" panose="02020603050405020304" pitchFamily="18" charset="0"/>
                <a:cs typeface="Times New Roman" panose="02020603050405020304" pitchFamily="18" charset="0"/>
              </a:rPr>
              <a:t>oduction</a:t>
            </a:r>
            <a:r>
              <a:rPr lang="en-US" sz="2400" dirty="0">
                <a:latin typeface="Times New Roman" panose="02020603050405020304" pitchFamily="18" charset="0"/>
                <a:cs typeface="Times New Roman" panose="02020603050405020304" pitchFamily="18" charset="0"/>
              </a:rPr>
              <a:t>	</a:t>
            </a:r>
            <a:r>
              <a:rPr lang="en-US" sz="2400" spc="-15" dirty="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proteins.</a:t>
            </a:r>
          </a:p>
          <a:p>
            <a:r>
              <a:rPr lang="en-US" sz="2400" spc="-5" dirty="0">
                <a:latin typeface="Times New Roman" panose="02020603050405020304" pitchFamily="18" charset="0"/>
                <a:cs typeface="Times New Roman" panose="02020603050405020304" pitchFamily="18" charset="0"/>
              </a:rPr>
              <a:t>Genes exists in alternate versions, </a:t>
            </a:r>
            <a:r>
              <a:rPr lang="en-US" sz="2400" dirty="0">
                <a:latin typeface="Times New Roman" panose="02020603050405020304" pitchFamily="18" charset="0"/>
                <a:cs typeface="Times New Roman" panose="02020603050405020304" pitchFamily="18" charset="0"/>
              </a:rPr>
              <a:t>or </a:t>
            </a:r>
            <a:r>
              <a:rPr lang="en-US" sz="2400" spc="-5" dirty="0">
                <a:latin typeface="Times New Roman" panose="02020603050405020304" pitchFamily="18" charset="0"/>
                <a:cs typeface="Times New Roman" panose="02020603050405020304" pitchFamily="18" charset="0"/>
              </a:rPr>
              <a:t>alleles that determine </a:t>
            </a:r>
            <a:r>
              <a:rPr lang="en-US" sz="2400" dirty="0">
                <a:latin typeface="Times New Roman" panose="02020603050405020304" pitchFamily="18" charset="0"/>
                <a:cs typeface="Times New Roman" panose="02020603050405020304" pitchFamily="18" charset="0"/>
              </a:rPr>
              <a:t>distinct </a:t>
            </a:r>
            <a:r>
              <a:rPr lang="en-US" sz="2400" spc="-5" dirty="0">
                <a:latin typeface="Times New Roman" panose="02020603050405020304" pitchFamily="18" charset="0"/>
                <a:cs typeface="Times New Roman" panose="02020603050405020304" pitchFamily="18" charset="0"/>
              </a:rPr>
              <a:t>traits that </a:t>
            </a:r>
            <a:r>
              <a:rPr lang="en-US" sz="2400" spc="-15" dirty="0">
                <a:latin typeface="Times New Roman" panose="02020603050405020304" pitchFamily="18" charset="0"/>
                <a:cs typeface="Times New Roman" panose="02020603050405020304" pitchFamily="18" charset="0"/>
              </a:rPr>
              <a:t>can  </a:t>
            </a:r>
            <a:r>
              <a:rPr lang="en-US" sz="2400" spc="-5" dirty="0">
                <a:latin typeface="Times New Roman" panose="02020603050405020304" pitchFamily="18" charset="0"/>
                <a:cs typeface="Times New Roman" panose="02020603050405020304" pitchFamily="18" charset="0"/>
              </a:rPr>
              <a:t>be passed </a:t>
            </a:r>
            <a:r>
              <a:rPr lang="en-US" sz="2400" dirty="0">
                <a:latin typeface="Times New Roman" panose="02020603050405020304" pitchFamily="18" charset="0"/>
                <a:cs typeface="Times New Roman" panose="02020603050405020304" pitchFamily="18" charset="0"/>
              </a:rPr>
              <a:t>on </a:t>
            </a:r>
            <a:r>
              <a:rPr lang="en-US" sz="2400" spc="-5" dirty="0">
                <a:latin typeface="Times New Roman" panose="02020603050405020304" pitchFamily="18" charset="0"/>
                <a:cs typeface="Times New Roman" panose="02020603050405020304" pitchFamily="18" charset="0"/>
              </a:rPr>
              <a:t>from parents to</a:t>
            </a:r>
            <a:r>
              <a:rPr lang="en-US" sz="2400" spc="-3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offspring.</a:t>
            </a:r>
            <a:endParaRPr lang="en-US" sz="2400" dirty="0">
              <a:latin typeface="Times New Roman" panose="02020603050405020304" pitchFamily="18" charset="0"/>
              <a:cs typeface="Times New Roman" panose="02020603050405020304" pitchFamily="18" charset="0"/>
            </a:endParaRPr>
          </a:p>
          <a:p>
            <a:r>
              <a:rPr lang="en-US" sz="2400" spc="-5" dirty="0">
                <a:latin typeface="Times New Roman" panose="02020603050405020304" pitchFamily="18" charset="0"/>
                <a:cs typeface="Times New Roman" panose="02020603050405020304" pitchFamily="18" charset="0"/>
              </a:rPr>
              <a:t>Genetic variation is important to </a:t>
            </a:r>
            <a:r>
              <a:rPr lang="en-US" sz="2400" dirty="0">
                <a:latin typeface="Times New Roman" panose="02020603050405020304" pitchFamily="18" charset="0"/>
                <a:cs typeface="Times New Roman" panose="02020603050405020304" pitchFamily="18" charset="0"/>
              </a:rPr>
              <a:t>the </a:t>
            </a:r>
            <a:r>
              <a:rPr lang="en-US" sz="2400" spc="-5" dirty="0">
                <a:latin typeface="Times New Roman" panose="02020603050405020304" pitchFamily="18" charset="0"/>
                <a:cs typeface="Times New Roman" panose="02020603050405020304" pitchFamily="18" charset="0"/>
              </a:rPr>
              <a:t>processes </a:t>
            </a:r>
            <a:r>
              <a:rPr lang="en-US" sz="2400" dirty="0">
                <a:latin typeface="Times New Roman" panose="02020603050405020304" pitchFamily="18" charset="0"/>
                <a:cs typeface="Times New Roman" panose="02020603050405020304" pitchFamily="18" charset="0"/>
              </a:rPr>
              <a:t>of </a:t>
            </a:r>
            <a:r>
              <a:rPr lang="en-US" sz="2400" spc="-5" dirty="0">
                <a:latin typeface="Times New Roman" panose="02020603050405020304" pitchFamily="18" charset="0"/>
                <a:cs typeface="Times New Roman" panose="02020603050405020304" pitchFamily="18" charset="0"/>
              </a:rPr>
              <a:t>natural selection and biological  </a:t>
            </a:r>
            <a:r>
              <a:rPr lang="en-US" sz="2400" dirty="0">
                <a:latin typeface="Times New Roman" panose="02020603050405020304" pitchFamily="18" charset="0"/>
                <a:cs typeface="Times New Roman" panose="02020603050405020304" pitchFamily="18" charset="0"/>
              </a:rPr>
              <a:t>evolution.</a:t>
            </a:r>
          </a:p>
          <a:p>
            <a:r>
              <a:rPr lang="en-US" sz="2400" spc="-5" dirty="0">
                <a:latin typeface="Times New Roman" panose="02020603050405020304" pitchFamily="18" charset="0"/>
                <a:cs typeface="Times New Roman" panose="02020603050405020304" pitchFamily="18" charset="0"/>
              </a:rPr>
              <a:t>The environment determines </a:t>
            </a:r>
            <a:r>
              <a:rPr lang="en-US" sz="2400" dirty="0">
                <a:latin typeface="Times New Roman" panose="02020603050405020304" pitchFamily="18" charset="0"/>
                <a:cs typeface="Times New Roman" panose="02020603050405020304" pitchFamily="18" charset="0"/>
              </a:rPr>
              <a:t>which </a:t>
            </a:r>
            <a:r>
              <a:rPr lang="en-US" sz="2400" spc="-5" dirty="0">
                <a:latin typeface="Times New Roman" panose="02020603050405020304" pitchFamily="18" charset="0"/>
                <a:cs typeface="Times New Roman" panose="02020603050405020304" pitchFamily="18" charset="0"/>
              </a:rPr>
              <a:t>genetic variations are more favorable or </a:t>
            </a:r>
            <a:r>
              <a:rPr lang="en-US" sz="2400" dirty="0">
                <a:latin typeface="Times New Roman" panose="02020603050405020304" pitchFamily="18" charset="0"/>
                <a:cs typeface="Times New Roman" panose="02020603050405020304" pitchFamily="18" charset="0"/>
              </a:rPr>
              <a:t>better  suited </a:t>
            </a:r>
            <a:r>
              <a:rPr lang="en-US" sz="2400" spc="-5" dirty="0">
                <a:latin typeface="Times New Roman" panose="02020603050405020304" pitchFamily="18" charset="0"/>
                <a:cs typeface="Times New Roman" panose="02020603050405020304" pitchFamily="18" charset="0"/>
              </a:rPr>
              <a:t>for</a:t>
            </a:r>
            <a:r>
              <a:rPr lang="en-US" sz="2400" spc="-2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survival.</a:t>
            </a:r>
          </a:p>
          <a:p>
            <a:r>
              <a:rPr lang="en-US" sz="2400" spc="-10" dirty="0">
                <a:latin typeface="Times New Roman" panose="02020603050405020304" pitchFamily="18" charset="0"/>
                <a:cs typeface="Times New Roman" panose="02020603050405020304" pitchFamily="18" charset="0"/>
              </a:rPr>
              <a:t>As</a:t>
            </a:r>
            <a:r>
              <a:rPr lang="en-US" sz="2400" spc="35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organisms	</a:t>
            </a:r>
            <a:r>
              <a:rPr lang="en-US" sz="2400" spc="-5" dirty="0">
                <a:latin typeface="Times New Roman" panose="02020603050405020304" pitchFamily="18" charset="0"/>
                <a:cs typeface="Times New Roman" panose="02020603050405020304" pitchFamily="18" charset="0"/>
              </a:rPr>
              <a:t>with these environmentally selected genes </a:t>
            </a:r>
            <a:r>
              <a:rPr lang="en-US" sz="2400" dirty="0">
                <a:latin typeface="Times New Roman" panose="02020603050405020304" pitchFamily="18" charset="0"/>
                <a:cs typeface="Times New Roman" panose="02020603050405020304" pitchFamily="18" charset="0"/>
              </a:rPr>
              <a:t>survive </a:t>
            </a:r>
            <a:r>
              <a:rPr lang="en-US" sz="2400" spc="-5" dirty="0">
                <a:latin typeface="Times New Roman" panose="02020603050405020304" pitchFamily="18" charset="0"/>
                <a:cs typeface="Times New Roman" panose="02020603050405020304" pitchFamily="18" charset="0"/>
              </a:rPr>
              <a:t>and reproduce,  more favorable traits are passed </a:t>
            </a:r>
            <a:r>
              <a:rPr lang="en-US" sz="2400" dirty="0">
                <a:latin typeface="Times New Roman" panose="02020603050405020304" pitchFamily="18" charset="0"/>
                <a:cs typeface="Times New Roman" panose="02020603050405020304" pitchFamily="18" charset="0"/>
              </a:rPr>
              <a:t>on </a:t>
            </a:r>
            <a:r>
              <a:rPr lang="en-US" sz="2400" spc="-5" dirty="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the </a:t>
            </a:r>
            <a:r>
              <a:rPr lang="en-US" sz="2400" spc="-5" dirty="0">
                <a:latin typeface="Times New Roman" panose="02020603050405020304" pitchFamily="18" charset="0"/>
                <a:cs typeface="Times New Roman" panose="02020603050405020304" pitchFamily="18" charset="0"/>
              </a:rPr>
              <a:t>population </a:t>
            </a:r>
            <a:r>
              <a:rPr lang="en-US" sz="2400" spc="-10" dirty="0">
                <a:latin typeface="Times New Roman" panose="02020603050405020304" pitchFamily="18" charset="0"/>
                <a:cs typeface="Times New Roman" panose="02020603050405020304" pitchFamily="18" charset="0"/>
              </a:rPr>
              <a:t>as </a:t>
            </a:r>
            <a:r>
              <a:rPr lang="en-US" sz="2400" spc="-5" dirty="0">
                <a:latin typeface="Times New Roman" panose="02020603050405020304" pitchFamily="18" charset="0"/>
                <a:cs typeface="Times New Roman" panose="02020603050405020304" pitchFamily="18" charset="0"/>
              </a:rPr>
              <a:t>a</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whole.</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a:cs typeface="Times New Roman"/>
            </a:endParaRPr>
          </a:p>
          <a:p>
            <a:endParaRPr lang="en-US" dirty="0"/>
          </a:p>
        </p:txBody>
      </p:sp>
      <p:sp>
        <p:nvSpPr>
          <p:cNvPr id="3" name="Title 2">
            <a:extLst>
              <a:ext uri="{FF2B5EF4-FFF2-40B4-BE49-F238E27FC236}">
                <a16:creationId xmlns:a16="http://schemas.microsoft.com/office/drawing/2014/main" xmlns="" id="{92AB0891-F4B4-4C19-B80C-76C717E55BF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Genetic variations</a:t>
            </a:r>
          </a:p>
        </p:txBody>
      </p:sp>
      <p:sp>
        <p:nvSpPr>
          <p:cNvPr id="4" name="Slide Number Placeholder 3">
            <a:extLst>
              <a:ext uri="{FF2B5EF4-FFF2-40B4-BE49-F238E27FC236}">
                <a16:creationId xmlns:a16="http://schemas.microsoft.com/office/drawing/2014/main" xmlns="" id="{57A5D7C6-B900-48A3-8ABB-032F4FD827DD}"/>
              </a:ext>
            </a:extLst>
          </p:cNvPr>
          <p:cNvSpPr>
            <a:spLocks noGrp="1"/>
          </p:cNvSpPr>
          <p:nvPr>
            <p:ph type="sldNum" sz="quarter" idx="12"/>
          </p:nvPr>
        </p:nvSpPr>
        <p:spPr/>
        <p:txBody>
          <a:bodyPr/>
          <a:lstStyle/>
          <a:p>
            <a:fld id="{046F22CB-BF76-458B-8DA4-2E20B4908C9C}" type="slidenum">
              <a:rPr lang="en-US" smtClean="0"/>
              <a:pPr/>
              <a:t>3</a:t>
            </a:fld>
            <a:endParaRPr lang="en-US"/>
          </a:p>
        </p:txBody>
      </p:sp>
    </p:spTree>
    <p:extLst>
      <p:ext uri="{BB962C8B-B14F-4D97-AF65-F5344CB8AC3E}">
        <p14:creationId xmlns:p14="http://schemas.microsoft.com/office/powerpoint/2010/main" xmlns="" val="271002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0421" y="952551"/>
            <a:ext cx="6983254" cy="1271983"/>
          </a:xfrm>
          <a:prstGeom prst="rect">
            <a:avLst/>
          </a:prstGeom>
        </p:spPr>
        <p:txBody>
          <a:bodyPr vert="horz" wrap="square" lIns="0" tIns="10001" rIns="0" bIns="0" rtlCol="0" anchor="ctr">
            <a:spAutoFit/>
            <a:scene3d>
              <a:camera prst="orthographicFront"/>
              <a:lightRig rig="soft" dir="t"/>
            </a:scene3d>
            <a:sp3d prstMaterial="softEdge">
              <a:bevelT w="25400" h="25400"/>
            </a:sp3d>
          </a:bodyPr>
          <a:lstStyle/>
          <a:p>
            <a:pPr marL="9525">
              <a:spcBef>
                <a:spcPts val="79"/>
              </a:spcBef>
            </a:pPr>
            <a:r>
              <a:rPr dirty="0">
                <a:latin typeface="Times New Roman" panose="02020603050405020304" pitchFamily="18" charset="0"/>
                <a:cs typeface="Times New Roman" panose="02020603050405020304" pitchFamily="18" charset="0"/>
              </a:rPr>
              <a:t>Applications of the </a:t>
            </a:r>
            <a:r>
              <a:rPr spc="-26" dirty="0">
                <a:latin typeface="Times New Roman" panose="02020603050405020304" pitchFamily="18" charset="0"/>
                <a:cs typeface="Times New Roman" panose="02020603050405020304" pitchFamily="18" charset="0"/>
              </a:rPr>
              <a:t>Hardy-Weinberg</a:t>
            </a:r>
            <a:r>
              <a:rPr spc="-56"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Law</a:t>
            </a:r>
          </a:p>
        </p:txBody>
      </p:sp>
      <p:sp>
        <p:nvSpPr>
          <p:cNvPr id="3" name="object 3"/>
          <p:cNvSpPr txBox="1"/>
          <p:nvPr/>
        </p:nvSpPr>
        <p:spPr>
          <a:xfrm>
            <a:off x="166954" y="2178003"/>
            <a:ext cx="8829199" cy="3346750"/>
          </a:xfrm>
          <a:prstGeom prst="rect">
            <a:avLst/>
          </a:prstGeom>
        </p:spPr>
        <p:txBody>
          <a:bodyPr vert="horz" wrap="square" lIns="0" tIns="73343" rIns="0" bIns="0" rtlCol="0">
            <a:spAutoFit/>
          </a:bodyPr>
          <a:lstStyle/>
          <a:p>
            <a:pPr marL="180975" indent="-171450" algn="just">
              <a:spcBef>
                <a:spcPts val="578"/>
              </a:spcBef>
              <a:buFont typeface="Arial"/>
              <a:buChar char="•"/>
              <a:tabLst>
                <a:tab pos="180975" algn="l"/>
              </a:tabLst>
            </a:pPr>
            <a:r>
              <a:rPr sz="2100" b="1" spc="-4" dirty="0">
                <a:latin typeface="Times New Roman"/>
                <a:cs typeface="Times New Roman"/>
              </a:rPr>
              <a:t>Complete</a:t>
            </a:r>
            <a:r>
              <a:rPr sz="2100" b="1" spc="4" dirty="0">
                <a:latin typeface="Times New Roman"/>
                <a:cs typeface="Times New Roman"/>
              </a:rPr>
              <a:t> </a:t>
            </a:r>
            <a:r>
              <a:rPr sz="2100" b="1" spc="-4" dirty="0">
                <a:latin typeface="Times New Roman"/>
                <a:cs typeface="Times New Roman"/>
              </a:rPr>
              <a:t>Dominance</a:t>
            </a:r>
            <a:endParaRPr sz="2100">
              <a:latin typeface="Times New Roman"/>
              <a:cs typeface="Times New Roman"/>
            </a:endParaRPr>
          </a:p>
          <a:p>
            <a:pPr marL="9525" marR="3810" algn="just">
              <a:lnSpc>
                <a:spcPct val="90000"/>
              </a:lnSpc>
              <a:spcBef>
                <a:spcPts val="754"/>
              </a:spcBef>
            </a:pPr>
            <a:r>
              <a:rPr sz="2100" spc="-4" dirty="0">
                <a:latin typeface="Times New Roman"/>
                <a:cs typeface="Times New Roman"/>
              </a:rPr>
              <a:t>When </a:t>
            </a:r>
            <a:r>
              <a:rPr sz="2100" spc="-19" dirty="0">
                <a:latin typeface="Times New Roman"/>
                <a:cs typeface="Times New Roman"/>
              </a:rPr>
              <a:t>Hardy-Weinberg </a:t>
            </a:r>
            <a:r>
              <a:rPr sz="2100" spc="-4" dirty="0">
                <a:latin typeface="Times New Roman"/>
                <a:cs typeface="Times New Roman"/>
              </a:rPr>
              <a:t>equilibrium exists, allele frequencies </a:t>
            </a:r>
            <a:r>
              <a:rPr sz="2100" spc="-8" dirty="0">
                <a:latin typeface="Times New Roman"/>
                <a:cs typeface="Times New Roman"/>
              </a:rPr>
              <a:t>can </a:t>
            </a:r>
            <a:r>
              <a:rPr sz="2100" spc="-4" dirty="0">
                <a:latin typeface="Times New Roman"/>
                <a:cs typeface="Times New Roman"/>
              </a:rPr>
              <a:t>even </a:t>
            </a:r>
            <a:r>
              <a:rPr sz="2100" spc="-8" dirty="0">
                <a:latin typeface="Times New Roman"/>
                <a:cs typeface="Times New Roman"/>
              </a:rPr>
              <a:t>be </a:t>
            </a:r>
            <a:r>
              <a:rPr sz="2100" spc="-4" dirty="0">
                <a:latin typeface="Times New Roman"/>
                <a:cs typeface="Times New Roman"/>
              </a:rPr>
              <a:t>found  </a:t>
            </a:r>
            <a:r>
              <a:rPr sz="2100" dirty="0">
                <a:latin typeface="Times New Roman"/>
                <a:cs typeface="Times New Roman"/>
              </a:rPr>
              <a:t>out </a:t>
            </a:r>
            <a:r>
              <a:rPr sz="2100" spc="-4" dirty="0">
                <a:latin typeface="Times New Roman"/>
                <a:cs typeface="Times New Roman"/>
              </a:rPr>
              <a:t>in presence </a:t>
            </a:r>
            <a:r>
              <a:rPr sz="2100" dirty="0">
                <a:latin typeface="Times New Roman"/>
                <a:cs typeface="Times New Roman"/>
              </a:rPr>
              <a:t>of </a:t>
            </a:r>
            <a:r>
              <a:rPr sz="2100" spc="-4" dirty="0">
                <a:latin typeface="Times New Roman"/>
                <a:cs typeface="Times New Roman"/>
              </a:rPr>
              <a:t>complete dominance where two genotypes cannot </a:t>
            </a:r>
            <a:r>
              <a:rPr sz="2100" dirty="0">
                <a:latin typeface="Times New Roman"/>
                <a:cs typeface="Times New Roman"/>
              </a:rPr>
              <a:t>be  </a:t>
            </a:r>
            <a:r>
              <a:rPr sz="2100" spc="-4" dirty="0">
                <a:latin typeface="Times New Roman"/>
                <a:cs typeface="Times New Roman"/>
              </a:rPr>
              <a:t>distinguished. </a:t>
            </a:r>
            <a:r>
              <a:rPr sz="2100" dirty="0">
                <a:latin typeface="Times New Roman"/>
                <a:cs typeface="Times New Roman"/>
              </a:rPr>
              <a:t>If </a:t>
            </a:r>
            <a:r>
              <a:rPr sz="2100" spc="-4" dirty="0">
                <a:latin typeface="Times New Roman"/>
                <a:cs typeface="Times New Roman"/>
              </a:rPr>
              <a:t>two genotypes AA and </a:t>
            </a:r>
            <a:r>
              <a:rPr sz="2100" spc="-8" dirty="0">
                <a:latin typeface="Times New Roman"/>
                <a:cs typeface="Times New Roman"/>
              </a:rPr>
              <a:t>Aa </a:t>
            </a:r>
            <a:r>
              <a:rPr sz="2100" spc="-4" dirty="0">
                <a:latin typeface="Times New Roman"/>
                <a:cs typeface="Times New Roman"/>
              </a:rPr>
              <a:t>have </a:t>
            </a:r>
            <a:r>
              <a:rPr sz="2100" dirty="0">
                <a:latin typeface="Times New Roman"/>
                <a:cs typeface="Times New Roman"/>
              </a:rPr>
              <a:t>the </a:t>
            </a:r>
            <a:r>
              <a:rPr sz="2100" spc="-4" dirty="0">
                <a:latin typeface="Times New Roman"/>
                <a:cs typeface="Times New Roman"/>
              </a:rPr>
              <a:t>same phenotype </a:t>
            </a:r>
            <a:r>
              <a:rPr sz="2100" dirty="0">
                <a:latin typeface="Times New Roman"/>
                <a:cs typeface="Times New Roman"/>
              </a:rPr>
              <a:t>due </a:t>
            </a:r>
            <a:r>
              <a:rPr sz="2100" spc="-4" dirty="0">
                <a:latin typeface="Times New Roman"/>
                <a:cs typeface="Times New Roman"/>
              </a:rPr>
              <a:t>to  complete dominance </a:t>
            </a:r>
            <a:r>
              <a:rPr sz="2100" dirty="0">
                <a:latin typeface="Times New Roman"/>
                <a:cs typeface="Times New Roman"/>
              </a:rPr>
              <a:t>of </a:t>
            </a:r>
            <a:r>
              <a:rPr sz="2100" spc="-4" dirty="0">
                <a:latin typeface="Times New Roman"/>
                <a:cs typeface="Times New Roman"/>
              </a:rPr>
              <a:t>A over a </a:t>
            </a:r>
            <a:r>
              <a:rPr sz="2100" dirty="0">
                <a:latin typeface="Times New Roman"/>
                <a:cs typeface="Times New Roman"/>
              </a:rPr>
              <a:t>the </a:t>
            </a:r>
            <a:r>
              <a:rPr sz="2100" spc="-4" dirty="0">
                <a:latin typeface="Times New Roman"/>
                <a:cs typeface="Times New Roman"/>
              </a:rPr>
              <a:t>allele frequencies </a:t>
            </a:r>
            <a:r>
              <a:rPr sz="2100" spc="-8" dirty="0">
                <a:latin typeface="Times New Roman"/>
                <a:cs typeface="Times New Roman"/>
              </a:rPr>
              <a:t>can </a:t>
            </a:r>
            <a:r>
              <a:rPr sz="2100" dirty="0">
                <a:latin typeface="Times New Roman"/>
                <a:cs typeface="Times New Roman"/>
              </a:rPr>
              <a:t>be </a:t>
            </a:r>
            <a:r>
              <a:rPr sz="2100" spc="-4" dirty="0">
                <a:latin typeface="Times New Roman"/>
                <a:cs typeface="Times New Roman"/>
              </a:rPr>
              <a:t>determined from </a:t>
            </a:r>
            <a:r>
              <a:rPr sz="2100" dirty="0">
                <a:latin typeface="Times New Roman"/>
                <a:cs typeface="Times New Roman"/>
              </a:rPr>
              <a:t>the  </a:t>
            </a:r>
            <a:r>
              <a:rPr sz="2100" spc="-4" dirty="0">
                <a:latin typeface="Times New Roman"/>
                <a:cs typeface="Times New Roman"/>
              </a:rPr>
              <a:t>frequencies of </a:t>
            </a:r>
            <a:r>
              <a:rPr sz="2100" dirty="0">
                <a:latin typeface="Times New Roman"/>
                <a:cs typeface="Times New Roman"/>
              </a:rPr>
              <a:t>individuals showing </a:t>
            </a:r>
            <a:r>
              <a:rPr sz="2100" spc="-4" dirty="0">
                <a:latin typeface="Times New Roman"/>
                <a:cs typeface="Times New Roman"/>
              </a:rPr>
              <a:t>the recessive </a:t>
            </a:r>
            <a:r>
              <a:rPr sz="2100" dirty="0">
                <a:latin typeface="Times New Roman"/>
                <a:cs typeface="Times New Roman"/>
              </a:rPr>
              <a:t>phenotype</a:t>
            </a:r>
            <a:r>
              <a:rPr sz="2100" spc="-64" dirty="0">
                <a:latin typeface="Times New Roman"/>
                <a:cs typeface="Times New Roman"/>
              </a:rPr>
              <a:t> </a:t>
            </a:r>
            <a:r>
              <a:rPr sz="2100" spc="-8" dirty="0">
                <a:latin typeface="Times New Roman"/>
                <a:cs typeface="Times New Roman"/>
              </a:rPr>
              <a:t>aa.</a:t>
            </a:r>
            <a:endParaRPr sz="2100">
              <a:latin typeface="Times New Roman"/>
              <a:cs typeface="Times New Roman"/>
            </a:endParaRPr>
          </a:p>
          <a:p>
            <a:pPr>
              <a:spcBef>
                <a:spcPts val="8"/>
              </a:spcBef>
            </a:pPr>
            <a:endParaRPr sz="3300">
              <a:latin typeface="Times New Roman"/>
              <a:cs typeface="Times New Roman"/>
            </a:endParaRPr>
          </a:p>
          <a:p>
            <a:pPr marL="9525" marR="4286" algn="just">
              <a:lnSpc>
                <a:spcPts val="2265"/>
              </a:lnSpc>
            </a:pPr>
            <a:r>
              <a:rPr sz="2100" spc="-4" dirty="0">
                <a:latin typeface="Times New Roman"/>
                <a:cs typeface="Times New Roman"/>
              </a:rPr>
              <a:t>When </a:t>
            </a:r>
            <a:r>
              <a:rPr sz="2100" spc="-8" dirty="0">
                <a:latin typeface="Times New Roman"/>
                <a:cs typeface="Times New Roman"/>
              </a:rPr>
              <a:t>aa </a:t>
            </a:r>
            <a:r>
              <a:rPr sz="2100" spc="-4" dirty="0">
                <a:latin typeface="Times New Roman"/>
                <a:cs typeface="Times New Roman"/>
              </a:rPr>
              <a:t>phenotype </a:t>
            </a:r>
            <a:r>
              <a:rPr sz="2100" spc="-8" dirty="0">
                <a:latin typeface="Times New Roman"/>
                <a:cs typeface="Times New Roman"/>
              </a:rPr>
              <a:t>is </a:t>
            </a:r>
            <a:r>
              <a:rPr sz="2100" spc="-4" dirty="0">
                <a:latin typeface="Times New Roman"/>
                <a:cs typeface="Times New Roman"/>
              </a:rPr>
              <a:t>0.25 </a:t>
            </a:r>
            <a:r>
              <a:rPr sz="2100" spc="-8" dirty="0">
                <a:latin typeface="Times New Roman"/>
                <a:cs typeface="Times New Roman"/>
              </a:rPr>
              <a:t>in </a:t>
            </a:r>
            <a:r>
              <a:rPr sz="2100" spc="-4" dirty="0">
                <a:latin typeface="Times New Roman"/>
                <a:cs typeface="Times New Roman"/>
              </a:rPr>
              <a:t>the population, </a:t>
            </a:r>
            <a:r>
              <a:rPr sz="2100" spc="-8" dirty="0">
                <a:latin typeface="Times New Roman"/>
                <a:cs typeface="Times New Roman"/>
              </a:rPr>
              <a:t>then </a:t>
            </a:r>
            <a:r>
              <a:rPr sz="2100" spc="-4" dirty="0">
                <a:latin typeface="Times New Roman"/>
                <a:cs typeface="Times New Roman"/>
              </a:rPr>
              <a:t>it follows </a:t>
            </a:r>
            <a:r>
              <a:rPr sz="2100" spc="-8" dirty="0">
                <a:latin typeface="Times New Roman"/>
                <a:cs typeface="Times New Roman"/>
              </a:rPr>
              <a:t>that </a:t>
            </a:r>
            <a:r>
              <a:rPr sz="2100" dirty="0">
                <a:latin typeface="Times New Roman"/>
                <a:cs typeface="Times New Roman"/>
              </a:rPr>
              <a:t>the </a:t>
            </a:r>
            <a:r>
              <a:rPr sz="2100" spc="-4" dirty="0">
                <a:latin typeface="Times New Roman"/>
                <a:cs typeface="Times New Roman"/>
              </a:rPr>
              <a:t>frequency </a:t>
            </a:r>
            <a:r>
              <a:rPr sz="2100" dirty="0">
                <a:latin typeface="Times New Roman"/>
                <a:cs typeface="Times New Roman"/>
              </a:rPr>
              <a:t>of  the </a:t>
            </a:r>
            <a:r>
              <a:rPr sz="2100" spc="-4" dirty="0">
                <a:latin typeface="Times New Roman"/>
                <a:cs typeface="Times New Roman"/>
              </a:rPr>
              <a:t>recessive allele a is √0.25 – 0.5. The frequency </a:t>
            </a:r>
            <a:r>
              <a:rPr sz="2100" spc="-8" dirty="0">
                <a:latin typeface="Times New Roman"/>
                <a:cs typeface="Times New Roman"/>
              </a:rPr>
              <a:t>of </a:t>
            </a:r>
            <a:r>
              <a:rPr sz="2100" dirty="0">
                <a:latin typeface="Times New Roman"/>
                <a:cs typeface="Times New Roman"/>
              </a:rPr>
              <a:t>the </a:t>
            </a:r>
            <a:r>
              <a:rPr sz="2100" spc="-4" dirty="0">
                <a:latin typeface="Times New Roman"/>
                <a:cs typeface="Times New Roman"/>
              </a:rPr>
              <a:t>dominant allele A would  be 1 – q or 1 – 0.25 =</a:t>
            </a:r>
            <a:r>
              <a:rPr sz="2100" spc="15" dirty="0">
                <a:latin typeface="Times New Roman"/>
                <a:cs typeface="Times New Roman"/>
              </a:rPr>
              <a:t> </a:t>
            </a:r>
            <a:r>
              <a:rPr sz="2100" spc="-4" dirty="0">
                <a:latin typeface="Times New Roman"/>
                <a:cs typeface="Times New Roman"/>
              </a:rPr>
              <a:t>0.75.</a:t>
            </a:r>
            <a:endParaRPr sz="2100">
              <a:latin typeface="Times New Roman"/>
              <a:cs typeface="Times New Roman"/>
            </a:endParaRPr>
          </a:p>
        </p:txBody>
      </p:sp>
      <p:sp>
        <p:nvSpPr>
          <p:cNvPr id="4" name="Slide Number Placeholder 3">
            <a:extLst>
              <a:ext uri="{FF2B5EF4-FFF2-40B4-BE49-F238E27FC236}">
                <a16:creationId xmlns:a16="http://schemas.microsoft.com/office/drawing/2014/main" xmlns="" id="{C6C9E388-BF7F-4386-A092-B13D3417D121}"/>
              </a:ext>
            </a:extLst>
          </p:cNvPr>
          <p:cNvSpPr>
            <a:spLocks noGrp="1"/>
          </p:cNvSpPr>
          <p:nvPr>
            <p:ph type="sldNum" sz="quarter" idx="12"/>
          </p:nvPr>
        </p:nvSpPr>
        <p:spPr/>
        <p:txBody>
          <a:bodyPr/>
          <a:lstStyle/>
          <a:p>
            <a:fld id="{046F22CB-BF76-458B-8DA4-2E20B4908C9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125" y="1691754"/>
            <a:ext cx="8819674" cy="3042115"/>
          </a:xfrm>
          <a:prstGeom prst="rect">
            <a:avLst/>
          </a:prstGeom>
        </p:spPr>
        <p:txBody>
          <a:bodyPr vert="horz" wrap="square" lIns="0" tIns="72390" rIns="0" bIns="0" rtlCol="0">
            <a:spAutoFit/>
          </a:bodyPr>
          <a:lstStyle/>
          <a:p>
            <a:pPr marL="180975" indent="-171450" algn="just">
              <a:spcBef>
                <a:spcPts val="570"/>
              </a:spcBef>
              <a:buFont typeface="Arial"/>
              <a:buChar char="•"/>
              <a:tabLst>
                <a:tab pos="180975" algn="l"/>
              </a:tabLst>
            </a:pPr>
            <a:r>
              <a:rPr sz="2100" b="1" spc="-8" dirty="0">
                <a:latin typeface="Times New Roman"/>
                <a:cs typeface="Times New Roman"/>
              </a:rPr>
              <a:t>Frequencies </a:t>
            </a:r>
            <a:r>
              <a:rPr sz="2100" b="1" spc="-4" dirty="0">
                <a:latin typeface="Times New Roman"/>
                <a:cs typeface="Times New Roman"/>
              </a:rPr>
              <a:t>of Harmful Recessive</a:t>
            </a:r>
            <a:r>
              <a:rPr sz="2100" b="1" spc="-94" dirty="0">
                <a:latin typeface="Times New Roman"/>
                <a:cs typeface="Times New Roman"/>
              </a:rPr>
              <a:t> </a:t>
            </a:r>
            <a:r>
              <a:rPr sz="2100" b="1" spc="-4" dirty="0">
                <a:latin typeface="Times New Roman"/>
                <a:cs typeface="Times New Roman"/>
              </a:rPr>
              <a:t>Alleles</a:t>
            </a:r>
            <a:endParaRPr sz="2100">
              <a:latin typeface="Times New Roman"/>
              <a:cs typeface="Times New Roman"/>
            </a:endParaRPr>
          </a:p>
          <a:p>
            <a:pPr marL="9525" marR="4763" algn="just">
              <a:lnSpc>
                <a:spcPct val="90000"/>
              </a:lnSpc>
              <a:spcBef>
                <a:spcPts val="746"/>
              </a:spcBef>
            </a:pPr>
            <a:r>
              <a:rPr sz="2100" spc="-4" dirty="0">
                <a:latin typeface="Times New Roman"/>
                <a:cs typeface="Times New Roman"/>
              </a:rPr>
              <a:t>The </a:t>
            </a:r>
            <a:r>
              <a:rPr sz="2100" spc="-19" dirty="0">
                <a:latin typeface="Times New Roman"/>
                <a:cs typeface="Times New Roman"/>
              </a:rPr>
              <a:t>Hardy-Weinberg </a:t>
            </a:r>
            <a:r>
              <a:rPr sz="2100" spc="-4" dirty="0">
                <a:latin typeface="Times New Roman"/>
                <a:cs typeface="Times New Roman"/>
              </a:rPr>
              <a:t>Law can also </a:t>
            </a:r>
            <a:r>
              <a:rPr sz="2100" spc="-8" dirty="0">
                <a:latin typeface="Times New Roman"/>
                <a:cs typeface="Times New Roman"/>
              </a:rPr>
              <a:t>be </a:t>
            </a:r>
            <a:r>
              <a:rPr sz="2100" spc="-4" dirty="0">
                <a:latin typeface="Times New Roman"/>
                <a:cs typeface="Times New Roman"/>
              </a:rPr>
              <a:t>used to calculate </a:t>
            </a:r>
            <a:r>
              <a:rPr sz="2100" dirty="0">
                <a:latin typeface="Times New Roman"/>
                <a:cs typeface="Times New Roman"/>
              </a:rPr>
              <a:t>the </a:t>
            </a:r>
            <a:r>
              <a:rPr sz="2100" spc="-4" dirty="0">
                <a:latin typeface="Times New Roman"/>
                <a:cs typeface="Times New Roman"/>
              </a:rPr>
              <a:t>frequency </a:t>
            </a:r>
            <a:r>
              <a:rPr sz="2100" dirty="0">
                <a:latin typeface="Times New Roman"/>
                <a:cs typeface="Times New Roman"/>
              </a:rPr>
              <a:t>of  </a:t>
            </a:r>
            <a:r>
              <a:rPr sz="2100" spc="-4" dirty="0">
                <a:latin typeface="Times New Roman"/>
                <a:cs typeface="Times New Roman"/>
              </a:rPr>
              <a:t>heterozygous carriers of harmful recessive genes. If there are two alleles A and a  </a:t>
            </a:r>
            <a:r>
              <a:rPr sz="2100" spc="-8" dirty="0">
                <a:latin typeface="Times New Roman"/>
                <a:cs typeface="Times New Roman"/>
              </a:rPr>
              <a:t>at an </a:t>
            </a:r>
            <a:r>
              <a:rPr sz="2100" spc="-4" dirty="0">
                <a:latin typeface="Times New Roman"/>
                <a:cs typeface="Times New Roman"/>
              </a:rPr>
              <a:t>autosomal locus with frequencies p and q in </a:t>
            </a:r>
            <a:r>
              <a:rPr sz="2100" dirty="0">
                <a:latin typeface="Times New Roman"/>
                <a:cs typeface="Times New Roman"/>
              </a:rPr>
              <a:t>the </a:t>
            </a:r>
            <a:r>
              <a:rPr sz="2100" spc="-4" dirty="0">
                <a:latin typeface="Times New Roman"/>
                <a:cs typeface="Times New Roman"/>
              </a:rPr>
              <a:t>population </a:t>
            </a:r>
            <a:r>
              <a:rPr sz="2100" spc="-8" dirty="0">
                <a:latin typeface="Times New Roman"/>
                <a:cs typeface="Times New Roman"/>
              </a:rPr>
              <a:t>and </a:t>
            </a:r>
            <a:r>
              <a:rPr sz="2100" spc="-4" dirty="0">
                <a:latin typeface="Times New Roman"/>
                <a:cs typeface="Times New Roman"/>
              </a:rPr>
              <a:t>p + q = </a:t>
            </a:r>
            <a:r>
              <a:rPr sz="2100" dirty="0">
                <a:latin typeface="Times New Roman"/>
                <a:cs typeface="Times New Roman"/>
              </a:rPr>
              <a:t>1,  </a:t>
            </a:r>
            <a:r>
              <a:rPr sz="2100" spc="-4" dirty="0">
                <a:latin typeface="Times New Roman"/>
                <a:cs typeface="Times New Roman"/>
              </a:rPr>
              <a:t>then </a:t>
            </a:r>
            <a:r>
              <a:rPr sz="2100" dirty="0">
                <a:latin typeface="Times New Roman"/>
                <a:cs typeface="Times New Roman"/>
              </a:rPr>
              <a:t>the </a:t>
            </a:r>
            <a:r>
              <a:rPr sz="2100" spc="-4" dirty="0">
                <a:latin typeface="Times New Roman"/>
                <a:cs typeface="Times New Roman"/>
              </a:rPr>
              <a:t>frequency </a:t>
            </a:r>
            <a:r>
              <a:rPr sz="2100" dirty="0">
                <a:latin typeface="Times New Roman"/>
                <a:cs typeface="Times New Roman"/>
              </a:rPr>
              <a:t>of </a:t>
            </a:r>
            <a:r>
              <a:rPr sz="2100" spc="-8" dirty="0">
                <a:latin typeface="Times New Roman"/>
                <a:cs typeface="Times New Roman"/>
              </a:rPr>
              <a:t>AA, </a:t>
            </a:r>
            <a:r>
              <a:rPr sz="2100" spc="-4" dirty="0">
                <a:latin typeface="Times New Roman"/>
                <a:cs typeface="Times New Roman"/>
              </a:rPr>
              <a:t>Aa, and </a:t>
            </a:r>
            <a:r>
              <a:rPr sz="2100" spc="-8" dirty="0">
                <a:latin typeface="Times New Roman"/>
                <a:cs typeface="Times New Roman"/>
              </a:rPr>
              <a:t>aa </a:t>
            </a:r>
            <a:r>
              <a:rPr sz="2100" spc="-4" dirty="0">
                <a:latin typeface="Times New Roman"/>
                <a:cs typeface="Times New Roman"/>
              </a:rPr>
              <a:t>genotypes would </a:t>
            </a:r>
            <a:r>
              <a:rPr sz="2100" dirty="0">
                <a:latin typeface="Times New Roman"/>
                <a:cs typeface="Times New Roman"/>
              </a:rPr>
              <a:t>be p2 </a:t>
            </a:r>
            <a:r>
              <a:rPr sz="2100" spc="-4" dirty="0">
                <a:latin typeface="Times New Roman"/>
                <a:cs typeface="Times New Roman"/>
              </a:rPr>
              <a:t>+ </a:t>
            </a:r>
            <a:r>
              <a:rPr sz="2100" dirty="0">
                <a:latin typeface="Times New Roman"/>
                <a:cs typeface="Times New Roman"/>
              </a:rPr>
              <a:t>2pq </a:t>
            </a:r>
            <a:r>
              <a:rPr sz="2100" spc="-4" dirty="0">
                <a:latin typeface="Times New Roman"/>
                <a:cs typeface="Times New Roman"/>
              </a:rPr>
              <a:t>+</a:t>
            </a:r>
            <a:r>
              <a:rPr sz="2100" spc="-206" dirty="0">
                <a:latin typeface="Times New Roman"/>
                <a:cs typeface="Times New Roman"/>
              </a:rPr>
              <a:t> </a:t>
            </a:r>
            <a:r>
              <a:rPr sz="2100" dirty="0">
                <a:latin typeface="Times New Roman"/>
                <a:cs typeface="Times New Roman"/>
              </a:rPr>
              <a:t>p2.</a:t>
            </a:r>
            <a:endParaRPr sz="2100">
              <a:latin typeface="Times New Roman"/>
              <a:cs typeface="Times New Roman"/>
            </a:endParaRPr>
          </a:p>
          <a:p>
            <a:pPr>
              <a:spcBef>
                <a:spcPts val="15"/>
              </a:spcBef>
            </a:pPr>
            <a:endParaRPr sz="3300">
              <a:latin typeface="Times New Roman"/>
              <a:cs typeface="Times New Roman"/>
            </a:endParaRPr>
          </a:p>
          <a:p>
            <a:pPr marL="9525" marR="3810" algn="just">
              <a:lnSpc>
                <a:spcPts val="2265"/>
              </a:lnSpc>
            </a:pPr>
            <a:r>
              <a:rPr sz="2100" spc="-4" dirty="0">
                <a:latin typeface="Times New Roman"/>
                <a:cs typeface="Times New Roman"/>
              </a:rPr>
              <a:t>If </a:t>
            </a:r>
            <a:r>
              <a:rPr sz="2100" dirty="0">
                <a:latin typeface="Times New Roman"/>
                <a:cs typeface="Times New Roman"/>
              </a:rPr>
              <a:t>the </a:t>
            </a:r>
            <a:r>
              <a:rPr sz="2100" spc="-8" dirty="0">
                <a:latin typeface="Times New Roman"/>
                <a:cs typeface="Times New Roman"/>
              </a:rPr>
              <a:t>aa </a:t>
            </a:r>
            <a:r>
              <a:rPr sz="2100" spc="-4" dirty="0">
                <a:latin typeface="Times New Roman"/>
                <a:cs typeface="Times New Roman"/>
              </a:rPr>
              <a:t>genotype expresses a harmful phenotype such </a:t>
            </a:r>
            <a:r>
              <a:rPr sz="2100" spc="-8" dirty="0">
                <a:latin typeface="Times New Roman"/>
                <a:cs typeface="Times New Roman"/>
              </a:rPr>
              <a:t>as </a:t>
            </a:r>
            <a:r>
              <a:rPr sz="2100" spc="-4" dirty="0">
                <a:latin typeface="Times New Roman"/>
                <a:cs typeface="Times New Roman"/>
              </a:rPr>
              <a:t>cystic fibrosis, then the  proportion </a:t>
            </a:r>
            <a:r>
              <a:rPr sz="2100" dirty="0">
                <a:latin typeface="Times New Roman"/>
                <a:cs typeface="Times New Roman"/>
              </a:rPr>
              <a:t>of </a:t>
            </a:r>
            <a:r>
              <a:rPr sz="2100" spc="-8" dirty="0">
                <a:latin typeface="Times New Roman"/>
                <a:cs typeface="Times New Roman"/>
              </a:rPr>
              <a:t>affected </a:t>
            </a:r>
            <a:r>
              <a:rPr sz="2100" spc="-4" dirty="0">
                <a:latin typeface="Times New Roman"/>
                <a:cs typeface="Times New Roman"/>
              </a:rPr>
              <a:t>individuals in the population would </a:t>
            </a:r>
            <a:r>
              <a:rPr sz="2100" dirty="0">
                <a:latin typeface="Times New Roman"/>
                <a:cs typeface="Times New Roman"/>
              </a:rPr>
              <a:t>be q2, </a:t>
            </a:r>
            <a:r>
              <a:rPr sz="2100" spc="-4" dirty="0">
                <a:latin typeface="Times New Roman"/>
                <a:cs typeface="Times New Roman"/>
              </a:rPr>
              <a:t>and </a:t>
            </a:r>
            <a:r>
              <a:rPr sz="2100" dirty="0">
                <a:latin typeface="Times New Roman"/>
                <a:cs typeface="Times New Roman"/>
              </a:rPr>
              <a:t>the  </a:t>
            </a:r>
            <a:r>
              <a:rPr sz="2100" spc="-4" dirty="0">
                <a:latin typeface="Times New Roman"/>
                <a:cs typeface="Times New Roman"/>
              </a:rPr>
              <a:t>frequency </a:t>
            </a:r>
            <a:r>
              <a:rPr sz="2100" dirty="0">
                <a:latin typeface="Times New Roman"/>
                <a:cs typeface="Times New Roman"/>
              </a:rPr>
              <a:t>of the </a:t>
            </a:r>
            <a:r>
              <a:rPr sz="2100" spc="-4" dirty="0">
                <a:latin typeface="Times New Roman"/>
                <a:cs typeface="Times New Roman"/>
              </a:rPr>
              <a:t>heterozygous carriers </a:t>
            </a:r>
            <a:r>
              <a:rPr sz="2100" dirty="0">
                <a:latin typeface="Times New Roman"/>
                <a:cs typeface="Times New Roman"/>
              </a:rPr>
              <a:t>of the </a:t>
            </a:r>
            <a:r>
              <a:rPr sz="2100" spc="-4" dirty="0">
                <a:latin typeface="Times New Roman"/>
                <a:cs typeface="Times New Roman"/>
              </a:rPr>
              <a:t>recessive allele would </a:t>
            </a:r>
            <a:r>
              <a:rPr sz="2100" dirty="0">
                <a:latin typeface="Times New Roman"/>
                <a:cs typeface="Times New Roman"/>
              </a:rPr>
              <a:t>be 2pq.</a:t>
            </a:r>
            <a:endParaRPr sz="2100">
              <a:latin typeface="Times New Roman"/>
              <a:cs typeface="Times New Roman"/>
            </a:endParaRPr>
          </a:p>
        </p:txBody>
      </p:sp>
      <p:sp>
        <p:nvSpPr>
          <p:cNvPr id="3" name="Slide Number Placeholder 2">
            <a:extLst>
              <a:ext uri="{FF2B5EF4-FFF2-40B4-BE49-F238E27FC236}">
                <a16:creationId xmlns:a16="http://schemas.microsoft.com/office/drawing/2014/main" xmlns="" id="{E783A118-70A4-4EB9-B5DD-17FEF51E0F4C}"/>
              </a:ext>
            </a:extLst>
          </p:cNvPr>
          <p:cNvSpPr>
            <a:spLocks noGrp="1"/>
          </p:cNvSpPr>
          <p:nvPr>
            <p:ph type="sldNum" sz="quarter" idx="12"/>
          </p:nvPr>
        </p:nvSpPr>
        <p:spPr/>
        <p:txBody>
          <a:bodyPr/>
          <a:lstStyle/>
          <a:p>
            <a:fld id="{046F22CB-BF76-458B-8DA4-2E20B4908C9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810" y="923086"/>
            <a:ext cx="8837771" cy="4747037"/>
          </a:xfrm>
          <a:prstGeom prst="rect">
            <a:avLst/>
          </a:prstGeom>
        </p:spPr>
        <p:txBody>
          <a:bodyPr vert="horz" wrap="square" lIns="0" tIns="73819" rIns="0" bIns="0" rtlCol="0">
            <a:spAutoFit/>
          </a:bodyPr>
          <a:lstStyle/>
          <a:p>
            <a:pPr marL="209550" indent="-171450" algn="just">
              <a:spcBef>
                <a:spcPts val="581"/>
              </a:spcBef>
              <a:buFont typeface="Arial"/>
              <a:buChar char="•"/>
              <a:tabLst>
                <a:tab pos="209550" algn="l"/>
              </a:tabLst>
            </a:pPr>
            <a:r>
              <a:rPr sz="2100" b="1" spc="-4" dirty="0">
                <a:latin typeface="Times New Roman"/>
                <a:cs typeface="Times New Roman"/>
              </a:rPr>
              <a:t>Multiple</a:t>
            </a:r>
            <a:r>
              <a:rPr sz="2100" b="1" spc="-120" dirty="0">
                <a:latin typeface="Times New Roman"/>
                <a:cs typeface="Times New Roman"/>
              </a:rPr>
              <a:t> </a:t>
            </a:r>
            <a:r>
              <a:rPr sz="2100" b="1" spc="-4" dirty="0">
                <a:latin typeface="Times New Roman"/>
                <a:cs typeface="Times New Roman"/>
              </a:rPr>
              <a:t>Alleles</a:t>
            </a:r>
            <a:endParaRPr sz="2100">
              <a:latin typeface="Times New Roman"/>
              <a:cs typeface="Times New Roman"/>
            </a:endParaRPr>
          </a:p>
          <a:p>
            <a:pPr marL="38100" marR="32385" algn="just">
              <a:lnSpc>
                <a:spcPts val="2265"/>
              </a:lnSpc>
              <a:spcBef>
                <a:spcPts val="795"/>
              </a:spcBef>
            </a:pPr>
            <a:r>
              <a:rPr sz="2100" spc="-4" dirty="0">
                <a:latin typeface="Times New Roman"/>
                <a:cs typeface="Times New Roman"/>
              </a:rPr>
              <a:t>The </a:t>
            </a:r>
            <a:r>
              <a:rPr sz="2100" spc="-19" dirty="0">
                <a:latin typeface="Times New Roman"/>
                <a:cs typeface="Times New Roman"/>
              </a:rPr>
              <a:t>Hardy-Weinberg </a:t>
            </a:r>
            <a:r>
              <a:rPr sz="2100" spc="-4" dirty="0">
                <a:latin typeface="Times New Roman"/>
                <a:cs typeface="Times New Roman"/>
              </a:rPr>
              <a:t>Law permits calculation </a:t>
            </a:r>
            <a:r>
              <a:rPr sz="2100" dirty="0">
                <a:latin typeface="Times New Roman"/>
                <a:cs typeface="Times New Roman"/>
              </a:rPr>
              <a:t>of </a:t>
            </a:r>
            <a:r>
              <a:rPr sz="2100" spc="-4" dirty="0">
                <a:latin typeface="Times New Roman"/>
                <a:cs typeface="Times New Roman"/>
              </a:rPr>
              <a:t>genotypic frequencies </a:t>
            </a:r>
            <a:r>
              <a:rPr sz="2100" spc="-8" dirty="0">
                <a:latin typeface="Times New Roman"/>
                <a:cs typeface="Times New Roman"/>
              </a:rPr>
              <a:t>at </a:t>
            </a:r>
            <a:r>
              <a:rPr sz="2100" spc="-4" dirty="0">
                <a:latin typeface="Times New Roman"/>
                <a:cs typeface="Times New Roman"/>
              </a:rPr>
              <a:t>loci  with more than two alleles, </a:t>
            </a:r>
            <a:r>
              <a:rPr sz="2100" spc="-8" dirty="0">
                <a:latin typeface="Times New Roman"/>
                <a:cs typeface="Times New Roman"/>
              </a:rPr>
              <a:t>such as </a:t>
            </a:r>
            <a:r>
              <a:rPr sz="2100" dirty="0">
                <a:latin typeface="Times New Roman"/>
                <a:cs typeface="Times New Roman"/>
              </a:rPr>
              <a:t>the </a:t>
            </a:r>
            <a:r>
              <a:rPr sz="2100" spc="-4" dirty="0">
                <a:latin typeface="Times New Roman"/>
                <a:cs typeface="Times New Roman"/>
              </a:rPr>
              <a:t>ABO </a:t>
            </a:r>
            <a:r>
              <a:rPr sz="2100" dirty="0">
                <a:latin typeface="Times New Roman"/>
                <a:cs typeface="Times New Roman"/>
              </a:rPr>
              <a:t>blood groups. There </a:t>
            </a:r>
            <a:r>
              <a:rPr sz="2100" spc="-4" dirty="0">
                <a:latin typeface="Times New Roman"/>
                <a:cs typeface="Times New Roman"/>
              </a:rPr>
              <a:t>are 3 alleles </a:t>
            </a:r>
            <a:r>
              <a:rPr sz="2100" dirty="0">
                <a:latin typeface="Times New Roman"/>
                <a:cs typeface="Times New Roman"/>
              </a:rPr>
              <a:t>I</a:t>
            </a:r>
            <a:r>
              <a:rPr sz="2081" baseline="25525" dirty="0">
                <a:latin typeface="Times New Roman"/>
                <a:cs typeface="Times New Roman"/>
              </a:rPr>
              <a:t>A</a:t>
            </a:r>
            <a:r>
              <a:rPr sz="2100" dirty="0">
                <a:latin typeface="Times New Roman"/>
                <a:cs typeface="Times New Roman"/>
              </a:rPr>
              <a:t>,  </a:t>
            </a:r>
            <a:r>
              <a:rPr sz="2100" spc="4" dirty="0">
                <a:latin typeface="Times New Roman"/>
                <a:cs typeface="Times New Roman"/>
              </a:rPr>
              <a:t>I</a:t>
            </a:r>
            <a:r>
              <a:rPr sz="2081" spc="5" baseline="25525" dirty="0">
                <a:latin typeface="Times New Roman"/>
                <a:cs typeface="Times New Roman"/>
              </a:rPr>
              <a:t>B </a:t>
            </a:r>
            <a:r>
              <a:rPr sz="2100" spc="-4" dirty="0">
                <a:latin typeface="Times New Roman"/>
                <a:cs typeface="Times New Roman"/>
              </a:rPr>
              <a:t>and </a:t>
            </a:r>
            <a:r>
              <a:rPr sz="2100" spc="4" dirty="0">
                <a:latin typeface="Times New Roman"/>
                <a:cs typeface="Times New Roman"/>
              </a:rPr>
              <a:t>I° </a:t>
            </a:r>
            <a:r>
              <a:rPr sz="2100" spc="-4" dirty="0">
                <a:latin typeface="Times New Roman"/>
                <a:cs typeface="Times New Roman"/>
              </a:rPr>
              <a:t>with frequencies </a:t>
            </a:r>
            <a:r>
              <a:rPr sz="2100" dirty="0">
                <a:latin typeface="Times New Roman"/>
                <a:cs typeface="Times New Roman"/>
              </a:rPr>
              <a:t>p, </a:t>
            </a:r>
            <a:r>
              <a:rPr sz="2100" spc="-4" dirty="0">
                <a:latin typeface="Times New Roman"/>
                <a:cs typeface="Times New Roman"/>
              </a:rPr>
              <a:t>q and </a:t>
            </a:r>
            <a:r>
              <a:rPr sz="2100" spc="-60" dirty="0">
                <a:latin typeface="Times New Roman"/>
                <a:cs typeface="Times New Roman"/>
              </a:rPr>
              <a:t>r. </a:t>
            </a:r>
            <a:r>
              <a:rPr sz="2100" spc="-4" dirty="0">
                <a:latin typeface="Times New Roman"/>
                <a:cs typeface="Times New Roman"/>
              </a:rPr>
              <a:t>Here p + q + r = </a:t>
            </a:r>
            <a:r>
              <a:rPr sz="2100" dirty="0">
                <a:latin typeface="Times New Roman"/>
                <a:cs typeface="Times New Roman"/>
              </a:rPr>
              <a:t>1. The </a:t>
            </a:r>
            <a:r>
              <a:rPr sz="2100" spc="-4" dirty="0">
                <a:latin typeface="Times New Roman"/>
                <a:cs typeface="Times New Roman"/>
              </a:rPr>
              <a:t>genotypes </a:t>
            </a:r>
            <a:r>
              <a:rPr sz="2100" dirty="0">
                <a:latin typeface="Times New Roman"/>
                <a:cs typeface="Times New Roman"/>
              </a:rPr>
              <a:t>of </a:t>
            </a:r>
            <a:r>
              <a:rPr sz="2100" spc="-4" dirty="0">
                <a:latin typeface="Times New Roman"/>
                <a:cs typeface="Times New Roman"/>
              </a:rPr>
              <a:t>a  </a:t>
            </a:r>
            <a:r>
              <a:rPr sz="2100" dirty="0">
                <a:latin typeface="Times New Roman"/>
                <a:cs typeface="Times New Roman"/>
              </a:rPr>
              <a:t>population </a:t>
            </a:r>
            <a:r>
              <a:rPr sz="2100" spc="-4" dirty="0">
                <a:latin typeface="Times New Roman"/>
                <a:cs typeface="Times New Roman"/>
              </a:rPr>
              <a:t>with </a:t>
            </a:r>
            <a:r>
              <a:rPr sz="2100" dirty="0">
                <a:latin typeface="Times New Roman"/>
                <a:cs typeface="Times New Roman"/>
              </a:rPr>
              <a:t>random </a:t>
            </a:r>
            <a:r>
              <a:rPr sz="2100" spc="-4" dirty="0">
                <a:latin typeface="Times New Roman"/>
                <a:cs typeface="Times New Roman"/>
              </a:rPr>
              <a:t>mating would be (p + q +</a:t>
            </a:r>
            <a:r>
              <a:rPr sz="2100" spc="-11" dirty="0">
                <a:latin typeface="Times New Roman"/>
                <a:cs typeface="Times New Roman"/>
              </a:rPr>
              <a:t> </a:t>
            </a:r>
            <a:r>
              <a:rPr sz="2100" dirty="0">
                <a:latin typeface="Times New Roman"/>
                <a:cs typeface="Times New Roman"/>
              </a:rPr>
              <a:t>r)</a:t>
            </a:r>
            <a:r>
              <a:rPr sz="2081" baseline="25525" dirty="0">
                <a:latin typeface="Times New Roman"/>
                <a:cs typeface="Times New Roman"/>
              </a:rPr>
              <a:t>2</a:t>
            </a:r>
            <a:r>
              <a:rPr sz="2100" dirty="0">
                <a:latin typeface="Times New Roman"/>
                <a:cs typeface="Times New Roman"/>
              </a:rPr>
              <a:t>.</a:t>
            </a:r>
            <a:endParaRPr sz="2100">
              <a:latin typeface="Times New Roman"/>
              <a:cs typeface="Times New Roman"/>
            </a:endParaRPr>
          </a:p>
          <a:p>
            <a:pPr>
              <a:lnSpc>
                <a:spcPct val="100000"/>
              </a:lnSpc>
            </a:pPr>
            <a:endParaRPr sz="2325">
              <a:latin typeface="Times New Roman"/>
              <a:cs typeface="Times New Roman"/>
            </a:endParaRPr>
          </a:p>
          <a:p>
            <a:pPr>
              <a:lnSpc>
                <a:spcPct val="100000"/>
              </a:lnSpc>
            </a:pPr>
            <a:endParaRPr sz="3338">
              <a:latin typeface="Times New Roman"/>
              <a:cs typeface="Times New Roman"/>
            </a:endParaRPr>
          </a:p>
          <a:p>
            <a:pPr marL="209550" indent="-171450" algn="just">
              <a:buFont typeface="Arial"/>
              <a:buChar char="•"/>
              <a:tabLst>
                <a:tab pos="209550" algn="l"/>
              </a:tabLst>
            </a:pPr>
            <a:r>
              <a:rPr sz="2100" b="1" spc="-4" dirty="0">
                <a:latin typeface="Times New Roman"/>
                <a:cs typeface="Times New Roman"/>
              </a:rPr>
              <a:t>Sex-Linked</a:t>
            </a:r>
            <a:r>
              <a:rPr sz="2100" b="1" spc="15" dirty="0">
                <a:latin typeface="Times New Roman"/>
                <a:cs typeface="Times New Roman"/>
              </a:rPr>
              <a:t> </a:t>
            </a:r>
            <a:r>
              <a:rPr sz="2100" b="1" spc="-4" dirty="0">
                <a:latin typeface="Times New Roman"/>
                <a:cs typeface="Times New Roman"/>
              </a:rPr>
              <a:t>Loci</a:t>
            </a:r>
            <a:endParaRPr sz="2100">
              <a:latin typeface="Times New Roman"/>
              <a:cs typeface="Times New Roman"/>
            </a:endParaRPr>
          </a:p>
          <a:p>
            <a:pPr marL="38100" marR="33814" algn="just">
              <a:lnSpc>
                <a:spcPts val="2265"/>
              </a:lnSpc>
              <a:spcBef>
                <a:spcPts val="784"/>
              </a:spcBef>
            </a:pPr>
            <a:r>
              <a:rPr sz="2100" spc="-4" dirty="0">
                <a:latin typeface="Times New Roman"/>
                <a:cs typeface="Times New Roman"/>
              </a:rPr>
              <a:t>It is possible to apply </a:t>
            </a:r>
            <a:r>
              <a:rPr sz="2100" spc="-19" dirty="0">
                <a:latin typeface="Times New Roman"/>
                <a:cs typeface="Times New Roman"/>
              </a:rPr>
              <a:t>Hardy-Weinberg </a:t>
            </a:r>
            <a:r>
              <a:rPr sz="2100" spc="-4" dirty="0">
                <a:latin typeface="Times New Roman"/>
                <a:cs typeface="Times New Roman"/>
              </a:rPr>
              <a:t>Law </a:t>
            </a:r>
            <a:r>
              <a:rPr sz="2100" dirty="0">
                <a:latin typeface="Times New Roman"/>
                <a:cs typeface="Times New Roman"/>
              </a:rPr>
              <a:t>for </a:t>
            </a:r>
            <a:r>
              <a:rPr sz="2100" spc="-4" dirty="0">
                <a:latin typeface="Times New Roman"/>
                <a:cs typeface="Times New Roman"/>
              </a:rPr>
              <a:t>calculating gene frequencies in  </a:t>
            </a:r>
            <a:r>
              <a:rPr sz="2100" spc="-8" dirty="0">
                <a:latin typeface="Times New Roman"/>
                <a:cs typeface="Times New Roman"/>
              </a:rPr>
              <a:t>case </a:t>
            </a:r>
            <a:r>
              <a:rPr sz="2100" dirty="0">
                <a:latin typeface="Times New Roman"/>
                <a:cs typeface="Times New Roman"/>
              </a:rPr>
              <a:t>of </a:t>
            </a:r>
            <a:r>
              <a:rPr sz="2100" spc="-4" dirty="0">
                <a:latin typeface="Times New Roman"/>
                <a:cs typeface="Times New Roman"/>
              </a:rPr>
              <a:t>sex-linked loci </a:t>
            </a:r>
            <a:r>
              <a:rPr sz="2100" spc="-8" dirty="0">
                <a:latin typeface="Times New Roman"/>
                <a:cs typeface="Times New Roman"/>
              </a:rPr>
              <a:t>in </a:t>
            </a:r>
            <a:r>
              <a:rPr sz="2100" spc="-4" dirty="0">
                <a:latin typeface="Times New Roman"/>
                <a:cs typeface="Times New Roman"/>
              </a:rPr>
              <a:t>males and </a:t>
            </a:r>
            <a:r>
              <a:rPr sz="2100" spc="-8" dirty="0">
                <a:latin typeface="Times New Roman"/>
                <a:cs typeface="Times New Roman"/>
              </a:rPr>
              <a:t>females. </a:t>
            </a:r>
            <a:r>
              <a:rPr sz="2100" spc="-4" dirty="0">
                <a:latin typeface="Times New Roman"/>
                <a:cs typeface="Times New Roman"/>
              </a:rPr>
              <a:t>Red green color blindness </a:t>
            </a:r>
            <a:r>
              <a:rPr sz="2100" spc="-8" dirty="0">
                <a:latin typeface="Times New Roman"/>
                <a:cs typeface="Times New Roman"/>
              </a:rPr>
              <a:t>is </a:t>
            </a:r>
            <a:r>
              <a:rPr sz="2100" spc="-4" dirty="0">
                <a:latin typeface="Times New Roman"/>
                <a:cs typeface="Times New Roman"/>
              </a:rPr>
              <a:t>a sex-  linked recessive trait. </a:t>
            </a:r>
            <a:r>
              <a:rPr sz="2100" spc="-8" dirty="0">
                <a:latin typeface="Times New Roman"/>
                <a:cs typeface="Times New Roman"/>
              </a:rPr>
              <a:t>Let </a:t>
            </a:r>
            <a:r>
              <a:rPr sz="2100" spc="-4" dirty="0">
                <a:latin typeface="Times New Roman"/>
                <a:cs typeface="Times New Roman"/>
              </a:rPr>
              <a:t>r denote </a:t>
            </a:r>
            <a:r>
              <a:rPr sz="2100" dirty="0">
                <a:latin typeface="Times New Roman"/>
                <a:cs typeface="Times New Roman"/>
              </a:rPr>
              <a:t>the </a:t>
            </a:r>
            <a:r>
              <a:rPr sz="2100" spc="-4" dirty="0">
                <a:latin typeface="Times New Roman"/>
                <a:cs typeface="Times New Roman"/>
              </a:rPr>
              <a:t>recessive allele which produces </a:t>
            </a:r>
            <a:r>
              <a:rPr sz="2100" spc="-8" dirty="0">
                <a:latin typeface="Times New Roman"/>
                <a:cs typeface="Times New Roman"/>
              </a:rPr>
              <a:t>affected  </a:t>
            </a:r>
            <a:r>
              <a:rPr sz="2100" spc="-4" dirty="0">
                <a:latin typeface="Times New Roman"/>
                <a:cs typeface="Times New Roman"/>
              </a:rPr>
              <a:t>individuals, and R the normal allele. The </a:t>
            </a:r>
            <a:r>
              <a:rPr sz="2100" dirty="0">
                <a:latin typeface="Times New Roman"/>
                <a:cs typeface="Times New Roman"/>
              </a:rPr>
              <a:t>frequency </a:t>
            </a:r>
            <a:r>
              <a:rPr sz="2100" spc="-4" dirty="0">
                <a:latin typeface="Times New Roman"/>
                <a:cs typeface="Times New Roman"/>
              </a:rPr>
              <a:t>of R is p and of r is q where</a:t>
            </a:r>
            <a:r>
              <a:rPr sz="2100" spc="394" dirty="0">
                <a:latin typeface="Times New Roman"/>
                <a:cs typeface="Times New Roman"/>
              </a:rPr>
              <a:t> </a:t>
            </a:r>
            <a:r>
              <a:rPr sz="2100" spc="-4" dirty="0">
                <a:latin typeface="Times New Roman"/>
                <a:cs typeface="Times New Roman"/>
              </a:rPr>
              <a:t>p</a:t>
            </a:r>
            <a:endParaRPr sz="2100">
              <a:latin typeface="Times New Roman"/>
              <a:cs typeface="Times New Roman"/>
            </a:endParaRPr>
          </a:p>
          <a:p>
            <a:pPr marL="38100" marR="33338" algn="just">
              <a:lnSpc>
                <a:spcPts val="2265"/>
              </a:lnSpc>
              <a:spcBef>
                <a:spcPts val="15"/>
              </a:spcBef>
            </a:pPr>
            <a:r>
              <a:rPr sz="2100" spc="-4" dirty="0">
                <a:latin typeface="Times New Roman"/>
                <a:cs typeface="Times New Roman"/>
              </a:rPr>
              <a:t>+ q = </a:t>
            </a:r>
            <a:r>
              <a:rPr sz="2100" dirty="0">
                <a:latin typeface="Times New Roman"/>
                <a:cs typeface="Times New Roman"/>
              </a:rPr>
              <a:t>1. </a:t>
            </a:r>
            <a:r>
              <a:rPr sz="2100" spc="-4" dirty="0">
                <a:latin typeface="Times New Roman"/>
                <a:cs typeface="Times New Roman"/>
              </a:rPr>
              <a:t>The frequencies </a:t>
            </a:r>
            <a:r>
              <a:rPr sz="2100" dirty="0">
                <a:latin typeface="Times New Roman"/>
                <a:cs typeface="Times New Roman"/>
              </a:rPr>
              <a:t>of </a:t>
            </a:r>
            <a:r>
              <a:rPr sz="2100" spc="-4" dirty="0">
                <a:latin typeface="Times New Roman"/>
                <a:cs typeface="Times New Roman"/>
              </a:rPr>
              <a:t>females having </a:t>
            </a:r>
            <a:r>
              <a:rPr sz="2100" spc="-8" dirty="0">
                <a:latin typeface="Times New Roman"/>
                <a:cs typeface="Times New Roman"/>
              </a:rPr>
              <a:t>RR, </a:t>
            </a:r>
            <a:r>
              <a:rPr sz="2100" spc="-30" dirty="0">
                <a:latin typeface="Times New Roman"/>
                <a:cs typeface="Times New Roman"/>
              </a:rPr>
              <a:t>Rr, </a:t>
            </a:r>
            <a:r>
              <a:rPr sz="2100" spc="-4" dirty="0">
                <a:latin typeface="Times New Roman"/>
                <a:cs typeface="Times New Roman"/>
              </a:rPr>
              <a:t>rr genotypes would </a:t>
            </a:r>
            <a:r>
              <a:rPr sz="2100" dirty="0">
                <a:latin typeface="Times New Roman"/>
                <a:cs typeface="Times New Roman"/>
              </a:rPr>
              <a:t>be p2,  2pq, q2</a:t>
            </a:r>
            <a:r>
              <a:rPr sz="2100" spc="-19" dirty="0">
                <a:latin typeface="Times New Roman"/>
                <a:cs typeface="Times New Roman"/>
              </a:rPr>
              <a:t> </a:t>
            </a:r>
            <a:r>
              <a:rPr sz="2100" spc="-15" dirty="0">
                <a:latin typeface="Times New Roman"/>
                <a:cs typeface="Times New Roman"/>
              </a:rPr>
              <a:t>respectively.</a:t>
            </a:r>
            <a:endParaRPr sz="2100">
              <a:latin typeface="Times New Roman"/>
              <a:cs typeface="Times New Roman"/>
            </a:endParaRPr>
          </a:p>
        </p:txBody>
      </p:sp>
      <p:sp>
        <p:nvSpPr>
          <p:cNvPr id="3" name="Slide Number Placeholder 2">
            <a:extLst>
              <a:ext uri="{FF2B5EF4-FFF2-40B4-BE49-F238E27FC236}">
                <a16:creationId xmlns:a16="http://schemas.microsoft.com/office/drawing/2014/main" xmlns="" id="{0EA8B5ED-A031-448C-89CF-5AD59051E2C2}"/>
              </a:ext>
            </a:extLst>
          </p:cNvPr>
          <p:cNvSpPr>
            <a:spLocks noGrp="1"/>
          </p:cNvSpPr>
          <p:nvPr>
            <p:ph type="sldNum" sz="quarter" idx="12"/>
          </p:nvPr>
        </p:nvSpPr>
        <p:spPr/>
        <p:txBody>
          <a:bodyPr/>
          <a:lstStyle/>
          <a:p>
            <a:fld id="{046F22CB-BF76-458B-8DA4-2E20B4908C9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45" y="1711375"/>
            <a:ext cx="8642985" cy="3314946"/>
          </a:xfrm>
          <a:prstGeom prst="rect">
            <a:avLst/>
          </a:prstGeom>
        </p:spPr>
        <p:txBody>
          <a:bodyPr vert="horz" wrap="square" lIns="0" tIns="72390" rIns="0" bIns="0" rtlCol="0">
            <a:spAutoFit/>
          </a:bodyPr>
          <a:lstStyle/>
          <a:p>
            <a:pPr marL="180975" indent="-171450" algn="just">
              <a:spcBef>
                <a:spcPts val="570"/>
              </a:spcBef>
              <a:buFont typeface="Arial"/>
              <a:buChar char="•"/>
              <a:tabLst>
                <a:tab pos="180975" algn="l"/>
              </a:tabLst>
            </a:pPr>
            <a:r>
              <a:rPr sz="2100" b="1" spc="-4" dirty="0">
                <a:latin typeface="Times New Roman"/>
                <a:cs typeface="Times New Roman"/>
              </a:rPr>
              <a:t>Linkage</a:t>
            </a:r>
            <a:r>
              <a:rPr sz="2100" b="1" spc="4" dirty="0">
                <a:latin typeface="Times New Roman"/>
                <a:cs typeface="Times New Roman"/>
              </a:rPr>
              <a:t> </a:t>
            </a:r>
            <a:r>
              <a:rPr sz="2100" b="1" spc="-4" dirty="0">
                <a:latin typeface="Times New Roman"/>
                <a:cs typeface="Times New Roman"/>
              </a:rPr>
              <a:t>Disequilibrium</a:t>
            </a:r>
            <a:endParaRPr sz="2100">
              <a:latin typeface="Times New Roman"/>
              <a:cs typeface="Times New Roman"/>
            </a:endParaRPr>
          </a:p>
          <a:p>
            <a:pPr marL="9525" marR="3810" algn="just">
              <a:lnSpc>
                <a:spcPct val="90000"/>
              </a:lnSpc>
              <a:spcBef>
                <a:spcPts val="746"/>
              </a:spcBef>
            </a:pPr>
            <a:r>
              <a:rPr sz="2100" spc="-4" dirty="0">
                <a:latin typeface="Times New Roman"/>
                <a:cs typeface="Times New Roman"/>
              </a:rPr>
              <a:t>Consider two </a:t>
            </a:r>
            <a:r>
              <a:rPr sz="2100" dirty="0">
                <a:latin typeface="Times New Roman"/>
                <a:cs typeface="Times New Roman"/>
              </a:rPr>
              <a:t>or </a:t>
            </a:r>
            <a:r>
              <a:rPr sz="2100" spc="-4" dirty="0">
                <a:latin typeface="Times New Roman"/>
                <a:cs typeface="Times New Roman"/>
              </a:rPr>
              <a:t>more alleles </a:t>
            </a:r>
            <a:r>
              <a:rPr sz="2100" spc="-8" dirty="0">
                <a:latin typeface="Times New Roman"/>
                <a:cs typeface="Times New Roman"/>
              </a:rPr>
              <a:t>at </a:t>
            </a:r>
            <a:r>
              <a:rPr sz="2100" dirty="0">
                <a:latin typeface="Times New Roman"/>
                <a:cs typeface="Times New Roman"/>
              </a:rPr>
              <a:t>one locus </a:t>
            </a:r>
            <a:r>
              <a:rPr sz="2100" spc="-4" dirty="0">
                <a:latin typeface="Times New Roman"/>
                <a:cs typeface="Times New Roman"/>
              </a:rPr>
              <a:t>and another locus </a:t>
            </a:r>
            <a:r>
              <a:rPr sz="2100" dirty="0">
                <a:latin typeface="Times New Roman"/>
                <a:cs typeface="Times New Roman"/>
              </a:rPr>
              <a:t>on </a:t>
            </a:r>
            <a:r>
              <a:rPr sz="2100" spc="-4" dirty="0">
                <a:latin typeface="Times New Roman"/>
                <a:cs typeface="Times New Roman"/>
              </a:rPr>
              <a:t>the same  chromosome with two </a:t>
            </a:r>
            <a:r>
              <a:rPr sz="2100" dirty="0">
                <a:latin typeface="Times New Roman"/>
                <a:cs typeface="Times New Roman"/>
              </a:rPr>
              <a:t>or </a:t>
            </a:r>
            <a:r>
              <a:rPr sz="2100" spc="-4" dirty="0">
                <a:latin typeface="Times New Roman"/>
                <a:cs typeface="Times New Roman"/>
              </a:rPr>
              <a:t>more alleles. Due to genetic exchange </a:t>
            </a:r>
            <a:r>
              <a:rPr sz="2100" dirty="0">
                <a:latin typeface="Times New Roman"/>
                <a:cs typeface="Times New Roman"/>
              </a:rPr>
              <a:t>by  </a:t>
            </a:r>
            <a:r>
              <a:rPr sz="2100" spc="-4" dirty="0">
                <a:latin typeface="Times New Roman"/>
                <a:cs typeface="Times New Roman"/>
              </a:rPr>
              <a:t>recombination occurring regularly </a:t>
            </a:r>
            <a:r>
              <a:rPr sz="2100" dirty="0">
                <a:latin typeface="Times New Roman"/>
                <a:cs typeface="Times New Roman"/>
              </a:rPr>
              <a:t>over </a:t>
            </a:r>
            <a:r>
              <a:rPr sz="2100" spc="-4" dirty="0">
                <a:latin typeface="Times New Roman"/>
                <a:cs typeface="Times New Roman"/>
              </a:rPr>
              <a:t>a </a:t>
            </a:r>
            <a:r>
              <a:rPr sz="2100" dirty="0">
                <a:latin typeface="Times New Roman"/>
                <a:cs typeface="Times New Roman"/>
              </a:rPr>
              <a:t>period </a:t>
            </a:r>
            <a:r>
              <a:rPr sz="2100" spc="-4" dirty="0">
                <a:latin typeface="Times New Roman"/>
                <a:cs typeface="Times New Roman"/>
              </a:rPr>
              <a:t>of time, the frequencies of the  allelic combinations </a:t>
            </a:r>
            <a:r>
              <a:rPr sz="2100" spc="-8" dirty="0">
                <a:latin typeface="Times New Roman"/>
                <a:cs typeface="Times New Roman"/>
              </a:rPr>
              <a:t>at </a:t>
            </a:r>
            <a:r>
              <a:rPr sz="2100" dirty="0">
                <a:latin typeface="Times New Roman"/>
                <a:cs typeface="Times New Roman"/>
              </a:rPr>
              <a:t>the </a:t>
            </a:r>
            <a:r>
              <a:rPr sz="2100" spc="-4" dirty="0">
                <a:latin typeface="Times New Roman"/>
                <a:cs typeface="Times New Roman"/>
              </a:rPr>
              <a:t>two syntenic loci will reach</a:t>
            </a:r>
            <a:r>
              <a:rPr sz="2100" spc="4" dirty="0">
                <a:latin typeface="Times New Roman"/>
                <a:cs typeface="Times New Roman"/>
              </a:rPr>
              <a:t> </a:t>
            </a:r>
            <a:r>
              <a:rPr sz="2100" spc="-4" dirty="0">
                <a:latin typeface="Times New Roman"/>
                <a:cs typeface="Times New Roman"/>
              </a:rPr>
              <a:t>equilibrium.</a:t>
            </a:r>
            <a:endParaRPr sz="2100">
              <a:latin typeface="Times New Roman"/>
              <a:cs typeface="Times New Roman"/>
            </a:endParaRPr>
          </a:p>
          <a:p>
            <a:pPr>
              <a:spcBef>
                <a:spcPts val="19"/>
              </a:spcBef>
            </a:pPr>
            <a:endParaRPr sz="3263">
              <a:latin typeface="Times New Roman"/>
              <a:cs typeface="Times New Roman"/>
            </a:endParaRPr>
          </a:p>
          <a:p>
            <a:pPr marL="9525" marR="4763" algn="just">
              <a:lnSpc>
                <a:spcPct val="90000"/>
              </a:lnSpc>
            </a:pPr>
            <a:r>
              <a:rPr sz="2100" spc="-4" dirty="0">
                <a:latin typeface="Times New Roman"/>
                <a:cs typeface="Times New Roman"/>
              </a:rPr>
              <a:t>If equilibrium is not reached, the alleles are said to be in </a:t>
            </a:r>
            <a:r>
              <a:rPr sz="2100" dirty="0">
                <a:latin typeface="Times New Roman"/>
                <a:cs typeface="Times New Roman"/>
              </a:rPr>
              <a:t>linkage </a:t>
            </a:r>
            <a:r>
              <a:rPr sz="2100" spc="-4" dirty="0">
                <a:latin typeface="Times New Roman"/>
                <a:cs typeface="Times New Roman"/>
              </a:rPr>
              <a:t>disequilibrium.  The </a:t>
            </a:r>
            <a:r>
              <a:rPr sz="2100" spc="-8" dirty="0">
                <a:latin typeface="Times New Roman"/>
                <a:cs typeface="Times New Roman"/>
              </a:rPr>
              <a:t>effect </a:t>
            </a:r>
            <a:r>
              <a:rPr sz="2100" spc="-4" dirty="0">
                <a:latin typeface="Times New Roman"/>
                <a:cs typeface="Times New Roman"/>
              </a:rPr>
              <a:t>is </a:t>
            </a:r>
            <a:r>
              <a:rPr sz="2100" dirty="0">
                <a:latin typeface="Times New Roman"/>
                <a:cs typeface="Times New Roman"/>
              </a:rPr>
              <a:t>due </a:t>
            </a:r>
            <a:r>
              <a:rPr sz="2100" spc="-4" dirty="0">
                <a:latin typeface="Times New Roman"/>
                <a:cs typeface="Times New Roman"/>
              </a:rPr>
              <a:t>to tendency </a:t>
            </a:r>
            <a:r>
              <a:rPr sz="2100" dirty="0">
                <a:latin typeface="Times New Roman"/>
                <a:cs typeface="Times New Roman"/>
              </a:rPr>
              <a:t>of </a:t>
            </a:r>
            <a:r>
              <a:rPr sz="2100" spc="-4" dirty="0">
                <a:latin typeface="Times New Roman"/>
                <a:cs typeface="Times New Roman"/>
              </a:rPr>
              <a:t>two </a:t>
            </a:r>
            <a:r>
              <a:rPr sz="2100" dirty="0">
                <a:latin typeface="Times New Roman"/>
                <a:cs typeface="Times New Roman"/>
              </a:rPr>
              <a:t>or </a:t>
            </a:r>
            <a:r>
              <a:rPr sz="2100" spc="-4" dirty="0">
                <a:latin typeface="Times New Roman"/>
                <a:cs typeface="Times New Roman"/>
              </a:rPr>
              <a:t>more linked alleles to </a:t>
            </a:r>
            <a:r>
              <a:rPr sz="2100" dirty="0">
                <a:latin typeface="Times New Roman"/>
                <a:cs typeface="Times New Roman"/>
              </a:rPr>
              <a:t>be </a:t>
            </a:r>
            <a:r>
              <a:rPr sz="2100" spc="-4" dirty="0">
                <a:latin typeface="Times New Roman"/>
                <a:cs typeface="Times New Roman"/>
              </a:rPr>
              <a:t>inherited  together more often than expected. Such </a:t>
            </a:r>
            <a:r>
              <a:rPr sz="2100" dirty="0">
                <a:latin typeface="Times New Roman"/>
                <a:cs typeface="Times New Roman"/>
              </a:rPr>
              <a:t>groups of </a:t>
            </a:r>
            <a:r>
              <a:rPr sz="2100" spc="-4" dirty="0">
                <a:latin typeface="Times New Roman"/>
                <a:cs typeface="Times New Roman"/>
              </a:rPr>
              <a:t>genes have also been referred  to </a:t>
            </a:r>
            <a:r>
              <a:rPr sz="2100" spc="-8" dirty="0">
                <a:latin typeface="Times New Roman"/>
                <a:cs typeface="Times New Roman"/>
              </a:rPr>
              <a:t>as</a:t>
            </a:r>
            <a:r>
              <a:rPr sz="2100" dirty="0">
                <a:latin typeface="Times New Roman"/>
                <a:cs typeface="Times New Roman"/>
              </a:rPr>
              <a:t> </a:t>
            </a:r>
            <a:r>
              <a:rPr sz="2100" spc="-4" dirty="0">
                <a:latin typeface="Times New Roman"/>
                <a:cs typeface="Times New Roman"/>
              </a:rPr>
              <a:t>supergenes.</a:t>
            </a:r>
            <a:endParaRPr sz="2100">
              <a:latin typeface="Times New Roman"/>
              <a:cs typeface="Times New Roman"/>
            </a:endParaRPr>
          </a:p>
        </p:txBody>
      </p:sp>
      <p:sp>
        <p:nvSpPr>
          <p:cNvPr id="3" name="Slide Number Placeholder 2">
            <a:extLst>
              <a:ext uri="{FF2B5EF4-FFF2-40B4-BE49-F238E27FC236}">
                <a16:creationId xmlns:a16="http://schemas.microsoft.com/office/drawing/2014/main" xmlns="" id="{9E923B70-31A1-499E-A7ED-7B4BDB448CD7}"/>
              </a:ext>
            </a:extLst>
          </p:cNvPr>
          <p:cNvSpPr>
            <a:spLocks noGrp="1"/>
          </p:cNvSpPr>
          <p:nvPr>
            <p:ph type="sldNum" sz="quarter" idx="12"/>
          </p:nvPr>
        </p:nvSpPr>
        <p:spPr/>
        <p:txBody>
          <a:bodyPr/>
          <a:lstStyle/>
          <a:p>
            <a:fld id="{046F22CB-BF76-458B-8DA4-2E20B4908C9C}"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659184">
            <a:off x="2143722" y="2052755"/>
            <a:ext cx="4078081" cy="1200329"/>
          </a:xfrm>
          <a:prstGeom prst="rect">
            <a:avLst/>
          </a:prstGeom>
          <a:noFill/>
        </p:spPr>
        <p:txBody>
          <a:bodyPr wrap="square" rtlCol="0">
            <a:spAutoFit/>
          </a:bodyPr>
          <a:lstStyle/>
          <a:p>
            <a:r>
              <a:rPr lang="en-US" sz="7200" dirty="0">
                <a:solidFill>
                  <a:srgbClr val="0070C0"/>
                </a:solidFill>
                <a:latin typeface="Aharoni" pitchFamily="2" charset="-79"/>
                <a:cs typeface="Aharoni" pitchFamily="2" charset="-79"/>
              </a:rPr>
              <a:t>Thanks </a:t>
            </a:r>
          </a:p>
        </p:txBody>
      </p:sp>
      <p:sp>
        <p:nvSpPr>
          <p:cNvPr id="3" name="Slide Number Placeholder 2">
            <a:extLst>
              <a:ext uri="{FF2B5EF4-FFF2-40B4-BE49-F238E27FC236}">
                <a16:creationId xmlns:a16="http://schemas.microsoft.com/office/drawing/2014/main" xmlns="" id="{EA5162FF-AAB5-4C0D-BACE-7C9D8E948239}"/>
              </a:ext>
            </a:extLst>
          </p:cNvPr>
          <p:cNvSpPr>
            <a:spLocks noGrp="1"/>
          </p:cNvSpPr>
          <p:nvPr>
            <p:ph type="sldNum" sz="quarter" idx="12"/>
          </p:nvPr>
        </p:nvSpPr>
        <p:spPr/>
        <p:txBody>
          <a:bodyPr/>
          <a:lstStyle/>
          <a:p>
            <a:fld id="{046F22CB-BF76-458B-8DA4-2E20B4908C9C}" type="slidenum">
              <a:rPr lang="en-US" smtClean="0"/>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601980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Measurement</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990600"/>
            <a:ext cx="8229600" cy="3970318"/>
          </a:xfrm>
          <a:prstGeom prst="rect">
            <a:avLst/>
          </a:prstGeom>
          <a:noFill/>
        </p:spPr>
        <p:txBody>
          <a:bodyPr wrap="square" rtlCol="0">
            <a:spAutoFit/>
          </a:bodyPr>
          <a:lstStyle/>
          <a:p>
            <a:pPr algn="just">
              <a:buFont typeface="Wingdings" pitchFamily="2" charset="2"/>
              <a:buChar char="v"/>
            </a:pPr>
            <a:endParaRPr lang="en-US" sz="2800" dirty="0">
              <a:latin typeface="Andalus" pitchFamily="18" charset="-78"/>
              <a:cs typeface="Andalus" pitchFamily="18" charset="-78"/>
            </a:endParaRPr>
          </a:p>
          <a:p>
            <a:pPr algn="just">
              <a:buFont typeface="Wingdings" pitchFamily="2" charset="2"/>
              <a:buChar char="v"/>
            </a:pPr>
            <a:r>
              <a:rPr lang="en-US" sz="2800" dirty="0">
                <a:latin typeface="Times New Roman" panose="02020603050405020304" pitchFamily="18" charset="0"/>
                <a:cs typeface="Times New Roman" panose="02020603050405020304" pitchFamily="18" charset="0"/>
              </a:rPr>
              <a:t>Genetic variation within a population is commonly measured as :</a:t>
            </a:r>
          </a:p>
          <a:p>
            <a:pPr algn="just"/>
            <a:endParaRPr lang="en-US" sz="2800" dirty="0">
              <a:latin typeface="Times New Roman" panose="02020603050405020304" pitchFamily="18" charset="0"/>
              <a:cs typeface="Times New Roman" panose="02020603050405020304" pitchFamily="18" charset="0"/>
            </a:endParaRPr>
          </a:p>
          <a:p>
            <a:pPr marL="623888" algn="just">
              <a:buFont typeface="Wingdings" pitchFamily="2" charset="2"/>
              <a:buChar char="v"/>
            </a:pPr>
            <a:r>
              <a:rPr lang="en-US" sz="2800" dirty="0">
                <a:latin typeface="Times New Roman" panose="02020603050405020304" pitchFamily="18" charset="0"/>
                <a:cs typeface="Times New Roman" panose="02020603050405020304" pitchFamily="18" charset="0"/>
              </a:rPr>
              <a:t>The percentage of</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gene loci that are</a:t>
            </a:r>
            <a:r>
              <a:rPr lang="en-US" sz="2800" b="1" dirty="0">
                <a:latin typeface="Times New Roman" panose="02020603050405020304" pitchFamily="18" charset="0"/>
                <a:cs typeface="Times New Roman" panose="02020603050405020304" pitchFamily="18" charset="0"/>
              </a:rPr>
              <a:t> polymorphic</a:t>
            </a:r>
            <a:r>
              <a:rPr lang="en-US" sz="2800" dirty="0">
                <a:latin typeface="Times New Roman" panose="02020603050405020304" pitchFamily="18" charset="0"/>
                <a:cs typeface="Times New Roman" panose="02020603050405020304" pitchFamily="18" charset="0"/>
              </a:rPr>
              <a:t>  or</a:t>
            </a:r>
          </a:p>
          <a:p>
            <a:pPr marL="623888" algn="just">
              <a:buFont typeface="Wingdings" pitchFamily="2" charset="2"/>
              <a:buChar char="v"/>
            </a:pPr>
            <a:r>
              <a:rPr lang="en-US" sz="2800" dirty="0">
                <a:latin typeface="Times New Roman" panose="02020603050405020304" pitchFamily="18" charset="0"/>
                <a:cs typeface="Times New Roman" panose="02020603050405020304" pitchFamily="18" charset="0"/>
              </a:rPr>
              <a:t>The  percentage of gene loci in individuals that are</a:t>
            </a:r>
            <a:r>
              <a:rPr lang="en-US" sz="2800" b="1" dirty="0">
                <a:latin typeface="Times New Roman" panose="02020603050405020304" pitchFamily="18" charset="0"/>
                <a:cs typeface="Times New Roman" panose="02020603050405020304" pitchFamily="18" charset="0"/>
              </a:rPr>
              <a:t> heterozygous.</a:t>
            </a:r>
          </a:p>
          <a:p>
            <a:pPr algn="just">
              <a:buFont typeface="Wingdings" pitchFamily="2" charset="2"/>
              <a:buChar char="v"/>
            </a:pPr>
            <a:endParaRPr lang="en-US" sz="2800" dirty="0">
              <a:latin typeface="Andalus" pitchFamily="18" charset="-78"/>
              <a:cs typeface="Andalus" pitchFamily="18" charset="-78"/>
            </a:endParaRPr>
          </a:p>
        </p:txBody>
      </p:sp>
      <p:sp>
        <p:nvSpPr>
          <p:cNvPr id="5" name="Slide Number Placeholder 4">
            <a:extLst>
              <a:ext uri="{FF2B5EF4-FFF2-40B4-BE49-F238E27FC236}">
                <a16:creationId xmlns:a16="http://schemas.microsoft.com/office/drawing/2014/main" xmlns="" id="{812E4997-6358-4D84-AFA6-C1E92971AB74}"/>
              </a:ext>
            </a:extLst>
          </p:cNvPr>
          <p:cNvSpPr>
            <a:spLocks noGrp="1"/>
          </p:cNvSpPr>
          <p:nvPr>
            <p:ph type="sldNum" sz="quarter" idx="12"/>
          </p:nvPr>
        </p:nvSpPr>
        <p:spPr/>
        <p:txBody>
          <a:bodyPr/>
          <a:lstStyle/>
          <a:p>
            <a:fld id="{046F22CB-BF76-458B-8DA4-2E20B4908C9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46760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Causes of genetic variation</a:t>
            </a:r>
          </a:p>
          <a:p>
            <a:endParaRPr lang="en-US" sz="4000" dirty="0">
              <a:latin typeface="Aharoni" pitchFamily="2" charset="-79"/>
              <a:cs typeface="Aharoni" pitchFamily="2" charset="-79"/>
            </a:endParaRPr>
          </a:p>
        </p:txBody>
      </p:sp>
      <p:sp>
        <p:nvSpPr>
          <p:cNvPr id="3" name="TextBox 2"/>
          <p:cNvSpPr txBox="1"/>
          <p:nvPr/>
        </p:nvSpPr>
        <p:spPr>
          <a:xfrm>
            <a:off x="685800" y="1524000"/>
            <a:ext cx="7010400" cy="4547399"/>
          </a:xfrm>
          <a:prstGeom prst="rect">
            <a:avLst/>
          </a:prstGeom>
          <a:noFill/>
        </p:spPr>
        <p:txBody>
          <a:bodyPr wrap="square" rtlCol="0">
            <a:spAutoFit/>
          </a:bodyPr>
          <a:lstStyle/>
          <a:p>
            <a:pPr marL="12700">
              <a:lnSpc>
                <a:spcPct val="100000"/>
              </a:lnSpc>
              <a:spcBef>
                <a:spcPts val="770"/>
              </a:spcBef>
            </a:pPr>
            <a:r>
              <a:rPr lang="en-US" sz="2400" spc="-5" dirty="0">
                <a:latin typeface="Times New Roman" panose="02020603050405020304" pitchFamily="18" charset="0"/>
                <a:cs typeface="Times New Roman" panose="02020603050405020304" pitchFamily="18" charset="0"/>
              </a:rPr>
              <a:t>Genetic variation occurs mainly </a:t>
            </a:r>
            <a:r>
              <a:rPr lang="en-US" sz="2400" dirty="0">
                <a:latin typeface="Times New Roman" panose="02020603050405020304" pitchFamily="18" charset="0"/>
                <a:cs typeface="Times New Roman" panose="02020603050405020304" pitchFamily="18" charset="0"/>
              </a:rPr>
              <a:t>through</a:t>
            </a:r>
          </a:p>
          <a:p>
            <a:pPr marL="241300" indent="-229235">
              <a:lnSpc>
                <a:spcPct val="100000"/>
              </a:lnSpc>
              <a:spcBef>
                <a:spcPts val="670"/>
              </a:spcBef>
              <a:buFont typeface="Arial"/>
              <a:buChar char="•"/>
              <a:tabLst>
                <a:tab pos="241935" algn="l"/>
              </a:tabLst>
            </a:pPr>
            <a:r>
              <a:rPr lang="en-US" sz="2400" spc="-5" dirty="0">
                <a:latin typeface="Times New Roman" panose="02020603050405020304" pitchFamily="18" charset="0"/>
                <a:cs typeface="Times New Roman" panose="02020603050405020304" pitchFamily="18" charset="0"/>
              </a:rPr>
              <a:t>DNA</a:t>
            </a:r>
            <a:r>
              <a:rPr lang="en-US" sz="2400" spc="-13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mutation</a:t>
            </a:r>
          </a:p>
          <a:p>
            <a:pPr marL="241300" indent="-229235">
              <a:lnSpc>
                <a:spcPct val="100000"/>
              </a:lnSpc>
              <a:spcBef>
                <a:spcPts val="665"/>
              </a:spcBef>
              <a:buFont typeface="Arial"/>
              <a:buChar char="•"/>
              <a:tabLst>
                <a:tab pos="241935" algn="l"/>
              </a:tabLst>
            </a:pPr>
            <a:r>
              <a:rPr lang="en-US" sz="2400" spc="-5" dirty="0">
                <a:latin typeface="Times New Roman" panose="02020603050405020304" pitchFamily="18" charset="0"/>
                <a:cs typeface="Times New Roman" panose="02020603050405020304" pitchFamily="18" charset="0"/>
              </a:rPr>
              <a:t>Gene </a:t>
            </a:r>
            <a:r>
              <a:rPr lang="en-US" sz="2400" dirty="0">
                <a:latin typeface="Times New Roman" panose="02020603050405020304" pitchFamily="18" charset="0"/>
                <a:cs typeface="Times New Roman" panose="02020603050405020304" pitchFamily="18" charset="0"/>
              </a:rPr>
              <a:t>flow </a:t>
            </a:r>
            <a:r>
              <a:rPr lang="en-US" sz="2400" spc="-10" dirty="0">
                <a:latin typeface="Times New Roman" panose="02020603050405020304" pitchFamily="18" charset="0"/>
                <a:cs typeface="Times New Roman" panose="02020603050405020304" pitchFamily="18" charset="0"/>
              </a:rPr>
              <a:t>(movement </a:t>
            </a:r>
            <a:r>
              <a:rPr lang="en-US" sz="2400" dirty="0">
                <a:latin typeface="Times New Roman" panose="02020603050405020304" pitchFamily="18" charset="0"/>
                <a:cs typeface="Times New Roman" panose="02020603050405020304" pitchFamily="18" charset="0"/>
              </a:rPr>
              <a:t>of </a:t>
            </a:r>
            <a:r>
              <a:rPr lang="en-US" sz="2400" spc="-5" dirty="0">
                <a:latin typeface="Times New Roman" panose="02020603050405020304" pitchFamily="18" charset="0"/>
                <a:cs typeface="Times New Roman" panose="02020603050405020304" pitchFamily="18" charset="0"/>
              </a:rPr>
              <a:t>genes </a:t>
            </a:r>
            <a:r>
              <a:rPr lang="en-US" sz="2400" dirty="0">
                <a:latin typeface="Times New Roman" panose="02020603050405020304" pitchFamily="18" charset="0"/>
                <a:cs typeface="Times New Roman" panose="02020603050405020304" pitchFamily="18" charset="0"/>
              </a:rPr>
              <a:t>from one </a:t>
            </a:r>
            <a:r>
              <a:rPr lang="en-US" sz="2400" spc="-5" dirty="0">
                <a:latin typeface="Times New Roman" panose="02020603050405020304" pitchFamily="18" charset="0"/>
                <a:cs typeface="Times New Roman" panose="02020603050405020304" pitchFamily="18" charset="0"/>
              </a:rPr>
              <a:t>population to</a:t>
            </a:r>
            <a:r>
              <a:rPr lang="en-US" sz="2400" spc="3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another)</a:t>
            </a:r>
          </a:p>
          <a:p>
            <a:pPr marL="329565" indent="-317500">
              <a:lnSpc>
                <a:spcPct val="100000"/>
              </a:lnSpc>
              <a:spcBef>
                <a:spcPts val="660"/>
              </a:spcBef>
              <a:buFont typeface="Arial"/>
              <a:buChar char="•"/>
              <a:tabLst>
                <a:tab pos="329565" algn="l"/>
                <a:tab pos="330200" algn="l"/>
              </a:tabLst>
            </a:pPr>
            <a:r>
              <a:rPr lang="en-US" sz="2400" spc="-5" dirty="0">
                <a:latin typeface="Times New Roman" panose="02020603050405020304" pitchFamily="18" charset="0"/>
                <a:cs typeface="Times New Roman" panose="02020603050405020304" pitchFamily="18" charset="0"/>
              </a:rPr>
              <a:t>Sexual</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reproduction</a:t>
            </a:r>
          </a:p>
          <a:p>
            <a:pPr>
              <a:lnSpc>
                <a:spcPct val="100000"/>
              </a:lnSpc>
              <a:spcBef>
                <a:spcPts val="15"/>
              </a:spcBef>
            </a:pPr>
            <a:endParaRPr lang="en-US" sz="2400" dirty="0">
              <a:latin typeface="Times New Roman" panose="02020603050405020304" pitchFamily="18" charset="0"/>
              <a:cs typeface="Times New Roman" panose="02020603050405020304" pitchFamily="18" charset="0"/>
            </a:endParaRPr>
          </a:p>
          <a:p>
            <a:pPr marL="12700" marR="5080" algn="just">
              <a:lnSpc>
                <a:spcPts val="3020"/>
              </a:lnSpc>
            </a:pPr>
            <a:r>
              <a:rPr lang="en-US" sz="2400" spc="-5" dirty="0">
                <a:latin typeface="Times New Roman" panose="02020603050405020304" pitchFamily="18" charset="0"/>
                <a:cs typeface="Times New Roman" panose="02020603050405020304" pitchFamily="18" charset="0"/>
              </a:rPr>
              <a:t>Due to the fact that environments are unstable, populations that </a:t>
            </a:r>
            <a:r>
              <a:rPr lang="en-US" sz="2400" spc="-10" dirty="0">
                <a:latin typeface="Times New Roman" panose="02020603050405020304" pitchFamily="18" charset="0"/>
                <a:cs typeface="Times New Roman" panose="02020603050405020304" pitchFamily="18" charset="0"/>
              </a:rPr>
              <a:t>are  </a:t>
            </a:r>
            <a:r>
              <a:rPr lang="en-US" sz="2400" spc="-5" dirty="0">
                <a:latin typeface="Times New Roman" panose="02020603050405020304" pitchFamily="18" charset="0"/>
                <a:cs typeface="Times New Roman" panose="02020603050405020304" pitchFamily="18" charset="0"/>
              </a:rPr>
              <a:t>genetically variable will </a:t>
            </a:r>
            <a:r>
              <a:rPr lang="en-US" sz="2400" dirty="0">
                <a:latin typeface="Times New Roman" panose="02020603050405020304" pitchFamily="18" charset="0"/>
                <a:cs typeface="Times New Roman" panose="02020603050405020304" pitchFamily="18" charset="0"/>
              </a:rPr>
              <a:t>be </a:t>
            </a:r>
            <a:r>
              <a:rPr lang="en-US" sz="2400" spc="-5" dirty="0">
                <a:latin typeface="Times New Roman" panose="02020603050405020304" pitchFamily="18" charset="0"/>
                <a:cs typeface="Times New Roman" panose="02020603050405020304" pitchFamily="18" charset="0"/>
              </a:rPr>
              <a:t>able </a:t>
            </a:r>
            <a:r>
              <a:rPr lang="en-US" sz="2400" dirty="0">
                <a:latin typeface="Times New Roman" panose="02020603050405020304" pitchFamily="18" charset="0"/>
                <a:cs typeface="Times New Roman" panose="02020603050405020304" pitchFamily="18" charset="0"/>
              </a:rPr>
              <a:t>to </a:t>
            </a:r>
            <a:r>
              <a:rPr lang="en-US" sz="2400" spc="-5" dirty="0">
                <a:latin typeface="Times New Roman" panose="02020603050405020304" pitchFamily="18" charset="0"/>
                <a:cs typeface="Times New Roman" panose="02020603050405020304" pitchFamily="18" charset="0"/>
              </a:rPr>
              <a:t>adapt to changing situations better  than </a:t>
            </a:r>
            <a:r>
              <a:rPr lang="en-US" sz="2400" dirty="0">
                <a:latin typeface="Times New Roman" panose="02020603050405020304" pitchFamily="18" charset="0"/>
                <a:cs typeface="Times New Roman" panose="02020603050405020304" pitchFamily="18" charset="0"/>
              </a:rPr>
              <a:t>those </a:t>
            </a:r>
            <a:r>
              <a:rPr lang="en-US" sz="2400" spc="-5" dirty="0">
                <a:latin typeface="Times New Roman" panose="02020603050405020304" pitchFamily="18" charset="0"/>
                <a:cs typeface="Times New Roman" panose="02020603050405020304" pitchFamily="18" charset="0"/>
              </a:rPr>
              <a:t>that </a:t>
            </a:r>
            <a:r>
              <a:rPr lang="en-US" sz="2400" dirty="0">
                <a:latin typeface="Times New Roman" panose="02020603050405020304" pitchFamily="18" charset="0"/>
                <a:cs typeface="Times New Roman" panose="02020603050405020304" pitchFamily="18" charset="0"/>
              </a:rPr>
              <a:t>do not </a:t>
            </a:r>
            <a:r>
              <a:rPr lang="en-US" sz="2400" spc="-5" dirty="0">
                <a:latin typeface="Times New Roman" panose="02020603050405020304" pitchFamily="18" charset="0"/>
                <a:cs typeface="Times New Roman" panose="02020603050405020304" pitchFamily="18" charset="0"/>
              </a:rPr>
              <a:t>contain genetic</a:t>
            </a:r>
            <a:r>
              <a:rPr lang="en-US" sz="2400" spc="-6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variation.</a:t>
            </a:r>
          </a:p>
          <a:p>
            <a:pPr marL="457200" indent="-457200">
              <a:buFont typeface="Arial" panose="020B0604020202020204" pitchFamily="34" charset="0"/>
              <a:buChar char="•"/>
            </a:pPr>
            <a:endParaRPr lang="en-US" sz="2800" dirty="0">
              <a:latin typeface="Andalus" pitchFamily="18" charset="-78"/>
              <a:cs typeface="Andalus" pitchFamily="18" charset="-78"/>
            </a:endParaRPr>
          </a:p>
        </p:txBody>
      </p:sp>
      <p:sp>
        <p:nvSpPr>
          <p:cNvPr id="5" name="Slide Number Placeholder 4">
            <a:extLst>
              <a:ext uri="{FF2B5EF4-FFF2-40B4-BE49-F238E27FC236}">
                <a16:creationId xmlns:a16="http://schemas.microsoft.com/office/drawing/2014/main" xmlns="" id="{0808DDE2-F51E-43D4-8CC7-7F5800770B23}"/>
              </a:ext>
            </a:extLst>
          </p:cNvPr>
          <p:cNvSpPr>
            <a:spLocks noGrp="1"/>
          </p:cNvSpPr>
          <p:nvPr>
            <p:ph type="sldNum" sz="quarter" idx="12"/>
          </p:nvPr>
        </p:nvSpPr>
        <p:spPr/>
        <p:txBody>
          <a:bodyPr/>
          <a:lstStyle/>
          <a:p>
            <a:fld id="{046F22CB-BF76-458B-8DA4-2E20B4908C9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50292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Forms</a:t>
            </a:r>
          </a:p>
        </p:txBody>
      </p:sp>
      <p:sp>
        <p:nvSpPr>
          <p:cNvPr id="4" name="TextBox 3"/>
          <p:cNvSpPr txBox="1"/>
          <p:nvPr/>
        </p:nvSpPr>
        <p:spPr>
          <a:xfrm>
            <a:off x="381000" y="1219200"/>
            <a:ext cx="8763000" cy="3539430"/>
          </a:xfrm>
          <a:prstGeom prst="rect">
            <a:avLst/>
          </a:prstGeom>
          <a:noFill/>
        </p:spPr>
        <p:txBody>
          <a:bodyPr wrap="square" rtlCol="0">
            <a:spAutoFit/>
          </a:bodyPr>
          <a:lstStyle/>
          <a:p>
            <a:pPr>
              <a:buFont typeface="Wingdings" pitchFamily="2" charset="2"/>
              <a:buChar char="v"/>
            </a:pPr>
            <a:r>
              <a:rPr lang="en-US" sz="2800" dirty="0">
                <a:latin typeface="Times New Roman" panose="02020603050405020304" pitchFamily="18" charset="0"/>
                <a:cs typeface="Times New Roman" panose="02020603050405020304" pitchFamily="18" charset="0"/>
              </a:rPr>
              <a:t>Genetic variation can be divided into different forms</a:t>
            </a:r>
          </a:p>
          <a:p>
            <a:endParaRPr lang="en-US" sz="2800" dirty="0">
              <a:latin typeface="Times New Roman" panose="02020603050405020304" pitchFamily="18" charset="0"/>
              <a:cs typeface="Times New Roman" panose="02020603050405020304" pitchFamily="18" charset="0"/>
            </a:endParaRPr>
          </a:p>
          <a:p>
            <a:pPr>
              <a:buFont typeface="Wingdings" pitchFamily="2" charset="2"/>
              <a:buChar char="v"/>
            </a:pPr>
            <a:r>
              <a:rPr lang="en-US" sz="2800" b="1" dirty="0">
                <a:latin typeface="Times New Roman" panose="02020603050405020304" pitchFamily="18" charset="0"/>
                <a:cs typeface="Times New Roman" panose="02020603050405020304" pitchFamily="18" charset="0"/>
              </a:rPr>
              <a:t>Small-scale sequence variation</a:t>
            </a:r>
            <a:r>
              <a:rPr lang="en-US" sz="2800" dirty="0">
                <a:latin typeface="Times New Roman" panose="02020603050405020304" pitchFamily="18" charset="0"/>
                <a:cs typeface="Times New Roman" panose="02020603050405020304" pitchFamily="18" charset="0"/>
              </a:rPr>
              <a:t> (&lt;1 </a:t>
            </a:r>
            <a:r>
              <a:rPr lang="en-US" sz="2800" dirty="0" err="1">
                <a:latin typeface="Times New Roman" panose="02020603050405020304" pitchFamily="18" charset="0"/>
                <a:cs typeface="Times New Roman" panose="02020603050405020304" pitchFamily="18" charset="0"/>
              </a:rPr>
              <a:t>kilobase</a:t>
            </a:r>
            <a:r>
              <a:rPr lang="en-US" sz="2800" dirty="0">
                <a:latin typeface="Times New Roman" panose="02020603050405020304" pitchFamily="18" charset="0"/>
                <a:cs typeface="Times New Roman" panose="02020603050405020304" pitchFamily="18" charset="0"/>
              </a:rPr>
              <a:t>, kb)</a:t>
            </a:r>
          </a:p>
          <a:p>
            <a:endParaRPr lang="en-US" sz="2800" dirty="0">
              <a:latin typeface="Times New Roman" panose="02020603050405020304" pitchFamily="18" charset="0"/>
              <a:cs typeface="Times New Roman" panose="02020603050405020304" pitchFamily="18" charset="0"/>
            </a:endParaRPr>
          </a:p>
          <a:p>
            <a:pPr>
              <a:buFont typeface="Wingdings" pitchFamily="2" charset="2"/>
              <a:buChar char="v"/>
            </a:pPr>
            <a:r>
              <a:rPr lang="en-US" sz="2800" b="1" dirty="0">
                <a:latin typeface="Times New Roman" panose="02020603050405020304" pitchFamily="18" charset="0"/>
                <a:cs typeface="Times New Roman" panose="02020603050405020304" pitchFamily="18" charset="0"/>
              </a:rPr>
              <a:t>Large-scale </a:t>
            </a:r>
            <a:r>
              <a:rPr lang="en-US" sz="2800" b="1" dirty="0">
                <a:solidFill>
                  <a:srgbClr val="0070C0"/>
                </a:solidFill>
                <a:latin typeface="Times New Roman" panose="02020603050405020304" pitchFamily="18" charset="0"/>
                <a:cs typeface="Times New Roman" panose="02020603050405020304" pitchFamily="18" charset="0"/>
                <a:hlinkClick r:id="rId2" tooltip="Structural variation"/>
              </a:rPr>
              <a:t>structural variation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(&gt;1 </a:t>
            </a:r>
            <a:r>
              <a:rPr lang="en-US" sz="2800" dirty="0">
                <a:latin typeface="Times New Roman" panose="02020603050405020304" pitchFamily="18" charset="0"/>
                <a:cs typeface="Times New Roman" panose="02020603050405020304" pitchFamily="18" charset="0"/>
              </a:rPr>
              <a:t>kb) can be either </a:t>
            </a:r>
            <a:r>
              <a:rPr lang="en-US" sz="2800" b="1" dirty="0">
                <a:latin typeface="Times New Roman" panose="02020603050405020304" pitchFamily="18" charset="0"/>
                <a:cs typeface="Times New Roman" panose="02020603050405020304" pitchFamily="18" charset="0"/>
                <a:hlinkClick r:id="rId3" tooltip="Copy number variation"/>
              </a:rPr>
              <a:t>copy number variation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4" tooltip="Deletion (genetics)"/>
              </a:rPr>
              <a:t>loss</a:t>
            </a:r>
            <a:r>
              <a:rPr lang="en-US" sz="2800" dirty="0">
                <a:latin typeface="Times New Roman" panose="02020603050405020304" pitchFamily="18" charset="0"/>
                <a:cs typeface="Times New Roman" panose="02020603050405020304" pitchFamily="18" charset="0"/>
              </a:rPr>
              <a:t> or </a:t>
            </a:r>
            <a:r>
              <a:rPr lang="en-US" sz="2800" dirty="0">
                <a:latin typeface="Times New Roman" panose="02020603050405020304" pitchFamily="18" charset="0"/>
                <a:cs typeface="Times New Roman" panose="02020603050405020304" pitchFamily="18" charset="0"/>
                <a:hlinkClick r:id="rId5" tooltip="Gene duplication"/>
              </a:rPr>
              <a:t>gain</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hlinkClick r:id="rId6" tooltip="Chromosomal rearrangement"/>
              </a:rPr>
              <a:t>chromosomal rearrangement</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7" tooltip="Chromosomal translocation"/>
              </a:rPr>
              <a:t>translocation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8" tooltip="Chromosomal inversion"/>
              </a:rPr>
              <a:t>inversion</a:t>
            </a:r>
            <a:r>
              <a:rPr lang="en-US" sz="2800" dirty="0">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xmlns="" id="{89444B9B-25C5-4079-A0D0-9DD74055C185}"/>
              </a:ext>
            </a:extLst>
          </p:cNvPr>
          <p:cNvSpPr>
            <a:spLocks noGrp="1"/>
          </p:cNvSpPr>
          <p:nvPr>
            <p:ph type="sldNum" sz="quarter" idx="12"/>
          </p:nvPr>
        </p:nvSpPr>
        <p:spPr/>
        <p:txBody>
          <a:bodyPr/>
          <a:lstStyle/>
          <a:p>
            <a:fld id="{046F22CB-BF76-458B-8DA4-2E20B4908C9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28600"/>
            <a:ext cx="76962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Why Allele frequency changes?</a:t>
            </a:r>
          </a:p>
        </p:txBody>
      </p:sp>
      <p:sp>
        <p:nvSpPr>
          <p:cNvPr id="4" name="TextBox 3"/>
          <p:cNvSpPr txBox="1"/>
          <p:nvPr/>
        </p:nvSpPr>
        <p:spPr>
          <a:xfrm>
            <a:off x="533400" y="1628534"/>
            <a:ext cx="7467600"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Five evolutionary forces can significantly alter the allele frequencies of a population which are given below:</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342900" indent="-342900">
              <a:buAutoNum type="arabicPeriod"/>
            </a:pPr>
            <a:r>
              <a:rPr lang="en-US" sz="2800" dirty="0">
                <a:latin typeface="Times New Roman" panose="02020603050405020304" pitchFamily="18" charset="0"/>
                <a:cs typeface="Times New Roman" panose="02020603050405020304" pitchFamily="18" charset="0"/>
              </a:rPr>
              <a:t>Mutation</a:t>
            </a:r>
          </a:p>
          <a:p>
            <a:pPr marL="342900" indent="-342900">
              <a:buAutoNum type="arabicPeriod"/>
            </a:pPr>
            <a:r>
              <a:rPr lang="en-US" sz="2800" dirty="0">
                <a:latin typeface="Times New Roman" panose="02020603050405020304" pitchFamily="18" charset="0"/>
                <a:cs typeface="Times New Roman" panose="02020603050405020304" pitchFamily="18" charset="0"/>
              </a:rPr>
              <a:t>2. Migration</a:t>
            </a:r>
          </a:p>
          <a:p>
            <a:r>
              <a:rPr lang="en-US" sz="2800" dirty="0">
                <a:latin typeface="Times New Roman" panose="02020603050405020304" pitchFamily="18" charset="0"/>
                <a:cs typeface="Times New Roman" panose="02020603050405020304" pitchFamily="18" charset="0"/>
              </a:rPr>
              <a:t>3. Genetic drift</a:t>
            </a:r>
          </a:p>
          <a:p>
            <a:r>
              <a:rPr lang="en-US" sz="2800" dirty="0">
                <a:latin typeface="Times New Roman" panose="02020603050405020304" pitchFamily="18" charset="0"/>
                <a:cs typeface="Times New Roman" panose="02020603050405020304" pitchFamily="18" charset="0"/>
              </a:rPr>
              <a:t>4. Non random mating</a:t>
            </a:r>
          </a:p>
          <a:p>
            <a:r>
              <a:rPr lang="en-US" sz="2800" dirty="0">
                <a:latin typeface="Times New Roman" panose="02020603050405020304" pitchFamily="18" charset="0"/>
                <a:cs typeface="Times New Roman" panose="02020603050405020304" pitchFamily="18" charset="0"/>
              </a:rPr>
              <a:t>5. Selection</a:t>
            </a:r>
          </a:p>
          <a:p>
            <a:endParaRPr lang="en-US" sz="2800" dirty="0">
              <a:latin typeface="Andalus" pitchFamily="18" charset="-78"/>
              <a:cs typeface="Andalus" pitchFamily="18" charset="-78"/>
            </a:endParaRPr>
          </a:p>
        </p:txBody>
      </p:sp>
      <p:sp>
        <p:nvSpPr>
          <p:cNvPr id="2" name="Slide Number Placeholder 1">
            <a:extLst>
              <a:ext uri="{FF2B5EF4-FFF2-40B4-BE49-F238E27FC236}">
                <a16:creationId xmlns:a16="http://schemas.microsoft.com/office/drawing/2014/main" xmlns="" id="{B0B80376-C8D3-48D8-B8A4-41CAC412C528}"/>
              </a:ext>
            </a:extLst>
          </p:cNvPr>
          <p:cNvSpPr>
            <a:spLocks noGrp="1"/>
          </p:cNvSpPr>
          <p:nvPr>
            <p:ph type="sldNum" sz="quarter" idx="12"/>
          </p:nvPr>
        </p:nvSpPr>
        <p:spPr/>
        <p:txBody>
          <a:bodyPr/>
          <a:lstStyle/>
          <a:p>
            <a:fld id="{046F22CB-BF76-458B-8DA4-2E20B4908C9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3505200" cy="646331"/>
          </a:xfrm>
          <a:prstGeom prst="rect">
            <a:avLst/>
          </a:prstGeom>
          <a:noFill/>
        </p:spPr>
        <p:txBody>
          <a:bodyPr wrap="square" rtlCol="0">
            <a:spAutoFit/>
          </a:bodyPr>
          <a:lstStyle/>
          <a:p>
            <a:pPr marL="742950" indent="-742950">
              <a:buFont typeface="+mj-lt"/>
              <a:buAutoNum type="arabicPeriod"/>
            </a:pPr>
            <a:r>
              <a:rPr lang="en-US" sz="3600" dirty="0">
                <a:latin typeface="Times New Roman" panose="02020603050405020304" pitchFamily="18" charset="0"/>
                <a:cs typeface="Times New Roman" panose="02020603050405020304" pitchFamily="18" charset="0"/>
              </a:rPr>
              <a:t>Mutation:</a:t>
            </a:r>
          </a:p>
        </p:txBody>
      </p:sp>
      <p:sp>
        <p:nvSpPr>
          <p:cNvPr id="3" name="TextBox 2"/>
          <p:cNvSpPr txBox="1"/>
          <p:nvPr/>
        </p:nvSpPr>
        <p:spPr>
          <a:xfrm>
            <a:off x="533400" y="1676400"/>
            <a:ext cx="5029200" cy="1815882"/>
          </a:xfrm>
          <a:prstGeom prst="rect">
            <a:avLst/>
          </a:prstGeom>
          <a:noFill/>
        </p:spPr>
        <p:txBody>
          <a:bodyPr wrap="square" rtlCol="0">
            <a:spAutoFit/>
          </a:bodyPr>
          <a:lstStyle/>
          <a:p>
            <a:pPr>
              <a:buFont typeface="Arial" pitchFamily="34" charset="0"/>
              <a:buChar char="•"/>
            </a:pPr>
            <a:r>
              <a:rPr lang="en-US" sz="2800" dirty="0">
                <a:latin typeface="Times New Roman" panose="02020603050405020304" pitchFamily="18" charset="0"/>
                <a:cs typeface="Times New Roman" panose="02020603050405020304" pitchFamily="18" charset="0"/>
              </a:rPr>
              <a:t>Errors in DNA replication</a:t>
            </a:r>
          </a:p>
          <a:p>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The ultimate sources of new variation </a:t>
            </a:r>
          </a:p>
        </p:txBody>
      </p:sp>
      <p:pic>
        <p:nvPicPr>
          <p:cNvPr id="44034" name="Picture 2" descr="Substitution Mutation: Definition, Examples, Types | Biology ..."/>
          <p:cNvPicPr>
            <a:picLocks noChangeAspect="1" noChangeArrowheads="1"/>
          </p:cNvPicPr>
          <p:nvPr/>
        </p:nvPicPr>
        <p:blipFill>
          <a:blip r:embed="rId2"/>
          <a:srcRect/>
          <a:stretch>
            <a:fillRect/>
          </a:stretch>
        </p:blipFill>
        <p:spPr bwMode="auto">
          <a:xfrm>
            <a:off x="5257800" y="1600200"/>
            <a:ext cx="3886200" cy="3200400"/>
          </a:xfrm>
          <a:prstGeom prst="rect">
            <a:avLst/>
          </a:prstGeom>
          <a:noFill/>
        </p:spPr>
      </p:pic>
      <p:sp>
        <p:nvSpPr>
          <p:cNvPr id="4" name="Slide Number Placeholder 3">
            <a:extLst>
              <a:ext uri="{FF2B5EF4-FFF2-40B4-BE49-F238E27FC236}">
                <a16:creationId xmlns:a16="http://schemas.microsoft.com/office/drawing/2014/main" xmlns="" id="{05617574-DEA3-4B6E-9FF7-C310B6EE1596}"/>
              </a:ext>
            </a:extLst>
          </p:cNvPr>
          <p:cNvSpPr>
            <a:spLocks noGrp="1"/>
          </p:cNvSpPr>
          <p:nvPr>
            <p:ph type="sldNum" sz="quarter" idx="12"/>
          </p:nvPr>
        </p:nvSpPr>
        <p:spPr/>
        <p:txBody>
          <a:bodyPr/>
          <a:lstStyle/>
          <a:p>
            <a:fld id="{046F22CB-BF76-458B-8DA4-2E20B4908C9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952" y="163859"/>
            <a:ext cx="5181600" cy="1200329"/>
          </a:xfrm>
          <a:prstGeom prst="rect">
            <a:avLst/>
          </a:prstGeom>
          <a:noFill/>
        </p:spPr>
        <p:txBody>
          <a:bodyPr wrap="square" rtlCol="0">
            <a:spAutoFit/>
          </a:bodyPr>
          <a:lstStyle/>
          <a:p>
            <a:r>
              <a:rPr lang="en-US" sz="3600" dirty="0">
                <a:latin typeface="+mj-lt"/>
                <a:cs typeface="Aharoni" pitchFamily="2" charset="-79"/>
              </a:rPr>
              <a:t>2 </a:t>
            </a:r>
            <a:r>
              <a:rPr lang="en-US" sz="3600" dirty="0">
                <a:latin typeface="Times New Roman" panose="02020603050405020304" pitchFamily="18" charset="0"/>
                <a:cs typeface="Times New Roman" panose="02020603050405020304" pitchFamily="18" charset="0"/>
              </a:rPr>
              <a:t>Migration:</a:t>
            </a:r>
          </a:p>
          <a:p>
            <a:endParaRPr lang="en-US" sz="3600" dirty="0">
              <a:latin typeface="Aharoni" pitchFamily="2" charset="-79"/>
              <a:cs typeface="Aharoni" pitchFamily="2" charset="-79"/>
            </a:endParaRPr>
          </a:p>
        </p:txBody>
      </p:sp>
      <p:sp>
        <p:nvSpPr>
          <p:cNvPr id="4" name="TextBox 3"/>
          <p:cNvSpPr txBox="1"/>
          <p:nvPr/>
        </p:nvSpPr>
        <p:spPr>
          <a:xfrm>
            <a:off x="228600" y="764024"/>
            <a:ext cx="6172200" cy="6093976"/>
          </a:xfrm>
          <a:prstGeom prst="rect">
            <a:avLst/>
          </a:prstGeom>
          <a:noFill/>
        </p:spPr>
        <p:txBody>
          <a:bodyPr wrap="square" rtlCol="0">
            <a:spAutoFit/>
          </a:bodyPr>
          <a:lstStyle/>
          <a:p>
            <a:pPr>
              <a:buFont typeface="Arial" pitchFamily="34" charset="0"/>
              <a:buChar char="•"/>
            </a:pPr>
            <a:r>
              <a:rPr lang="en-US" sz="2800" dirty="0">
                <a:latin typeface="Times New Roman" panose="02020603050405020304" pitchFamily="18" charset="0"/>
                <a:cs typeface="Times New Roman" panose="02020603050405020304" pitchFamily="18" charset="0"/>
              </a:rPr>
              <a:t>Movement of individuals from one population to another.</a:t>
            </a:r>
          </a:p>
          <a:p>
            <a:pPr defTabSz="115888"/>
            <a:r>
              <a:rPr lang="en-US" sz="2800" dirty="0">
                <a:latin typeface="Times New Roman" panose="02020603050405020304" pitchFamily="18" charset="0"/>
                <a:cs typeface="Times New Roman" panose="02020603050405020304" pitchFamily="18" charset="0"/>
              </a:rPr>
              <a:t> </a:t>
            </a:r>
          </a:p>
          <a:p>
            <a:pPr>
              <a:buFont typeface="Arial" pitchFamily="34" charset="0"/>
              <a:buChar char="•"/>
            </a:pPr>
            <a:r>
              <a:rPr lang="en-US" sz="2800" dirty="0">
                <a:latin typeface="Times New Roman" panose="02020603050405020304" pitchFamily="18" charset="0"/>
                <a:cs typeface="Times New Roman" panose="02020603050405020304" pitchFamily="18" charset="0"/>
              </a:rPr>
              <a:t>occupy in mobile organism </a:t>
            </a:r>
            <a:r>
              <a:rPr lang="en-US" sz="2800" dirty="0" err="1">
                <a:latin typeface="Times New Roman" panose="02020603050405020304" pitchFamily="18" charset="0"/>
                <a:cs typeface="Times New Roman" panose="02020603050405020304" pitchFamily="18" charset="0"/>
              </a:rPr>
              <a:t>i.e</a:t>
            </a:r>
            <a:r>
              <a:rPr lang="en-US" sz="2800" dirty="0">
                <a:latin typeface="Times New Roman" panose="02020603050405020304" pitchFamily="18" charset="0"/>
                <a:cs typeface="Times New Roman" panose="02020603050405020304" pitchFamily="18" charset="0"/>
              </a:rPr>
              <a:t> insects</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There are two types of migration in population.</a:t>
            </a:r>
          </a:p>
          <a:p>
            <a:endParaRPr lang="en-US" dirty="0">
              <a:latin typeface="Times New Roman" panose="02020603050405020304" pitchFamily="18" charset="0"/>
              <a:cs typeface="Times New Roman" panose="02020603050405020304" pitchFamily="18" charset="0"/>
            </a:endParaRPr>
          </a:p>
          <a:p>
            <a:pPr marL="1089025" lvl="0" indent="-58738">
              <a:buFont typeface="Wingdings" pitchFamily="2" charset="2"/>
              <a:buChar char="q"/>
            </a:pPr>
            <a:r>
              <a:rPr lang="en-US" sz="2800" b="1" dirty="0">
                <a:latin typeface="Times New Roman" panose="02020603050405020304" pitchFamily="18" charset="0"/>
                <a:cs typeface="Times New Roman" panose="02020603050405020304" pitchFamily="18" charset="0"/>
              </a:rPr>
              <a:t>Immigration</a:t>
            </a:r>
            <a:r>
              <a:rPr lang="en-US" sz="2800" dirty="0">
                <a:latin typeface="Times New Roman" panose="02020603050405020304" pitchFamily="18" charset="0"/>
                <a:cs typeface="Times New Roman" panose="02020603050405020304" pitchFamily="18" charset="0"/>
              </a:rPr>
              <a:t> (movement into a population)</a:t>
            </a:r>
          </a:p>
          <a:p>
            <a:pPr marL="1089025" lvl="0" indent="-58738">
              <a:buFont typeface="Wingdings" pitchFamily="2" charset="2"/>
              <a:buChar char="q"/>
            </a:pPr>
            <a:endParaRPr lang="en-US" sz="2800" dirty="0">
              <a:latin typeface="Times New Roman" panose="02020603050405020304" pitchFamily="18" charset="0"/>
              <a:cs typeface="Times New Roman" panose="02020603050405020304" pitchFamily="18" charset="0"/>
            </a:endParaRPr>
          </a:p>
          <a:p>
            <a:pPr marL="1089025" indent="-58738">
              <a:buFont typeface="Wingdings" pitchFamily="2" charset="2"/>
              <a:buChar char="q"/>
            </a:pPr>
            <a:r>
              <a:rPr lang="en-US" sz="2800" b="1" dirty="0">
                <a:latin typeface="Times New Roman" panose="02020603050405020304" pitchFamily="18" charset="0"/>
                <a:cs typeface="Times New Roman" panose="02020603050405020304" pitchFamily="18" charset="0"/>
              </a:rPr>
              <a:t>Emigration</a:t>
            </a:r>
            <a:r>
              <a:rPr lang="en-US" sz="2800" dirty="0">
                <a:latin typeface="Times New Roman" panose="02020603050405020304" pitchFamily="18" charset="0"/>
                <a:cs typeface="Times New Roman" panose="02020603050405020304" pitchFamily="18" charset="0"/>
              </a:rPr>
              <a:t>(movement out of a population</a:t>
            </a:r>
            <a:r>
              <a:rPr lang="en-US" dirty="0">
                <a:latin typeface="Times New Roman" panose="02020603050405020304" pitchFamily="18" charset="0"/>
                <a:cs typeface="Times New Roman" panose="02020603050405020304" pitchFamily="18" charset="0"/>
              </a:rPr>
              <a:t>)</a:t>
            </a:r>
          </a:p>
          <a:p>
            <a:pPr lvl="0"/>
            <a:endParaRPr lang="en-US" dirty="0"/>
          </a:p>
          <a:p>
            <a:endParaRPr lang="en-US" dirty="0"/>
          </a:p>
        </p:txBody>
      </p:sp>
      <p:pic>
        <p:nvPicPr>
          <p:cNvPr id="43010" name="Picture 2" descr="Migration OF INSECTS"/>
          <p:cNvPicPr>
            <a:picLocks noChangeAspect="1" noChangeArrowheads="1"/>
          </p:cNvPicPr>
          <p:nvPr/>
        </p:nvPicPr>
        <p:blipFill>
          <a:blip r:embed="rId2"/>
          <a:srcRect/>
          <a:stretch>
            <a:fillRect/>
          </a:stretch>
        </p:blipFill>
        <p:spPr bwMode="auto">
          <a:xfrm>
            <a:off x="6248400" y="838200"/>
            <a:ext cx="2667000" cy="3200400"/>
          </a:xfrm>
          <a:prstGeom prst="rect">
            <a:avLst/>
          </a:prstGeom>
          <a:noFill/>
        </p:spPr>
      </p:pic>
      <p:sp>
        <p:nvSpPr>
          <p:cNvPr id="3" name="Slide Number Placeholder 2">
            <a:extLst>
              <a:ext uri="{FF2B5EF4-FFF2-40B4-BE49-F238E27FC236}">
                <a16:creationId xmlns:a16="http://schemas.microsoft.com/office/drawing/2014/main" xmlns="" id="{C6CC47FB-F2EB-4C47-A0C2-8A3C72B6469A}"/>
              </a:ext>
            </a:extLst>
          </p:cNvPr>
          <p:cNvSpPr>
            <a:spLocks noGrp="1"/>
          </p:cNvSpPr>
          <p:nvPr>
            <p:ph type="sldNum" sz="quarter" idx="12"/>
          </p:nvPr>
        </p:nvSpPr>
        <p:spPr/>
        <p:txBody>
          <a:bodyPr/>
          <a:lstStyle/>
          <a:p>
            <a:fld id="{046F22CB-BF76-458B-8DA4-2E20B4908C9C}"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228</TotalTime>
  <Words>1478</Words>
  <Application>Microsoft Office PowerPoint</Application>
  <PresentationFormat>On-screen Show (4:3)</PresentationFormat>
  <Paragraphs>262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POPULATION GENETICS</vt:lpstr>
      <vt:lpstr>Slide 2</vt:lpstr>
      <vt:lpstr>Genetic variations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When a population meets all the Hardy-Weinberg conditions, it is said to be in  Hardy-Weinberg equilibrium (HWE). Human populations do not meet all the  conditions of HWE exactly, and their allele frequencies will change from one  generation to the next, so the population evolves. How far a population deviates  from HWE can be measured using the “goodness-of-fit” or chi-squared test (χ2)</vt:lpstr>
      <vt:lpstr>Slide 24</vt:lpstr>
      <vt:lpstr>Slide 25</vt:lpstr>
      <vt:lpstr>Calculation of Genotypic Frequency</vt:lpstr>
      <vt:lpstr>Genotypes of the next generation can be given as shown in the accompanying  table.</vt:lpstr>
      <vt:lpstr>Conclusion of Hardy Weinberg</vt:lpstr>
      <vt:lpstr>Assumptions</vt:lpstr>
      <vt:lpstr>Applications of the Hardy-Weinberg Law</vt:lpstr>
      <vt:lpstr>Slide 31</vt:lpstr>
      <vt:lpstr>Slide 32</vt:lpstr>
      <vt:lpstr>Slide 33</vt:lpstr>
      <vt:lpstr>Slide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18</cp:revision>
  <dcterms:created xsi:type="dcterms:W3CDTF">2020-05-28T10:11:56Z</dcterms:created>
  <dcterms:modified xsi:type="dcterms:W3CDTF">2020-09-13T11:00:31Z</dcterms:modified>
</cp:coreProperties>
</file>