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5"/>
  </p:notesMasterIdLst>
  <p:sldIdLst>
    <p:sldId id="261" r:id="rId2"/>
    <p:sldId id="260" r:id="rId3"/>
    <p:sldId id="257" r:id="rId4"/>
    <p:sldId id="265" r:id="rId5"/>
    <p:sldId id="318" r:id="rId6"/>
    <p:sldId id="267" r:id="rId7"/>
    <p:sldId id="269" r:id="rId8"/>
    <p:sldId id="271" r:id="rId9"/>
    <p:sldId id="279" r:id="rId10"/>
    <p:sldId id="280" r:id="rId11"/>
    <p:sldId id="281" r:id="rId12"/>
    <p:sldId id="295" r:id="rId13"/>
    <p:sldId id="296" r:id="rId14"/>
    <p:sldId id="324" r:id="rId15"/>
    <p:sldId id="275" r:id="rId16"/>
    <p:sldId id="297" r:id="rId17"/>
    <p:sldId id="299" r:id="rId18"/>
    <p:sldId id="323" r:id="rId19"/>
    <p:sldId id="277" r:id="rId20"/>
    <p:sldId id="322" r:id="rId21"/>
    <p:sldId id="321" r:id="rId22"/>
    <p:sldId id="300" r:id="rId23"/>
    <p:sldId id="301" r:id="rId24"/>
    <p:sldId id="302" r:id="rId25"/>
    <p:sldId id="282" r:id="rId26"/>
    <p:sldId id="283" r:id="rId27"/>
    <p:sldId id="303" r:id="rId28"/>
    <p:sldId id="284" r:id="rId29"/>
    <p:sldId id="305" r:id="rId30"/>
    <p:sldId id="306" r:id="rId31"/>
    <p:sldId id="307" r:id="rId32"/>
    <p:sldId id="308" r:id="rId33"/>
    <p:sldId id="330" r:id="rId34"/>
    <p:sldId id="329" r:id="rId35"/>
    <p:sldId id="332" r:id="rId36"/>
    <p:sldId id="333" r:id="rId37"/>
    <p:sldId id="334" r:id="rId38"/>
    <p:sldId id="319" r:id="rId39"/>
    <p:sldId id="360" r:id="rId40"/>
    <p:sldId id="373" r:id="rId41"/>
    <p:sldId id="309" r:id="rId42"/>
    <p:sldId id="380" r:id="rId43"/>
    <p:sldId id="379" r:id="rId44"/>
    <p:sldId id="317" r:id="rId45"/>
    <p:sldId id="378" r:id="rId46"/>
    <p:sldId id="377" r:id="rId47"/>
    <p:sldId id="376" r:id="rId48"/>
    <p:sldId id="375" r:id="rId49"/>
    <p:sldId id="337" r:id="rId50"/>
    <p:sldId id="340" r:id="rId51"/>
    <p:sldId id="374" r:id="rId52"/>
    <p:sldId id="346" r:id="rId53"/>
    <p:sldId id="347" r:id="rId54"/>
    <p:sldId id="344" r:id="rId55"/>
    <p:sldId id="350" r:id="rId56"/>
    <p:sldId id="351" r:id="rId57"/>
    <p:sldId id="352" r:id="rId58"/>
    <p:sldId id="353" r:id="rId59"/>
    <p:sldId id="361" r:id="rId60"/>
    <p:sldId id="372" r:id="rId61"/>
    <p:sldId id="359" r:id="rId62"/>
    <p:sldId id="362" r:id="rId63"/>
    <p:sldId id="363" r:id="rId64"/>
    <p:sldId id="364" r:id="rId65"/>
    <p:sldId id="365" r:id="rId66"/>
    <p:sldId id="366" r:id="rId67"/>
    <p:sldId id="367" r:id="rId68"/>
    <p:sldId id="368" r:id="rId69"/>
    <p:sldId id="369" r:id="rId70"/>
    <p:sldId id="370" r:id="rId71"/>
    <p:sldId id="381" r:id="rId72"/>
    <p:sldId id="371" r:id="rId73"/>
    <p:sldId id="316"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67AC"/>
    <a:srgbClr val="FF66CC"/>
    <a:srgbClr val="FF9900"/>
    <a:srgbClr val="FFDC47"/>
    <a:srgbClr val="5EEC3C"/>
    <a:srgbClr val="CCCC00"/>
    <a:srgbClr val="FFCC66"/>
    <a:srgbClr val="007033"/>
    <a:srgbClr val="99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9B058-70BF-4C79-80D8-ED8C5C2E807A}" type="datetimeFigureOut">
              <a:rPr lang="en-US" smtClean="0"/>
              <a:pPr/>
              <a:t>7/2/2020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C2AFF-F4AC-40BA-A210-A5386E09C6F0}" type="slidenum">
              <a:rPr lang="en-US" smtClean="0"/>
              <a:pPr/>
              <a:t>‹#›</a:t>
            </a:fld>
            <a:endParaRPr lang="en-US"/>
          </a:p>
        </p:txBody>
      </p:sp>
    </p:spTree>
    <p:extLst>
      <p:ext uri="{BB962C8B-B14F-4D97-AF65-F5344CB8AC3E}">
        <p14:creationId xmlns:p14="http://schemas.microsoft.com/office/powerpoint/2010/main" xmlns="" val="395982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2571750"/>
            <a:ext cx="6121436" cy="1374345"/>
          </a:xfrm>
          <a:noFill/>
          <a:effectLst>
            <a:outerShdw blurRad="50800" dist="38100" dir="2700000" algn="tl" rotWithShape="0">
              <a:prstClr val="black">
                <a:alpha val="40000"/>
              </a:prstClr>
            </a:outerShdw>
          </a:effectLst>
        </p:spPr>
        <p:txBody>
          <a:bodyPr>
            <a:normAutofit/>
          </a:bodyPr>
          <a:lstStyle>
            <a:lvl1pPr algn="l">
              <a:defRPr sz="3600">
                <a:solidFill>
                  <a:srgbClr val="FF66CC"/>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040" y="1350110"/>
            <a:ext cx="6108829" cy="1068935"/>
          </a:xfrm>
        </p:spPr>
        <p:txBody>
          <a:bodyPr>
            <a:normAutofit/>
          </a:bodyPr>
          <a:lstStyle>
            <a:lvl1pPr marL="0" indent="0" algn="l">
              <a:buNone/>
              <a:defRPr sz="2800" b="0" i="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E11748E8-0D2F-490E-B4FB-7C641BF04558}"/>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0"/>
          </a:xfrm>
        </p:spPr>
        <p:txBody>
          <a:bodyPr>
            <a:normAutofit/>
          </a:bodyPr>
          <a:lstStyle>
            <a:lvl1pPr algn="l">
              <a:defRPr sz="3600" baseline="0">
                <a:solidFill>
                  <a:srgbClr val="FF66C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206800"/>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6108200" cy="572644"/>
          </a:xfrm>
        </p:spPr>
        <p:txBody>
          <a:bodyPr>
            <a:normAutofit/>
          </a:bodyPr>
          <a:lstStyle>
            <a:lvl1pPr algn="l">
              <a:defRPr sz="3600">
                <a:solidFill>
                  <a:srgbClr val="FF66C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198559"/>
            <a:ext cx="6108200" cy="3511061"/>
          </a:xfrm>
        </p:spPr>
        <p:txBody>
          <a:bodyPr/>
          <a:lstStyle>
            <a:lvl1pPr>
              <a:defRPr sz="2800">
                <a:solidFill>
                  <a:schemeClr val="accent1">
                    <a:lumMod val="40000"/>
                    <a:lumOff val="60000"/>
                  </a:schemeClr>
                </a:solidFill>
              </a:defRPr>
            </a:lvl1pPr>
            <a:lvl2pPr>
              <a:defRPr>
                <a:solidFill>
                  <a:schemeClr val="accent1">
                    <a:lumMod val="40000"/>
                    <a:lumOff val="60000"/>
                  </a:schemeClr>
                </a:solidFill>
              </a:defRPr>
            </a:lvl2pPr>
            <a:lvl3pPr>
              <a:defRPr>
                <a:solidFill>
                  <a:schemeClr val="accent1">
                    <a:lumMod val="40000"/>
                    <a:lumOff val="60000"/>
                  </a:schemeClr>
                </a:solidFill>
              </a:defRPr>
            </a:lvl3pPr>
            <a:lvl4pPr>
              <a:defRPr>
                <a:solidFill>
                  <a:schemeClr val="accent1">
                    <a:lumMod val="40000"/>
                    <a:lumOff val="60000"/>
                  </a:schemeClr>
                </a:solidFill>
              </a:defRPr>
            </a:lvl4pPr>
            <a:lvl5pPr>
              <a:defRPr>
                <a:solidFill>
                  <a:schemeClr val="accent1">
                    <a:lumMod val="40000"/>
                    <a:lumOff val="6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433880"/>
            <a:ext cx="8246071" cy="610820"/>
          </a:xfrm>
        </p:spPr>
        <p:txBody>
          <a:bodyPr>
            <a:normAutofit/>
          </a:bodyPr>
          <a:lstStyle>
            <a:lvl1pPr algn="l">
              <a:defRPr sz="3600" baseline="0">
                <a:solidFill>
                  <a:srgbClr val="FF66C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20"/>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8704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20"/>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8704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7/2/2020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356B88B1-84D0-4669-AE30-D126DEDA2D5E}"/>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8150"/>
            <a:ext cx="6705600" cy="572644"/>
          </a:xfrm>
        </p:spPr>
        <p:txBody>
          <a:bodyPr>
            <a:noAutofit/>
          </a:bodyPr>
          <a:lstStyle/>
          <a:p>
            <a:pPr marL="12700">
              <a:lnSpc>
                <a:spcPct val="100000"/>
              </a:lnSpc>
              <a:spcBef>
                <a:spcPts val="105"/>
              </a:spcBef>
            </a:pPr>
            <a:r>
              <a:rPr lang="en-US" sz="4000" b="1" spc="-30" dirty="0" smtClean="0">
                <a:solidFill>
                  <a:srgbClr val="CC0099"/>
                </a:solidFill>
                <a:latin typeface="Times New Roman" pitchFamily="18" charset="0"/>
                <a:cs typeface="Times New Roman" pitchFamily="18" charset="0"/>
              </a:rPr>
              <a:t>Polymerase Chain Reaction</a:t>
            </a:r>
            <a:endParaRPr lang="en-US" sz="4000" dirty="0">
              <a:solidFill>
                <a:srgbClr val="CC0099"/>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1047750"/>
            <a:ext cx="6629400" cy="3511061"/>
          </a:xfrm>
        </p:spPr>
        <p:txBody>
          <a:bodyPr>
            <a:noAutofit/>
          </a:bodyPr>
          <a:lstStyle/>
          <a:p>
            <a:endParaRPr lang="en-US" sz="2500" dirty="0" smtClean="0"/>
          </a:p>
          <a:p>
            <a:pPr marL="12700">
              <a:spcBef>
                <a:spcPts val="105"/>
              </a:spcBef>
            </a:pPr>
            <a:r>
              <a:rPr lang="en-US" sz="3600" b="1" dirty="0" smtClean="0">
                <a:solidFill>
                  <a:schemeClr val="tx1"/>
                </a:solidFill>
                <a:latin typeface="Times New Roman" pitchFamily="18" charset="0"/>
                <a:cs typeface="Times New Roman" pitchFamily="18" charset="0"/>
              </a:rPr>
              <a:t>Course Tutor</a:t>
            </a:r>
            <a:r>
              <a:rPr lang="en-US" sz="3600" b="1" dirty="0" smtClean="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Dr. </a:t>
            </a:r>
            <a:r>
              <a:rPr lang="en-US" sz="3600" b="1" dirty="0" err="1" smtClean="0">
                <a:solidFill>
                  <a:schemeClr val="tx1"/>
                </a:solidFill>
                <a:latin typeface="Times New Roman" pitchFamily="18" charset="0"/>
                <a:cs typeface="Times New Roman" pitchFamily="18" charset="0"/>
              </a:rPr>
              <a:t>Shagufta</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Naz</a:t>
            </a:r>
            <a:endParaRPr lang="en-US" sz="3600" b="1" dirty="0" smtClean="0">
              <a:solidFill>
                <a:schemeClr val="tx1"/>
              </a:solidFill>
              <a:latin typeface="Times New Roman" pitchFamily="18" charset="0"/>
              <a:cs typeface="Times New Roman" pitchFamily="18" charset="0"/>
            </a:endParaRPr>
          </a:p>
          <a:p>
            <a:r>
              <a:rPr lang="en-US" sz="3600" b="1" dirty="0" smtClean="0">
                <a:solidFill>
                  <a:schemeClr val="tx1"/>
                </a:solidFill>
                <a:latin typeface="Times New Roman" pitchFamily="18" charset="0"/>
                <a:cs typeface="Times New Roman" pitchFamily="18" charset="0"/>
              </a:rPr>
              <a:t>Subject: Genetics</a:t>
            </a:r>
          </a:p>
        </p:txBody>
      </p:sp>
    </p:spTree>
    <p:extLst>
      <p:ext uri="{BB962C8B-B14F-4D97-AF65-F5344CB8AC3E}">
        <p14:creationId xmlns:p14="http://schemas.microsoft.com/office/powerpoint/2010/main" xmlns="" val="110163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4350"/>
            <a:ext cx="8763000" cy="610820"/>
          </a:xfrm>
        </p:spPr>
        <p:txBody>
          <a:bodyPr>
            <a:normAutofit fontScale="90000"/>
          </a:bodyPr>
          <a:lstStyle/>
          <a:p>
            <a:r>
              <a:rPr lang="en-US" dirty="0" smtClean="0">
                <a:solidFill>
                  <a:srgbClr val="CC0099"/>
                </a:solidFill>
              </a:rPr>
              <a:t> </a:t>
            </a:r>
            <a:r>
              <a:rPr lang="en-US" sz="4400" b="1" dirty="0" smtClean="0">
                <a:solidFill>
                  <a:srgbClr val="CC0099"/>
                </a:solidFill>
                <a:latin typeface="Times New Roman" pitchFamily="18" charset="0"/>
                <a:cs typeface="Times New Roman" pitchFamily="18" charset="0"/>
              </a:rPr>
              <a:t>Basic Requirements For PCR Reaction  </a:t>
            </a:r>
            <a:endParaRPr lang="en-US"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DNA   sequence  of target  region  must be known. </a:t>
            </a:r>
          </a:p>
          <a:p>
            <a:r>
              <a:rPr lang="en-US" dirty="0" smtClean="0">
                <a:latin typeface="Times New Roman" pitchFamily="18" charset="0"/>
                <a:cs typeface="Times New Roman" pitchFamily="18" charset="0"/>
              </a:rPr>
              <a:t>Primer –typically  20 -30 bases  in size .these can be readily  produced  by commercial companies. Can also be prepared using  a  DNA synthesizer.</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Basic requirements for PCR reaction</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Thermo –stable  DNA  polymerase-</a:t>
            </a:r>
            <a:r>
              <a:rPr lang="en-US" sz="3200" dirty="0" err="1" smtClean="0">
                <a:latin typeface="Times New Roman" pitchFamily="18" charset="0"/>
                <a:cs typeface="Times New Roman" pitchFamily="18" charset="0"/>
              </a:rPr>
              <a:t>eg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taq</a:t>
            </a:r>
            <a:r>
              <a:rPr lang="en-US" sz="3200" dirty="0" smtClean="0">
                <a:latin typeface="Times New Roman" pitchFamily="18" charset="0"/>
                <a:cs typeface="Times New Roman" pitchFamily="18" charset="0"/>
              </a:rPr>
              <a:t>  polymerase which  is not inactivated by   heating to  95c </a:t>
            </a:r>
          </a:p>
          <a:p>
            <a:r>
              <a:rPr lang="en-US" sz="3200" dirty="0" smtClean="0">
                <a:latin typeface="Times New Roman" pitchFamily="18" charset="0"/>
                <a:cs typeface="Times New Roman" pitchFamily="18" charset="0"/>
              </a:rPr>
              <a:t>DNA  thermal  cycler –machine which can be programmed  to carry  out heating and cooling of samples over  a number of cycles .</a:t>
            </a:r>
            <a:endParaRPr lang="en-US" sz="32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err="1" smtClean="0">
                <a:solidFill>
                  <a:srgbClr val="CC0099"/>
                </a:solidFill>
                <a:latin typeface="Times New Roman" pitchFamily="18" charset="0"/>
                <a:cs typeface="Times New Roman" pitchFamily="18" charset="0"/>
              </a:rPr>
              <a:t>Propcedure</a:t>
            </a:r>
            <a:r>
              <a:rPr lang="en-US" sz="4000" b="1" dirty="0" smtClean="0">
                <a:solidFill>
                  <a:srgbClr val="CC0099"/>
                </a:solidFill>
                <a:latin typeface="Times New Roman" pitchFamily="18" charset="0"/>
                <a:cs typeface="Times New Roman" pitchFamily="18" charset="0"/>
              </a:rPr>
              <a:t>:</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There are three major steps in a PCR,</a:t>
            </a:r>
          </a:p>
          <a:p>
            <a:r>
              <a:rPr lang="en-US" sz="3200" dirty="0" smtClean="0">
                <a:latin typeface="Times New Roman" pitchFamily="18" charset="0"/>
                <a:cs typeface="Times New Roman" pitchFamily="18" charset="0"/>
              </a:rPr>
              <a:t>which are repeated for 30 or 40 cycles.</a:t>
            </a:r>
          </a:p>
          <a:p>
            <a:r>
              <a:rPr lang="en-US" sz="3200" dirty="0" smtClean="0">
                <a:latin typeface="Times New Roman" pitchFamily="18" charset="0"/>
                <a:cs typeface="Times New Roman" pitchFamily="18" charset="0"/>
              </a:rPr>
              <a:t>This is done on an automated cycler,</a:t>
            </a:r>
          </a:p>
          <a:p>
            <a:r>
              <a:rPr lang="en-US" sz="3200" dirty="0" smtClean="0">
                <a:latin typeface="Times New Roman" pitchFamily="18" charset="0"/>
                <a:cs typeface="Times New Roman" pitchFamily="18" charset="0"/>
              </a:rPr>
              <a:t>which can heat and cool the tubes with</a:t>
            </a:r>
          </a:p>
          <a:p>
            <a:r>
              <a:rPr lang="en-US" sz="3200" dirty="0" smtClean="0">
                <a:latin typeface="Times New Roman" pitchFamily="18" charset="0"/>
                <a:cs typeface="Times New Roman" pitchFamily="18" charset="0"/>
              </a:rPr>
              <a:t>the reaction mixture in a very short time.</a:t>
            </a:r>
            <a:endParaRPr lang="en-US" sz="32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err="1" smtClean="0">
                <a:solidFill>
                  <a:srgbClr val="CC0099"/>
                </a:solidFill>
                <a:latin typeface="Times New Roman" pitchFamily="18" charset="0"/>
                <a:cs typeface="Times New Roman" pitchFamily="18" charset="0"/>
              </a:rPr>
              <a:t>Denaturation</a:t>
            </a:r>
            <a:r>
              <a:rPr lang="en-US" sz="4000" b="1" dirty="0" smtClean="0">
                <a:solidFill>
                  <a:srgbClr val="CC0099"/>
                </a:solidFill>
                <a:latin typeface="Times New Roman" pitchFamily="18" charset="0"/>
                <a:cs typeface="Times New Roman" pitchFamily="18" charset="0"/>
              </a:rPr>
              <a:t> at 94C :</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During the heating step (</a:t>
            </a:r>
            <a:r>
              <a:rPr lang="en-US" sz="3200" dirty="0" err="1" smtClean="0">
                <a:latin typeface="Times New Roman" pitchFamily="18" charset="0"/>
                <a:cs typeface="Times New Roman" pitchFamily="18" charset="0"/>
              </a:rPr>
              <a:t>denaturation</a:t>
            </a:r>
            <a:r>
              <a:rPr lang="en-US" sz="3200" dirty="0" smtClean="0">
                <a:latin typeface="Times New Roman" pitchFamily="18" charset="0"/>
                <a:cs typeface="Times New Roman" pitchFamily="18" charset="0"/>
              </a:rPr>
              <a:t>), the</a:t>
            </a:r>
          </a:p>
          <a:p>
            <a:r>
              <a:rPr lang="en-US" sz="3200" dirty="0" smtClean="0">
                <a:latin typeface="Times New Roman" pitchFamily="18" charset="0"/>
                <a:cs typeface="Times New Roman" pitchFamily="18" charset="0"/>
              </a:rPr>
              <a:t>reaction mixture is heated to 94°C for 1 min,</a:t>
            </a:r>
          </a:p>
          <a:p>
            <a:pPr>
              <a:buNone/>
            </a:pPr>
            <a:r>
              <a:rPr lang="en-US" sz="3200" dirty="0" smtClean="0">
                <a:latin typeface="Times New Roman" pitchFamily="18" charset="0"/>
                <a:cs typeface="Times New Roman" pitchFamily="18" charset="0"/>
              </a:rPr>
              <a:t>    which causes separation of DNA double stranded. Now, each strand acts as template</a:t>
            </a:r>
          </a:p>
          <a:p>
            <a:r>
              <a:rPr lang="en-US" sz="3200" dirty="0" smtClean="0">
                <a:latin typeface="Times New Roman" pitchFamily="18" charset="0"/>
                <a:cs typeface="Times New Roman" pitchFamily="18" charset="0"/>
              </a:rPr>
              <a:t>for synthesis of complimentary strand.</a:t>
            </a:r>
            <a:endParaRPr lang="en-US" sz="32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err="1" smtClean="0">
                <a:solidFill>
                  <a:srgbClr val="CC0099"/>
                </a:solidFill>
                <a:latin typeface="Times New Roman" pitchFamily="18" charset="0"/>
                <a:cs typeface="Times New Roman" pitchFamily="18" charset="0"/>
              </a:rPr>
              <a:t>Denaturation</a:t>
            </a:r>
            <a:r>
              <a:rPr lang="en-US" sz="4000" b="1" dirty="0" smtClean="0">
                <a:solidFill>
                  <a:srgbClr val="CC0099"/>
                </a:solidFill>
                <a:latin typeface="Times New Roman" pitchFamily="18" charset="0"/>
                <a:cs typeface="Times New Roman" pitchFamily="18" charset="0"/>
              </a:rPr>
              <a:t>:</a:t>
            </a:r>
            <a:r>
              <a:rPr lang="en-US" sz="4000" dirty="0" smtClean="0">
                <a:solidFill>
                  <a:srgbClr val="CC0099"/>
                </a:solidFill>
              </a:rPr>
              <a:t> </a:t>
            </a:r>
            <a:endParaRPr lang="en-US" sz="4000" dirty="0">
              <a:solidFill>
                <a:srgbClr val="CC0099"/>
              </a:solidFill>
            </a:endParaRPr>
          </a:p>
        </p:txBody>
      </p:sp>
      <p:pic>
        <p:nvPicPr>
          <p:cNvPr id="4" name="Picture 2" descr="D:\msc part 2\PCR\pcr-19-638 (1).jpg"/>
          <p:cNvPicPr>
            <a:picLocks noGrp="1" noChangeAspect="1" noChangeArrowheads="1"/>
          </p:cNvPicPr>
          <p:nvPr>
            <p:ph idx="1"/>
          </p:nvPr>
        </p:nvPicPr>
        <p:blipFill>
          <a:blip r:embed="rId2"/>
          <a:stretch>
            <a:fillRect/>
          </a:stretch>
        </p:blipFill>
        <p:spPr bwMode="auto">
          <a:xfrm>
            <a:off x="152400" y="1200150"/>
            <a:ext cx="7010399" cy="381158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Annealing:</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err="1" smtClean="0">
                <a:latin typeface="Times New Roman" pitchFamily="18" charset="0"/>
                <a:cs typeface="Times New Roman" pitchFamily="18" charset="0"/>
              </a:rPr>
              <a:t>Temprature</a:t>
            </a:r>
            <a:r>
              <a:rPr lang="en-US" sz="3200" dirty="0" smtClean="0">
                <a:latin typeface="Times New Roman" pitchFamily="18" charset="0"/>
                <a:cs typeface="Times New Roman" pitchFamily="18" charset="0"/>
              </a:rPr>
              <a:t> 50-70 C( dependent on the  melting </a:t>
            </a:r>
            <a:r>
              <a:rPr lang="en-US" sz="3200" dirty="0" err="1" smtClean="0">
                <a:latin typeface="Times New Roman" pitchFamily="18" charset="0"/>
                <a:cs typeface="Times New Roman" pitchFamily="18" charset="0"/>
              </a:rPr>
              <a:t>temprature</a:t>
            </a:r>
            <a:r>
              <a:rPr lang="en-US" sz="3200" dirty="0" smtClean="0">
                <a:latin typeface="Times New Roman" pitchFamily="18" charset="0"/>
                <a:cs typeface="Times New Roman" pitchFamily="18" charset="0"/>
              </a:rPr>
              <a:t> of expected  duplex ) </a:t>
            </a:r>
          </a:p>
          <a:p>
            <a:r>
              <a:rPr lang="en-US" sz="3200" dirty="0" smtClean="0">
                <a:latin typeface="Times New Roman" pitchFamily="18" charset="0"/>
                <a:cs typeface="Times New Roman" pitchFamily="18" charset="0"/>
              </a:rPr>
              <a:t>Primer  bind  to their  complementary sequences </a:t>
            </a:r>
            <a:endParaRPr lang="en-US" sz="32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C0099"/>
                </a:solidFill>
                <a:latin typeface="Times New Roman" pitchFamily="18" charset="0"/>
                <a:cs typeface="Times New Roman" pitchFamily="18" charset="0"/>
              </a:rPr>
              <a:t>ANNEALING AT 54C :</a:t>
            </a:r>
            <a:endParaRPr lang="en-US"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This step consist of cooling of reaction mixture after </a:t>
            </a:r>
            <a:r>
              <a:rPr lang="en-US" sz="3200" dirty="0" err="1" smtClean="0">
                <a:latin typeface="Times New Roman" pitchFamily="18" charset="0"/>
                <a:cs typeface="Times New Roman" pitchFamily="18" charset="0"/>
              </a:rPr>
              <a:t>denaturation</a:t>
            </a:r>
            <a:r>
              <a:rPr lang="en-US" sz="3200" dirty="0" smtClean="0">
                <a:latin typeface="Times New Roman" pitchFamily="18" charset="0"/>
                <a:cs typeface="Times New Roman" pitchFamily="18" charset="0"/>
              </a:rPr>
              <a:t> step to 54°C, which cause hybridization (annealing) of Primer to separated  strand of DNA (template). </a:t>
            </a:r>
            <a:endParaRPr lang="en-US" sz="32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52550"/>
            <a:ext cx="8610600" cy="2062103"/>
          </a:xfrm>
          <a:prstGeom prst="rect">
            <a:avLst/>
          </a:prstGeom>
        </p:spPr>
        <p:txBody>
          <a:bodyPr wrap="square">
            <a:spAutoFit/>
          </a:bodyPr>
          <a:lstStyle/>
          <a:p>
            <a:r>
              <a:rPr lang="en-US" sz="3200" dirty="0" smtClean="0">
                <a:latin typeface="Times New Roman" pitchFamily="18" charset="0"/>
                <a:cs typeface="Times New Roman" pitchFamily="18" charset="0"/>
              </a:rPr>
              <a:t>Guanine pairs with cytosine with three hydrogen bonding adenine binds with thymine with two hydrogen bonds. Thus, higher GC content results in stronger binding</a:t>
            </a:r>
            <a:endParaRPr lang="en-US" sz="3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5750"/>
            <a:ext cx="6108200" cy="533400"/>
          </a:xfrm>
        </p:spPr>
        <p:txBody>
          <a:bodyPr>
            <a:noAutofit/>
          </a:bodyPr>
          <a:lstStyle/>
          <a:p>
            <a:r>
              <a:rPr lang="en-US" sz="4000" b="1" dirty="0" smtClean="0">
                <a:solidFill>
                  <a:srgbClr val="CC0099"/>
                </a:solidFill>
                <a:latin typeface="Times New Roman" pitchFamily="18" charset="0"/>
                <a:cs typeface="Times New Roman" pitchFamily="18" charset="0"/>
              </a:rPr>
              <a:t>Annealing: </a:t>
            </a:r>
            <a:endParaRPr lang="en-US" sz="4000" b="1" dirty="0">
              <a:solidFill>
                <a:srgbClr val="CC0099"/>
              </a:solidFill>
              <a:latin typeface="Times New Roman" pitchFamily="18" charset="0"/>
              <a:cs typeface="Times New Roman" pitchFamily="18" charset="0"/>
            </a:endParaRPr>
          </a:p>
        </p:txBody>
      </p:sp>
      <p:pic>
        <p:nvPicPr>
          <p:cNvPr id="4" name="Picture 2" descr="D:\msc part 2\PCR\pcr-22-638.jpg"/>
          <p:cNvPicPr>
            <a:picLocks noGrp="1" noChangeAspect="1" noChangeArrowheads="1"/>
          </p:cNvPicPr>
          <p:nvPr>
            <p:ph idx="1"/>
          </p:nvPr>
        </p:nvPicPr>
        <p:blipFill>
          <a:blip r:embed="rId2"/>
          <a:srcRect/>
          <a:stretch>
            <a:fillRect/>
          </a:stretch>
        </p:blipFill>
        <p:spPr bwMode="auto">
          <a:xfrm>
            <a:off x="152401" y="1123950"/>
            <a:ext cx="7010400" cy="3886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Extension:</a:t>
            </a:r>
            <a:endParaRPr lang="en-US" sz="4000" dirty="0">
              <a:solidFill>
                <a:srgbClr val="CC0099"/>
              </a:solidFill>
            </a:endParaRPr>
          </a:p>
        </p:txBody>
      </p:sp>
      <p:sp>
        <p:nvSpPr>
          <p:cNvPr id="3" name="Content Placeholder 2"/>
          <p:cNvSpPr>
            <a:spLocks noGrp="1"/>
          </p:cNvSpPr>
          <p:nvPr>
            <p:ph idx="1"/>
          </p:nvPr>
        </p:nvSpPr>
        <p:spPr/>
        <p:txBody>
          <a:bodyPr>
            <a:normAutofit/>
          </a:bodyPr>
          <a:lstStyle/>
          <a:p>
            <a:r>
              <a:rPr lang="en-US" sz="3200" dirty="0" err="1" smtClean="0">
                <a:latin typeface="Times New Roman" pitchFamily="18" charset="0"/>
                <a:cs typeface="Times New Roman" pitchFamily="18" charset="0"/>
              </a:rPr>
              <a:t>Temprature</a:t>
            </a:r>
            <a:r>
              <a:rPr lang="en-US" sz="3200" dirty="0" smtClean="0">
                <a:latin typeface="Times New Roman" pitchFamily="18" charset="0"/>
                <a:cs typeface="Times New Roman" pitchFamily="18" charset="0"/>
              </a:rPr>
              <a:t> : 72C</a:t>
            </a:r>
          </a:p>
          <a:p>
            <a:r>
              <a:rPr lang="en-US" sz="3200" dirty="0" smtClean="0">
                <a:latin typeface="Times New Roman" pitchFamily="18" charset="0"/>
                <a:cs typeface="Times New Roman" pitchFamily="18" charset="0"/>
              </a:rPr>
              <a:t>Time : 0.5-3min </a:t>
            </a:r>
          </a:p>
          <a:p>
            <a:r>
              <a:rPr lang="en-US" sz="3200" dirty="0" smtClean="0">
                <a:latin typeface="Times New Roman" pitchFamily="18" charset="0"/>
                <a:cs typeface="Times New Roman" pitchFamily="18" charset="0"/>
              </a:rPr>
              <a:t>DNA polymerase binds to the annealed primers and extends DNA at  the 3 end of  chain .</a:t>
            </a:r>
            <a:endParaRPr lang="en-US" sz="32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00150"/>
            <a:ext cx="6418306" cy="3733800"/>
          </a:xfrm>
        </p:spPr>
        <p:txBody>
          <a:bodyPr>
            <a:normAutofit fontScale="90000"/>
          </a:bodyPr>
          <a:lstStyle/>
          <a:p>
            <a:r>
              <a:rPr lang="en-US" sz="3100" b="1" dirty="0" smtClean="0"/>
              <a:t>     </a:t>
            </a:r>
            <a:r>
              <a:rPr lang="en-US" sz="3300" dirty="0" smtClean="0">
                <a:solidFill>
                  <a:schemeClr val="tx1"/>
                </a:solidFill>
                <a:latin typeface="Times New Roman" pitchFamily="18" charset="0"/>
                <a:cs typeface="Times New Roman" pitchFamily="18" charset="0"/>
              </a:rPr>
              <a:t>What  is PCR </a:t>
            </a:r>
            <a:br>
              <a:rPr lang="en-US" sz="3300" dirty="0" smtClean="0">
                <a:solidFill>
                  <a:schemeClr val="tx1"/>
                </a:solidFill>
                <a:latin typeface="Times New Roman" pitchFamily="18" charset="0"/>
                <a:cs typeface="Times New Roman" pitchFamily="18" charset="0"/>
              </a:rPr>
            </a:br>
            <a:r>
              <a:rPr lang="en-US" sz="3300" dirty="0" smtClean="0">
                <a:solidFill>
                  <a:schemeClr val="tx1"/>
                </a:solidFill>
                <a:latin typeface="Times New Roman" pitchFamily="18" charset="0"/>
                <a:cs typeface="Times New Roman" pitchFamily="18" charset="0"/>
              </a:rPr>
              <a:t>      History  of  PCR </a:t>
            </a:r>
            <a:br>
              <a:rPr lang="en-US" sz="3300" dirty="0" smtClean="0">
                <a:solidFill>
                  <a:schemeClr val="tx1"/>
                </a:solidFill>
                <a:latin typeface="Times New Roman" pitchFamily="18" charset="0"/>
                <a:cs typeface="Times New Roman" pitchFamily="18" charset="0"/>
              </a:rPr>
            </a:br>
            <a:r>
              <a:rPr lang="en-US" sz="3300" dirty="0" smtClean="0">
                <a:solidFill>
                  <a:schemeClr val="tx1"/>
                </a:solidFill>
                <a:latin typeface="Times New Roman" pitchFamily="18" charset="0"/>
                <a:cs typeface="Times New Roman" pitchFamily="18" charset="0"/>
              </a:rPr>
              <a:t>      Components  of  PCR</a:t>
            </a:r>
            <a:br>
              <a:rPr lang="en-US" sz="3300" dirty="0" smtClean="0">
                <a:solidFill>
                  <a:schemeClr val="tx1"/>
                </a:solidFill>
                <a:latin typeface="Times New Roman" pitchFamily="18" charset="0"/>
                <a:cs typeface="Times New Roman" pitchFamily="18" charset="0"/>
              </a:rPr>
            </a:br>
            <a:r>
              <a:rPr lang="en-US" sz="3300" dirty="0" smtClean="0">
                <a:solidFill>
                  <a:schemeClr val="tx1"/>
                </a:solidFill>
                <a:latin typeface="Times New Roman" pitchFamily="18" charset="0"/>
                <a:cs typeface="Times New Roman" pitchFamily="18" charset="0"/>
              </a:rPr>
              <a:t>      Principle  of  PCR</a:t>
            </a:r>
            <a:br>
              <a:rPr lang="en-US" sz="3300" dirty="0" smtClean="0">
                <a:solidFill>
                  <a:schemeClr val="tx1"/>
                </a:solidFill>
                <a:latin typeface="Times New Roman" pitchFamily="18" charset="0"/>
                <a:cs typeface="Times New Roman" pitchFamily="18" charset="0"/>
              </a:rPr>
            </a:br>
            <a:r>
              <a:rPr lang="en-US" sz="3300" dirty="0" smtClean="0">
                <a:solidFill>
                  <a:schemeClr val="tx1"/>
                </a:solidFill>
                <a:latin typeface="Times New Roman" pitchFamily="18" charset="0"/>
                <a:cs typeface="Times New Roman" pitchFamily="18" charset="0"/>
              </a:rPr>
              <a:t>      Basic requirements  of PCR</a:t>
            </a:r>
            <a:br>
              <a:rPr lang="en-US" sz="3300" dirty="0" smtClean="0">
                <a:solidFill>
                  <a:schemeClr val="tx1"/>
                </a:solidFill>
                <a:latin typeface="Times New Roman" pitchFamily="18" charset="0"/>
                <a:cs typeface="Times New Roman" pitchFamily="18" charset="0"/>
              </a:rPr>
            </a:br>
            <a:r>
              <a:rPr lang="en-US" sz="3300" dirty="0" smtClean="0">
                <a:solidFill>
                  <a:schemeClr val="tx1"/>
                </a:solidFill>
                <a:latin typeface="Times New Roman" pitchFamily="18" charset="0"/>
                <a:cs typeface="Times New Roman" pitchFamily="18" charset="0"/>
              </a:rPr>
              <a:t>      Instrumentation</a:t>
            </a:r>
            <a:br>
              <a:rPr lang="en-US" sz="3300" dirty="0" smtClean="0">
                <a:solidFill>
                  <a:schemeClr val="tx1"/>
                </a:solidFill>
                <a:latin typeface="Times New Roman" pitchFamily="18" charset="0"/>
                <a:cs typeface="Times New Roman" pitchFamily="18" charset="0"/>
              </a:rPr>
            </a:br>
            <a:r>
              <a:rPr lang="en-US" sz="3300" dirty="0" smtClean="0">
                <a:solidFill>
                  <a:schemeClr val="tx1"/>
                </a:solidFill>
                <a:latin typeface="Times New Roman" pitchFamily="18" charset="0"/>
                <a:cs typeface="Times New Roman" pitchFamily="18" charset="0"/>
              </a:rPr>
              <a:t>      Application of PCR</a:t>
            </a:r>
            <a:br>
              <a:rPr lang="en-US" sz="3300" dirty="0" smtClean="0">
                <a:solidFill>
                  <a:schemeClr val="tx1"/>
                </a:solidFill>
                <a:latin typeface="Times New Roman" pitchFamily="18" charset="0"/>
                <a:cs typeface="Times New Roman" pitchFamily="18" charset="0"/>
              </a:rPr>
            </a:br>
            <a:r>
              <a:rPr lang="en-US" sz="3300" dirty="0" smtClean="0">
                <a:solidFill>
                  <a:schemeClr val="tx1"/>
                </a:solidFill>
                <a:latin typeface="Times New Roman" pitchFamily="18" charset="0"/>
                <a:cs typeface="Times New Roman" pitchFamily="18" charset="0"/>
              </a:rPr>
              <a:t>      Advantage of   PCR </a:t>
            </a:r>
            <a:br>
              <a:rPr lang="en-US" sz="3300" dirty="0" smtClean="0">
                <a:solidFill>
                  <a:schemeClr val="tx1"/>
                </a:solidFill>
                <a:latin typeface="Times New Roman" pitchFamily="18" charset="0"/>
                <a:cs typeface="Times New Roman" pitchFamily="18" charset="0"/>
              </a:rPr>
            </a:b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PCR</a:t>
            </a:r>
            <a:r>
              <a:rPr lang="en-US" sz="3300" dirty="0" smtClean="0">
                <a:solidFill>
                  <a:schemeClr val="tx1"/>
                </a:solidFill>
                <a:latin typeface="Times New Roman" pitchFamily="18" charset="0"/>
                <a:cs typeface="Times New Roman" pitchFamily="18" charset="0"/>
              </a:rPr>
              <a:t> </a:t>
            </a:r>
            <a:r>
              <a:rPr lang="en-US" sz="3300" dirty="0" err="1" smtClean="0">
                <a:solidFill>
                  <a:schemeClr val="tx1"/>
                </a:solidFill>
                <a:latin typeface="Times New Roman" pitchFamily="18" charset="0"/>
                <a:cs typeface="Times New Roman" pitchFamily="18" charset="0"/>
              </a:rPr>
              <a:t>Programme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609600" y="0"/>
            <a:ext cx="4343400" cy="895350"/>
          </a:xfrm>
        </p:spPr>
        <p:txBody>
          <a:bodyPr>
            <a:noAutofit/>
          </a:bodyPr>
          <a:lstStyle/>
          <a:p>
            <a:r>
              <a:rPr lang="en-US" sz="4400" b="1" dirty="0" smtClean="0">
                <a:solidFill>
                  <a:srgbClr val="CC0099"/>
                </a:solidFill>
                <a:latin typeface="Times New Roman" pitchFamily="18" charset="0"/>
                <a:cs typeface="Times New Roman" pitchFamily="18" charset="0"/>
              </a:rPr>
              <a:t>Contents:</a:t>
            </a:r>
            <a:endParaRPr lang="en-US" sz="4400" b="1" dirty="0">
              <a:solidFill>
                <a:srgbClr val="CC0099"/>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3880"/>
            <a:ext cx="6328565" cy="572644"/>
          </a:xfrm>
        </p:spPr>
        <p:txBody>
          <a:bodyPr>
            <a:noAutofit/>
          </a:bodyPr>
          <a:lstStyle/>
          <a:p>
            <a:r>
              <a:rPr lang="en-US" sz="4000" b="1" dirty="0" smtClean="0">
                <a:solidFill>
                  <a:srgbClr val="CC0099"/>
                </a:solidFill>
                <a:latin typeface="Times New Roman" pitchFamily="18" charset="0"/>
                <a:cs typeface="Times New Roman" pitchFamily="18" charset="0"/>
              </a:rPr>
              <a:t>Extension: </a:t>
            </a:r>
            <a:endParaRPr lang="en-US" sz="4000" b="1" dirty="0">
              <a:solidFill>
                <a:srgbClr val="CC0099"/>
              </a:solidFill>
              <a:latin typeface="Times New Roman" pitchFamily="18" charset="0"/>
              <a:cs typeface="Times New Roman" pitchFamily="18" charset="0"/>
            </a:endParaRPr>
          </a:p>
        </p:txBody>
      </p:sp>
      <p:pic>
        <p:nvPicPr>
          <p:cNvPr id="4" name="Picture 2" descr="D:\msc part 2\PCR\pcr-24-638.jpg"/>
          <p:cNvPicPr>
            <a:picLocks noGrp="1" noChangeAspect="1" noChangeArrowheads="1"/>
          </p:cNvPicPr>
          <p:nvPr>
            <p:ph idx="1"/>
          </p:nvPr>
        </p:nvPicPr>
        <p:blipFill>
          <a:blip r:embed="rId2"/>
          <a:stretch>
            <a:fillRect/>
          </a:stretch>
        </p:blipFill>
        <p:spPr bwMode="auto">
          <a:xfrm>
            <a:off x="228600" y="1198562"/>
            <a:ext cx="6857999" cy="37353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Cycling: </a:t>
            </a:r>
            <a:endParaRPr lang="en-US" sz="4000" b="1" dirty="0">
              <a:solidFill>
                <a:srgbClr val="CC0099"/>
              </a:solidFill>
              <a:latin typeface="Times New Roman" pitchFamily="18" charset="0"/>
              <a:cs typeface="Times New Roman" pitchFamily="18" charset="0"/>
            </a:endParaRPr>
          </a:p>
        </p:txBody>
      </p:sp>
      <p:pic>
        <p:nvPicPr>
          <p:cNvPr id="4" name="Picture 2" descr="C:\Users\Nouman Hadi\Desktop\PCR\polymerase-chain-reaction-13-638.jpg"/>
          <p:cNvPicPr>
            <a:picLocks noGrp="1" noChangeAspect="1" noChangeArrowheads="1"/>
          </p:cNvPicPr>
          <p:nvPr>
            <p:ph idx="1"/>
          </p:nvPr>
        </p:nvPicPr>
        <p:blipFill>
          <a:blip r:embed="rId2"/>
          <a:stretch>
            <a:fillRect/>
          </a:stretch>
        </p:blipFill>
        <p:spPr bwMode="auto">
          <a:xfrm>
            <a:off x="152400" y="1123950"/>
            <a:ext cx="7086599" cy="3886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Final hold:</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352550"/>
            <a:ext cx="8686800" cy="3581400"/>
          </a:xfrm>
        </p:spPr>
        <p:txBody>
          <a:bodyPr>
            <a:noAutofit/>
          </a:bodyPr>
          <a:lstStyle/>
          <a:p>
            <a:pPr>
              <a:buNone/>
            </a:pPr>
            <a:r>
              <a:rPr lang="en-US" sz="3200" dirty="0" smtClean="0">
                <a:latin typeface="Times New Roman" pitchFamily="18" charset="0"/>
                <a:cs typeface="Times New Roman" pitchFamily="18" charset="0"/>
              </a:rPr>
              <a:t>First three steps are repeated 35-40 times to produce millions of exact copies of the target DNA.</a:t>
            </a:r>
          </a:p>
          <a:p>
            <a:pPr>
              <a:buNone/>
            </a:pPr>
            <a:r>
              <a:rPr lang="en-US" sz="3200" dirty="0" smtClean="0">
                <a:latin typeface="Times New Roman" pitchFamily="18" charset="0"/>
                <a:cs typeface="Times New Roman" pitchFamily="18" charset="0"/>
              </a:rPr>
              <a:t>    Once several cycles are completed, during the hold step, 4–15 °C temperature is maintained for short-term storage of the amplified DNA sample.</a:t>
            </a:r>
            <a:endParaRPr lang="en-US" sz="32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8150"/>
            <a:ext cx="8246070" cy="610820"/>
          </a:xfrm>
        </p:spPr>
        <p:txBody>
          <a:bodyPr>
            <a:noAutofit/>
          </a:bodyPr>
          <a:lstStyle/>
          <a:p>
            <a:r>
              <a:rPr lang="en-US" sz="4000" b="1" dirty="0" smtClean="0">
                <a:solidFill>
                  <a:srgbClr val="CC0099"/>
                </a:solidFill>
                <a:latin typeface="Times New Roman" pitchFamily="18" charset="0"/>
                <a:cs typeface="Times New Roman" pitchFamily="18" charset="0"/>
              </a:rPr>
              <a:t>PCR-an exponential cycle:</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1352550"/>
            <a:ext cx="8915400" cy="3657600"/>
          </a:xfrm>
        </p:spPr>
        <p:txBody>
          <a:bodyPr>
            <a:noAutofit/>
          </a:bodyPr>
          <a:lstStyle/>
          <a:p>
            <a:pPr>
              <a:buNone/>
            </a:pPr>
            <a:r>
              <a:rPr lang="en-US" sz="3200" dirty="0" smtClean="0"/>
              <a:t>    </a:t>
            </a:r>
            <a:r>
              <a:rPr lang="en-US" sz="3200" dirty="0" smtClean="0">
                <a:latin typeface="Times New Roman" pitchFamily="18" charset="0"/>
                <a:cs typeface="Times New Roman" pitchFamily="18" charset="0"/>
              </a:rPr>
              <a:t>As both strands are copied during PCR, there is an exponential increase of the number of copies of the gene. Suppose there is only one copy of the desired gene before the PCR starts, after one cycle of PCR, there will be 2 copies, after two cycles of PCR, </a:t>
            </a:r>
            <a:r>
              <a:rPr lang="en-US" sz="3200" dirty="0" err="1" smtClean="0">
                <a:latin typeface="Times New Roman" pitchFamily="18" charset="0"/>
                <a:cs typeface="Times New Roman" pitchFamily="18" charset="0"/>
              </a:rPr>
              <a:t>ther</a:t>
            </a:r>
            <a:r>
              <a:rPr lang="en-US" sz="3200" dirty="0" smtClean="0">
                <a:latin typeface="Times New Roman" pitchFamily="18" charset="0"/>
                <a:cs typeface="Times New Roman" pitchFamily="18" charset="0"/>
              </a:rPr>
              <a:t> will be 4 copies. After three cycles there will be 8 copies and so on.</a:t>
            </a:r>
            <a:endParaRPr lang="en-US" sz="32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C0099"/>
                </a:solidFill>
                <a:latin typeface="Times New Roman" pitchFamily="18" charset="0"/>
                <a:cs typeface="Times New Roman" pitchFamily="18" charset="0"/>
              </a:rPr>
              <a:t>PCR an exponential cycle:</a:t>
            </a:r>
            <a:endParaRPr lang="en-US" b="1" dirty="0">
              <a:solidFill>
                <a:srgbClr val="CC0099"/>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tretch>
            <a:fillRect/>
          </a:stretch>
        </p:blipFill>
        <p:spPr bwMode="auto">
          <a:xfrm>
            <a:off x="152400" y="1123950"/>
            <a:ext cx="7010400" cy="3886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Three Aspects of PCR </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a:xfrm>
            <a:off x="448965" y="1581150"/>
            <a:ext cx="6108200" cy="2743200"/>
          </a:xfrm>
        </p:spPr>
        <p:txBody>
          <a:bodyPr>
            <a:normAutofit/>
          </a:bodyPr>
          <a:lstStyle/>
          <a:p>
            <a:r>
              <a:rPr lang="en-US" sz="3200" b="1" dirty="0" smtClean="0">
                <a:solidFill>
                  <a:schemeClr val="tx1"/>
                </a:solidFill>
                <a:latin typeface="Times New Roman" pitchFamily="18" charset="0"/>
                <a:cs typeface="Times New Roman" pitchFamily="18" charset="0"/>
              </a:rPr>
              <a:t>Specificity</a:t>
            </a:r>
          </a:p>
          <a:p>
            <a:r>
              <a:rPr lang="en-US" sz="3200" b="1" dirty="0" smtClean="0">
                <a:solidFill>
                  <a:schemeClr val="tx1"/>
                </a:solidFill>
                <a:latin typeface="Times New Roman" pitchFamily="18" charset="0"/>
                <a:cs typeface="Times New Roman" pitchFamily="18" charset="0"/>
              </a:rPr>
              <a:t>Efficiency </a:t>
            </a:r>
          </a:p>
          <a:p>
            <a:r>
              <a:rPr lang="en-US" sz="3200" b="1" dirty="0" smtClean="0">
                <a:solidFill>
                  <a:schemeClr val="tx1"/>
                </a:solidFill>
                <a:latin typeface="Times New Roman" pitchFamily="18" charset="0"/>
                <a:cs typeface="Times New Roman" pitchFamily="18" charset="0"/>
              </a:rPr>
              <a:t>Fidelity </a:t>
            </a:r>
            <a:endParaRPr lang="en-US" sz="3200" b="1" dirty="0">
              <a:solidFill>
                <a:schemeClr val="tx1"/>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Things to try if PCR does not work</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Small amount of DNA is required per test </a:t>
            </a:r>
          </a:p>
          <a:p>
            <a:r>
              <a:rPr lang="en-US" sz="3200" dirty="0" smtClean="0">
                <a:latin typeface="Times New Roman" pitchFamily="18" charset="0"/>
                <a:cs typeface="Times New Roman" pitchFamily="18" charset="0"/>
              </a:rPr>
              <a:t>Result obtained more quickly –usually within 1 day for PCR </a:t>
            </a:r>
          </a:p>
          <a:p>
            <a:r>
              <a:rPr lang="en-US" sz="3200" dirty="0" smtClean="0">
                <a:latin typeface="Times New Roman" pitchFamily="18" charset="0"/>
                <a:cs typeface="Times New Roman" pitchFamily="18" charset="0"/>
              </a:rPr>
              <a:t>Usually not necessary to use radioactive material (32p) for PCR </a:t>
            </a:r>
            <a:endParaRPr lang="en-US" sz="3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C0099"/>
                </a:solidFill>
                <a:latin typeface="Times New Roman" pitchFamily="18" charset="0"/>
                <a:cs typeface="Times New Roman" pitchFamily="18" charset="0"/>
              </a:rPr>
              <a:t>Reaction Condition &amp; Experimental Protocol</a:t>
            </a:r>
            <a:endParaRPr lang="en-US"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1276350"/>
            <a:ext cx="9067800" cy="3867149"/>
          </a:xfrm>
        </p:spPr>
        <p:txBody>
          <a:bodyPr>
            <a:normAutofit/>
          </a:bodyPr>
          <a:lstStyle/>
          <a:p>
            <a:r>
              <a:rPr lang="en-US" sz="3000" dirty="0" smtClean="0">
                <a:latin typeface="Times New Roman" pitchFamily="18" charset="0"/>
                <a:cs typeface="Times New Roman" pitchFamily="18" charset="0"/>
              </a:rPr>
              <a:t>Denaturing conditions are best at 94-95°C for 30-60 seconds. Lower temperatures may result in incomplete </a:t>
            </a:r>
            <a:r>
              <a:rPr lang="en-US" sz="3000" dirty="0" err="1" smtClean="0">
                <a:latin typeface="Times New Roman" pitchFamily="18" charset="0"/>
                <a:cs typeface="Times New Roman" pitchFamily="18" charset="0"/>
              </a:rPr>
              <a:t>denaturation</a:t>
            </a:r>
            <a:r>
              <a:rPr lang="en-US" sz="3000" dirty="0" smtClean="0">
                <a:latin typeface="Times New Roman" pitchFamily="18" charset="0"/>
                <a:cs typeface="Times New Roman" pitchFamily="18" charset="0"/>
              </a:rPr>
              <a:t> of target template and PCR products.</a:t>
            </a:r>
          </a:p>
          <a:p>
            <a:r>
              <a:rPr lang="en-US" sz="3000" dirty="0" smtClean="0">
                <a:latin typeface="Times New Roman" pitchFamily="18" charset="0"/>
                <a:cs typeface="Times New Roman" pitchFamily="18" charset="0"/>
              </a:rPr>
              <a:t> Higher temperatures and a longer amount of time can lead to enzyme activity loss.</a:t>
            </a:r>
            <a:endParaRPr lang="en-US" sz="3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lymerase Chain Reaction (PCR)- Principle, Types, Procedure, Animation and Applications"/>
          <p:cNvPicPr/>
          <p:nvPr/>
        </p:nvPicPr>
        <p:blipFill>
          <a:blip r:embed="rId2"/>
          <a:srcRect/>
          <a:stretch>
            <a:fillRect/>
          </a:stretch>
        </p:blipFill>
        <p:spPr bwMode="auto">
          <a:xfrm>
            <a:off x="228600" y="1428750"/>
            <a:ext cx="8686800" cy="3505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04787"/>
            <a:ext cx="5715001" cy="871538"/>
          </a:xfrm>
        </p:spPr>
        <p:txBody>
          <a:bodyPr>
            <a:noAutofit/>
          </a:bodyPr>
          <a:lstStyle/>
          <a:p>
            <a:r>
              <a:rPr lang="en-US" sz="4000" dirty="0" smtClean="0">
                <a:solidFill>
                  <a:srgbClr val="CC0099"/>
                </a:solidFill>
                <a:latin typeface="Times New Roman" pitchFamily="18" charset="0"/>
                <a:cs typeface="Times New Roman" pitchFamily="18" charset="0"/>
              </a:rPr>
              <a:t>General PCR protocol</a:t>
            </a:r>
            <a:endParaRPr lang="en-US" sz="4000" dirty="0">
              <a:solidFill>
                <a:srgbClr val="CC0099"/>
              </a:solidFill>
              <a:latin typeface="Times New Roman" pitchFamily="18" charset="0"/>
              <a:cs typeface="Times New Roman" pitchFamily="18" charset="0"/>
            </a:endParaRPr>
          </a:p>
        </p:txBody>
      </p:sp>
      <p:pic>
        <p:nvPicPr>
          <p:cNvPr id="5" name="Picture 2"/>
          <p:cNvPicPr>
            <a:picLocks noGrp="1" noChangeAspect="1" noChangeArrowheads="1"/>
          </p:cNvPicPr>
          <p:nvPr>
            <p:ph idx="1"/>
          </p:nvPr>
        </p:nvPicPr>
        <p:blipFill>
          <a:blip r:embed="rId2"/>
          <a:stretch>
            <a:fillRect/>
          </a:stretch>
        </p:blipFill>
        <p:spPr bwMode="auto">
          <a:xfrm>
            <a:off x="4495800" y="1276350"/>
            <a:ext cx="4495800" cy="3657600"/>
          </a:xfrm>
          <a:prstGeom prst="rect">
            <a:avLst/>
          </a:prstGeom>
          <a:noFill/>
          <a:ln w="9525">
            <a:noFill/>
            <a:miter lim="800000"/>
            <a:headEnd/>
            <a:tailEnd/>
          </a:ln>
          <a:effectLst/>
        </p:spPr>
      </p:pic>
      <p:sp>
        <p:nvSpPr>
          <p:cNvPr id="4" name="Text Placeholder 3"/>
          <p:cNvSpPr>
            <a:spLocks noGrp="1"/>
          </p:cNvSpPr>
          <p:nvPr>
            <p:ph type="body" sz="half" idx="2"/>
          </p:nvPr>
        </p:nvSpPr>
        <p:spPr>
          <a:xfrm>
            <a:off x="228600" y="1276350"/>
            <a:ext cx="3236915" cy="3733800"/>
          </a:xfrm>
        </p:spPr>
        <p:txBody>
          <a:bodyPr>
            <a:normAutofit/>
          </a:bodyPr>
          <a:lstStyle/>
          <a:p>
            <a:r>
              <a:rPr lang="en-US" sz="3200" dirty="0" smtClean="0">
                <a:latin typeface="Times New Roman" pitchFamily="18" charset="0"/>
                <a:cs typeface="Times New Roman" pitchFamily="18" charset="0"/>
              </a:rPr>
              <a:t>Prepare following mixture in appropriately</a:t>
            </a:r>
          </a:p>
          <a:p>
            <a:r>
              <a:rPr lang="en-US" sz="3200" dirty="0" smtClean="0">
                <a:latin typeface="Times New Roman" pitchFamily="18" charset="0"/>
                <a:cs typeface="Times New Roman" pitchFamily="18" charset="0"/>
              </a:rPr>
              <a:t>sized </a:t>
            </a:r>
            <a:r>
              <a:rPr lang="en-US" sz="3200" dirty="0" err="1" smtClean="0">
                <a:latin typeface="Times New Roman" pitchFamily="18" charset="0"/>
                <a:cs typeface="Times New Roman" pitchFamily="18" charset="0"/>
              </a:rPr>
              <a:t>eppendorf</a:t>
            </a:r>
            <a:r>
              <a:rPr lang="en-US" sz="3200" dirty="0" smtClean="0">
                <a:latin typeface="Times New Roman" pitchFamily="18" charset="0"/>
                <a:cs typeface="Times New Roman" pitchFamily="18" charset="0"/>
              </a:rPr>
              <a:t> tube (0.5 </a:t>
            </a:r>
            <a:r>
              <a:rPr lang="en-US" sz="3200" dirty="0" err="1" smtClean="0">
                <a:latin typeface="Times New Roman" pitchFamily="18" charset="0"/>
                <a:cs typeface="Times New Roman" pitchFamily="18" charset="0"/>
              </a:rPr>
              <a:t>mL</a:t>
            </a:r>
            <a:r>
              <a:rPr lang="en-US" sz="3200" dirty="0" smtClean="0">
                <a:latin typeface="Times New Roman" pitchFamily="18" charset="0"/>
                <a:cs typeface="Times New Roman" pitchFamily="18" charset="0"/>
              </a:rPr>
              <a:t> or 0.2 </a:t>
            </a:r>
            <a:r>
              <a:rPr lang="en-US" sz="3200" dirty="0" err="1" smtClean="0">
                <a:latin typeface="Times New Roman" pitchFamily="18" charset="0"/>
                <a:cs typeface="Times New Roman" pitchFamily="18" charset="0"/>
              </a:rPr>
              <a:t>mL</a:t>
            </a:r>
            <a:r>
              <a:rPr lang="en-US" sz="3200" dirty="0" smtClean="0">
                <a:latin typeface="Times New Roman" pitchFamily="18" charset="0"/>
                <a:cs typeface="Times New Roman" pitchFamily="18" charset="0"/>
              </a:rPr>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4350"/>
            <a:ext cx="8915400" cy="610820"/>
          </a:xfrm>
        </p:spPr>
        <p:txBody>
          <a:bodyPr>
            <a:normAutofit fontScale="90000"/>
          </a:bodyPr>
          <a:lstStyle/>
          <a:p>
            <a:r>
              <a:rPr lang="en-US" dirty="0" smtClean="0"/>
              <a:t>      </a:t>
            </a:r>
            <a:r>
              <a:rPr lang="en-US" sz="4900" b="1" dirty="0" smtClean="0">
                <a:solidFill>
                  <a:srgbClr val="CC0099"/>
                </a:solidFill>
                <a:latin typeface="Times New Roman" pitchFamily="18" charset="0"/>
                <a:cs typeface="Times New Roman" pitchFamily="18" charset="0"/>
              </a:rPr>
              <a:t>What is PCR:</a:t>
            </a:r>
            <a:endParaRPr lang="en-US" sz="49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PCR  is a technique that takes specific sequence  of DNA of small amount and  amplifies to be used for further testing  </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In vitro technique</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0330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C0099"/>
                </a:solidFill>
                <a:latin typeface="Times New Roman" pitchFamily="18" charset="0"/>
                <a:cs typeface="Times New Roman" pitchFamily="18" charset="0"/>
              </a:rPr>
              <a:t>PCR Machine</a:t>
            </a:r>
            <a:endParaRPr lang="en-US" b="1" dirty="0">
              <a:solidFill>
                <a:srgbClr val="CC0099"/>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76200" y="1200150"/>
            <a:ext cx="4800600" cy="3809999"/>
          </a:xfrm>
        </p:spPr>
        <p:txBody>
          <a:bodyPr>
            <a:noAutofit/>
          </a:bodyPr>
          <a:lstStyle/>
          <a:p>
            <a:pPr>
              <a:buFont typeface="Wingdings" pitchFamily="2" charset="2"/>
              <a:buChar char="Ø"/>
            </a:pPr>
            <a:r>
              <a:rPr lang="en-US" sz="2700" dirty="0" smtClean="0">
                <a:latin typeface="Times New Roman" pitchFamily="18" charset="0"/>
                <a:cs typeface="Times New Roman" pitchFamily="18" charset="0"/>
              </a:rPr>
              <a:t>PCR machine: Load the reactions into 0.2 ml PCR tubes. Close lid and turn knob until it stops.</a:t>
            </a:r>
          </a:p>
          <a:p>
            <a:pPr>
              <a:buFont typeface="Wingdings" pitchFamily="2" charset="2"/>
              <a:buChar char="Ø"/>
            </a:pPr>
            <a:r>
              <a:rPr lang="en-US" sz="2700" dirty="0" smtClean="0">
                <a:latin typeface="Times New Roman" pitchFamily="18" charset="0"/>
                <a:cs typeface="Times New Roman" pitchFamily="18" charset="0"/>
              </a:rPr>
              <a:t>Turn on PCR machine (switch on back). The menu should point at “START” (if not use arrows up and down).Press “ENTER”</a:t>
            </a:r>
            <a:endParaRPr lang="en-US" sz="2700" dirty="0">
              <a:latin typeface="Times New Roman" pitchFamily="18" charset="0"/>
              <a:cs typeface="Times New Roman" pitchFamily="18" charset="0"/>
            </a:endParaRPr>
          </a:p>
        </p:txBody>
      </p:sp>
      <p:pic>
        <p:nvPicPr>
          <p:cNvPr id="2050" name="Picture 2"/>
          <p:cNvPicPr>
            <a:picLocks noGrp="1" noChangeAspect="1" noChangeArrowheads="1"/>
          </p:cNvPicPr>
          <p:nvPr>
            <p:ph sz="half" idx="2"/>
          </p:nvPr>
        </p:nvPicPr>
        <p:blipFill>
          <a:blip r:embed="rId2"/>
          <a:stretch>
            <a:fillRect/>
          </a:stretch>
        </p:blipFill>
        <p:spPr bwMode="auto">
          <a:xfrm>
            <a:off x="4724400" y="1352550"/>
            <a:ext cx="4267200" cy="33528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76350"/>
            <a:ext cx="8534400" cy="3539430"/>
          </a:xfrm>
          <a:prstGeom prst="rect">
            <a:avLst/>
          </a:prstGeom>
        </p:spPr>
        <p:txBody>
          <a:bodyPr wrap="square">
            <a:spAutoFit/>
          </a:bodyPr>
          <a:lstStyle/>
          <a:p>
            <a:r>
              <a:rPr lang="en-US" sz="2800" dirty="0" smtClean="0">
                <a:latin typeface="Times New Roman" pitchFamily="18" charset="0"/>
                <a:cs typeface="Times New Roman" pitchFamily="18" charset="0"/>
              </a:rPr>
              <a:t>Use arrow keys to select the program you want to run. Press “ENTER”. The program</a:t>
            </a:r>
          </a:p>
          <a:p>
            <a:r>
              <a:rPr lang="en-US" sz="2800" dirty="0" smtClean="0">
                <a:latin typeface="Times New Roman" pitchFamily="18" charset="0"/>
                <a:cs typeface="Times New Roman" pitchFamily="18" charset="0"/>
              </a:rPr>
              <a:t>will ask you what kind of tube you’re using and the reaction volume; select the tube with the “SELECT” button, enter the volume on the number keypad; hit “ENTER”. -While</a:t>
            </a:r>
          </a:p>
          <a:p>
            <a:r>
              <a:rPr lang="en-US" sz="2800" dirty="0" smtClean="0">
                <a:latin typeface="Times New Roman" pitchFamily="18" charset="0"/>
                <a:cs typeface="Times New Roman" pitchFamily="18" charset="0"/>
              </a:rPr>
              <a:t>the program is running, you can use the “OPTION” key to check how much longer you have to wait.</a:t>
            </a:r>
            <a:endParaRPr lang="en-US" sz="28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52550"/>
            <a:ext cx="8839200" cy="3323987"/>
          </a:xfrm>
          <a:prstGeom prst="rect">
            <a:avLst/>
          </a:prstGeom>
        </p:spPr>
        <p:txBody>
          <a:bodyPr wrap="square">
            <a:spAutoFit/>
          </a:bodyPr>
          <a:lstStyle/>
          <a:p>
            <a:r>
              <a:rPr lang="en-US" sz="3000" dirty="0" smtClean="0">
                <a:latin typeface="Times New Roman" pitchFamily="18" charset="0"/>
                <a:cs typeface="Times New Roman" pitchFamily="18" charset="0"/>
              </a:rPr>
              <a:t>Program Naming Convention: All programs use a 15s </a:t>
            </a:r>
            <a:r>
              <a:rPr lang="en-US" sz="3000" dirty="0" err="1" smtClean="0">
                <a:latin typeface="Times New Roman" pitchFamily="18" charset="0"/>
                <a:cs typeface="Times New Roman" pitchFamily="18" charset="0"/>
              </a:rPr>
              <a:t>denaturation</a:t>
            </a:r>
            <a:r>
              <a:rPr lang="en-US" sz="3000" dirty="0" smtClean="0">
                <a:latin typeface="Times New Roman" pitchFamily="18" charset="0"/>
                <a:cs typeface="Times New Roman" pitchFamily="18" charset="0"/>
              </a:rPr>
              <a:t> at 94°C, followed By 15s annealing, extension at 72°C. Program are identified by their annealing temperature(A##), extension time (E##), and cycle number (letter code: A=20, B=25, C=30,</a:t>
            </a:r>
            <a:r>
              <a:rPr lang="pt-BR" sz="3000" dirty="0" smtClean="0">
                <a:latin typeface="Times New Roman" pitchFamily="18" charset="0"/>
                <a:cs typeface="Times New Roman" pitchFamily="18" charset="0"/>
              </a:rPr>
              <a:t>D=35, E=40). For example, “A60E120C”</a:t>
            </a:r>
            <a:r>
              <a:rPr lang="en-US" sz="3000" dirty="0" smtClean="0">
                <a:latin typeface="Times New Roman" pitchFamily="18" charset="0"/>
                <a:cs typeface="Times New Roman" pitchFamily="18" charset="0"/>
              </a:rPr>
              <a:t>means: Annealing at 60°C, Extension for 120s, 30 cycles.</a:t>
            </a:r>
            <a:endParaRPr lang="en-US" sz="30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6108200" cy="385270"/>
          </a:xfrm>
        </p:spPr>
        <p:txBody>
          <a:bodyPr>
            <a:normAutofit fontScale="90000"/>
          </a:bodyPr>
          <a:lstStyle/>
          <a:p>
            <a:r>
              <a:rPr lang="en-US" b="1" dirty="0" smtClean="0">
                <a:solidFill>
                  <a:srgbClr val="CC0099"/>
                </a:solidFill>
                <a:latin typeface="Times New Roman" pitchFamily="18" charset="0"/>
                <a:cs typeface="Times New Roman" pitchFamily="18" charset="0"/>
              </a:rPr>
              <a:t>Images of Instruments -1</a:t>
            </a:r>
            <a:endParaRPr lang="en-US" b="1" dirty="0">
              <a:solidFill>
                <a:srgbClr val="CC0099"/>
              </a:solidFill>
              <a:latin typeface="Times New Roman" pitchFamily="18" charset="0"/>
              <a:cs typeface="Times New Roman" pitchFamily="18" charset="0"/>
            </a:endParaRPr>
          </a:p>
        </p:txBody>
      </p:sp>
      <p:pic>
        <p:nvPicPr>
          <p:cNvPr id="4" name="Picture 2" descr="D:\msc part 2\PCR\polymerase-chain-reaction-24-638.jpg"/>
          <p:cNvPicPr>
            <a:picLocks noGrp="1" noChangeAspect="1" noChangeArrowheads="1"/>
          </p:cNvPicPr>
          <p:nvPr>
            <p:ph idx="1"/>
          </p:nvPr>
        </p:nvPicPr>
        <p:blipFill>
          <a:blip r:embed="rId2"/>
          <a:srcRect/>
          <a:stretch>
            <a:fillRect/>
          </a:stretch>
        </p:blipFill>
        <p:spPr bwMode="auto">
          <a:xfrm>
            <a:off x="152401" y="1047750"/>
            <a:ext cx="7086599" cy="3962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5750"/>
            <a:ext cx="6108200" cy="533400"/>
          </a:xfrm>
        </p:spPr>
        <p:txBody>
          <a:bodyPr>
            <a:normAutofit fontScale="90000"/>
          </a:bodyPr>
          <a:lstStyle/>
          <a:p>
            <a:r>
              <a:rPr lang="en-US" b="1" dirty="0" smtClean="0">
                <a:solidFill>
                  <a:srgbClr val="CC0099"/>
                </a:solidFill>
                <a:latin typeface="Times New Roman" pitchFamily="18" charset="0"/>
                <a:cs typeface="Times New Roman" pitchFamily="18" charset="0"/>
              </a:rPr>
              <a:t>Images of Instruments-2</a:t>
            </a:r>
            <a:endParaRPr lang="en-US" b="1" dirty="0">
              <a:solidFill>
                <a:srgbClr val="CC0099"/>
              </a:solidFill>
              <a:latin typeface="Times New Roman" pitchFamily="18" charset="0"/>
              <a:cs typeface="Times New Roman" pitchFamily="18" charset="0"/>
            </a:endParaRPr>
          </a:p>
        </p:txBody>
      </p:sp>
      <p:pic>
        <p:nvPicPr>
          <p:cNvPr id="4" name="Picture 2" descr="D:\msc part 2\PCR\polymerase-chain-reaction-21-638.jpg"/>
          <p:cNvPicPr>
            <a:picLocks noGrp="1" noChangeAspect="1" noChangeArrowheads="1"/>
          </p:cNvPicPr>
          <p:nvPr>
            <p:ph idx="1"/>
          </p:nvPr>
        </p:nvPicPr>
        <p:blipFill>
          <a:blip r:embed="rId2"/>
          <a:stretch>
            <a:fillRect/>
          </a:stretch>
        </p:blipFill>
        <p:spPr bwMode="auto">
          <a:xfrm>
            <a:off x="152400" y="1123950"/>
            <a:ext cx="7086600" cy="3886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61950"/>
            <a:ext cx="6108200" cy="304800"/>
          </a:xfrm>
        </p:spPr>
        <p:txBody>
          <a:bodyPr>
            <a:normAutofit fontScale="90000"/>
          </a:bodyPr>
          <a:lstStyle/>
          <a:p>
            <a:r>
              <a:rPr lang="en-US" b="1" dirty="0" smtClean="0">
                <a:solidFill>
                  <a:srgbClr val="CC0099"/>
                </a:solidFill>
                <a:latin typeface="Times New Roman" pitchFamily="18" charset="0"/>
                <a:cs typeface="Times New Roman" pitchFamily="18" charset="0"/>
              </a:rPr>
              <a:t>Images of Instruments-3</a:t>
            </a:r>
            <a:endParaRPr lang="en-US" b="1" dirty="0">
              <a:solidFill>
                <a:srgbClr val="CC0099"/>
              </a:solidFill>
              <a:latin typeface="Times New Roman" pitchFamily="18" charset="0"/>
              <a:cs typeface="Times New Roman" pitchFamily="18" charset="0"/>
            </a:endParaRPr>
          </a:p>
        </p:txBody>
      </p:sp>
      <p:pic>
        <p:nvPicPr>
          <p:cNvPr id="4" name="Picture 2" descr="D:\msc part 2\PCR\polymerase-chain-reaction-20-638.jpg"/>
          <p:cNvPicPr>
            <a:picLocks noGrp="1" noChangeAspect="1" noChangeArrowheads="1"/>
          </p:cNvPicPr>
          <p:nvPr>
            <p:ph idx="1"/>
          </p:nvPr>
        </p:nvPicPr>
        <p:blipFill>
          <a:blip r:embed="rId2"/>
          <a:srcRect/>
          <a:stretch>
            <a:fillRect/>
          </a:stretch>
        </p:blipFill>
        <p:spPr bwMode="auto">
          <a:xfrm>
            <a:off x="152401" y="1047750"/>
            <a:ext cx="7010400" cy="396239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5750"/>
            <a:ext cx="6108200" cy="533400"/>
          </a:xfrm>
        </p:spPr>
        <p:txBody>
          <a:bodyPr>
            <a:normAutofit fontScale="90000"/>
          </a:bodyPr>
          <a:lstStyle/>
          <a:p>
            <a:r>
              <a:rPr lang="en-US" b="1" dirty="0" smtClean="0">
                <a:solidFill>
                  <a:srgbClr val="CC0099"/>
                </a:solidFill>
                <a:latin typeface="Times New Roman" pitchFamily="18" charset="0"/>
                <a:cs typeface="Times New Roman" pitchFamily="18" charset="0"/>
              </a:rPr>
              <a:t>Images of Instruments-4</a:t>
            </a:r>
            <a:endParaRPr lang="en-US" b="1" dirty="0">
              <a:solidFill>
                <a:srgbClr val="CC0099"/>
              </a:solidFill>
              <a:latin typeface="Times New Roman" pitchFamily="18" charset="0"/>
              <a:cs typeface="Times New Roman" pitchFamily="18" charset="0"/>
            </a:endParaRPr>
          </a:p>
        </p:txBody>
      </p:sp>
      <p:pic>
        <p:nvPicPr>
          <p:cNvPr id="4" name="Picture 2" descr="D:\msc part 2\PCR\polymerase-chain-reaction-20-638.jpg"/>
          <p:cNvPicPr>
            <a:picLocks noGrp="1" noChangeAspect="1" noChangeArrowheads="1"/>
          </p:cNvPicPr>
          <p:nvPr>
            <p:ph idx="1"/>
          </p:nvPr>
        </p:nvPicPr>
        <p:blipFill>
          <a:blip r:embed="rId2"/>
          <a:srcRect/>
          <a:stretch>
            <a:fillRect/>
          </a:stretch>
        </p:blipFill>
        <p:spPr bwMode="auto">
          <a:xfrm>
            <a:off x="152400" y="971550"/>
            <a:ext cx="7086599" cy="4038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6108200" cy="461470"/>
          </a:xfrm>
        </p:spPr>
        <p:txBody>
          <a:bodyPr>
            <a:normAutofit fontScale="90000"/>
          </a:bodyPr>
          <a:lstStyle/>
          <a:p>
            <a:r>
              <a:rPr lang="en-US" b="1" dirty="0" smtClean="0">
                <a:solidFill>
                  <a:srgbClr val="CC0099"/>
                </a:solidFill>
                <a:latin typeface="Times New Roman" pitchFamily="18" charset="0"/>
                <a:cs typeface="Times New Roman" pitchFamily="18" charset="0"/>
              </a:rPr>
              <a:t>Images of Instruments-5</a:t>
            </a:r>
            <a:endParaRPr lang="en-US" b="1" dirty="0">
              <a:solidFill>
                <a:srgbClr val="CC0099"/>
              </a:solidFill>
              <a:latin typeface="Times New Roman" pitchFamily="18" charset="0"/>
              <a:cs typeface="Times New Roman" pitchFamily="18" charset="0"/>
            </a:endParaRPr>
          </a:p>
        </p:txBody>
      </p:sp>
      <p:pic>
        <p:nvPicPr>
          <p:cNvPr id="4" name="Picture 2" descr="D:\msc part 2\PCR\polymerase-chain-reaction-23-638.jpg"/>
          <p:cNvPicPr>
            <a:picLocks noGrp="1" noChangeAspect="1" noChangeArrowheads="1"/>
          </p:cNvPicPr>
          <p:nvPr>
            <p:ph idx="1"/>
          </p:nvPr>
        </p:nvPicPr>
        <p:blipFill>
          <a:blip r:embed="rId2"/>
          <a:srcRect/>
          <a:stretch>
            <a:fillRect/>
          </a:stretch>
        </p:blipFill>
        <p:spPr bwMode="auto">
          <a:xfrm>
            <a:off x="76201" y="1047750"/>
            <a:ext cx="7086600" cy="3962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Types of PCR:</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276350"/>
            <a:ext cx="8763000" cy="3733800"/>
          </a:xfrm>
        </p:spPr>
        <p:txBody>
          <a:bodyPr>
            <a:normAutofit fontScale="92500" lnSpcReduction="20000"/>
          </a:bodyPr>
          <a:lstStyle/>
          <a:p>
            <a:pPr lvl="0"/>
            <a:r>
              <a:rPr lang="en-US" sz="3500" dirty="0" smtClean="0">
                <a:latin typeface="Times New Roman" pitchFamily="18" charset="0"/>
                <a:cs typeface="Times New Roman" pitchFamily="18" charset="0"/>
              </a:rPr>
              <a:t>Real-time PCR</a:t>
            </a:r>
          </a:p>
          <a:p>
            <a:pPr lvl="0"/>
            <a:r>
              <a:rPr lang="en-US" sz="3500" dirty="0" smtClean="0">
                <a:latin typeface="Times New Roman" pitchFamily="18" charset="0"/>
                <a:cs typeface="Times New Roman" pitchFamily="18" charset="0"/>
              </a:rPr>
              <a:t>Quantitative real time PCR (Q-RT PCR)</a:t>
            </a:r>
          </a:p>
          <a:p>
            <a:pPr lvl="0"/>
            <a:r>
              <a:rPr lang="en-US" sz="3500" dirty="0" smtClean="0">
                <a:latin typeface="Times New Roman" pitchFamily="18" charset="0"/>
                <a:cs typeface="Times New Roman" pitchFamily="18" charset="0"/>
              </a:rPr>
              <a:t>Reverse Transcriptase PCR (RT-PCR)</a:t>
            </a:r>
          </a:p>
          <a:p>
            <a:pPr lvl="0"/>
            <a:r>
              <a:rPr lang="en-US" sz="3500" dirty="0" smtClean="0">
                <a:latin typeface="Times New Roman" pitchFamily="18" charset="0"/>
                <a:cs typeface="Times New Roman" pitchFamily="18" charset="0"/>
              </a:rPr>
              <a:t>Multiplex PCR</a:t>
            </a:r>
          </a:p>
          <a:p>
            <a:pPr lvl="0"/>
            <a:r>
              <a:rPr lang="en-US" sz="3500" dirty="0" smtClean="0">
                <a:latin typeface="Times New Roman" pitchFamily="18" charset="0"/>
                <a:cs typeface="Times New Roman" pitchFamily="18" charset="0"/>
              </a:rPr>
              <a:t>Nested PCR</a:t>
            </a:r>
          </a:p>
          <a:p>
            <a:pPr lvl="0"/>
            <a:r>
              <a:rPr lang="en-US" sz="3500" dirty="0" smtClean="0">
                <a:latin typeface="Times New Roman" pitchFamily="18" charset="0"/>
                <a:cs typeface="Times New Roman" pitchFamily="18" charset="0"/>
              </a:rPr>
              <a:t>Long-range PCR</a:t>
            </a:r>
          </a:p>
          <a:p>
            <a:pPr lvl="0"/>
            <a:r>
              <a:rPr lang="en-US" sz="3500" dirty="0" smtClean="0">
                <a:latin typeface="Times New Roman" pitchFamily="18" charset="0"/>
                <a:cs typeface="Times New Roman" pitchFamily="18" charset="0"/>
              </a:rPr>
              <a:t>Single-cell PCR</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52550"/>
            <a:ext cx="6248400" cy="3046988"/>
          </a:xfrm>
          <a:prstGeom prst="rect">
            <a:avLst/>
          </a:prstGeom>
        </p:spPr>
        <p:txBody>
          <a:bodyPr wrap="square">
            <a:spAutoFit/>
          </a:bodyPr>
          <a:lstStyle/>
          <a:p>
            <a:pPr lvl="0">
              <a:buFont typeface="Arial" pitchFamily="34" charset="0"/>
              <a:buChar char="•"/>
            </a:pPr>
            <a:r>
              <a:rPr lang="en-US" sz="3200" dirty="0" smtClean="0">
                <a:latin typeface="Times New Roman" pitchFamily="18" charset="0"/>
                <a:cs typeface="Times New Roman" pitchFamily="18" charset="0"/>
              </a:rPr>
              <a:t>Overlap extension PCR</a:t>
            </a:r>
          </a:p>
          <a:p>
            <a:pPr lvl="0">
              <a:buFont typeface="Arial" pitchFamily="34" charset="0"/>
              <a:buChar char="•"/>
            </a:pPr>
            <a:r>
              <a:rPr lang="en-US" sz="3200" dirty="0" smtClean="0">
                <a:latin typeface="Times New Roman" pitchFamily="18" charset="0"/>
                <a:cs typeface="Times New Roman" pitchFamily="18" charset="0"/>
              </a:rPr>
              <a:t>Assemble PCR</a:t>
            </a:r>
          </a:p>
          <a:p>
            <a:pPr lvl="0">
              <a:buFont typeface="Arial" pitchFamily="34" charset="0"/>
              <a:buChar char="•"/>
            </a:pPr>
            <a:r>
              <a:rPr lang="en-US" sz="3200" dirty="0" smtClean="0">
                <a:latin typeface="Times New Roman" pitchFamily="18" charset="0"/>
                <a:cs typeface="Times New Roman" pitchFamily="18" charset="0"/>
              </a:rPr>
              <a:t>Ligation-mediated PCR</a:t>
            </a:r>
          </a:p>
          <a:p>
            <a:pPr lvl="0">
              <a:buFont typeface="Arial" pitchFamily="34" charset="0"/>
              <a:buChar char="•"/>
            </a:pPr>
            <a:r>
              <a:rPr lang="en-US" sz="3200" dirty="0" smtClean="0">
                <a:latin typeface="Times New Roman" pitchFamily="18" charset="0"/>
                <a:cs typeface="Times New Roman" pitchFamily="18" charset="0"/>
              </a:rPr>
              <a:t>Mini primer PCR</a:t>
            </a:r>
          </a:p>
          <a:p>
            <a:pPr lvl="0">
              <a:buFont typeface="Arial" pitchFamily="34" charset="0"/>
              <a:buChar char="•"/>
            </a:pPr>
            <a:r>
              <a:rPr lang="en-US" sz="3200" dirty="0" smtClean="0">
                <a:latin typeface="Times New Roman" pitchFamily="18" charset="0"/>
                <a:cs typeface="Times New Roman" pitchFamily="18" charset="0"/>
              </a:rPr>
              <a:t>Solid phase PCR</a:t>
            </a:r>
          </a:p>
          <a:p>
            <a:pPr lvl="0">
              <a:buFont typeface="Arial" pitchFamily="34" charset="0"/>
              <a:buChar char="•"/>
            </a:pPr>
            <a:r>
              <a:rPr lang="en-US" sz="3200" dirty="0" smtClean="0">
                <a:latin typeface="Times New Roman" pitchFamily="18" charset="0"/>
                <a:cs typeface="Times New Roman" pitchFamily="18" charset="0"/>
              </a:rPr>
              <a:t>Fast-cycling PCR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38150"/>
            <a:ext cx="7560270" cy="610820"/>
          </a:xfrm>
        </p:spPr>
        <p:txBody>
          <a:bodyPr>
            <a:noAutofit/>
          </a:bodyPr>
          <a:lstStyle/>
          <a:p>
            <a:r>
              <a:rPr lang="en-US" sz="4000" b="1" dirty="0" smtClean="0">
                <a:solidFill>
                  <a:srgbClr val="CC0099"/>
                </a:solidFill>
                <a:latin typeface="Times New Roman" pitchFamily="18" charset="0"/>
                <a:cs typeface="Times New Roman" pitchFamily="18" charset="0"/>
              </a:rPr>
              <a:t>Short History of PCR:</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a:xfrm>
            <a:off x="1143000" y="1428750"/>
            <a:ext cx="7315200" cy="3200400"/>
          </a:xfrm>
        </p:spPr>
        <p:txBody>
          <a:bodyPr>
            <a:normAutofit/>
          </a:bodyPr>
          <a:lstStyle/>
          <a:p>
            <a:pPr marL="514350" indent="-514350">
              <a:buAutoNum type="arabicPlain" startAt="1999"/>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Dynal</a:t>
            </a:r>
            <a:r>
              <a:rPr lang="en-US" sz="3200" dirty="0" smtClean="0">
                <a:latin typeface="Times New Roman" pitchFamily="18" charset="0"/>
                <a:cs typeface="Times New Roman" pitchFamily="18" charset="0"/>
              </a:rPr>
              <a:t> launches  DRB-36  HLA-typing  kit for tissue Typing.</a:t>
            </a:r>
          </a:p>
          <a:p>
            <a:pPr marL="514350" indent="-514350">
              <a:buAutoNum type="arabicPlain" startAt="1990"/>
            </a:pPr>
            <a:r>
              <a:rPr lang="en-US" sz="3200" dirty="0" smtClean="0">
                <a:latin typeface="Times New Roman" pitchFamily="18" charset="0"/>
                <a:cs typeface="Times New Roman" pitchFamily="18" charset="0"/>
              </a:rPr>
              <a:t> Amplification  and detection of  specific  DNA sequence laying foundation  future  (real time) or (kinetic)  PCR.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52550"/>
            <a:ext cx="8763000" cy="2554545"/>
          </a:xfrm>
          <a:prstGeom prst="rect">
            <a:avLst/>
          </a:prstGeom>
        </p:spPr>
        <p:txBody>
          <a:bodyPr wrap="square">
            <a:spAutoFit/>
          </a:bodyPr>
          <a:lstStyle/>
          <a:p>
            <a:pPr lvl="0">
              <a:buFont typeface="Arial" pitchFamily="34" charset="0"/>
              <a:buChar char="•"/>
            </a:pPr>
            <a:r>
              <a:rPr lang="en-US" sz="3200" dirty="0" smtClean="0">
                <a:latin typeface="Times New Roman" pitchFamily="18" charset="0"/>
                <a:cs typeface="Times New Roman" pitchFamily="18" charset="0"/>
              </a:rPr>
              <a:t>Hot start PCR</a:t>
            </a:r>
          </a:p>
          <a:p>
            <a:pPr lvl="0">
              <a:buFont typeface="Arial" pitchFamily="34" charset="0"/>
              <a:buChar char="•"/>
            </a:pPr>
            <a:r>
              <a:rPr lang="en-US" sz="3200" dirty="0" smtClean="0">
                <a:latin typeface="Times New Roman" pitchFamily="18" charset="0"/>
                <a:cs typeface="Times New Roman" pitchFamily="18" charset="0"/>
              </a:rPr>
              <a:t>High-fidelity PCR</a:t>
            </a:r>
          </a:p>
          <a:p>
            <a:pPr lvl="0">
              <a:buFont typeface="Arial" pitchFamily="34" charset="0"/>
              <a:buChar char="•"/>
            </a:pPr>
            <a:r>
              <a:rPr lang="en-US" sz="3200" dirty="0" smtClean="0">
                <a:latin typeface="Times New Roman" pitchFamily="18" charset="0"/>
                <a:cs typeface="Times New Roman" pitchFamily="18" charset="0"/>
              </a:rPr>
              <a:t>Variable Number of Tandem Repeats (VNTR) PCR</a:t>
            </a:r>
          </a:p>
          <a:p>
            <a:pPr lvl="0">
              <a:buFont typeface="Arial" pitchFamily="34" charset="0"/>
              <a:buChar char="•"/>
            </a:pPr>
            <a:r>
              <a:rPr lang="en-US" sz="3200" dirty="0" smtClean="0">
                <a:latin typeface="Times New Roman" pitchFamily="18" charset="0"/>
                <a:cs typeface="Times New Roman" pitchFamily="18" charset="0"/>
              </a:rPr>
              <a:t>Asymmetric PCR</a:t>
            </a:r>
          </a:p>
          <a:p>
            <a:pPr lvl="0">
              <a:buFont typeface="Arial" pitchFamily="34" charset="0"/>
              <a:buChar char="•"/>
            </a:pPr>
            <a:r>
              <a:rPr lang="en-US" sz="3200" dirty="0" smtClean="0">
                <a:latin typeface="Times New Roman" pitchFamily="18" charset="0"/>
                <a:cs typeface="Times New Roman" pitchFamily="18" charset="0"/>
              </a:rPr>
              <a:t>Repetitive sequence-based PCR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Applications: </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428750"/>
            <a:ext cx="8382000" cy="3507335"/>
          </a:xfrm>
        </p:spPr>
        <p:txBody>
          <a:bodyPr>
            <a:normAutofit/>
          </a:bodyPr>
          <a:lstStyle/>
          <a:p>
            <a:pPr marL="514350" indent="-514350">
              <a:buNone/>
            </a:pPr>
            <a:r>
              <a:rPr lang="en-US" sz="3200" dirty="0" smtClean="0">
                <a:latin typeface="Times New Roman" pitchFamily="18" charset="0"/>
                <a:cs typeface="Times New Roman" pitchFamily="18" charset="0"/>
              </a:rPr>
              <a:t>Used in molecular biology and genetic disease research to identify new genes; for example,</a:t>
            </a:r>
          </a:p>
          <a:p>
            <a:pPr marL="514350" indent="-514350">
              <a:buNone/>
            </a:pPr>
            <a:r>
              <a:rPr lang="en-US" sz="3200" dirty="0" smtClean="0">
                <a:latin typeface="Times New Roman" pitchFamily="18" charset="0"/>
                <a:cs typeface="Times New Roman" pitchFamily="18" charset="0"/>
              </a:rPr>
              <a:t>the sample containing pathogenic DNA can be PCR amplified using different known specific primers. The amplification indicates presence of pathogenic DNA.</a:t>
            </a:r>
            <a:endParaRPr lang="en-US" sz="32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534400" cy="3323987"/>
          </a:xfrm>
          <a:prstGeom prst="rect">
            <a:avLst/>
          </a:prstGeom>
        </p:spPr>
        <p:txBody>
          <a:bodyPr wrap="square">
            <a:spAutoFit/>
          </a:bodyPr>
          <a:lstStyle/>
          <a:p>
            <a:pPr>
              <a:buFont typeface="Wingdings" pitchFamily="2" charset="2"/>
              <a:buChar char="Ø"/>
            </a:pPr>
            <a:r>
              <a:rPr lang="en-US" sz="3000" dirty="0" smtClean="0">
                <a:latin typeface="Times New Roman" pitchFamily="18" charset="0"/>
                <a:cs typeface="Times New Roman" pitchFamily="18" charset="0"/>
              </a:rPr>
              <a:t>In fields such as anthropology and evolution, sequences of degraded ancient DNAs can be tracked after PCR amplification.</a:t>
            </a:r>
          </a:p>
          <a:p>
            <a:pPr>
              <a:buFont typeface="Wingdings" pitchFamily="2" charset="2"/>
              <a:buChar char="Ø"/>
            </a:pPr>
            <a:r>
              <a:rPr lang="en-US" sz="3000" dirty="0" smtClean="0">
                <a:latin typeface="Times New Roman" pitchFamily="18" charset="0"/>
                <a:cs typeface="Times New Roman" pitchFamily="18" charset="0"/>
              </a:rPr>
              <a:t>   With its exquisite sensitivity and high selectivity, PCR has been used for wartime human identification and validated in crime labs for mixed-sample forensic casework</a:t>
            </a:r>
            <a:endParaRPr lang="en-US" sz="30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17588"/>
            <a:ext cx="8305800" cy="3000821"/>
          </a:xfrm>
          <a:prstGeom prst="rect">
            <a:avLst/>
          </a:prstGeom>
        </p:spPr>
        <p:txBody>
          <a:bodyPr wrap="square">
            <a:spAutoFit/>
          </a:bodyPr>
          <a:lstStyle/>
          <a:p>
            <a:pPr lvl="0">
              <a:buFont typeface="Wingdings" pitchFamily="2" charset="2"/>
              <a:buChar char="Ø"/>
            </a:pPr>
            <a:r>
              <a:rPr lang="en-US" sz="2700" dirty="0" smtClean="0">
                <a:latin typeface="Times New Roman" pitchFamily="18" charset="0"/>
                <a:cs typeface="Times New Roman" pitchFamily="18" charset="0"/>
              </a:rPr>
              <a:t>PCR is used in analyzing clinical specimens for the presence of infectious agents, including HIV, hepatitis, malaria, anthrax, etc.</a:t>
            </a:r>
          </a:p>
          <a:p>
            <a:pPr lvl="0">
              <a:buFont typeface="Wingdings" pitchFamily="2" charset="2"/>
              <a:buChar char="Ø"/>
            </a:pPr>
            <a:r>
              <a:rPr lang="en-US" sz="2700" dirty="0" smtClean="0">
                <a:latin typeface="Times New Roman" pitchFamily="18" charset="0"/>
                <a:cs typeface="Times New Roman" pitchFamily="18" charset="0"/>
              </a:rPr>
              <a:t>PCR can provide information on a patient’s prognosis, and predict response or resistance to therapy. Many cancers are characterized by small mutations in certain genes, and this is what PCR is employed to identify.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28750"/>
            <a:ext cx="8382000" cy="2062103"/>
          </a:xfrm>
          <a:prstGeom prst="rect">
            <a:avLst/>
          </a:prstGeom>
        </p:spPr>
        <p:txBody>
          <a:bodyPr wrap="square">
            <a:spAutoFit/>
          </a:bodyPr>
          <a:lstStyle/>
          <a:p>
            <a:pPr>
              <a:buFont typeface="Wingdings" pitchFamily="2" charset="2"/>
              <a:buChar char="Ø"/>
            </a:pPr>
            <a:r>
              <a:rPr lang="en-US" sz="3200" dirty="0" smtClean="0">
                <a:latin typeface="Times New Roman" pitchFamily="18" charset="0"/>
                <a:cs typeface="Times New Roman" pitchFamily="18" charset="0"/>
              </a:rPr>
              <a:t>PCR - Polymerase Chain Reaction for Site Directed Mutagenesis -This technique is used for    introduction of mutations at the desired place in a DNA sequence.</a:t>
            </a:r>
            <a:endParaRPr lang="en-US" sz="32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52550"/>
            <a:ext cx="8458200" cy="2862322"/>
          </a:xfrm>
          <a:prstGeom prst="rect">
            <a:avLst/>
          </a:prstGeom>
        </p:spPr>
        <p:txBody>
          <a:bodyPr wrap="square">
            <a:spAutoFit/>
          </a:bodyPr>
          <a:lstStyle/>
          <a:p>
            <a:pPr>
              <a:buFont typeface="Wingdings" pitchFamily="2" charset="2"/>
              <a:buChar char="Ø"/>
            </a:pPr>
            <a:r>
              <a:rPr lang="en-US" sz="3000" dirty="0" smtClean="0">
                <a:latin typeface="Times New Roman" pitchFamily="18" charset="0"/>
                <a:cs typeface="Times New Roman" pitchFamily="18" charset="0"/>
              </a:rPr>
              <a:t>PCR permits early diagnosis of malignant diseases such as leukemia and lymphomas.</a:t>
            </a:r>
          </a:p>
          <a:p>
            <a:pPr>
              <a:buFont typeface="Wingdings" pitchFamily="2" charset="2"/>
              <a:buChar char="Ø"/>
            </a:pPr>
            <a:r>
              <a:rPr lang="en-US" sz="3000" dirty="0" smtClean="0">
                <a:latin typeface="Times New Roman" pitchFamily="18" charset="0"/>
                <a:cs typeface="Times New Roman" pitchFamily="18" charset="0"/>
              </a:rPr>
              <a:t>PCR assays can be performed directly on genomic DNA samples to detect translocation specific malignant cells, infectious agents, like anaerobic bacteria, or viruses.</a:t>
            </a:r>
            <a:endParaRPr lang="en-US" sz="30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79089"/>
            <a:ext cx="8382000" cy="3323987"/>
          </a:xfrm>
          <a:prstGeom prst="rect">
            <a:avLst/>
          </a:prstGeom>
        </p:spPr>
        <p:txBody>
          <a:bodyPr wrap="square">
            <a:spAutoFit/>
          </a:bodyPr>
          <a:lstStyle/>
          <a:p>
            <a:pPr lvl="0">
              <a:buFont typeface="Wingdings" pitchFamily="2" charset="2"/>
              <a:buChar char="Ø"/>
            </a:pPr>
            <a:r>
              <a:rPr lang="en-US" sz="3000" dirty="0" smtClean="0">
                <a:latin typeface="Times New Roman" pitchFamily="18" charset="0"/>
                <a:cs typeface="Times New Roman" pitchFamily="18" charset="0"/>
              </a:rPr>
              <a:t>PCR is an essential technique in cloning procedure</a:t>
            </a:r>
          </a:p>
          <a:p>
            <a:pPr lvl="0"/>
            <a:r>
              <a:rPr lang="en-US" sz="3000" dirty="0" smtClean="0">
                <a:latin typeface="Times New Roman" pitchFamily="18" charset="0"/>
                <a:cs typeface="Times New Roman" pitchFamily="18" charset="0"/>
              </a:rPr>
              <a:t> allows large amounts of pure DNA from tiny amount of DNA</a:t>
            </a:r>
          </a:p>
          <a:p>
            <a:pPr lvl="0"/>
            <a:r>
              <a:rPr lang="en-US" sz="3000" dirty="0" smtClean="0">
                <a:latin typeface="Times New Roman" pitchFamily="18" charset="0"/>
                <a:cs typeface="Times New Roman" pitchFamily="18" charset="0"/>
              </a:rPr>
              <a:t> further study of a particular gene.</a:t>
            </a:r>
          </a:p>
          <a:p>
            <a:pPr lvl="0">
              <a:buFont typeface="Wingdings" pitchFamily="2" charset="2"/>
              <a:buChar char="Ø"/>
            </a:pPr>
            <a:r>
              <a:rPr lang="en-US" sz="3000" dirty="0" smtClean="0">
                <a:latin typeface="Times New Roman" pitchFamily="18" charset="0"/>
                <a:cs typeface="Times New Roman" pitchFamily="18" charset="0"/>
              </a:rPr>
              <a:t>The Human Genome Project (HGP) for determining the sequence of the 3 billion base pairs in the human genome, relied heavily on PCR.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17588"/>
            <a:ext cx="8534400" cy="3323987"/>
          </a:xfrm>
          <a:prstGeom prst="rect">
            <a:avLst/>
          </a:prstGeom>
        </p:spPr>
        <p:txBody>
          <a:bodyPr wrap="square">
            <a:spAutoFit/>
          </a:bodyPr>
          <a:lstStyle/>
          <a:p>
            <a:pPr lvl="0">
              <a:buFont typeface="Wingdings" pitchFamily="2" charset="2"/>
              <a:buChar char="Ø"/>
            </a:pPr>
            <a:r>
              <a:rPr lang="en-US" sz="3000" dirty="0" smtClean="0">
                <a:latin typeface="Times New Roman" pitchFamily="18" charset="0"/>
                <a:cs typeface="Times New Roman" pitchFamily="18" charset="0"/>
              </a:rPr>
              <a:t>PCR is used in the analysis of mutations that occur in many genetic diseases (e.g. cystic fibrosis, sickle cell </a:t>
            </a:r>
            <a:r>
              <a:rPr lang="en-US" sz="3000" dirty="0" err="1" smtClean="0">
                <a:latin typeface="Times New Roman" pitchFamily="18" charset="0"/>
                <a:cs typeface="Times New Roman" pitchFamily="18" charset="0"/>
              </a:rPr>
              <a:t>anaemia</a:t>
            </a:r>
            <a:r>
              <a:rPr lang="en-US" sz="3000" dirty="0" smtClean="0">
                <a:latin typeface="Times New Roman" pitchFamily="18" charset="0"/>
                <a:cs typeface="Times New Roman" pitchFamily="18" charset="0"/>
              </a:rPr>
              <a:t>, muscular dystrophy).</a:t>
            </a:r>
          </a:p>
          <a:p>
            <a:pPr lvl="0">
              <a:buFont typeface="Wingdings" pitchFamily="2" charset="2"/>
              <a:buChar char="Ø"/>
            </a:pPr>
            <a:r>
              <a:rPr lang="en-US" sz="3000" dirty="0" smtClean="0">
                <a:latin typeface="Times New Roman" pitchFamily="18" charset="0"/>
                <a:cs typeface="Times New Roman" pitchFamily="18" charset="0"/>
              </a:rPr>
              <a:t>PCR is also used in forensics laboratories and tiny amount of original DNA is required,</a:t>
            </a:r>
          </a:p>
          <a:p>
            <a:pPr lvl="0"/>
            <a:r>
              <a:rPr lang="en-US" sz="3000" dirty="0" smtClean="0">
                <a:latin typeface="Times New Roman" pitchFamily="18" charset="0"/>
                <a:cs typeface="Times New Roman" pitchFamily="18" charset="0"/>
              </a:rPr>
              <a:t>    a droplet of blood or</a:t>
            </a:r>
          </a:p>
          <a:p>
            <a:pPr lvl="0"/>
            <a:r>
              <a:rPr lang="en-US" sz="3000" dirty="0" smtClean="0">
                <a:latin typeface="Times New Roman" pitchFamily="18" charset="0"/>
                <a:cs typeface="Times New Roman" pitchFamily="18" charset="0"/>
              </a:rPr>
              <a:t>    a single hair.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76350"/>
            <a:ext cx="8763000" cy="3554819"/>
          </a:xfrm>
          <a:prstGeom prst="rect">
            <a:avLst/>
          </a:prstGeom>
        </p:spPr>
        <p:txBody>
          <a:bodyPr wrap="square">
            <a:spAutoFit/>
          </a:bodyPr>
          <a:lstStyle/>
          <a:p>
            <a:pPr lvl="0">
              <a:buFont typeface="Wingdings" pitchFamily="2" charset="2"/>
              <a:buChar char="Ø"/>
            </a:pPr>
            <a:r>
              <a:rPr lang="en-US" sz="2500" dirty="0" smtClean="0">
                <a:latin typeface="Times New Roman" pitchFamily="18" charset="0"/>
                <a:cs typeface="Times New Roman" pitchFamily="18" charset="0"/>
              </a:rPr>
              <a:t>PCR has been used to identify and to explore relationships among species in the field of evolutionary biology.</a:t>
            </a:r>
          </a:p>
          <a:p>
            <a:pPr lvl="0">
              <a:buFont typeface="Wingdings" pitchFamily="2" charset="2"/>
              <a:buChar char="Ø"/>
            </a:pPr>
            <a:r>
              <a:rPr lang="en-US" sz="2500" dirty="0" smtClean="0">
                <a:latin typeface="Times New Roman" pitchFamily="18" charset="0"/>
                <a:cs typeface="Times New Roman" pitchFamily="18" charset="0"/>
              </a:rPr>
              <a:t> In anthropology, it is also used to understand the ancient human migration patterns. </a:t>
            </a:r>
          </a:p>
          <a:p>
            <a:pPr lvl="0">
              <a:buFont typeface="Wingdings" pitchFamily="2" charset="2"/>
              <a:buChar char="Ø"/>
            </a:pPr>
            <a:r>
              <a:rPr lang="en-US" sz="2500" dirty="0" smtClean="0">
                <a:latin typeface="Times New Roman" pitchFamily="18" charset="0"/>
                <a:cs typeface="Times New Roman" pitchFamily="18" charset="0"/>
              </a:rPr>
              <a:t>In archaeology, it has been used to spot the ancient human race. </a:t>
            </a:r>
          </a:p>
          <a:p>
            <a:pPr lvl="0">
              <a:buFont typeface="Wingdings" pitchFamily="2" charset="2"/>
              <a:buChar char="Ø"/>
            </a:pPr>
            <a:r>
              <a:rPr lang="en-US" sz="2500" dirty="0" smtClean="0">
                <a:latin typeface="Times New Roman" pitchFamily="18" charset="0"/>
                <a:cs typeface="Times New Roman" pitchFamily="18" charset="0"/>
              </a:rPr>
              <a:t>PCR commonly used by Paleontologists to amplify DNA from extinct species or preserved fossils of millions years and thus can be further studied to elucidate on.</a:t>
            </a:r>
          </a:p>
          <a:p>
            <a:pPr>
              <a:buNone/>
            </a:pPr>
            <a:r>
              <a:rPr lang="en-US" sz="2500" dirty="0" smtClean="0">
                <a:latin typeface="Times New Roman" pitchFamily="18" charset="0"/>
                <a:cs typeface="Times New Roman" pitchFamily="18"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RT PCR test for covid-19:</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1276350"/>
            <a:ext cx="8915400" cy="3733800"/>
          </a:xfrm>
        </p:spPr>
        <p:txBody>
          <a:bodyPr>
            <a:normAutofit fontScale="92500" lnSpcReduction="10000"/>
          </a:bodyPr>
          <a:lstStyle/>
          <a:p>
            <a:pPr>
              <a:buNone/>
            </a:pPr>
            <a:r>
              <a:rPr lang="en-US" sz="3200" dirty="0" smtClean="0"/>
              <a:t>    </a:t>
            </a:r>
            <a:r>
              <a:rPr lang="en-US" sz="3200" dirty="0" smtClean="0">
                <a:latin typeface="Times New Roman" pitchFamily="18" charset="0"/>
                <a:cs typeface="Times New Roman" pitchFamily="18" charset="0"/>
              </a:rPr>
              <a:t>Reverse transcription polymerase chain reaction(RT-        PCR)only RNA.</a:t>
            </a:r>
            <a:r>
              <a:rPr lang="en-US" sz="3200" dirty="0" smtClean="0">
                <a:solidFill>
                  <a:schemeClr val="tx1">
                    <a:lumMod val="95000"/>
                    <a:lumOff val="5000"/>
                  </a:schemeClr>
                </a:solidFill>
                <a:latin typeface="Times New Roman" pitchFamily="18" charset="0"/>
                <a:cs typeface="Times New Roman" pitchFamily="18" charset="0"/>
              </a:rPr>
              <a:t> first uses reverse transcription to obtain DNA, followed by PCR to amplify that DNA, creating enough to be analyzed. RT-PCR can thereby detect SARS CoV-2, which contains RNA genetic material</a:t>
            </a:r>
          </a:p>
          <a:p>
            <a:pPr>
              <a:buFont typeface="Wingdings" pitchFamily="2" charset="2"/>
              <a:buChar char="§"/>
            </a:pPr>
            <a:r>
              <a:rPr lang="en-US" sz="3200" dirty="0" smtClean="0">
                <a:solidFill>
                  <a:schemeClr val="tx1">
                    <a:lumMod val="95000"/>
                    <a:lumOff val="5000"/>
                  </a:schemeClr>
                </a:solidFill>
                <a:latin typeface="Times New Roman" pitchFamily="18" charset="0"/>
                <a:cs typeface="Times New Roman" pitchFamily="18" charset="0"/>
              </a:rPr>
              <a:t> So to detect covid-19 disease RT-PCR is used</a:t>
            </a:r>
          </a:p>
          <a:p>
            <a:pPr>
              <a:buFont typeface="Wingdings" pitchFamily="2" charset="2"/>
              <a:buChar char="§"/>
            </a:pPr>
            <a:r>
              <a:rPr lang="en-US" sz="3200" dirty="0" smtClean="0">
                <a:solidFill>
                  <a:schemeClr val="tx1">
                    <a:lumMod val="95000"/>
                    <a:lumOff val="5000"/>
                  </a:schemeClr>
                </a:solidFill>
                <a:latin typeface="Times New Roman" pitchFamily="18" charset="0"/>
                <a:cs typeface="Times New Roman" pitchFamily="18" charset="0"/>
              </a:rPr>
              <a:t> RNA is its genetic material</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52550"/>
            <a:ext cx="8610600" cy="2554545"/>
          </a:xfrm>
          <a:prstGeom prst="rect">
            <a:avLst/>
          </a:prstGeom>
        </p:spPr>
        <p:txBody>
          <a:bodyPr wrap="square">
            <a:spAutoFit/>
          </a:bodyPr>
          <a:lstStyle/>
          <a:p>
            <a:pPr>
              <a:buFont typeface="Wingdings" pitchFamily="2" charset="2"/>
              <a:buChar char="§"/>
            </a:pPr>
            <a:r>
              <a:rPr lang="en-US" sz="3200" dirty="0" smtClean="0">
                <a:latin typeface="Times New Roman" pitchFamily="18" charset="0"/>
                <a:cs typeface="Times New Roman" pitchFamily="18" charset="0"/>
              </a:rPr>
              <a:t>Developed in 1983 by </a:t>
            </a:r>
            <a:r>
              <a:rPr lang="en-US" sz="3200" dirty="0" err="1" smtClean="0">
                <a:latin typeface="Times New Roman" pitchFamily="18" charset="0"/>
                <a:cs typeface="Times New Roman" pitchFamily="18" charset="0"/>
              </a:rPr>
              <a:t>Kary</a:t>
            </a:r>
            <a:r>
              <a:rPr lang="en-US" sz="3200" dirty="0" smtClean="0">
                <a:latin typeface="Times New Roman" pitchFamily="18" charset="0"/>
                <a:cs typeface="Times New Roman" pitchFamily="18" charset="0"/>
              </a:rPr>
              <a:t> Mullis, PCR is now a common technique used in clinical and research                laboratories for a broad variety of applications.</a:t>
            </a:r>
          </a:p>
          <a:p>
            <a:pPr>
              <a:buFont typeface="Wingdings" pitchFamily="2" charset="2"/>
              <a:buChar char="§"/>
            </a:pPr>
            <a:r>
              <a:rPr lang="en-US" sz="3200" dirty="0" smtClean="0">
                <a:latin typeface="Times New Roman" pitchFamily="18" charset="0"/>
                <a:cs typeface="Times New Roman" pitchFamily="18" charset="0"/>
              </a:rPr>
              <a:t> In 1993, Mullis was awarded the Nobel Prize in Chemistry for his work on PCR</a:t>
            </a:r>
            <a:endParaRPr lang="en-US" sz="32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839200" cy="911350"/>
          </a:xfrm>
        </p:spPr>
        <p:txBody>
          <a:bodyPr>
            <a:normAutofit/>
          </a:bodyPr>
          <a:lstStyle/>
          <a:p>
            <a:pPr marL="12700">
              <a:lnSpc>
                <a:spcPct val="100000"/>
              </a:lnSpc>
              <a:spcBef>
                <a:spcPts val="105"/>
              </a:spcBef>
            </a:pPr>
            <a:r>
              <a:rPr lang="en-US" sz="4000" b="1" spc="-5" dirty="0" smtClean="0">
                <a:solidFill>
                  <a:srgbClr val="CC0099"/>
                </a:solidFill>
                <a:latin typeface="Times New Roman" pitchFamily="18" charset="0"/>
                <a:cs typeface="Times New Roman" pitchFamily="18" charset="0"/>
              </a:rPr>
              <a:t>RT PCR-</a:t>
            </a:r>
            <a:r>
              <a:rPr lang="en-US" sz="4000" b="1" spc="-50" dirty="0" smtClean="0">
                <a:solidFill>
                  <a:srgbClr val="CC0099"/>
                </a:solidFill>
                <a:latin typeface="Times New Roman" pitchFamily="18" charset="0"/>
                <a:cs typeface="Times New Roman" pitchFamily="18" charset="0"/>
              </a:rPr>
              <a:t> </a:t>
            </a:r>
            <a:r>
              <a:rPr lang="en-US" sz="4000" b="1" spc="-15" dirty="0" smtClean="0">
                <a:solidFill>
                  <a:srgbClr val="CC0099"/>
                </a:solidFill>
                <a:latin typeface="Times New Roman" pitchFamily="18" charset="0"/>
                <a:cs typeface="Times New Roman" pitchFamily="18" charset="0"/>
              </a:rPr>
              <a:t>TYPES:</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276350"/>
            <a:ext cx="8763000" cy="3581400"/>
          </a:xfrm>
        </p:spPr>
        <p:txBody>
          <a:bodyPr>
            <a:normAutofit/>
          </a:bodyPr>
          <a:lstStyle/>
          <a:p>
            <a:pPr marL="12700" marR="6350">
              <a:lnSpc>
                <a:spcPct val="100000"/>
              </a:lnSpc>
              <a:spcBef>
                <a:spcPts val="10"/>
              </a:spcBef>
            </a:pPr>
            <a:r>
              <a:rPr lang="en-US" sz="3200" spc="-50" dirty="0" smtClean="0">
                <a:latin typeface="Times New Roman" pitchFamily="18" charset="0"/>
                <a:cs typeface="Times New Roman" pitchFamily="18" charset="0"/>
              </a:rPr>
              <a:t>Two-step </a:t>
            </a:r>
            <a:r>
              <a:rPr lang="en-US" sz="3200" spc="-25" dirty="0" smtClean="0">
                <a:latin typeface="Times New Roman" pitchFamily="18" charset="0"/>
                <a:cs typeface="Times New Roman" pitchFamily="18" charset="0"/>
              </a:rPr>
              <a:t>quantitative </a:t>
            </a:r>
            <a:r>
              <a:rPr lang="en-US" sz="3200" spc="-45" dirty="0" smtClean="0">
                <a:latin typeface="Times New Roman" pitchFamily="18" charset="0"/>
                <a:cs typeface="Times New Roman" pitchFamily="18" charset="0"/>
              </a:rPr>
              <a:t>reverse </a:t>
            </a:r>
            <a:r>
              <a:rPr lang="en-US" sz="3200" spc="-35" dirty="0" smtClean="0">
                <a:latin typeface="Times New Roman" pitchFamily="18" charset="0"/>
                <a:cs typeface="Times New Roman" pitchFamily="18" charset="0"/>
              </a:rPr>
              <a:t>transcriptase </a:t>
            </a:r>
            <a:r>
              <a:rPr lang="en-US" sz="3200" spc="-60" dirty="0" smtClean="0">
                <a:latin typeface="Times New Roman" pitchFamily="18" charset="0"/>
                <a:cs typeface="Times New Roman" pitchFamily="18" charset="0"/>
              </a:rPr>
              <a:t>PCR </a:t>
            </a:r>
            <a:r>
              <a:rPr lang="en-US" sz="3200" spc="-55" dirty="0" smtClean="0">
                <a:latin typeface="Times New Roman" pitchFamily="18" charset="0"/>
                <a:cs typeface="Times New Roman" pitchFamily="18" charset="0"/>
              </a:rPr>
              <a:t>(</a:t>
            </a:r>
            <a:r>
              <a:rPr lang="en-US" sz="3200" spc="-55" dirty="0" err="1" smtClean="0">
                <a:latin typeface="Times New Roman" pitchFamily="18" charset="0"/>
                <a:cs typeface="Times New Roman" pitchFamily="18" charset="0"/>
              </a:rPr>
              <a:t>qRT</a:t>
            </a:r>
            <a:r>
              <a:rPr lang="en-US" sz="3200" spc="-55" dirty="0" smtClean="0">
                <a:latin typeface="Times New Roman" pitchFamily="18" charset="0"/>
                <a:cs typeface="Times New Roman" pitchFamily="18" charset="0"/>
              </a:rPr>
              <a:t>-PCR) </a:t>
            </a:r>
            <a:r>
              <a:rPr lang="en-US" sz="3200" spc="-40" dirty="0" smtClean="0">
                <a:latin typeface="Times New Roman" pitchFamily="18" charset="0"/>
                <a:cs typeface="Times New Roman" pitchFamily="18" charset="0"/>
              </a:rPr>
              <a:t>starts </a:t>
            </a:r>
            <a:r>
              <a:rPr lang="en-US" sz="3200" spc="-10" dirty="0" smtClean="0">
                <a:latin typeface="Times New Roman" pitchFamily="18" charset="0"/>
                <a:cs typeface="Times New Roman" pitchFamily="18" charset="0"/>
              </a:rPr>
              <a:t>with </a:t>
            </a:r>
            <a:r>
              <a:rPr lang="en-US" sz="3200" spc="-5" dirty="0" smtClean="0">
                <a:latin typeface="Times New Roman" pitchFamily="18" charset="0"/>
                <a:cs typeface="Times New Roman" pitchFamily="18" charset="0"/>
              </a:rPr>
              <a:t>the  </a:t>
            </a:r>
            <a:r>
              <a:rPr lang="en-US" sz="3200" spc="-40" dirty="0" smtClean="0">
                <a:latin typeface="Times New Roman" pitchFamily="18" charset="0"/>
                <a:cs typeface="Times New Roman" pitchFamily="18" charset="0"/>
              </a:rPr>
              <a:t>reverse </a:t>
            </a:r>
            <a:r>
              <a:rPr lang="en-US" sz="3200" spc="-25" dirty="0" smtClean="0">
                <a:latin typeface="Times New Roman" pitchFamily="18" charset="0"/>
                <a:cs typeface="Times New Roman" pitchFamily="18" charset="0"/>
              </a:rPr>
              <a:t>transcription </a:t>
            </a:r>
            <a:r>
              <a:rPr lang="en-US" sz="3200" spc="-15" dirty="0" smtClean="0">
                <a:latin typeface="Times New Roman" pitchFamily="18" charset="0"/>
                <a:cs typeface="Times New Roman" pitchFamily="18" charset="0"/>
              </a:rPr>
              <a:t>of either </a:t>
            </a:r>
            <a:r>
              <a:rPr lang="en-US" sz="3200" spc="-10" dirty="0" smtClean="0">
                <a:latin typeface="Times New Roman" pitchFamily="18" charset="0"/>
                <a:cs typeface="Times New Roman" pitchFamily="18" charset="0"/>
              </a:rPr>
              <a:t>total </a:t>
            </a:r>
            <a:r>
              <a:rPr lang="en-US" sz="3200" spc="-60" dirty="0" smtClean="0">
                <a:latin typeface="Times New Roman" pitchFamily="18" charset="0"/>
                <a:cs typeface="Times New Roman" pitchFamily="18" charset="0"/>
              </a:rPr>
              <a:t>RNA </a:t>
            </a:r>
            <a:r>
              <a:rPr lang="en-US" sz="3200" spc="-30" dirty="0" smtClean="0">
                <a:latin typeface="Times New Roman" pitchFamily="18" charset="0"/>
                <a:cs typeface="Times New Roman" pitchFamily="18" charset="0"/>
              </a:rPr>
              <a:t>or </a:t>
            </a:r>
            <a:r>
              <a:rPr lang="en-US" sz="3200" spc="-40" dirty="0" smtClean="0">
                <a:latin typeface="Times New Roman" pitchFamily="18" charset="0"/>
                <a:cs typeface="Times New Roman" pitchFamily="18" charset="0"/>
              </a:rPr>
              <a:t>poly(A)+ </a:t>
            </a:r>
            <a:r>
              <a:rPr lang="en-US" sz="3200" spc="-60" dirty="0" smtClean="0">
                <a:latin typeface="Times New Roman" pitchFamily="18" charset="0"/>
                <a:cs typeface="Times New Roman" pitchFamily="18" charset="0"/>
              </a:rPr>
              <a:t>RNA </a:t>
            </a:r>
            <a:r>
              <a:rPr lang="en-US" sz="3200" spc="-15" dirty="0" smtClean="0">
                <a:latin typeface="Times New Roman" pitchFamily="18" charset="0"/>
                <a:cs typeface="Times New Roman" pitchFamily="18" charset="0"/>
              </a:rPr>
              <a:t>into </a:t>
            </a:r>
            <a:r>
              <a:rPr lang="en-US" sz="3200" spc="-5" dirty="0" err="1" smtClean="0">
                <a:latin typeface="Times New Roman" pitchFamily="18" charset="0"/>
                <a:cs typeface="Times New Roman" pitchFamily="18" charset="0"/>
              </a:rPr>
              <a:t>cDNA</a:t>
            </a:r>
            <a:r>
              <a:rPr lang="en-US" sz="3200" spc="-260" dirty="0" smtClean="0">
                <a:latin typeface="Times New Roman" pitchFamily="18" charset="0"/>
                <a:cs typeface="Times New Roman" pitchFamily="18" charset="0"/>
              </a:rPr>
              <a:t> </a:t>
            </a:r>
            <a:r>
              <a:rPr lang="en-US" sz="3200" spc="-25" dirty="0" smtClean="0">
                <a:latin typeface="Times New Roman" pitchFamily="18" charset="0"/>
                <a:cs typeface="Times New Roman" pitchFamily="18" charset="0"/>
              </a:rPr>
              <a:t>using </a:t>
            </a:r>
            <a:r>
              <a:rPr lang="en-US" sz="3200" spc="-45" dirty="0" smtClean="0">
                <a:latin typeface="Times New Roman" pitchFamily="18" charset="0"/>
                <a:cs typeface="Times New Roman" pitchFamily="18" charset="0"/>
              </a:rPr>
              <a:t>a </a:t>
            </a:r>
            <a:r>
              <a:rPr lang="en-US" sz="3200" spc="-40" dirty="0" smtClean="0">
                <a:latin typeface="Times New Roman" pitchFamily="18" charset="0"/>
                <a:cs typeface="Times New Roman" pitchFamily="18" charset="0"/>
              </a:rPr>
              <a:t>reverse </a:t>
            </a:r>
            <a:r>
              <a:rPr lang="en-US" sz="3200" spc="-30" dirty="0" smtClean="0">
                <a:latin typeface="Times New Roman" pitchFamily="18" charset="0"/>
                <a:cs typeface="Times New Roman" pitchFamily="18" charset="0"/>
              </a:rPr>
              <a:t>transcriptase </a:t>
            </a:r>
            <a:r>
              <a:rPr lang="en-US" sz="3200" spc="-45" dirty="0" smtClean="0">
                <a:latin typeface="Times New Roman" pitchFamily="18" charset="0"/>
                <a:cs typeface="Times New Roman" pitchFamily="18" charset="0"/>
              </a:rPr>
              <a:t>(RT).This </a:t>
            </a:r>
            <a:r>
              <a:rPr lang="en-US" sz="3200" spc="-30" dirty="0" smtClean="0">
                <a:latin typeface="Times New Roman" pitchFamily="18" charset="0"/>
                <a:cs typeface="Times New Roman" pitchFamily="18" charset="0"/>
              </a:rPr>
              <a:t>first-strand </a:t>
            </a:r>
            <a:r>
              <a:rPr lang="en-US" sz="3200" spc="-5" dirty="0" err="1" smtClean="0">
                <a:latin typeface="Times New Roman" pitchFamily="18" charset="0"/>
                <a:cs typeface="Times New Roman" pitchFamily="18" charset="0"/>
              </a:rPr>
              <a:t>cDNA</a:t>
            </a:r>
            <a:r>
              <a:rPr lang="en-US" sz="3200" spc="-5" dirty="0" smtClean="0">
                <a:latin typeface="Times New Roman" pitchFamily="18" charset="0"/>
                <a:cs typeface="Times New Roman" pitchFamily="18" charset="0"/>
              </a:rPr>
              <a:t> </a:t>
            </a:r>
            <a:r>
              <a:rPr lang="en-US" sz="3200" spc="-25" dirty="0" smtClean="0">
                <a:latin typeface="Times New Roman" pitchFamily="18" charset="0"/>
                <a:cs typeface="Times New Roman" pitchFamily="18" charset="0"/>
              </a:rPr>
              <a:t>synthesis </a:t>
            </a:r>
            <a:r>
              <a:rPr lang="en-US" sz="3200" spc="-20" dirty="0" smtClean="0">
                <a:latin typeface="Times New Roman" pitchFamily="18" charset="0"/>
                <a:cs typeface="Times New Roman" pitchFamily="18" charset="0"/>
              </a:rPr>
              <a:t>reaction</a:t>
            </a:r>
            <a:r>
              <a:rPr lang="en-US" sz="3200" spc="-275" dirty="0" smtClean="0">
                <a:latin typeface="Times New Roman" pitchFamily="18" charset="0"/>
                <a:cs typeface="Times New Roman" pitchFamily="18" charset="0"/>
              </a:rPr>
              <a:t> </a:t>
            </a:r>
            <a:r>
              <a:rPr lang="en-US" sz="3200" spc="-20" dirty="0" smtClean="0">
                <a:latin typeface="Times New Roman" pitchFamily="18" charset="0"/>
                <a:cs typeface="Times New Roman" pitchFamily="18" charset="0"/>
              </a:rPr>
              <a:t>can </a:t>
            </a:r>
            <a:r>
              <a:rPr lang="en-US" sz="3200" spc="-10" dirty="0" smtClean="0">
                <a:latin typeface="Times New Roman" pitchFamily="18" charset="0"/>
                <a:cs typeface="Times New Roman" pitchFamily="18" charset="0"/>
              </a:rPr>
              <a:t>be </a:t>
            </a:r>
            <a:r>
              <a:rPr lang="en-US" sz="3200" spc="-30" dirty="0" smtClean="0">
                <a:latin typeface="Times New Roman" pitchFamily="18" charset="0"/>
                <a:cs typeface="Times New Roman" pitchFamily="18" charset="0"/>
              </a:rPr>
              <a:t>primed </a:t>
            </a:r>
            <a:r>
              <a:rPr lang="en-US" sz="3200" spc="-25" dirty="0" smtClean="0">
                <a:latin typeface="Times New Roman" pitchFamily="18" charset="0"/>
                <a:cs typeface="Times New Roman" pitchFamily="18" charset="0"/>
              </a:rPr>
              <a:t>using </a:t>
            </a:r>
            <a:r>
              <a:rPr lang="en-US" sz="3200" spc="-35" dirty="0" smtClean="0">
                <a:latin typeface="Times New Roman" pitchFamily="18" charset="0"/>
                <a:cs typeface="Times New Roman" pitchFamily="18" charset="0"/>
              </a:rPr>
              <a:t>random </a:t>
            </a:r>
            <a:r>
              <a:rPr lang="en-US" sz="3200" spc="-40" dirty="0" smtClean="0">
                <a:latin typeface="Times New Roman" pitchFamily="18" charset="0"/>
                <a:cs typeface="Times New Roman" pitchFamily="18" charset="0"/>
              </a:rPr>
              <a:t>primers, </a:t>
            </a:r>
            <a:r>
              <a:rPr lang="en-US" sz="3200" spc="-20" dirty="0" err="1" smtClean="0">
                <a:latin typeface="Times New Roman" pitchFamily="18" charset="0"/>
                <a:cs typeface="Times New Roman" pitchFamily="18" charset="0"/>
              </a:rPr>
              <a:t>oligo</a:t>
            </a:r>
            <a:r>
              <a:rPr lang="en-US" sz="3200" spc="-20" dirty="0" smtClean="0">
                <a:latin typeface="Times New Roman" pitchFamily="18" charset="0"/>
                <a:cs typeface="Times New Roman" pitchFamily="18" charset="0"/>
              </a:rPr>
              <a:t> </a:t>
            </a:r>
            <a:r>
              <a:rPr lang="en-US" sz="3200" spc="-15" dirty="0" smtClean="0">
                <a:latin typeface="Times New Roman" pitchFamily="18" charset="0"/>
                <a:cs typeface="Times New Roman" pitchFamily="18" charset="0"/>
              </a:rPr>
              <a:t>(</a:t>
            </a:r>
            <a:r>
              <a:rPr lang="en-US" sz="3200" spc="-15" dirty="0" err="1" smtClean="0">
                <a:latin typeface="Times New Roman" pitchFamily="18" charset="0"/>
                <a:cs typeface="Times New Roman" pitchFamily="18" charset="0"/>
              </a:rPr>
              <a:t>dT</a:t>
            </a:r>
            <a:r>
              <a:rPr lang="en-US" sz="3200" spc="-15" dirty="0" smtClean="0">
                <a:latin typeface="Times New Roman" pitchFamily="18" charset="0"/>
                <a:cs typeface="Times New Roman" pitchFamily="18" charset="0"/>
              </a:rPr>
              <a:t>), </a:t>
            </a:r>
            <a:r>
              <a:rPr lang="en-US" sz="3200" spc="-30" dirty="0" smtClean="0">
                <a:latin typeface="Times New Roman" pitchFamily="18" charset="0"/>
                <a:cs typeface="Times New Roman" pitchFamily="18" charset="0"/>
              </a:rPr>
              <a:t>or </a:t>
            </a:r>
            <a:r>
              <a:rPr lang="en-US" sz="3200" spc="-20" dirty="0" smtClean="0">
                <a:latin typeface="Times New Roman" pitchFamily="18" charset="0"/>
                <a:cs typeface="Times New Roman" pitchFamily="18" charset="0"/>
              </a:rPr>
              <a:t>gene-specific</a:t>
            </a:r>
            <a:r>
              <a:rPr lang="en-US" sz="3200" spc="-245" dirty="0" smtClean="0">
                <a:latin typeface="Times New Roman" pitchFamily="18" charset="0"/>
                <a:cs typeface="Times New Roman" pitchFamily="18" charset="0"/>
              </a:rPr>
              <a:t> </a:t>
            </a:r>
            <a:r>
              <a:rPr lang="en-US" sz="3200" spc="-40" dirty="0" smtClean="0">
                <a:latin typeface="Times New Roman" pitchFamily="18" charset="0"/>
                <a:cs typeface="Times New Roman" pitchFamily="18" charset="0"/>
              </a:rPr>
              <a:t>primers </a:t>
            </a:r>
            <a:r>
              <a:rPr lang="en-US" sz="3200" spc="-55" dirty="0" smtClean="0">
                <a:latin typeface="Times New Roman" pitchFamily="18" charset="0"/>
                <a:cs typeface="Times New Roman" pitchFamily="18" charset="0"/>
              </a:rPr>
              <a:t>(GS</a:t>
            </a:r>
            <a:r>
              <a:rPr lang="en-US" sz="3200" spc="-85" dirty="0" smtClean="0">
                <a:latin typeface="Times New Roman" pitchFamily="18" charset="0"/>
                <a:cs typeface="Times New Roman" pitchFamily="18" charset="0"/>
              </a:rPr>
              <a:t>P</a:t>
            </a:r>
            <a:r>
              <a:rPr lang="en-US" sz="3200" spc="-35" dirty="0" smtClean="0">
                <a:latin typeface="Times New Roman" pitchFamily="18" charset="0"/>
                <a:cs typeface="Times New Roman" pitchFamily="18" charset="0"/>
              </a:rPr>
              <a:t>s)</a:t>
            </a:r>
            <a:r>
              <a:rPr lang="en-US" sz="3200" spc="-30" dirty="0" smtClean="0">
                <a:latin typeface="Times New Roman" pitchFamily="18" charset="0"/>
                <a:cs typeface="Times New Roman" pitchFamily="18" charset="0"/>
              </a:rPr>
              <a:t>.</a:t>
            </a:r>
            <a:r>
              <a:rPr lang="en-US" sz="3200" spc="-15"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0589"/>
            <a:ext cx="8763000" cy="3785652"/>
          </a:xfrm>
          <a:prstGeom prst="rect">
            <a:avLst/>
          </a:prstGeom>
        </p:spPr>
        <p:txBody>
          <a:bodyPr wrap="square">
            <a:spAutoFit/>
          </a:bodyPr>
          <a:lstStyle/>
          <a:p>
            <a:pPr marL="12700" marR="12065">
              <a:lnSpc>
                <a:spcPct val="100000"/>
              </a:lnSpc>
              <a:tabLst>
                <a:tab pos="984885" algn="l"/>
                <a:tab pos="1408430" algn="l"/>
                <a:tab pos="2001520" algn="l"/>
                <a:tab pos="2429510" algn="l"/>
                <a:tab pos="3192145" algn="l"/>
                <a:tab pos="4954270" algn="l"/>
                <a:tab pos="5339715" algn="l"/>
                <a:tab pos="5764530" algn="l"/>
                <a:tab pos="6665595" algn="l"/>
                <a:tab pos="8043545" algn="l"/>
              </a:tabLst>
            </a:pPr>
            <a:r>
              <a:rPr lang="en-US" sz="3000" spc="-190" dirty="0" smtClean="0">
                <a:latin typeface="Times New Roman" pitchFamily="18" charset="0"/>
                <a:cs typeface="Times New Roman" pitchFamily="18" charset="0"/>
              </a:rPr>
              <a:t>T</a:t>
            </a:r>
            <a:r>
              <a:rPr lang="en-US" sz="3000" spc="-5" dirty="0" smtClean="0">
                <a:latin typeface="Times New Roman" pitchFamily="18" charset="0"/>
                <a:cs typeface="Times New Roman" pitchFamily="18" charset="0"/>
              </a:rPr>
              <a:t>o </a:t>
            </a:r>
            <a:r>
              <a:rPr lang="en-US" sz="3000" spc="-15" dirty="0" smtClean="0">
                <a:latin typeface="Times New Roman" pitchFamily="18" charset="0"/>
                <a:cs typeface="Times New Roman" pitchFamily="18" charset="0"/>
              </a:rPr>
              <a:t>g</a:t>
            </a:r>
            <a:r>
              <a:rPr lang="en-US" sz="3000" spc="-50" dirty="0" smtClean="0">
                <a:latin typeface="Times New Roman" pitchFamily="18" charset="0"/>
                <a:cs typeface="Times New Roman" pitchFamily="18" charset="0"/>
              </a:rPr>
              <a:t>i</a:t>
            </a:r>
            <a:r>
              <a:rPr lang="en-US" sz="3000" spc="-75" dirty="0" smtClean="0">
                <a:latin typeface="Times New Roman" pitchFamily="18" charset="0"/>
                <a:cs typeface="Times New Roman" pitchFamily="18" charset="0"/>
              </a:rPr>
              <a:t>v</a:t>
            </a:r>
            <a:r>
              <a:rPr lang="en-US" sz="3000" spc="-10" dirty="0" smtClean="0">
                <a:latin typeface="Times New Roman" pitchFamily="18" charset="0"/>
                <a:cs typeface="Times New Roman" pitchFamily="18" charset="0"/>
              </a:rPr>
              <a:t>e </a:t>
            </a:r>
            <a:r>
              <a:rPr lang="en-US" sz="3000" spc="-35" dirty="0" smtClean="0">
                <a:latin typeface="Times New Roman" pitchFamily="18" charset="0"/>
                <a:cs typeface="Times New Roman" pitchFamily="18" charset="0"/>
              </a:rPr>
              <a:t>an </a:t>
            </a:r>
            <a:r>
              <a:rPr lang="en-US" sz="3000" spc="-20" dirty="0" smtClean="0">
                <a:latin typeface="Times New Roman" pitchFamily="18" charset="0"/>
                <a:cs typeface="Times New Roman" pitchFamily="18" charset="0"/>
              </a:rPr>
              <a:t>equ</a:t>
            </a:r>
            <a:r>
              <a:rPr lang="en-US" sz="3000" spc="-30" dirty="0" smtClean="0">
                <a:latin typeface="Times New Roman" pitchFamily="18" charset="0"/>
                <a:cs typeface="Times New Roman" pitchFamily="18" charset="0"/>
              </a:rPr>
              <a:t>a</a:t>
            </a:r>
            <a:r>
              <a:rPr lang="en-US" sz="3000" spc="-10" dirty="0" smtClean="0">
                <a:latin typeface="Times New Roman" pitchFamily="18" charset="0"/>
                <a:cs typeface="Times New Roman" pitchFamily="18" charset="0"/>
              </a:rPr>
              <a:t>l </a:t>
            </a:r>
            <a:r>
              <a:rPr lang="en-US" sz="3000" spc="-80" dirty="0" smtClean="0">
                <a:latin typeface="Times New Roman" pitchFamily="18" charset="0"/>
                <a:cs typeface="Times New Roman" pitchFamily="18" charset="0"/>
              </a:rPr>
              <a:t>r</a:t>
            </a:r>
            <a:r>
              <a:rPr lang="en-US" sz="3000" spc="-15" dirty="0" smtClean="0">
                <a:latin typeface="Times New Roman" pitchFamily="18" charset="0"/>
                <a:cs typeface="Times New Roman" pitchFamily="18" charset="0"/>
              </a:rPr>
              <a:t>e</a:t>
            </a:r>
            <a:r>
              <a:rPr lang="en-US" sz="3000" spc="-30" dirty="0" smtClean="0">
                <a:latin typeface="Times New Roman" pitchFamily="18" charset="0"/>
                <a:cs typeface="Times New Roman" pitchFamily="18" charset="0"/>
              </a:rPr>
              <a:t>p</a:t>
            </a:r>
            <a:r>
              <a:rPr lang="en-US" sz="3000" spc="-80" dirty="0" smtClean="0">
                <a:latin typeface="Times New Roman" pitchFamily="18" charset="0"/>
                <a:cs typeface="Times New Roman" pitchFamily="18" charset="0"/>
              </a:rPr>
              <a:t>r</a:t>
            </a:r>
            <a:r>
              <a:rPr lang="en-US" sz="3000" spc="-20" dirty="0" smtClean="0">
                <a:latin typeface="Times New Roman" pitchFamily="18" charset="0"/>
                <a:cs typeface="Times New Roman" pitchFamily="18" charset="0"/>
              </a:rPr>
              <a:t>esent</a:t>
            </a:r>
            <a:r>
              <a:rPr lang="en-US" sz="3000" spc="-35" dirty="0" smtClean="0">
                <a:latin typeface="Times New Roman" pitchFamily="18" charset="0"/>
                <a:cs typeface="Times New Roman" pitchFamily="18" charset="0"/>
              </a:rPr>
              <a:t>a</a:t>
            </a:r>
            <a:r>
              <a:rPr lang="en-US" sz="3000" spc="-10" dirty="0" smtClean="0">
                <a:latin typeface="Times New Roman" pitchFamily="18" charset="0"/>
                <a:cs typeface="Times New Roman" pitchFamily="18" charset="0"/>
              </a:rPr>
              <a:t>t</a:t>
            </a:r>
            <a:r>
              <a:rPr lang="en-US" sz="3000" spc="-20" dirty="0" smtClean="0">
                <a:latin typeface="Times New Roman" pitchFamily="18" charset="0"/>
                <a:cs typeface="Times New Roman" pitchFamily="18" charset="0"/>
              </a:rPr>
              <a:t>i</a:t>
            </a:r>
            <a:r>
              <a:rPr lang="en-US" sz="3000" spc="-10" dirty="0" smtClean="0">
                <a:latin typeface="Times New Roman" pitchFamily="18" charset="0"/>
                <a:cs typeface="Times New Roman" pitchFamily="18" charset="0"/>
              </a:rPr>
              <a:t>on </a:t>
            </a:r>
            <a:r>
              <a:rPr lang="en-US" sz="3000" spc="-25" dirty="0" smtClean="0">
                <a:latin typeface="Times New Roman" pitchFamily="18" charset="0"/>
                <a:cs typeface="Times New Roman" pitchFamily="18" charset="0"/>
              </a:rPr>
              <a:t>o</a:t>
            </a:r>
            <a:r>
              <a:rPr lang="en-US" sz="3000" spc="-10" dirty="0" smtClean="0">
                <a:latin typeface="Times New Roman" pitchFamily="18" charset="0"/>
                <a:cs typeface="Times New Roman" pitchFamily="18" charset="0"/>
              </a:rPr>
              <a:t>f </a:t>
            </a:r>
            <a:r>
              <a:rPr lang="en-US" sz="3000" spc="-25" dirty="0" smtClean="0">
                <a:latin typeface="Times New Roman" pitchFamily="18" charset="0"/>
                <a:cs typeface="Times New Roman" pitchFamily="18" charset="0"/>
              </a:rPr>
              <a:t>all </a:t>
            </a:r>
            <a:r>
              <a:rPr lang="en-US" sz="3000" spc="-35" dirty="0" smtClean="0">
                <a:latin typeface="Times New Roman" pitchFamily="18" charset="0"/>
                <a:cs typeface="Times New Roman" pitchFamily="18" charset="0"/>
              </a:rPr>
              <a:t>ta</a:t>
            </a:r>
            <a:r>
              <a:rPr lang="en-US" sz="3000" spc="-70" dirty="0" smtClean="0">
                <a:latin typeface="Times New Roman" pitchFamily="18" charset="0"/>
                <a:cs typeface="Times New Roman" pitchFamily="18" charset="0"/>
              </a:rPr>
              <a:t>r</a:t>
            </a:r>
            <a:r>
              <a:rPr lang="en-US" sz="3000" spc="-55" dirty="0" smtClean="0">
                <a:latin typeface="Times New Roman" pitchFamily="18" charset="0"/>
                <a:cs typeface="Times New Roman" pitchFamily="18" charset="0"/>
              </a:rPr>
              <a:t>g</a:t>
            </a:r>
            <a:r>
              <a:rPr lang="en-US" sz="3000" spc="5" dirty="0" smtClean="0">
                <a:latin typeface="Times New Roman" pitchFamily="18" charset="0"/>
                <a:cs typeface="Times New Roman" pitchFamily="18" charset="0"/>
              </a:rPr>
              <a:t>e</a:t>
            </a:r>
            <a:r>
              <a:rPr lang="en-US" sz="3000" spc="-15" dirty="0" smtClean="0">
                <a:latin typeface="Times New Roman" pitchFamily="18" charset="0"/>
                <a:cs typeface="Times New Roman" pitchFamily="18" charset="0"/>
              </a:rPr>
              <a:t>t</a:t>
            </a:r>
            <a:r>
              <a:rPr lang="en-US" sz="3000" spc="-55" dirty="0" smtClean="0">
                <a:latin typeface="Times New Roman" pitchFamily="18" charset="0"/>
                <a:cs typeface="Times New Roman" pitchFamily="18" charset="0"/>
              </a:rPr>
              <a:t>s </a:t>
            </a:r>
            <a:r>
              <a:rPr lang="en-US" sz="3000" spc="-40" dirty="0" err="1" smtClean="0">
                <a:latin typeface="Times New Roman" pitchFamily="18" charset="0"/>
                <a:cs typeface="Times New Roman" pitchFamily="18" charset="0"/>
              </a:rPr>
              <a:t>i</a:t>
            </a:r>
            <a:r>
              <a:rPr lang="en-US" sz="3000" spc="-45" dirty="0" err="1" smtClean="0">
                <a:latin typeface="Times New Roman" pitchFamily="18" charset="0"/>
                <a:cs typeface="Times New Roman" pitchFamily="18" charset="0"/>
              </a:rPr>
              <a:t>n</a:t>
            </a:r>
            <a:r>
              <a:rPr lang="en-US" sz="3000" spc="-60" dirty="0" err="1" smtClean="0">
                <a:latin typeface="Times New Roman" pitchFamily="18" charset="0"/>
                <a:cs typeface="Times New Roman" pitchFamily="18" charset="0"/>
              </a:rPr>
              <a:t>r</a:t>
            </a:r>
            <a:r>
              <a:rPr lang="en-US" sz="3000" spc="-25" dirty="0" err="1" smtClean="0">
                <a:latin typeface="Times New Roman" pitchFamily="18" charset="0"/>
                <a:cs typeface="Times New Roman" pitchFamily="18" charset="0"/>
              </a:rPr>
              <a:t>eal</a:t>
            </a:r>
            <a:r>
              <a:rPr lang="en-US" sz="3000" spc="-35" dirty="0" smtClean="0">
                <a:latin typeface="Times New Roman" pitchFamily="18" charset="0"/>
                <a:cs typeface="Times New Roman" pitchFamily="18" charset="0"/>
              </a:rPr>
              <a:t>-</a:t>
            </a:r>
            <a:r>
              <a:rPr lang="en-US" sz="3000" dirty="0" smtClean="0">
                <a:latin typeface="Times New Roman" pitchFamily="18" charset="0"/>
                <a:cs typeface="Times New Roman" pitchFamily="18" charset="0"/>
              </a:rPr>
              <a:t>t</a:t>
            </a:r>
            <a:r>
              <a:rPr lang="en-US" sz="3000" spc="-40" dirty="0" smtClean="0">
                <a:latin typeface="Times New Roman" pitchFamily="18" charset="0"/>
                <a:cs typeface="Times New Roman" pitchFamily="18" charset="0"/>
              </a:rPr>
              <a:t>i</a:t>
            </a:r>
            <a:r>
              <a:rPr lang="en-US" sz="3000" spc="-30" dirty="0" smtClean="0">
                <a:latin typeface="Times New Roman" pitchFamily="18" charset="0"/>
                <a:cs typeface="Times New Roman" pitchFamily="18" charset="0"/>
              </a:rPr>
              <a:t>m</a:t>
            </a:r>
            <a:r>
              <a:rPr lang="en-US" sz="3000" spc="-15" dirty="0" smtClean="0">
                <a:latin typeface="Times New Roman" pitchFamily="18" charset="0"/>
                <a:cs typeface="Times New Roman" pitchFamily="18" charset="0"/>
              </a:rPr>
              <a:t>e </a:t>
            </a:r>
            <a:r>
              <a:rPr lang="en-US" sz="3000" spc="-70" dirty="0" smtClean="0">
                <a:latin typeface="Times New Roman" pitchFamily="18" charset="0"/>
                <a:cs typeface="Times New Roman" pitchFamily="18" charset="0"/>
              </a:rPr>
              <a:t>P</a:t>
            </a:r>
            <a:r>
              <a:rPr lang="en-US" sz="3000" spc="-45" dirty="0" smtClean="0">
                <a:latin typeface="Times New Roman" pitchFamily="18" charset="0"/>
                <a:cs typeface="Times New Roman" pitchFamily="18" charset="0"/>
              </a:rPr>
              <a:t>CR </a:t>
            </a:r>
            <a:r>
              <a:rPr lang="en-US" sz="3000" spc="-25" dirty="0" smtClean="0">
                <a:latin typeface="Times New Roman" pitchFamily="18" charset="0"/>
                <a:cs typeface="Times New Roman" pitchFamily="18" charset="0"/>
              </a:rPr>
              <a:t>applications </a:t>
            </a:r>
            <a:r>
              <a:rPr lang="en-US" sz="3000" spc="-30" dirty="0" smtClean="0">
                <a:latin typeface="Times New Roman" pitchFamily="18" charset="0"/>
                <a:cs typeface="Times New Roman" pitchFamily="18" charset="0"/>
              </a:rPr>
              <a:t>and </a:t>
            </a:r>
            <a:r>
              <a:rPr lang="en-US" sz="3000" spc="-5" dirty="0" smtClean="0">
                <a:latin typeface="Times New Roman" pitchFamily="18" charset="0"/>
                <a:cs typeface="Times New Roman" pitchFamily="18" charset="0"/>
              </a:rPr>
              <a:t>to </a:t>
            </a:r>
            <a:r>
              <a:rPr lang="en-US" sz="3000" spc="-45" dirty="0" smtClean="0">
                <a:latin typeface="Times New Roman" pitchFamily="18" charset="0"/>
                <a:cs typeface="Times New Roman" pitchFamily="18" charset="0"/>
              </a:rPr>
              <a:t>avoid </a:t>
            </a:r>
            <a:r>
              <a:rPr lang="en-US" sz="3000" spc="-5" dirty="0" smtClean="0">
                <a:latin typeface="Times New Roman" pitchFamily="18" charset="0"/>
                <a:cs typeface="Times New Roman" pitchFamily="18" charset="0"/>
              </a:rPr>
              <a:t>the </a:t>
            </a:r>
            <a:r>
              <a:rPr lang="en-US" sz="3000" spc="-190" dirty="0" smtClean="0">
                <a:latin typeface="Times New Roman" pitchFamily="18" charset="0"/>
                <a:cs typeface="Times New Roman" pitchFamily="18" charset="0"/>
              </a:rPr>
              <a:t>3 </a:t>
            </a:r>
            <a:r>
              <a:rPr lang="en-US" sz="3000" spc="-35" dirty="0" smtClean="0">
                <a:latin typeface="Times New Roman" pitchFamily="18" charset="0"/>
                <a:cs typeface="Times New Roman" pitchFamily="18" charset="0"/>
              </a:rPr>
              <a:t>bias </a:t>
            </a:r>
            <a:r>
              <a:rPr lang="en-US" sz="3000" spc="-15" dirty="0" smtClean="0">
                <a:latin typeface="Times New Roman" pitchFamily="18" charset="0"/>
                <a:cs typeface="Times New Roman" pitchFamily="18" charset="0"/>
              </a:rPr>
              <a:t>of </a:t>
            </a:r>
            <a:r>
              <a:rPr lang="en-US" sz="3000" spc="-15" dirty="0" err="1" smtClean="0">
                <a:latin typeface="Times New Roman" pitchFamily="18" charset="0"/>
                <a:cs typeface="Times New Roman" pitchFamily="18" charset="0"/>
              </a:rPr>
              <a:t>oligo</a:t>
            </a:r>
            <a:r>
              <a:rPr lang="en-US" sz="3000" spc="-15" dirty="0" smtClean="0">
                <a:latin typeface="Times New Roman" pitchFamily="18" charset="0"/>
                <a:cs typeface="Times New Roman" pitchFamily="18" charset="0"/>
              </a:rPr>
              <a:t>(</a:t>
            </a:r>
            <a:r>
              <a:rPr lang="en-US" sz="3000" spc="-15" dirty="0" err="1" smtClean="0">
                <a:latin typeface="Times New Roman" pitchFamily="18" charset="0"/>
                <a:cs typeface="Times New Roman" pitchFamily="18" charset="0"/>
              </a:rPr>
              <a:t>dT</a:t>
            </a:r>
            <a:r>
              <a:rPr lang="en-US" sz="3000" spc="-15" dirty="0" smtClean="0">
                <a:latin typeface="Times New Roman" pitchFamily="18" charset="0"/>
                <a:cs typeface="Times New Roman" pitchFamily="18" charset="0"/>
              </a:rPr>
              <a:t>) </a:t>
            </a:r>
            <a:r>
              <a:rPr lang="en-US" sz="3000" spc="-40" dirty="0" smtClean="0">
                <a:latin typeface="Times New Roman" pitchFamily="18" charset="0"/>
                <a:cs typeface="Times New Roman" pitchFamily="18" charset="0"/>
              </a:rPr>
              <a:t>primers, many</a:t>
            </a:r>
            <a:r>
              <a:rPr lang="en-US" sz="3000" spc="-310" dirty="0" smtClean="0">
                <a:latin typeface="Times New Roman" pitchFamily="18" charset="0"/>
                <a:cs typeface="Times New Roman" pitchFamily="18" charset="0"/>
              </a:rPr>
              <a:t> </a:t>
            </a:r>
            <a:r>
              <a:rPr lang="en-US" sz="3000" spc="-35" dirty="0" smtClean="0">
                <a:latin typeface="Times New Roman" pitchFamily="18" charset="0"/>
                <a:cs typeface="Times New Roman" pitchFamily="18" charset="0"/>
              </a:rPr>
              <a:t>researchers </a:t>
            </a:r>
            <a:r>
              <a:rPr lang="en-US" sz="3000" spc="-30" dirty="0" smtClean="0">
                <a:latin typeface="Times New Roman" pitchFamily="18" charset="0"/>
                <a:cs typeface="Times New Roman" pitchFamily="18" charset="0"/>
              </a:rPr>
              <a:t>us</a:t>
            </a:r>
            <a:r>
              <a:rPr lang="en-US" sz="3000" spc="-25" dirty="0" smtClean="0">
                <a:latin typeface="Times New Roman" pitchFamily="18" charset="0"/>
                <a:cs typeface="Times New Roman" pitchFamily="18" charset="0"/>
              </a:rPr>
              <a:t>e </a:t>
            </a:r>
            <a:r>
              <a:rPr lang="en-US" sz="3000" spc="-95" dirty="0" smtClean="0">
                <a:latin typeface="Times New Roman" pitchFamily="18" charset="0"/>
                <a:cs typeface="Times New Roman" pitchFamily="18" charset="0"/>
              </a:rPr>
              <a:t>r</a:t>
            </a:r>
            <a:r>
              <a:rPr lang="en-US" sz="3000" spc="-20" dirty="0" smtClean="0">
                <a:latin typeface="Times New Roman" pitchFamily="18" charset="0"/>
                <a:cs typeface="Times New Roman" pitchFamily="18" charset="0"/>
              </a:rPr>
              <a:t>and</a:t>
            </a:r>
            <a:r>
              <a:rPr lang="en-US" sz="3000" spc="-40" dirty="0" smtClean="0">
                <a:latin typeface="Times New Roman" pitchFamily="18" charset="0"/>
                <a:cs typeface="Times New Roman" pitchFamily="18" charset="0"/>
              </a:rPr>
              <a:t>o</a:t>
            </a:r>
            <a:r>
              <a:rPr lang="en-US" sz="3000" spc="-30" dirty="0" smtClean="0">
                <a:latin typeface="Times New Roman" pitchFamily="18" charset="0"/>
                <a:cs typeface="Times New Roman" pitchFamily="18" charset="0"/>
              </a:rPr>
              <a:t>m </a:t>
            </a:r>
            <a:r>
              <a:rPr lang="en-US" sz="3000" spc="-35" dirty="0" err="1" smtClean="0">
                <a:latin typeface="Times New Roman" pitchFamily="18" charset="0"/>
                <a:cs typeface="Times New Roman" pitchFamily="18" charset="0"/>
              </a:rPr>
              <a:t>p</a:t>
            </a:r>
            <a:r>
              <a:rPr lang="en-US" sz="3000" spc="-45" dirty="0" err="1" smtClean="0">
                <a:latin typeface="Times New Roman" pitchFamily="18" charset="0"/>
                <a:cs typeface="Times New Roman" pitchFamily="18" charset="0"/>
              </a:rPr>
              <a:t>rimer</a:t>
            </a:r>
            <a:r>
              <a:rPr lang="en-US" sz="3000" spc="-35" dirty="0" err="1" smtClean="0">
                <a:latin typeface="Times New Roman" pitchFamily="18" charset="0"/>
                <a:cs typeface="Times New Roman" pitchFamily="18" charset="0"/>
              </a:rPr>
              <a:t>s</a:t>
            </a:r>
            <a:r>
              <a:rPr lang="en-US" sz="3000" spc="-15" dirty="0" err="1" smtClean="0">
                <a:latin typeface="Times New Roman" pitchFamily="18" charset="0"/>
                <a:cs typeface="Times New Roman" pitchFamily="18" charset="0"/>
              </a:rPr>
              <a:t>o</a:t>
            </a:r>
            <a:r>
              <a:rPr lang="en-US" sz="3000" spc="-55" dirty="0" err="1" smtClean="0">
                <a:latin typeface="Times New Roman" pitchFamily="18" charset="0"/>
                <a:cs typeface="Times New Roman" pitchFamily="18" charset="0"/>
              </a:rPr>
              <a:t>r</a:t>
            </a:r>
            <a:r>
              <a:rPr lang="en-US" sz="3000" spc="-55" dirty="0" smtClean="0">
                <a:latin typeface="Times New Roman" pitchFamily="18" charset="0"/>
                <a:cs typeface="Times New Roman" pitchFamily="18" charset="0"/>
              </a:rPr>
              <a:t> </a:t>
            </a:r>
            <a:r>
              <a:rPr lang="en-US" sz="3000" spc="-50" dirty="0" smtClean="0">
                <a:latin typeface="Times New Roman" pitchFamily="18" charset="0"/>
                <a:cs typeface="Times New Roman" pitchFamily="18" charset="0"/>
              </a:rPr>
              <a:t>a </a:t>
            </a:r>
            <a:r>
              <a:rPr lang="en-US" sz="3000" spc="-25" dirty="0" smtClean="0">
                <a:latin typeface="Times New Roman" pitchFamily="18" charset="0"/>
                <a:cs typeface="Times New Roman" pitchFamily="18" charset="0"/>
              </a:rPr>
              <a:t>mixt</a:t>
            </a:r>
            <a:r>
              <a:rPr lang="en-US" sz="3000" spc="-35" dirty="0" smtClean="0">
                <a:latin typeface="Times New Roman" pitchFamily="18" charset="0"/>
                <a:cs typeface="Times New Roman" pitchFamily="18" charset="0"/>
              </a:rPr>
              <a:t>u</a:t>
            </a:r>
            <a:r>
              <a:rPr lang="en-US" sz="3000" spc="-80" dirty="0" smtClean="0">
                <a:latin typeface="Times New Roman" pitchFamily="18" charset="0"/>
                <a:cs typeface="Times New Roman" pitchFamily="18" charset="0"/>
              </a:rPr>
              <a:t>r</a:t>
            </a:r>
            <a:r>
              <a:rPr lang="en-US" sz="3000" spc="-10" dirty="0" smtClean="0">
                <a:latin typeface="Times New Roman" pitchFamily="18" charset="0"/>
                <a:cs typeface="Times New Roman" pitchFamily="18" charset="0"/>
              </a:rPr>
              <a:t>e </a:t>
            </a:r>
            <a:r>
              <a:rPr lang="en-US" sz="3000" spc="-25" dirty="0" smtClean="0">
                <a:latin typeface="Times New Roman" pitchFamily="18" charset="0"/>
                <a:cs typeface="Times New Roman" pitchFamily="18" charset="0"/>
              </a:rPr>
              <a:t>o</a:t>
            </a:r>
            <a:r>
              <a:rPr lang="en-US" sz="3000" spc="-10" dirty="0" smtClean="0">
                <a:latin typeface="Times New Roman" pitchFamily="18" charset="0"/>
                <a:cs typeface="Times New Roman" pitchFamily="18" charset="0"/>
              </a:rPr>
              <a:t>f </a:t>
            </a:r>
            <a:r>
              <a:rPr lang="en-US" sz="3000" spc="-10" dirty="0" err="1" smtClean="0">
                <a:latin typeface="Times New Roman" pitchFamily="18" charset="0"/>
                <a:cs typeface="Times New Roman" pitchFamily="18" charset="0"/>
              </a:rPr>
              <a:t>ol</a:t>
            </a:r>
            <a:r>
              <a:rPr lang="en-US" sz="3000" spc="-20" dirty="0" err="1" smtClean="0">
                <a:latin typeface="Times New Roman" pitchFamily="18" charset="0"/>
                <a:cs typeface="Times New Roman" pitchFamily="18" charset="0"/>
              </a:rPr>
              <a:t>i</a:t>
            </a:r>
            <a:r>
              <a:rPr lang="en-US" sz="3000" spc="-65" dirty="0" err="1" smtClean="0">
                <a:latin typeface="Times New Roman" pitchFamily="18" charset="0"/>
                <a:cs typeface="Times New Roman" pitchFamily="18" charset="0"/>
              </a:rPr>
              <a:t>g</a:t>
            </a:r>
            <a:r>
              <a:rPr lang="en-US" sz="3000" spc="-5" dirty="0" err="1" smtClean="0">
                <a:latin typeface="Times New Roman" pitchFamily="18" charset="0"/>
                <a:cs typeface="Times New Roman" pitchFamily="18" charset="0"/>
              </a:rPr>
              <a:t>o</a:t>
            </a:r>
            <a:r>
              <a:rPr lang="en-US" sz="3000" spc="-20" dirty="0" smtClean="0">
                <a:latin typeface="Times New Roman" pitchFamily="18" charset="0"/>
                <a:cs typeface="Times New Roman" pitchFamily="18" charset="0"/>
              </a:rPr>
              <a:t>(</a:t>
            </a:r>
            <a:r>
              <a:rPr lang="en-US" sz="3000" spc="-20" dirty="0" err="1" smtClean="0">
                <a:latin typeface="Times New Roman" pitchFamily="18" charset="0"/>
                <a:cs typeface="Times New Roman" pitchFamily="18" charset="0"/>
              </a:rPr>
              <a:t>dT</a:t>
            </a:r>
            <a:r>
              <a:rPr lang="en-US" sz="3000" spc="-10" dirty="0" smtClean="0">
                <a:latin typeface="Times New Roman" pitchFamily="18" charset="0"/>
                <a:cs typeface="Times New Roman" pitchFamily="18" charset="0"/>
              </a:rPr>
              <a:t>) </a:t>
            </a:r>
            <a:r>
              <a:rPr lang="en-US" sz="3000" spc="-30" dirty="0" smtClean="0">
                <a:latin typeface="Times New Roman" pitchFamily="18" charset="0"/>
                <a:cs typeface="Times New Roman" pitchFamily="18" charset="0"/>
              </a:rPr>
              <a:t>a</a:t>
            </a:r>
            <a:r>
              <a:rPr lang="en-US" sz="3000" spc="-55" dirty="0" smtClean="0">
                <a:latin typeface="Times New Roman" pitchFamily="18" charset="0"/>
                <a:cs typeface="Times New Roman" pitchFamily="18" charset="0"/>
              </a:rPr>
              <a:t>n</a:t>
            </a:r>
            <a:r>
              <a:rPr lang="en-US" sz="3000" spc="-15" dirty="0" smtClean="0">
                <a:latin typeface="Times New Roman" pitchFamily="18" charset="0"/>
                <a:cs typeface="Times New Roman" pitchFamily="18" charset="0"/>
              </a:rPr>
              <a:t>d </a:t>
            </a:r>
            <a:r>
              <a:rPr lang="en-US" sz="3000" spc="-95" dirty="0" smtClean="0">
                <a:latin typeface="Times New Roman" pitchFamily="18" charset="0"/>
                <a:cs typeface="Times New Roman" pitchFamily="18" charset="0"/>
              </a:rPr>
              <a:t>r</a:t>
            </a:r>
            <a:r>
              <a:rPr lang="en-US" sz="3000" spc="-25" dirty="0" smtClean="0">
                <a:latin typeface="Times New Roman" pitchFamily="18" charset="0"/>
                <a:cs typeface="Times New Roman" pitchFamily="18" charset="0"/>
              </a:rPr>
              <a:t>an</a:t>
            </a:r>
            <a:r>
              <a:rPr lang="en-US" sz="3000" spc="-40" dirty="0" smtClean="0">
                <a:latin typeface="Times New Roman" pitchFamily="18" charset="0"/>
                <a:cs typeface="Times New Roman" pitchFamily="18" charset="0"/>
              </a:rPr>
              <a:t>d</a:t>
            </a:r>
            <a:r>
              <a:rPr lang="en-US" sz="3000" spc="-15" dirty="0" smtClean="0">
                <a:latin typeface="Times New Roman" pitchFamily="18" charset="0"/>
                <a:cs typeface="Times New Roman" pitchFamily="18" charset="0"/>
              </a:rPr>
              <a:t>om </a:t>
            </a:r>
            <a:r>
              <a:rPr lang="en-US" sz="3000" spc="-35" dirty="0" smtClean="0">
                <a:latin typeface="Times New Roman" pitchFamily="18" charset="0"/>
                <a:cs typeface="Times New Roman" pitchFamily="18" charset="0"/>
              </a:rPr>
              <a:t>p</a:t>
            </a:r>
            <a:r>
              <a:rPr lang="en-US" sz="3000" spc="-45" dirty="0" smtClean="0">
                <a:latin typeface="Times New Roman" pitchFamily="18" charset="0"/>
                <a:cs typeface="Times New Roman" pitchFamily="18" charset="0"/>
              </a:rPr>
              <a:t>rimer</a:t>
            </a:r>
            <a:r>
              <a:rPr lang="en-US" sz="3000" spc="-65" dirty="0" smtClean="0">
                <a:latin typeface="Times New Roman" pitchFamily="18" charset="0"/>
                <a:cs typeface="Times New Roman" pitchFamily="18" charset="0"/>
              </a:rPr>
              <a:t>s</a:t>
            </a:r>
            <a:r>
              <a:rPr lang="en-US" sz="3000" spc="-30" dirty="0" smtClean="0">
                <a:latin typeface="Times New Roman" pitchFamily="18" charset="0"/>
                <a:cs typeface="Times New Roman" pitchFamily="18" charset="0"/>
              </a:rPr>
              <a:t>.</a:t>
            </a:r>
            <a:r>
              <a:rPr lang="en-US" sz="3000" spc="-15" dirty="0" smtClean="0">
                <a:latin typeface="Times New Roman" pitchFamily="18" charset="0"/>
                <a:cs typeface="Times New Roman" pitchFamily="18" charset="0"/>
              </a:rPr>
              <a:t>T</a:t>
            </a:r>
            <a:r>
              <a:rPr lang="en-US" sz="3000" spc="-25" dirty="0" smtClean="0">
                <a:latin typeface="Times New Roman" pitchFamily="18" charset="0"/>
                <a:cs typeface="Times New Roman" pitchFamily="18" charset="0"/>
              </a:rPr>
              <a:t>h</a:t>
            </a:r>
            <a:r>
              <a:rPr lang="en-US" sz="3000" spc="-5" dirty="0" smtClean="0">
                <a:latin typeface="Times New Roman" pitchFamily="18" charset="0"/>
                <a:cs typeface="Times New Roman" pitchFamily="18" charset="0"/>
              </a:rPr>
              <a:t>e </a:t>
            </a:r>
            <a:r>
              <a:rPr lang="en-US" sz="3000" spc="-30" dirty="0" smtClean="0">
                <a:latin typeface="Times New Roman" pitchFamily="18" charset="0"/>
                <a:cs typeface="Times New Roman" pitchFamily="18" charset="0"/>
              </a:rPr>
              <a:t>temperature</a:t>
            </a:r>
            <a:r>
              <a:rPr lang="en-US" sz="3000" spc="-100" dirty="0" smtClean="0">
                <a:latin typeface="Times New Roman" pitchFamily="18" charset="0"/>
                <a:cs typeface="Times New Roman" pitchFamily="18" charset="0"/>
              </a:rPr>
              <a:t> </a:t>
            </a:r>
            <a:r>
              <a:rPr lang="en-US" sz="3000" spc="-25" dirty="0" smtClean="0">
                <a:latin typeface="Times New Roman" pitchFamily="18" charset="0"/>
                <a:cs typeface="Times New Roman" pitchFamily="18" charset="0"/>
              </a:rPr>
              <a:t>used</a:t>
            </a:r>
            <a:r>
              <a:rPr lang="en-US" sz="3000" spc="15" dirty="0" smtClean="0">
                <a:latin typeface="Times New Roman" pitchFamily="18" charset="0"/>
                <a:cs typeface="Times New Roman" pitchFamily="18" charset="0"/>
              </a:rPr>
              <a:t> </a:t>
            </a:r>
            <a:r>
              <a:rPr lang="en-US" sz="3000" spc="-30" dirty="0" smtClean="0">
                <a:latin typeface="Times New Roman" pitchFamily="18" charset="0"/>
                <a:cs typeface="Times New Roman" pitchFamily="18" charset="0"/>
              </a:rPr>
              <a:t>for</a:t>
            </a:r>
            <a:r>
              <a:rPr lang="en-US" sz="3000" spc="-114" dirty="0" smtClean="0">
                <a:latin typeface="Times New Roman" pitchFamily="18" charset="0"/>
                <a:cs typeface="Times New Roman" pitchFamily="18" charset="0"/>
              </a:rPr>
              <a:t> </a:t>
            </a:r>
            <a:r>
              <a:rPr lang="en-US" sz="3000" spc="-5" dirty="0" err="1" smtClean="0">
                <a:latin typeface="Times New Roman" pitchFamily="18" charset="0"/>
                <a:cs typeface="Times New Roman" pitchFamily="18" charset="0"/>
              </a:rPr>
              <a:t>cDNA</a:t>
            </a:r>
            <a:r>
              <a:rPr lang="en-US" sz="3000" spc="-60" dirty="0" smtClean="0">
                <a:latin typeface="Times New Roman" pitchFamily="18" charset="0"/>
                <a:cs typeface="Times New Roman" pitchFamily="18" charset="0"/>
              </a:rPr>
              <a:t> </a:t>
            </a:r>
            <a:r>
              <a:rPr lang="en-US" sz="3000" spc="-25" dirty="0" smtClean="0">
                <a:latin typeface="Times New Roman" pitchFamily="18" charset="0"/>
                <a:cs typeface="Times New Roman" pitchFamily="18" charset="0"/>
              </a:rPr>
              <a:t>synthesis</a:t>
            </a:r>
            <a:r>
              <a:rPr lang="en-US" sz="3000" spc="-80" dirty="0" smtClean="0">
                <a:latin typeface="Times New Roman" pitchFamily="18" charset="0"/>
                <a:cs typeface="Times New Roman" pitchFamily="18" charset="0"/>
              </a:rPr>
              <a:t> </a:t>
            </a:r>
            <a:r>
              <a:rPr lang="en-US" sz="3000" spc="-25" dirty="0" smtClean="0">
                <a:latin typeface="Times New Roman" pitchFamily="18" charset="0"/>
                <a:cs typeface="Times New Roman" pitchFamily="18" charset="0"/>
              </a:rPr>
              <a:t>depends</a:t>
            </a:r>
            <a:r>
              <a:rPr lang="en-US" sz="3000" spc="-55" dirty="0" smtClean="0">
                <a:latin typeface="Times New Roman" pitchFamily="18" charset="0"/>
                <a:cs typeface="Times New Roman" pitchFamily="18" charset="0"/>
              </a:rPr>
              <a:t> </a:t>
            </a:r>
            <a:r>
              <a:rPr lang="en-US" sz="3000" spc="-10" dirty="0" smtClean="0">
                <a:latin typeface="Times New Roman" pitchFamily="18" charset="0"/>
                <a:cs typeface="Times New Roman" pitchFamily="18" charset="0"/>
              </a:rPr>
              <a:t>on</a:t>
            </a:r>
            <a:r>
              <a:rPr lang="en-US" sz="3000" spc="-45" dirty="0" smtClean="0">
                <a:latin typeface="Times New Roman" pitchFamily="18" charset="0"/>
                <a:cs typeface="Times New Roman" pitchFamily="18" charset="0"/>
              </a:rPr>
              <a:t> </a:t>
            </a:r>
            <a:r>
              <a:rPr lang="en-US" sz="3000" spc="-45" dirty="0" err="1" smtClean="0">
                <a:latin typeface="Times New Roman" pitchFamily="18" charset="0"/>
                <a:cs typeface="Times New Roman" pitchFamily="18" charset="0"/>
              </a:rPr>
              <a:t>theRT</a:t>
            </a:r>
            <a:r>
              <a:rPr lang="en-US" sz="3000" spc="-80" dirty="0" smtClean="0">
                <a:latin typeface="Times New Roman" pitchFamily="18" charset="0"/>
                <a:cs typeface="Times New Roman" pitchFamily="18" charset="0"/>
              </a:rPr>
              <a:t> </a:t>
            </a:r>
            <a:r>
              <a:rPr lang="en-US" sz="3000" spc="-5" dirty="0" smtClean="0">
                <a:latin typeface="Times New Roman" pitchFamily="18" charset="0"/>
                <a:cs typeface="Times New Roman" pitchFamily="18" charset="0"/>
              </a:rPr>
              <a:t>enzyme</a:t>
            </a:r>
            <a:r>
              <a:rPr lang="en-US" sz="3000" spc="-65" dirty="0" smtClean="0">
                <a:latin typeface="Times New Roman" pitchFamily="18" charset="0"/>
                <a:cs typeface="Times New Roman" pitchFamily="18" charset="0"/>
              </a:rPr>
              <a:t> </a:t>
            </a:r>
            <a:r>
              <a:rPr lang="en-US" sz="3000" spc="-15" dirty="0" smtClean="0">
                <a:latin typeface="Times New Roman" pitchFamily="18" charset="0"/>
                <a:cs typeface="Times New Roman" pitchFamily="18" charset="0"/>
              </a:rPr>
              <a:t>chosen.</a:t>
            </a:r>
            <a:endParaRPr lang="en-US" sz="3000" dirty="0" smtClean="0">
              <a:latin typeface="Times New Roman" pitchFamily="18" charset="0"/>
              <a:cs typeface="Times New Roman" pitchFamily="18" charset="0"/>
            </a:endParaRPr>
          </a:p>
          <a:p>
            <a:pPr marL="71755" marR="624205" indent="-59690">
              <a:lnSpc>
                <a:spcPct val="100000"/>
              </a:lnSpc>
              <a:spcBef>
                <a:spcPts val="5"/>
              </a:spcBef>
            </a:pPr>
            <a:r>
              <a:rPr lang="en-US" sz="3000" spc="-25" dirty="0" smtClean="0">
                <a:latin typeface="Times New Roman" pitchFamily="18" charset="0"/>
                <a:cs typeface="Times New Roman" pitchFamily="18" charset="0"/>
              </a:rPr>
              <a:t>Next, </a:t>
            </a:r>
            <a:r>
              <a:rPr lang="en-US" sz="3000" spc="-40" dirty="0" smtClean="0">
                <a:latin typeface="Times New Roman" pitchFamily="18" charset="0"/>
                <a:cs typeface="Times New Roman" pitchFamily="18" charset="0"/>
              </a:rPr>
              <a:t>approximately </a:t>
            </a:r>
            <a:r>
              <a:rPr lang="en-US" sz="3000" spc="-125" dirty="0" smtClean="0">
                <a:latin typeface="Times New Roman" pitchFamily="18" charset="0"/>
                <a:cs typeface="Times New Roman" pitchFamily="18" charset="0"/>
              </a:rPr>
              <a:t>10% </a:t>
            </a:r>
            <a:r>
              <a:rPr lang="en-US" sz="3000" spc="-15" dirty="0" smtClean="0">
                <a:latin typeface="Times New Roman" pitchFamily="18" charset="0"/>
                <a:cs typeface="Times New Roman" pitchFamily="18" charset="0"/>
              </a:rPr>
              <a:t>of </a:t>
            </a:r>
            <a:r>
              <a:rPr lang="en-US" sz="3000" spc="-5" dirty="0" smtClean="0">
                <a:latin typeface="Times New Roman" pitchFamily="18" charset="0"/>
                <a:cs typeface="Times New Roman" pitchFamily="18" charset="0"/>
              </a:rPr>
              <a:t>the </a:t>
            </a:r>
            <a:r>
              <a:rPr lang="en-US" sz="3000" spc="-20" dirty="0" err="1" smtClean="0">
                <a:latin typeface="Times New Roman" pitchFamily="18" charset="0"/>
                <a:cs typeface="Times New Roman" pitchFamily="18" charset="0"/>
              </a:rPr>
              <a:t>cDNAis</a:t>
            </a:r>
            <a:r>
              <a:rPr lang="en-US" sz="3000" spc="-20" dirty="0" smtClean="0">
                <a:latin typeface="Times New Roman" pitchFamily="18" charset="0"/>
                <a:cs typeface="Times New Roman" pitchFamily="18" charset="0"/>
              </a:rPr>
              <a:t> </a:t>
            </a:r>
            <a:r>
              <a:rPr lang="en-US" sz="3000" spc="-35" dirty="0" smtClean="0">
                <a:latin typeface="Times New Roman" pitchFamily="18" charset="0"/>
                <a:cs typeface="Times New Roman" pitchFamily="18" charset="0"/>
              </a:rPr>
              <a:t>transferred </a:t>
            </a:r>
            <a:r>
              <a:rPr lang="en-US" sz="3000" spc="-5" dirty="0" smtClean="0">
                <a:latin typeface="Times New Roman" pitchFamily="18" charset="0"/>
                <a:cs typeface="Times New Roman" pitchFamily="18" charset="0"/>
              </a:rPr>
              <a:t>to </a:t>
            </a:r>
            <a:r>
              <a:rPr lang="en-US" sz="3000" spc="-50" dirty="0" smtClean="0">
                <a:latin typeface="Times New Roman" pitchFamily="18" charset="0"/>
                <a:cs typeface="Times New Roman" pitchFamily="18" charset="0"/>
              </a:rPr>
              <a:t>a </a:t>
            </a:r>
            <a:r>
              <a:rPr lang="en-US" sz="3000" spc="-40" dirty="0" smtClean="0">
                <a:latin typeface="Times New Roman" pitchFamily="18" charset="0"/>
                <a:cs typeface="Times New Roman" pitchFamily="18" charset="0"/>
              </a:rPr>
              <a:t>separate </a:t>
            </a:r>
            <a:r>
              <a:rPr lang="en-US" sz="3000" spc="-5" dirty="0" smtClean="0">
                <a:latin typeface="Times New Roman" pitchFamily="18" charset="0"/>
                <a:cs typeface="Times New Roman" pitchFamily="18" charset="0"/>
              </a:rPr>
              <a:t>tube </a:t>
            </a:r>
            <a:r>
              <a:rPr lang="en-US" sz="3000" spc="-30" dirty="0" smtClean="0">
                <a:latin typeface="Times New Roman" pitchFamily="18" charset="0"/>
                <a:cs typeface="Times New Roman" pitchFamily="18" charset="0"/>
              </a:rPr>
              <a:t>for  </a:t>
            </a:r>
            <a:r>
              <a:rPr lang="en-US" sz="3000" spc="-5" dirty="0" smtClean="0">
                <a:latin typeface="Times New Roman" pitchFamily="18" charset="0"/>
                <a:cs typeface="Times New Roman" pitchFamily="18" charset="0"/>
              </a:rPr>
              <a:t>the </a:t>
            </a:r>
            <a:r>
              <a:rPr lang="en-US" sz="3000" spc="-25" dirty="0" smtClean="0">
                <a:latin typeface="Times New Roman" pitchFamily="18" charset="0"/>
                <a:cs typeface="Times New Roman" pitchFamily="18" charset="0"/>
              </a:rPr>
              <a:t>real-time</a:t>
            </a:r>
            <a:r>
              <a:rPr lang="en-US" sz="3000" spc="-110" dirty="0" smtClean="0">
                <a:latin typeface="Times New Roman" pitchFamily="18" charset="0"/>
                <a:cs typeface="Times New Roman" pitchFamily="18" charset="0"/>
              </a:rPr>
              <a:t> </a:t>
            </a:r>
            <a:r>
              <a:rPr lang="en-US" sz="3000" spc="-30" dirty="0" smtClean="0">
                <a:latin typeface="Times New Roman" pitchFamily="18" charset="0"/>
                <a:cs typeface="Times New Roman" pitchFamily="18" charset="0"/>
              </a:rPr>
              <a:t>PCR reaction</a:t>
            </a:r>
            <a:r>
              <a:rPr lang="en-US" spc="-30" dirty="0" smtClean="0">
                <a:latin typeface="Georgia"/>
                <a:cs typeface="Georgia"/>
              </a:rPr>
              <a:t>.</a:t>
            </a:r>
            <a:endParaRPr lang="en-US" dirty="0" smtClean="0">
              <a:latin typeface="Georgia"/>
              <a:cs typeface="Georgi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006524"/>
          </a:xfrm>
        </p:spPr>
        <p:txBody>
          <a:bodyPr>
            <a:normAutofit fontScale="90000"/>
          </a:bodyPr>
          <a:lstStyle/>
          <a:p>
            <a:r>
              <a:rPr lang="en-US" dirty="0" smtClean="0"/>
              <a:t/>
            </a:r>
            <a:br>
              <a:rPr lang="en-US" dirty="0" smtClean="0"/>
            </a:br>
            <a:endParaRPr lang="en-US" dirty="0"/>
          </a:p>
        </p:txBody>
      </p:sp>
      <p:grpSp>
        <p:nvGrpSpPr>
          <p:cNvPr id="4" name="object 2"/>
          <p:cNvGrpSpPr>
            <a:grpSpLocks noGrp="1"/>
          </p:cNvGrpSpPr>
          <p:nvPr>
            <p:ph idx="1"/>
          </p:nvPr>
        </p:nvGrpSpPr>
        <p:grpSpPr>
          <a:xfrm>
            <a:off x="381000" y="1047751"/>
            <a:ext cx="6857999" cy="3810000"/>
            <a:chOff x="1171955" y="556259"/>
            <a:chExt cx="6800215" cy="3644265"/>
          </a:xfrm>
        </p:grpSpPr>
        <p:sp>
          <p:nvSpPr>
            <p:cNvPr id="5" name="object 3"/>
            <p:cNvSpPr/>
            <p:nvPr/>
          </p:nvSpPr>
          <p:spPr>
            <a:xfrm>
              <a:off x="1181099" y="708897"/>
              <a:ext cx="6733973" cy="3233381"/>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1176527" y="560831"/>
              <a:ext cx="6791325" cy="3634740"/>
            </a:xfrm>
            <a:custGeom>
              <a:avLst/>
              <a:gdLst/>
              <a:ahLst/>
              <a:cxnLst/>
              <a:rect l="l" t="t" r="r" b="b"/>
              <a:pathLst>
                <a:path w="6791325" h="3634740">
                  <a:moveTo>
                    <a:pt x="0" y="3634740"/>
                  </a:moveTo>
                  <a:lnTo>
                    <a:pt x="6790944" y="3634740"/>
                  </a:lnTo>
                  <a:lnTo>
                    <a:pt x="6790944" y="0"/>
                  </a:lnTo>
                  <a:lnTo>
                    <a:pt x="0" y="0"/>
                  </a:lnTo>
                  <a:lnTo>
                    <a:pt x="0" y="3634740"/>
                  </a:lnTo>
                  <a:close/>
                </a:path>
              </a:pathLst>
            </a:custGeom>
            <a:ln w="9144">
              <a:solidFill>
                <a:srgbClr val="000000"/>
              </a:solidFill>
            </a:ln>
          </p:spPr>
          <p:txBody>
            <a:bodyPr wrap="square" lIns="0" tIns="0" rIns="0" bIns="0" rtlCol="0"/>
            <a:lstStyle/>
            <a:p>
              <a:endParaRPr/>
            </a:p>
          </p:txBody>
        </p:sp>
      </p:grpSp>
      <p:sp>
        <p:nvSpPr>
          <p:cNvPr id="8" name="Rectangle 7"/>
          <p:cNvSpPr/>
          <p:nvPr/>
        </p:nvSpPr>
        <p:spPr>
          <a:xfrm>
            <a:off x="228600" y="133350"/>
            <a:ext cx="8686800" cy="461665"/>
          </a:xfrm>
          <a:prstGeom prst="rect">
            <a:avLst/>
          </a:prstGeom>
        </p:spPr>
        <p:txBody>
          <a:bodyPr wrap="square">
            <a:spAutoFit/>
          </a:bodyPr>
          <a:lstStyle/>
          <a:p>
            <a:r>
              <a:rPr lang="en-US" sz="2400" spc="-15" dirty="0" smtClean="0">
                <a:solidFill>
                  <a:srgbClr val="CC0099"/>
                </a:solidFill>
                <a:latin typeface="Times New Roman" pitchFamily="18" charset="0"/>
                <a:cs typeface="Times New Roman" pitchFamily="18" charset="0"/>
              </a:rPr>
              <a:t>The </a:t>
            </a:r>
            <a:r>
              <a:rPr lang="en-US" sz="2400" spc="-30" dirty="0" smtClean="0">
                <a:solidFill>
                  <a:srgbClr val="CC0099"/>
                </a:solidFill>
                <a:latin typeface="Times New Roman" pitchFamily="18" charset="0"/>
                <a:cs typeface="Times New Roman" pitchFamily="18" charset="0"/>
              </a:rPr>
              <a:t>working </a:t>
            </a:r>
            <a:r>
              <a:rPr lang="en-US" sz="2400" spc="-40" dirty="0" smtClean="0">
                <a:solidFill>
                  <a:srgbClr val="CC0099"/>
                </a:solidFill>
                <a:latin typeface="Times New Roman" pitchFamily="18" charset="0"/>
                <a:cs typeface="Times New Roman" pitchFamily="18" charset="0"/>
              </a:rPr>
              <a:t>procedure </a:t>
            </a:r>
            <a:r>
              <a:rPr lang="en-US" sz="2400" spc="-20" dirty="0" smtClean="0">
                <a:solidFill>
                  <a:srgbClr val="CC0099"/>
                </a:solidFill>
                <a:latin typeface="Times New Roman" pitchFamily="18" charset="0"/>
                <a:cs typeface="Times New Roman" pitchFamily="18" charset="0"/>
              </a:rPr>
              <a:t>of </a:t>
            </a:r>
            <a:r>
              <a:rPr lang="en-US" sz="2400" spc="-70" dirty="0" smtClean="0">
                <a:solidFill>
                  <a:srgbClr val="CC0099"/>
                </a:solidFill>
                <a:latin typeface="Times New Roman" pitchFamily="18" charset="0"/>
                <a:cs typeface="Times New Roman" pitchFamily="18" charset="0"/>
              </a:rPr>
              <a:t>Real </a:t>
            </a:r>
            <a:r>
              <a:rPr lang="en-US" sz="2400" spc="-25" dirty="0" smtClean="0">
                <a:solidFill>
                  <a:srgbClr val="CC0099"/>
                </a:solidFill>
                <a:latin typeface="Times New Roman" pitchFamily="18" charset="0"/>
                <a:cs typeface="Times New Roman" pitchFamily="18" charset="0"/>
              </a:rPr>
              <a:t>Time </a:t>
            </a:r>
            <a:r>
              <a:rPr lang="en-US" sz="2400" spc="-75" dirty="0" smtClean="0">
                <a:solidFill>
                  <a:srgbClr val="CC0099"/>
                </a:solidFill>
                <a:latin typeface="Times New Roman" pitchFamily="18" charset="0"/>
                <a:cs typeface="Times New Roman" pitchFamily="18" charset="0"/>
              </a:rPr>
              <a:t>PCR </a:t>
            </a:r>
            <a:r>
              <a:rPr lang="en-US" sz="2400" spc="-25" dirty="0" smtClean="0">
                <a:solidFill>
                  <a:srgbClr val="CC0099"/>
                </a:solidFill>
                <a:latin typeface="Times New Roman" pitchFamily="18" charset="0"/>
                <a:cs typeface="Times New Roman" pitchFamily="18" charset="0"/>
              </a:rPr>
              <a:t>can </a:t>
            </a:r>
            <a:r>
              <a:rPr lang="en-US" sz="2400" spc="-15" dirty="0" smtClean="0">
                <a:solidFill>
                  <a:srgbClr val="CC0099"/>
                </a:solidFill>
                <a:latin typeface="Times New Roman" pitchFamily="18" charset="0"/>
                <a:cs typeface="Times New Roman" pitchFamily="18" charset="0"/>
              </a:rPr>
              <a:t>be </a:t>
            </a:r>
            <a:r>
              <a:rPr lang="en-US" sz="2400" spc="-25" dirty="0" smtClean="0">
                <a:solidFill>
                  <a:srgbClr val="CC0099"/>
                </a:solidFill>
                <a:latin typeface="Times New Roman" pitchFamily="18" charset="0"/>
                <a:cs typeface="Times New Roman" pitchFamily="18" charset="0"/>
              </a:rPr>
              <a:t>divided in </a:t>
            </a:r>
            <a:r>
              <a:rPr lang="en-US" sz="2400" spc="-20" dirty="0" smtClean="0">
                <a:solidFill>
                  <a:srgbClr val="CC0099"/>
                </a:solidFill>
                <a:latin typeface="Times New Roman" pitchFamily="18" charset="0"/>
                <a:cs typeface="Times New Roman" pitchFamily="18" charset="0"/>
              </a:rPr>
              <a:t>two  </a:t>
            </a:r>
            <a:r>
              <a:rPr lang="en-US" sz="2400" spc="-55" dirty="0" smtClean="0">
                <a:solidFill>
                  <a:srgbClr val="CC0099"/>
                </a:solidFill>
                <a:latin typeface="Times New Roman" pitchFamily="18" charset="0"/>
                <a:cs typeface="Times New Roman" pitchFamily="18" charset="0"/>
              </a:rPr>
              <a:t>steps</a:t>
            </a:r>
            <a:r>
              <a:rPr lang="en-US" sz="2400" spc="-55" dirty="0" smtClean="0">
                <a:solidFill>
                  <a:srgbClr val="FF66CC"/>
                </a:solidFill>
                <a:latin typeface="Times New Roman" pitchFamily="18" charset="0"/>
                <a:cs typeface="Times New Roman" pitchFamily="18" charset="0"/>
              </a:rPr>
              <a:t>:</a:t>
            </a:r>
            <a:endParaRPr lang="en-US" sz="2400" dirty="0">
              <a:solidFill>
                <a:srgbClr val="FF66CC"/>
              </a:solidFill>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p:nvPr/>
        </p:nvSpPr>
        <p:spPr>
          <a:xfrm>
            <a:off x="353568" y="1352550"/>
            <a:ext cx="8436864" cy="3505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09550"/>
            <a:ext cx="8246070" cy="1219200"/>
          </a:xfrm>
        </p:spPr>
        <p:txBody>
          <a:bodyPr>
            <a:normAutofit fontScale="90000"/>
          </a:bodyPr>
          <a:lstStyle/>
          <a:p>
            <a:pPr marL="12700">
              <a:lnSpc>
                <a:spcPct val="100000"/>
              </a:lnSpc>
              <a:spcBef>
                <a:spcPts val="95"/>
              </a:spcBef>
            </a:pPr>
            <a:r>
              <a:rPr lang="en-US" sz="4400" b="1" spc="135" dirty="0" smtClean="0">
                <a:solidFill>
                  <a:srgbClr val="CC0099"/>
                </a:solidFill>
                <a:latin typeface="Times New Roman"/>
                <a:cs typeface="Times New Roman"/>
              </a:rPr>
              <a:t>One-step</a:t>
            </a:r>
            <a:r>
              <a:rPr lang="en-US" sz="4400" b="1" spc="-100" dirty="0" smtClean="0">
                <a:solidFill>
                  <a:srgbClr val="CC0099"/>
                </a:solidFill>
                <a:latin typeface="Times New Roman"/>
                <a:cs typeface="Times New Roman"/>
              </a:rPr>
              <a:t> </a:t>
            </a:r>
            <a:r>
              <a:rPr lang="en-US" sz="4400" b="1" spc="-30" dirty="0" err="1" smtClean="0">
                <a:solidFill>
                  <a:srgbClr val="CC0099"/>
                </a:solidFill>
                <a:latin typeface="Times New Roman"/>
                <a:cs typeface="Times New Roman"/>
              </a:rPr>
              <a:t>qRT</a:t>
            </a:r>
            <a:r>
              <a:rPr lang="en-US" sz="4400" b="1" spc="-30" dirty="0" smtClean="0">
                <a:solidFill>
                  <a:srgbClr val="CC0099"/>
                </a:solidFill>
                <a:latin typeface="Times New Roman"/>
                <a:cs typeface="Times New Roman"/>
              </a:rPr>
              <a:t>-PCR:</a:t>
            </a:r>
            <a:r>
              <a:rPr lang="en-US" sz="4400" dirty="0" smtClean="0">
                <a:solidFill>
                  <a:srgbClr val="CC0099"/>
                </a:solidFill>
                <a:latin typeface="Times New Roman"/>
                <a:cs typeface="Times New Roman"/>
              </a:rPr>
              <a:t/>
            </a:r>
            <a:br>
              <a:rPr lang="en-US" sz="4400" dirty="0" smtClean="0">
                <a:solidFill>
                  <a:srgbClr val="CC0099"/>
                </a:solidFill>
                <a:latin typeface="Times New Roman"/>
                <a:cs typeface="Times New Roman"/>
              </a:rPr>
            </a:br>
            <a:r>
              <a:rPr lang="en-US" spc="-25" dirty="0" smtClean="0"/>
              <a:t>.</a:t>
            </a:r>
            <a:endParaRPr lang="en-US" dirty="0"/>
          </a:p>
        </p:txBody>
      </p:sp>
      <p:sp>
        <p:nvSpPr>
          <p:cNvPr id="3" name="Content Placeholder 2"/>
          <p:cNvSpPr>
            <a:spLocks noGrp="1"/>
          </p:cNvSpPr>
          <p:nvPr>
            <p:ph idx="1"/>
          </p:nvPr>
        </p:nvSpPr>
        <p:spPr>
          <a:xfrm>
            <a:off x="152400" y="1200150"/>
            <a:ext cx="8991600" cy="3810000"/>
          </a:xfrm>
        </p:spPr>
        <p:txBody>
          <a:bodyPr>
            <a:noAutofit/>
          </a:bodyPr>
          <a:lstStyle/>
          <a:p>
            <a:pPr marL="12700" marR="5080">
              <a:lnSpc>
                <a:spcPct val="100000"/>
              </a:lnSpc>
              <a:spcBef>
                <a:spcPts val="15"/>
              </a:spcBef>
              <a:buNone/>
            </a:pPr>
            <a:r>
              <a:rPr lang="en-US" sz="3000" spc="-5" dirty="0" smtClean="0">
                <a:latin typeface="Times New Roman" pitchFamily="18" charset="0"/>
                <a:cs typeface="Times New Roman" pitchFamily="18" charset="0"/>
              </a:rPr>
              <a:t>One-step </a:t>
            </a:r>
            <a:r>
              <a:rPr lang="en-US" sz="3000" spc="-55" dirty="0" err="1" smtClean="0">
                <a:latin typeface="Times New Roman" pitchFamily="18" charset="0"/>
                <a:cs typeface="Times New Roman" pitchFamily="18" charset="0"/>
              </a:rPr>
              <a:t>qRT</a:t>
            </a:r>
            <a:r>
              <a:rPr lang="en-US" sz="3000" spc="-55" dirty="0" smtClean="0">
                <a:latin typeface="Times New Roman" pitchFamily="18" charset="0"/>
                <a:cs typeface="Times New Roman" pitchFamily="18" charset="0"/>
              </a:rPr>
              <a:t>-PCR </a:t>
            </a:r>
            <a:r>
              <a:rPr lang="en-US" sz="3000" spc="-20" dirty="0" smtClean="0">
                <a:latin typeface="Times New Roman" pitchFamily="18" charset="0"/>
                <a:cs typeface="Times New Roman" pitchFamily="18" charset="0"/>
              </a:rPr>
              <a:t>combines </a:t>
            </a:r>
            <a:r>
              <a:rPr lang="en-US" sz="3000" dirty="0" smtClean="0">
                <a:latin typeface="Times New Roman" pitchFamily="18" charset="0"/>
                <a:cs typeface="Times New Roman" pitchFamily="18" charset="0"/>
              </a:rPr>
              <a:t>the </a:t>
            </a:r>
            <a:r>
              <a:rPr lang="en-US" sz="3000" spc="-30" dirty="0" smtClean="0">
                <a:latin typeface="Times New Roman" pitchFamily="18" charset="0"/>
                <a:cs typeface="Times New Roman" pitchFamily="18" charset="0"/>
              </a:rPr>
              <a:t>first-strand </a:t>
            </a:r>
            <a:r>
              <a:rPr lang="en-US" sz="3000" spc="-10" dirty="0" err="1" smtClean="0">
                <a:latin typeface="Times New Roman" pitchFamily="18" charset="0"/>
                <a:cs typeface="Times New Roman" pitchFamily="18" charset="0"/>
              </a:rPr>
              <a:t>cDNA</a:t>
            </a:r>
            <a:r>
              <a:rPr lang="en-US" sz="3000" spc="-10" dirty="0" smtClean="0">
                <a:latin typeface="Times New Roman" pitchFamily="18" charset="0"/>
                <a:cs typeface="Times New Roman" pitchFamily="18" charset="0"/>
              </a:rPr>
              <a:t> </a:t>
            </a:r>
            <a:r>
              <a:rPr lang="en-US" sz="3000" spc="-25" dirty="0" smtClean="0">
                <a:latin typeface="Times New Roman" pitchFamily="18" charset="0"/>
                <a:cs typeface="Times New Roman" pitchFamily="18" charset="0"/>
              </a:rPr>
              <a:t>synthesis </a:t>
            </a:r>
            <a:r>
              <a:rPr lang="en-US" sz="3000" spc="-20" dirty="0" smtClean="0">
                <a:latin typeface="Times New Roman" pitchFamily="18" charset="0"/>
                <a:cs typeface="Times New Roman" pitchFamily="18" charset="0"/>
              </a:rPr>
              <a:t>reaction </a:t>
            </a:r>
            <a:r>
              <a:rPr lang="en-US" sz="3000" spc="-25" dirty="0" smtClean="0">
                <a:latin typeface="Times New Roman" pitchFamily="18" charset="0"/>
                <a:cs typeface="Times New Roman" pitchFamily="18" charset="0"/>
              </a:rPr>
              <a:t>and</a:t>
            </a:r>
            <a:r>
              <a:rPr lang="en-US" sz="3000" spc="-170" dirty="0" smtClean="0">
                <a:latin typeface="Times New Roman" pitchFamily="18" charset="0"/>
                <a:cs typeface="Times New Roman" pitchFamily="18" charset="0"/>
              </a:rPr>
              <a:t> </a:t>
            </a:r>
            <a:r>
              <a:rPr lang="en-US" sz="3000" spc="-25" dirty="0" smtClean="0">
                <a:latin typeface="Times New Roman" pitchFamily="18" charset="0"/>
                <a:cs typeface="Times New Roman" pitchFamily="18" charset="0"/>
              </a:rPr>
              <a:t>real-time  </a:t>
            </a:r>
            <a:r>
              <a:rPr lang="en-US" sz="3000" spc="-55" dirty="0" smtClean="0">
                <a:latin typeface="Times New Roman" pitchFamily="18" charset="0"/>
                <a:cs typeface="Times New Roman" pitchFamily="18" charset="0"/>
              </a:rPr>
              <a:t>PCR </a:t>
            </a:r>
            <a:r>
              <a:rPr lang="en-US" sz="3000" spc="-20" dirty="0" smtClean="0">
                <a:latin typeface="Times New Roman" pitchFamily="18" charset="0"/>
                <a:cs typeface="Times New Roman" pitchFamily="18" charset="0"/>
              </a:rPr>
              <a:t>reaction in </a:t>
            </a:r>
            <a:r>
              <a:rPr lang="en-US" sz="3000" dirty="0" smtClean="0">
                <a:latin typeface="Times New Roman" pitchFamily="18" charset="0"/>
                <a:cs typeface="Times New Roman" pitchFamily="18" charset="0"/>
              </a:rPr>
              <a:t>the </a:t>
            </a:r>
            <a:r>
              <a:rPr lang="en-US" sz="3000" spc="-35" dirty="0" smtClean="0">
                <a:latin typeface="Times New Roman" pitchFamily="18" charset="0"/>
                <a:cs typeface="Times New Roman" pitchFamily="18" charset="0"/>
              </a:rPr>
              <a:t>same </a:t>
            </a:r>
            <a:r>
              <a:rPr lang="en-US" sz="3000" spc="-15" dirty="0" smtClean="0">
                <a:latin typeface="Times New Roman" pitchFamily="18" charset="0"/>
                <a:cs typeface="Times New Roman" pitchFamily="18" charset="0"/>
              </a:rPr>
              <a:t>tube, </a:t>
            </a:r>
            <a:r>
              <a:rPr lang="en-US" sz="3000" spc="-20" dirty="0" smtClean="0">
                <a:latin typeface="Times New Roman" pitchFamily="18" charset="0"/>
                <a:cs typeface="Times New Roman" pitchFamily="18" charset="0"/>
              </a:rPr>
              <a:t>simplifying reaction setup </a:t>
            </a:r>
            <a:r>
              <a:rPr lang="en-US" sz="3000" spc="-25" dirty="0" smtClean="0">
                <a:latin typeface="Times New Roman" pitchFamily="18" charset="0"/>
                <a:cs typeface="Times New Roman" pitchFamily="18" charset="0"/>
              </a:rPr>
              <a:t>and </a:t>
            </a:r>
            <a:r>
              <a:rPr lang="en-US" sz="3000" spc="-20" dirty="0" smtClean="0">
                <a:latin typeface="Times New Roman" pitchFamily="18" charset="0"/>
                <a:cs typeface="Times New Roman" pitchFamily="18" charset="0"/>
              </a:rPr>
              <a:t>reducing </a:t>
            </a:r>
            <a:r>
              <a:rPr lang="en-US" sz="3000" dirty="0" smtClean="0">
                <a:latin typeface="Times New Roman" pitchFamily="18" charset="0"/>
                <a:cs typeface="Times New Roman" pitchFamily="18" charset="0"/>
              </a:rPr>
              <a:t>the  </a:t>
            </a:r>
            <a:r>
              <a:rPr lang="en-US" sz="3000" spc="-20" dirty="0" smtClean="0">
                <a:latin typeface="Times New Roman" pitchFamily="18" charset="0"/>
                <a:cs typeface="Times New Roman" pitchFamily="18" charset="0"/>
              </a:rPr>
              <a:t>possibility </a:t>
            </a:r>
            <a:r>
              <a:rPr lang="en-US" sz="3000" spc="-15" dirty="0" smtClean="0">
                <a:latin typeface="Times New Roman" pitchFamily="18" charset="0"/>
                <a:cs typeface="Times New Roman" pitchFamily="18" charset="0"/>
              </a:rPr>
              <a:t>of </a:t>
            </a:r>
            <a:r>
              <a:rPr lang="en-US" sz="3000" spc="-20" dirty="0" smtClean="0">
                <a:latin typeface="Times New Roman" pitchFamily="18" charset="0"/>
                <a:cs typeface="Times New Roman" pitchFamily="18" charset="0"/>
              </a:rPr>
              <a:t>contamination. </a:t>
            </a:r>
            <a:r>
              <a:rPr lang="en-US" sz="3000" spc="-15" dirty="0" smtClean="0">
                <a:latin typeface="Times New Roman" pitchFamily="18" charset="0"/>
                <a:cs typeface="Times New Roman" pitchFamily="18" charset="0"/>
              </a:rPr>
              <a:t>Gene-specific </a:t>
            </a:r>
            <a:r>
              <a:rPr lang="en-US" sz="3000" spc="-35" dirty="0" smtClean="0">
                <a:latin typeface="Times New Roman" pitchFamily="18" charset="0"/>
                <a:cs typeface="Times New Roman" pitchFamily="18" charset="0"/>
              </a:rPr>
              <a:t>primers </a:t>
            </a:r>
            <a:r>
              <a:rPr lang="en-US" sz="3000" spc="-45" dirty="0" smtClean="0">
                <a:latin typeface="Times New Roman" pitchFamily="18" charset="0"/>
                <a:cs typeface="Times New Roman" pitchFamily="18" charset="0"/>
              </a:rPr>
              <a:t>(GSP)are </a:t>
            </a:r>
            <a:r>
              <a:rPr lang="en-US" sz="3000" spc="-30" dirty="0" smtClean="0">
                <a:latin typeface="Times New Roman" pitchFamily="18" charset="0"/>
                <a:cs typeface="Times New Roman" pitchFamily="18" charset="0"/>
              </a:rPr>
              <a:t>required. </a:t>
            </a:r>
            <a:r>
              <a:rPr lang="en-US" sz="3000" spc="-25" dirty="0" smtClean="0">
                <a:latin typeface="Times New Roman" pitchFamily="18" charset="0"/>
                <a:cs typeface="Times New Roman" pitchFamily="18" charset="0"/>
              </a:rPr>
              <a:t>This </a:t>
            </a:r>
            <a:r>
              <a:rPr lang="en-US" sz="3000" spc="-40" dirty="0" smtClean="0">
                <a:latin typeface="Times New Roman" pitchFamily="18" charset="0"/>
                <a:cs typeface="Times New Roman" pitchFamily="18" charset="0"/>
              </a:rPr>
              <a:t>is  </a:t>
            </a:r>
            <a:r>
              <a:rPr lang="en-US" sz="3000" spc="-20" dirty="0" smtClean="0">
                <a:latin typeface="Times New Roman" pitchFamily="18" charset="0"/>
                <a:cs typeface="Times New Roman" pitchFamily="18" charset="0"/>
              </a:rPr>
              <a:t>because </a:t>
            </a:r>
            <a:r>
              <a:rPr lang="en-US" sz="3000" spc="-25" dirty="0" smtClean="0">
                <a:latin typeface="Times New Roman" pitchFamily="18" charset="0"/>
                <a:cs typeface="Times New Roman" pitchFamily="18" charset="0"/>
              </a:rPr>
              <a:t>using </a:t>
            </a:r>
            <a:r>
              <a:rPr lang="en-US" sz="3000" spc="-20" dirty="0" err="1" smtClean="0">
                <a:latin typeface="Times New Roman" pitchFamily="18" charset="0"/>
                <a:cs typeface="Times New Roman" pitchFamily="18" charset="0"/>
              </a:rPr>
              <a:t>oligo</a:t>
            </a:r>
            <a:r>
              <a:rPr lang="en-US" sz="3000" spc="-20" dirty="0" smtClean="0">
                <a:latin typeface="Times New Roman" pitchFamily="18" charset="0"/>
                <a:cs typeface="Times New Roman" pitchFamily="18" charset="0"/>
              </a:rPr>
              <a:t>(</a:t>
            </a:r>
            <a:r>
              <a:rPr lang="en-US" sz="3000" spc="-20" dirty="0" err="1" smtClean="0">
                <a:latin typeface="Times New Roman" pitchFamily="18" charset="0"/>
                <a:cs typeface="Times New Roman" pitchFamily="18" charset="0"/>
              </a:rPr>
              <a:t>dT</a:t>
            </a:r>
            <a:r>
              <a:rPr lang="en-US" sz="3000" spc="-20" dirty="0" smtClean="0">
                <a:latin typeface="Times New Roman" pitchFamily="18" charset="0"/>
                <a:cs typeface="Times New Roman" pitchFamily="18" charset="0"/>
              </a:rPr>
              <a:t>) </a:t>
            </a:r>
            <a:r>
              <a:rPr lang="en-US" sz="3000" spc="-25" dirty="0" smtClean="0">
                <a:latin typeface="Times New Roman" pitchFamily="18" charset="0"/>
                <a:cs typeface="Times New Roman" pitchFamily="18" charset="0"/>
              </a:rPr>
              <a:t>or </a:t>
            </a:r>
            <a:r>
              <a:rPr lang="en-US" sz="3000" spc="-35" dirty="0" smtClean="0">
                <a:latin typeface="Times New Roman" pitchFamily="18" charset="0"/>
                <a:cs typeface="Times New Roman" pitchFamily="18" charset="0"/>
              </a:rPr>
              <a:t>random primers </a:t>
            </a:r>
            <a:r>
              <a:rPr lang="en-US" sz="3000" spc="-15" dirty="0" smtClean="0">
                <a:latin typeface="Times New Roman" pitchFamily="18" charset="0"/>
                <a:cs typeface="Times New Roman" pitchFamily="18" charset="0"/>
              </a:rPr>
              <a:t>will </a:t>
            </a:r>
            <a:r>
              <a:rPr lang="en-US" sz="3000" spc="-30" dirty="0" smtClean="0">
                <a:latin typeface="Times New Roman" pitchFamily="18" charset="0"/>
                <a:cs typeface="Times New Roman" pitchFamily="18" charset="0"/>
              </a:rPr>
              <a:t>generate </a:t>
            </a:r>
            <a:r>
              <a:rPr lang="en-US" sz="3000" spc="-15" dirty="0" smtClean="0">
                <a:latin typeface="Times New Roman" pitchFamily="18" charset="0"/>
                <a:cs typeface="Times New Roman" pitchFamily="18" charset="0"/>
              </a:rPr>
              <a:t>nonspecific </a:t>
            </a:r>
            <a:r>
              <a:rPr lang="en-US" sz="3000" spc="-20" dirty="0" smtClean="0">
                <a:latin typeface="Times New Roman" pitchFamily="18" charset="0"/>
                <a:cs typeface="Times New Roman" pitchFamily="18" charset="0"/>
              </a:rPr>
              <a:t>products </a:t>
            </a:r>
            <a:r>
              <a:rPr lang="en-US" sz="3000" spc="-25" dirty="0" smtClean="0">
                <a:latin typeface="Times New Roman" pitchFamily="18" charset="0"/>
                <a:cs typeface="Times New Roman" pitchFamily="18" charset="0"/>
              </a:rPr>
              <a:t>in  </a:t>
            </a:r>
            <a:r>
              <a:rPr lang="en-US" sz="3000" dirty="0" smtClean="0">
                <a:latin typeface="Times New Roman" pitchFamily="18" charset="0"/>
                <a:cs typeface="Times New Roman" pitchFamily="18" charset="0"/>
              </a:rPr>
              <a:t>the </a:t>
            </a:r>
            <a:r>
              <a:rPr lang="en-US" sz="3000" spc="-20" dirty="0" smtClean="0">
                <a:latin typeface="Times New Roman" pitchFamily="18" charset="0"/>
                <a:cs typeface="Times New Roman" pitchFamily="18" charset="0"/>
              </a:rPr>
              <a:t>one-step </a:t>
            </a:r>
            <a:r>
              <a:rPr lang="en-US" sz="3000" spc="-25" dirty="0" smtClean="0">
                <a:latin typeface="Times New Roman" pitchFamily="18" charset="0"/>
                <a:cs typeface="Times New Roman" pitchFamily="18" charset="0"/>
              </a:rPr>
              <a:t>procedure and reduce </a:t>
            </a:r>
            <a:r>
              <a:rPr lang="en-US" sz="3000" dirty="0" smtClean="0">
                <a:latin typeface="Times New Roman" pitchFamily="18" charset="0"/>
                <a:cs typeface="Times New Roman" pitchFamily="18" charset="0"/>
              </a:rPr>
              <a:t>the </a:t>
            </a:r>
            <a:r>
              <a:rPr lang="en-US" sz="3000" spc="-15" dirty="0" smtClean="0">
                <a:latin typeface="Times New Roman" pitchFamily="18" charset="0"/>
                <a:cs typeface="Times New Roman" pitchFamily="18" charset="0"/>
              </a:rPr>
              <a:t>amount of product of</a:t>
            </a:r>
            <a:r>
              <a:rPr lang="en-US" sz="3000" spc="-260" dirty="0" smtClean="0">
                <a:latin typeface="Times New Roman" pitchFamily="18" charset="0"/>
                <a:cs typeface="Times New Roman" pitchFamily="18" charset="0"/>
              </a:rPr>
              <a:t> </a:t>
            </a:r>
            <a:r>
              <a:rPr lang="en-US" sz="3000" spc="-25" dirty="0" smtClean="0">
                <a:latin typeface="Times New Roman" pitchFamily="18" charset="0"/>
                <a:cs typeface="Times New Roman" pitchFamily="18" charset="0"/>
              </a:rPr>
              <a:t>interest.</a:t>
            </a:r>
            <a:endParaRPr lang="en-US" sz="30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835150"/>
          </a:xfrm>
        </p:spPr>
        <p:txBody>
          <a:bodyPr>
            <a:noAutofit/>
          </a:bodyPr>
          <a:lstStyle/>
          <a:p>
            <a:r>
              <a:rPr lang="en-US" sz="4000" spc="-25" dirty="0" smtClean="0">
                <a:solidFill>
                  <a:srgbClr val="CC0099"/>
                </a:solidFill>
                <a:latin typeface="Times New Roman" pitchFamily="18" charset="0"/>
                <a:cs typeface="Times New Roman" pitchFamily="18" charset="0"/>
              </a:rPr>
              <a:t>Amplification: </a:t>
            </a:r>
            <a:r>
              <a:rPr lang="en-US" sz="4000" spc="-15" dirty="0" smtClean="0">
                <a:solidFill>
                  <a:srgbClr val="CC0099"/>
                </a:solidFill>
                <a:latin typeface="Times New Roman" pitchFamily="18" charset="0"/>
                <a:cs typeface="Times New Roman" pitchFamily="18" charset="0"/>
              </a:rPr>
              <a:t>(</a:t>
            </a:r>
            <a:r>
              <a:rPr lang="en-US" sz="4000" spc="-40" dirty="0" smtClean="0">
                <a:solidFill>
                  <a:srgbClr val="CC0099"/>
                </a:solidFill>
                <a:latin typeface="Times New Roman" pitchFamily="18" charset="0"/>
                <a:cs typeface="Times New Roman" pitchFamily="18" charset="0"/>
              </a:rPr>
              <a:t>Same </a:t>
            </a:r>
            <a:r>
              <a:rPr lang="en-US" sz="4000" spc="-20" dirty="0" smtClean="0">
                <a:solidFill>
                  <a:srgbClr val="CC0099"/>
                </a:solidFill>
                <a:latin typeface="Times New Roman" pitchFamily="18" charset="0"/>
                <a:cs typeface="Times New Roman" pitchFamily="18" charset="0"/>
              </a:rPr>
              <a:t>like </a:t>
            </a:r>
            <a:r>
              <a:rPr lang="en-US" sz="4000" spc="-25" dirty="0" smtClean="0">
                <a:solidFill>
                  <a:srgbClr val="CC0099"/>
                </a:solidFill>
                <a:latin typeface="Times New Roman" pitchFamily="18" charset="0"/>
                <a:cs typeface="Times New Roman" pitchFamily="18" charset="0"/>
              </a:rPr>
              <a:t>normal </a:t>
            </a:r>
            <a:r>
              <a:rPr lang="en-US" sz="4000" spc="-50" dirty="0" smtClean="0">
                <a:solidFill>
                  <a:srgbClr val="CC0099"/>
                </a:solidFill>
                <a:latin typeface="Times New Roman" pitchFamily="18" charset="0"/>
                <a:cs typeface="Times New Roman" pitchFamily="18" charset="0"/>
              </a:rPr>
              <a:t>PCR</a:t>
            </a:r>
            <a:r>
              <a:rPr lang="en-US" sz="4000" spc="-15" dirty="0" smtClean="0">
                <a:solidFill>
                  <a:srgbClr val="CC0099"/>
                </a:solidFill>
                <a:latin typeface="Times New Roman" pitchFamily="18" charset="0"/>
                <a:cs typeface="Times New Roman" pitchFamily="18" charset="0"/>
              </a:rPr>
              <a:t>)</a:t>
            </a:r>
            <a:endParaRPr lang="en-US" sz="4000"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276350"/>
            <a:ext cx="8839200" cy="3733799"/>
          </a:xfrm>
        </p:spPr>
        <p:txBody>
          <a:bodyPr>
            <a:noAutofit/>
          </a:bodyPr>
          <a:lstStyle/>
          <a:p>
            <a:pPr marL="412750" indent="-742950">
              <a:lnSpc>
                <a:spcPct val="100000"/>
              </a:lnSpc>
              <a:spcBef>
                <a:spcPts val="100"/>
              </a:spcBef>
              <a:buFont typeface="Wingdings" pitchFamily="2" charset="2"/>
              <a:buChar char="q"/>
            </a:pPr>
            <a:r>
              <a:rPr lang="en-US" sz="3200" spc="-30" dirty="0" err="1" smtClean="0">
                <a:latin typeface="Times New Roman" pitchFamily="18" charset="0"/>
                <a:cs typeface="Times New Roman" pitchFamily="18" charset="0"/>
              </a:rPr>
              <a:t>Denaturation</a:t>
            </a:r>
            <a:r>
              <a:rPr lang="en-US" sz="3200" spc="-30" dirty="0" smtClean="0">
                <a:latin typeface="Times New Roman" pitchFamily="18" charset="0"/>
                <a:cs typeface="Times New Roman" pitchFamily="18" charset="0"/>
              </a:rPr>
              <a:t>: </a:t>
            </a:r>
            <a:r>
              <a:rPr lang="en-US" sz="3200" spc="-25" dirty="0" smtClean="0">
                <a:latin typeface="Times New Roman" pitchFamily="18" charset="0"/>
                <a:cs typeface="Times New Roman" pitchFamily="18" charset="0"/>
              </a:rPr>
              <a:t>High </a:t>
            </a:r>
            <a:r>
              <a:rPr lang="en-US" sz="3200" spc="-30" dirty="0" smtClean="0">
                <a:latin typeface="Times New Roman" pitchFamily="18" charset="0"/>
                <a:cs typeface="Times New Roman" pitchFamily="18" charset="0"/>
              </a:rPr>
              <a:t>temperature </a:t>
            </a:r>
            <a:r>
              <a:rPr lang="en-US" sz="3200" spc="-15" dirty="0" smtClean="0">
                <a:latin typeface="Times New Roman" pitchFamily="18" charset="0"/>
                <a:cs typeface="Times New Roman" pitchFamily="18" charset="0"/>
              </a:rPr>
              <a:t>incubation </a:t>
            </a:r>
            <a:r>
              <a:rPr lang="en-US" sz="3200" spc="-40" dirty="0" smtClean="0">
                <a:latin typeface="Times New Roman" pitchFamily="18" charset="0"/>
                <a:cs typeface="Times New Roman" pitchFamily="18" charset="0"/>
              </a:rPr>
              <a:t>is </a:t>
            </a:r>
            <a:r>
              <a:rPr lang="en-US" sz="3200" spc="-25" dirty="0" smtClean="0">
                <a:latin typeface="Times New Roman" pitchFamily="18" charset="0"/>
                <a:cs typeface="Times New Roman" pitchFamily="18" charset="0"/>
              </a:rPr>
              <a:t>used </a:t>
            </a:r>
            <a:r>
              <a:rPr lang="en-US" sz="3200" spc="-5" dirty="0" smtClean="0">
                <a:latin typeface="Times New Roman" pitchFamily="18" charset="0"/>
                <a:cs typeface="Times New Roman" pitchFamily="18" charset="0"/>
              </a:rPr>
              <a:t>to </a:t>
            </a:r>
            <a:r>
              <a:rPr lang="en-US" sz="3200" spc="15" dirty="0" smtClean="0">
                <a:latin typeface="Times New Roman" pitchFamily="18" charset="0"/>
                <a:cs typeface="Times New Roman" pitchFamily="18" charset="0"/>
              </a:rPr>
              <a:t>"melt”</a:t>
            </a:r>
            <a:r>
              <a:rPr lang="en-US" sz="3200" spc="50" dirty="0" smtClean="0">
                <a:latin typeface="Times New Roman" pitchFamily="18" charset="0"/>
                <a:cs typeface="Times New Roman" pitchFamily="18" charset="0"/>
              </a:rPr>
              <a:t> </a:t>
            </a:r>
            <a:r>
              <a:rPr lang="en-US" sz="3200" spc="-15" dirty="0" smtClean="0">
                <a:latin typeface="Times New Roman" pitchFamily="18" charset="0"/>
                <a:cs typeface="Times New Roman" pitchFamily="18" charset="0"/>
              </a:rPr>
              <a:t>double-</a:t>
            </a:r>
            <a:r>
              <a:rPr lang="en-US" sz="3200" spc="-25" dirty="0" smtClean="0">
                <a:latin typeface="Times New Roman" pitchFamily="18" charset="0"/>
                <a:cs typeface="Times New Roman" pitchFamily="18" charset="0"/>
              </a:rPr>
              <a:t> stranded </a:t>
            </a:r>
            <a:r>
              <a:rPr lang="en-US" sz="3200" spc="-10" dirty="0" smtClean="0">
                <a:latin typeface="Times New Roman" pitchFamily="18" charset="0"/>
                <a:cs typeface="Times New Roman" pitchFamily="18" charset="0"/>
              </a:rPr>
              <a:t>DNA </a:t>
            </a:r>
            <a:r>
              <a:rPr lang="en-US" sz="3200" spc="-15" dirty="0" smtClean="0">
                <a:latin typeface="Times New Roman" pitchFamily="18" charset="0"/>
                <a:cs typeface="Times New Roman" pitchFamily="18" charset="0"/>
              </a:rPr>
              <a:t>into </a:t>
            </a:r>
            <a:r>
              <a:rPr lang="en-US" sz="3200" spc="-25" dirty="0" smtClean="0">
                <a:latin typeface="Times New Roman" pitchFamily="18" charset="0"/>
                <a:cs typeface="Times New Roman" pitchFamily="18" charset="0"/>
              </a:rPr>
              <a:t>single </a:t>
            </a:r>
            <a:r>
              <a:rPr lang="en-US" sz="3200" spc="-35" dirty="0" smtClean="0">
                <a:latin typeface="Times New Roman" pitchFamily="18" charset="0"/>
                <a:cs typeface="Times New Roman" pitchFamily="18" charset="0"/>
              </a:rPr>
              <a:t>strands </a:t>
            </a:r>
            <a:r>
              <a:rPr lang="en-US" sz="3200" spc="-15" dirty="0" err="1" smtClean="0">
                <a:latin typeface="Times New Roman" pitchFamily="18" charset="0"/>
                <a:cs typeface="Times New Roman" pitchFamily="18" charset="0"/>
              </a:rPr>
              <a:t>DNA.The</a:t>
            </a:r>
            <a:r>
              <a:rPr lang="en-US" sz="3200" spc="-15" dirty="0" smtClean="0">
                <a:latin typeface="Times New Roman" pitchFamily="18" charset="0"/>
                <a:cs typeface="Times New Roman" pitchFamily="18" charset="0"/>
              </a:rPr>
              <a:t> </a:t>
            </a:r>
            <a:r>
              <a:rPr lang="en-US" sz="3200" spc="-20" dirty="0" smtClean="0">
                <a:latin typeface="Times New Roman" pitchFamily="18" charset="0"/>
                <a:cs typeface="Times New Roman" pitchFamily="18" charset="0"/>
              </a:rPr>
              <a:t>highest </a:t>
            </a:r>
            <a:r>
              <a:rPr lang="en-US" sz="3200" spc="-25" dirty="0" smtClean="0">
                <a:latin typeface="Times New Roman" pitchFamily="18" charset="0"/>
                <a:cs typeface="Times New Roman" pitchFamily="18" charset="0"/>
              </a:rPr>
              <a:t>temperature </a:t>
            </a:r>
            <a:r>
              <a:rPr lang="en-US" sz="3200" spc="-5" dirty="0" smtClean="0">
                <a:latin typeface="Times New Roman" pitchFamily="18" charset="0"/>
                <a:cs typeface="Times New Roman" pitchFamily="18" charset="0"/>
              </a:rPr>
              <a:t>that </a:t>
            </a:r>
            <a:r>
              <a:rPr lang="en-US" sz="3200" dirty="0" smtClean="0">
                <a:latin typeface="Times New Roman" pitchFamily="18" charset="0"/>
                <a:cs typeface="Times New Roman" pitchFamily="18" charset="0"/>
              </a:rPr>
              <a:t>the </a:t>
            </a:r>
            <a:r>
              <a:rPr lang="en-US" sz="3200" spc="-10" dirty="0" smtClean="0">
                <a:latin typeface="Times New Roman" pitchFamily="18" charset="0"/>
                <a:cs typeface="Times New Roman" pitchFamily="18" charset="0"/>
              </a:rPr>
              <a:t>DNA </a:t>
            </a:r>
            <a:r>
              <a:rPr lang="en-US" sz="3200" spc="-30" dirty="0" smtClean="0">
                <a:latin typeface="Times New Roman" pitchFamily="18" charset="0"/>
                <a:cs typeface="Times New Roman" pitchFamily="18" charset="0"/>
              </a:rPr>
              <a:t>polymerase </a:t>
            </a:r>
            <a:r>
              <a:rPr lang="en-US" sz="3200" spc="-20" dirty="0" smtClean="0">
                <a:latin typeface="Times New Roman" pitchFamily="18" charset="0"/>
                <a:cs typeface="Times New Roman" pitchFamily="18" charset="0"/>
              </a:rPr>
              <a:t>can withstand </a:t>
            </a:r>
            <a:r>
              <a:rPr lang="en-US" sz="3200" spc="-40" dirty="0" smtClean="0">
                <a:latin typeface="Times New Roman" pitchFamily="18" charset="0"/>
                <a:cs typeface="Times New Roman" pitchFamily="18" charset="0"/>
              </a:rPr>
              <a:t>is </a:t>
            </a:r>
            <a:r>
              <a:rPr lang="en-US" sz="3200" spc="-25" dirty="0" smtClean="0">
                <a:latin typeface="Times New Roman" pitchFamily="18" charset="0"/>
                <a:cs typeface="Times New Roman" pitchFamily="18" charset="0"/>
              </a:rPr>
              <a:t>typically  used (usually </a:t>
            </a:r>
            <a:r>
              <a:rPr lang="en-US" sz="3200" spc="-55" dirty="0" smtClean="0">
                <a:latin typeface="Times New Roman" pitchFamily="18" charset="0"/>
                <a:cs typeface="Times New Roman" pitchFamily="18" charset="0"/>
              </a:rPr>
              <a:t>95°C). </a:t>
            </a:r>
            <a:r>
              <a:rPr lang="en-US" sz="3200" spc="-10" dirty="0" smtClean="0">
                <a:latin typeface="Times New Roman" pitchFamily="18" charset="0"/>
                <a:cs typeface="Times New Roman" pitchFamily="18" charset="0"/>
              </a:rPr>
              <a:t>The </a:t>
            </a:r>
            <a:r>
              <a:rPr lang="en-US" sz="3200" spc="-25" dirty="0" err="1" smtClean="0">
                <a:latin typeface="Times New Roman" pitchFamily="18" charset="0"/>
                <a:cs typeface="Times New Roman" pitchFamily="18" charset="0"/>
              </a:rPr>
              <a:t>denaturation</a:t>
            </a:r>
            <a:r>
              <a:rPr lang="en-US" sz="3200" spc="-25" dirty="0" smtClean="0">
                <a:latin typeface="Times New Roman" pitchFamily="18" charset="0"/>
                <a:cs typeface="Times New Roman" pitchFamily="18" charset="0"/>
              </a:rPr>
              <a:t> </a:t>
            </a:r>
            <a:r>
              <a:rPr lang="en-US" sz="3200" spc="-10" dirty="0" smtClean="0">
                <a:latin typeface="Times New Roman" pitchFamily="18" charset="0"/>
                <a:cs typeface="Times New Roman" pitchFamily="18" charset="0"/>
              </a:rPr>
              <a:t>time </a:t>
            </a:r>
            <a:r>
              <a:rPr lang="en-US" sz="3200" spc="-20" dirty="0" smtClean="0">
                <a:latin typeface="Times New Roman" pitchFamily="18" charset="0"/>
                <a:cs typeface="Times New Roman" pitchFamily="18" charset="0"/>
              </a:rPr>
              <a:t>can </a:t>
            </a:r>
            <a:r>
              <a:rPr lang="en-US" sz="3200" spc="-10" dirty="0" smtClean="0">
                <a:latin typeface="Times New Roman" pitchFamily="18" charset="0"/>
                <a:cs typeface="Times New Roman" pitchFamily="18" charset="0"/>
              </a:rPr>
              <a:t>be </a:t>
            </a:r>
            <a:r>
              <a:rPr lang="en-US" sz="3200" spc="-30" dirty="0" smtClean="0">
                <a:latin typeface="Times New Roman" pitchFamily="18" charset="0"/>
                <a:cs typeface="Times New Roman" pitchFamily="18" charset="0"/>
              </a:rPr>
              <a:t>increased </a:t>
            </a:r>
            <a:r>
              <a:rPr lang="en-US" sz="3200" spc="-35" dirty="0" smtClean="0">
                <a:latin typeface="Times New Roman" pitchFamily="18" charset="0"/>
                <a:cs typeface="Times New Roman" pitchFamily="18" charset="0"/>
              </a:rPr>
              <a:t>if </a:t>
            </a:r>
            <a:r>
              <a:rPr lang="en-US" sz="3200" spc="-20" dirty="0" smtClean="0">
                <a:latin typeface="Times New Roman" pitchFamily="18" charset="0"/>
                <a:cs typeface="Times New Roman" pitchFamily="18" charset="0"/>
              </a:rPr>
              <a:t>template </a:t>
            </a:r>
            <a:r>
              <a:rPr lang="en-US" sz="3200" spc="-15" dirty="0" smtClean="0">
                <a:latin typeface="Times New Roman" pitchFamily="18" charset="0"/>
                <a:cs typeface="Times New Roman" pitchFamily="18" charset="0"/>
              </a:rPr>
              <a:t>GC content  </a:t>
            </a:r>
            <a:r>
              <a:rPr lang="en-US" sz="3200" spc="-40" dirty="0" smtClean="0">
                <a:latin typeface="Times New Roman" pitchFamily="18" charset="0"/>
                <a:cs typeface="Times New Roman" pitchFamily="18" charset="0"/>
              </a:rPr>
              <a:t>is</a:t>
            </a:r>
            <a:r>
              <a:rPr lang="en-US" sz="3200" spc="-30" dirty="0" smtClean="0">
                <a:latin typeface="Times New Roman" pitchFamily="18" charset="0"/>
                <a:cs typeface="Times New Roman" pitchFamily="18" charset="0"/>
              </a:rPr>
              <a:t> </a:t>
            </a:r>
            <a:r>
              <a:rPr lang="en-US" sz="3200" spc="-15" dirty="0" smtClean="0">
                <a:latin typeface="Times New Roman" pitchFamily="18" charset="0"/>
                <a:cs typeface="Times New Roman" pitchFamily="18" charset="0"/>
              </a:rPr>
              <a:t>high.</a:t>
            </a:r>
            <a:endParaRPr lang="en-US" sz="3200" dirty="0" smtClean="0">
              <a:latin typeface="Times New Roman" pitchFamily="18" charset="0"/>
              <a:cs typeface="Times New Roman" pitchFamily="18" charset="0"/>
            </a:endParaRPr>
          </a:p>
          <a:p>
            <a:endParaRPr lang="en-US" sz="3200" dirty="0"/>
          </a:p>
        </p:txBody>
      </p:sp>
      <p:sp>
        <p:nvSpPr>
          <p:cNvPr id="4" name="Rectangle 3"/>
          <p:cNvSpPr/>
          <p:nvPr/>
        </p:nvSpPr>
        <p:spPr>
          <a:xfrm>
            <a:off x="228600" y="361950"/>
            <a:ext cx="8915400" cy="369332"/>
          </a:xfrm>
          <a:prstGeom prst="rect">
            <a:avLst/>
          </a:prstGeom>
        </p:spPr>
        <p:txBody>
          <a:bodyPr wrap="square">
            <a:spAutoFit/>
          </a:bodyPr>
          <a:lstStyle/>
          <a:p>
            <a:pPr marL="12700">
              <a:lnSpc>
                <a:spcPct val="100000"/>
              </a:lnSpc>
              <a:spcBef>
                <a:spcPts val="100"/>
              </a:spcBef>
            </a:pPr>
            <a:endParaRPr lang="en-US" dirty="0">
              <a:latin typeface="Georgia"/>
              <a:cs typeface="Georgi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90" dirty="0" smtClean="0">
                <a:solidFill>
                  <a:srgbClr val="001F5F"/>
                </a:solidFill>
              </a:rPr>
              <a:t> </a:t>
            </a:r>
            <a:r>
              <a:rPr lang="en-US" sz="4400" b="1" spc="-30" dirty="0" smtClean="0">
                <a:solidFill>
                  <a:srgbClr val="CC0099"/>
                </a:solidFill>
                <a:latin typeface="Times New Roman" pitchFamily="18" charset="0"/>
                <a:cs typeface="Times New Roman" pitchFamily="18" charset="0"/>
              </a:rPr>
              <a:t>Annealing:</a:t>
            </a:r>
            <a:endParaRPr lang="en-US"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indent="-514350">
              <a:buFont typeface="Wingdings" pitchFamily="2" charset="2"/>
              <a:buChar char="q"/>
            </a:pPr>
            <a:r>
              <a:rPr lang="en-US" sz="3200" spc="-30" dirty="0" smtClean="0">
                <a:latin typeface="Times New Roman" pitchFamily="18" charset="0"/>
                <a:cs typeface="Times New Roman" pitchFamily="18" charset="0"/>
              </a:rPr>
              <a:t>Annealing: </a:t>
            </a:r>
            <a:r>
              <a:rPr lang="en-US" sz="3200" spc="-20" dirty="0" smtClean="0">
                <a:latin typeface="Times New Roman" pitchFamily="18" charset="0"/>
                <a:cs typeface="Times New Roman" pitchFamily="18" charset="0"/>
              </a:rPr>
              <a:t>During </a:t>
            </a:r>
            <a:r>
              <a:rPr lang="en-US" sz="3200" spc="-25" dirty="0" smtClean="0">
                <a:latin typeface="Times New Roman" pitchFamily="18" charset="0"/>
                <a:cs typeface="Times New Roman" pitchFamily="18" charset="0"/>
              </a:rPr>
              <a:t>annealing, </a:t>
            </a:r>
            <a:r>
              <a:rPr lang="en-US" sz="3200" spc="-20" dirty="0" smtClean="0">
                <a:latin typeface="Times New Roman" pitchFamily="18" charset="0"/>
                <a:cs typeface="Times New Roman" pitchFamily="18" charset="0"/>
              </a:rPr>
              <a:t>complementary </a:t>
            </a:r>
            <a:r>
              <a:rPr lang="en-US" sz="3200" spc="-25" dirty="0" smtClean="0">
                <a:latin typeface="Times New Roman" pitchFamily="18" charset="0"/>
                <a:cs typeface="Times New Roman" pitchFamily="18" charset="0"/>
              </a:rPr>
              <a:t>sequences </a:t>
            </a:r>
            <a:r>
              <a:rPr lang="en-US" sz="3200" spc="-50" dirty="0" smtClean="0">
                <a:latin typeface="Times New Roman" pitchFamily="18" charset="0"/>
                <a:cs typeface="Times New Roman" pitchFamily="18" charset="0"/>
              </a:rPr>
              <a:t>have </a:t>
            </a:r>
            <a:r>
              <a:rPr lang="en-US" sz="3200" spc="-30" dirty="0" smtClean="0">
                <a:latin typeface="Times New Roman" pitchFamily="18" charset="0"/>
                <a:cs typeface="Times New Roman" pitchFamily="18" charset="0"/>
              </a:rPr>
              <a:t>an </a:t>
            </a:r>
            <a:r>
              <a:rPr lang="en-US" sz="3200" spc="-15" dirty="0" smtClean="0">
                <a:latin typeface="Times New Roman" pitchFamily="18" charset="0"/>
                <a:cs typeface="Times New Roman" pitchFamily="18" charset="0"/>
              </a:rPr>
              <a:t>opportunity  </a:t>
            </a:r>
            <a:r>
              <a:rPr lang="en-US" sz="3200" spc="-5" dirty="0" smtClean="0">
                <a:latin typeface="Times New Roman" pitchFamily="18" charset="0"/>
                <a:cs typeface="Times New Roman" pitchFamily="18" charset="0"/>
              </a:rPr>
              <a:t>to </a:t>
            </a:r>
            <a:r>
              <a:rPr lang="en-US" sz="3200" spc="-20" dirty="0" smtClean="0">
                <a:latin typeface="Times New Roman" pitchFamily="18" charset="0"/>
                <a:cs typeface="Times New Roman" pitchFamily="18" charset="0"/>
              </a:rPr>
              <a:t>hybridize, </a:t>
            </a:r>
            <a:r>
              <a:rPr lang="en-US" sz="3200" spc="-25" dirty="0" smtClean="0">
                <a:latin typeface="Times New Roman" pitchFamily="18" charset="0"/>
                <a:cs typeface="Times New Roman" pitchFamily="18" charset="0"/>
              </a:rPr>
              <a:t>so </a:t>
            </a:r>
            <a:r>
              <a:rPr lang="en-US" sz="3200" spc="-30" dirty="0" smtClean="0">
                <a:latin typeface="Times New Roman" pitchFamily="18" charset="0"/>
                <a:cs typeface="Times New Roman" pitchFamily="18" charset="0"/>
              </a:rPr>
              <a:t>an appropriate </a:t>
            </a:r>
            <a:r>
              <a:rPr lang="en-US" sz="3200" spc="-25" dirty="0" smtClean="0">
                <a:latin typeface="Times New Roman" pitchFamily="18" charset="0"/>
                <a:cs typeface="Times New Roman" pitchFamily="18" charset="0"/>
              </a:rPr>
              <a:t>temperature </a:t>
            </a:r>
            <a:r>
              <a:rPr lang="en-US" sz="3200" spc="-40" dirty="0" smtClean="0">
                <a:latin typeface="Times New Roman" pitchFamily="18" charset="0"/>
                <a:cs typeface="Times New Roman" pitchFamily="18" charset="0"/>
              </a:rPr>
              <a:t>is </a:t>
            </a:r>
            <a:r>
              <a:rPr lang="en-US" sz="3200" spc="-25" dirty="0" smtClean="0">
                <a:latin typeface="Times New Roman" pitchFamily="18" charset="0"/>
                <a:cs typeface="Times New Roman" pitchFamily="18" charset="0"/>
              </a:rPr>
              <a:t>used </a:t>
            </a:r>
            <a:r>
              <a:rPr lang="en-US" sz="3200" spc="-5" dirty="0" smtClean="0">
                <a:latin typeface="Times New Roman" pitchFamily="18" charset="0"/>
                <a:cs typeface="Times New Roman" pitchFamily="18" charset="0"/>
              </a:rPr>
              <a:t>that </a:t>
            </a:r>
            <a:r>
              <a:rPr lang="en-US" sz="3200" spc="-40" dirty="0" smtClean="0">
                <a:latin typeface="Times New Roman" pitchFamily="18" charset="0"/>
                <a:cs typeface="Times New Roman" pitchFamily="18" charset="0"/>
              </a:rPr>
              <a:t>is </a:t>
            </a:r>
            <a:r>
              <a:rPr lang="en-US" sz="3200" spc="-30" dirty="0" smtClean="0">
                <a:latin typeface="Times New Roman" pitchFamily="18" charset="0"/>
                <a:cs typeface="Times New Roman" pitchFamily="18" charset="0"/>
              </a:rPr>
              <a:t>based </a:t>
            </a:r>
            <a:r>
              <a:rPr lang="en-US" sz="3200" spc="-10" dirty="0" smtClean="0">
                <a:latin typeface="Times New Roman" pitchFamily="18" charset="0"/>
                <a:cs typeface="Times New Roman" pitchFamily="18" charset="0"/>
              </a:rPr>
              <a:t>on </a:t>
            </a:r>
            <a:r>
              <a:rPr lang="en-US" sz="3200" dirty="0" smtClean="0">
                <a:latin typeface="Times New Roman" pitchFamily="18" charset="0"/>
                <a:cs typeface="Times New Roman" pitchFamily="18" charset="0"/>
              </a:rPr>
              <a:t>the </a:t>
            </a:r>
            <a:r>
              <a:rPr lang="en-US" sz="3200" spc="-20" dirty="0" smtClean="0">
                <a:latin typeface="Times New Roman" pitchFamily="18" charset="0"/>
                <a:cs typeface="Times New Roman" pitchFamily="18" charset="0"/>
              </a:rPr>
              <a:t>calculated  </a:t>
            </a:r>
            <a:r>
              <a:rPr lang="en-US" sz="3200" spc="-15" dirty="0" smtClean="0">
                <a:latin typeface="Times New Roman" pitchFamily="18" charset="0"/>
                <a:cs typeface="Times New Roman" pitchFamily="18" charset="0"/>
              </a:rPr>
              <a:t>melting </a:t>
            </a:r>
            <a:r>
              <a:rPr lang="en-US" sz="3200" spc="-25" dirty="0" smtClean="0">
                <a:latin typeface="Times New Roman" pitchFamily="18" charset="0"/>
                <a:cs typeface="Times New Roman" pitchFamily="18" charset="0"/>
              </a:rPr>
              <a:t>temperature </a:t>
            </a:r>
            <a:r>
              <a:rPr lang="en-US" sz="3200" spc="-15" dirty="0" smtClean="0">
                <a:latin typeface="Times New Roman" pitchFamily="18" charset="0"/>
                <a:cs typeface="Times New Roman" pitchFamily="18" charset="0"/>
              </a:rPr>
              <a:t>(Tm) </a:t>
            </a:r>
            <a:r>
              <a:rPr lang="en-US" sz="3200" spc="-20" dirty="0" smtClean="0">
                <a:latin typeface="Times New Roman" pitchFamily="18" charset="0"/>
                <a:cs typeface="Times New Roman" pitchFamily="18" charset="0"/>
              </a:rPr>
              <a:t>of </a:t>
            </a:r>
            <a:r>
              <a:rPr lang="en-US" sz="3200" dirty="0" smtClean="0">
                <a:latin typeface="Times New Roman" pitchFamily="18" charset="0"/>
                <a:cs typeface="Times New Roman" pitchFamily="18" charset="0"/>
              </a:rPr>
              <a:t>the </a:t>
            </a:r>
            <a:r>
              <a:rPr lang="en-US" sz="3200" spc="-45" dirty="0" smtClean="0">
                <a:latin typeface="Times New Roman" pitchFamily="18" charset="0"/>
                <a:cs typeface="Times New Roman" pitchFamily="18" charset="0"/>
              </a:rPr>
              <a:t>primers(5°C </a:t>
            </a:r>
            <a:r>
              <a:rPr lang="en-US" sz="3200" spc="-15" dirty="0" smtClean="0">
                <a:latin typeface="Times New Roman" pitchFamily="18" charset="0"/>
                <a:cs typeface="Times New Roman" pitchFamily="18" charset="0"/>
              </a:rPr>
              <a:t>below </a:t>
            </a:r>
            <a:r>
              <a:rPr lang="en-US" sz="3200" dirty="0" smtClean="0">
                <a:latin typeface="Times New Roman" pitchFamily="18" charset="0"/>
                <a:cs typeface="Times New Roman" pitchFamily="18" charset="0"/>
              </a:rPr>
              <a:t>the </a:t>
            </a:r>
            <a:r>
              <a:rPr lang="en-US" sz="3200" spc="-20" dirty="0" smtClean="0">
                <a:latin typeface="Times New Roman" pitchFamily="18" charset="0"/>
                <a:cs typeface="Times New Roman" pitchFamily="18" charset="0"/>
              </a:rPr>
              <a:t>Tm of </a:t>
            </a:r>
            <a:r>
              <a:rPr lang="en-US" sz="3200" dirty="0" smtClean="0">
                <a:latin typeface="Times New Roman" pitchFamily="18" charset="0"/>
                <a:cs typeface="Times New Roman" pitchFamily="18" charset="0"/>
              </a:rPr>
              <a:t>the</a:t>
            </a:r>
            <a:r>
              <a:rPr lang="en-US" sz="3200" spc="-125" dirty="0" smtClean="0">
                <a:latin typeface="Times New Roman" pitchFamily="18" charset="0"/>
                <a:cs typeface="Times New Roman" pitchFamily="18" charset="0"/>
              </a:rPr>
              <a:t> </a:t>
            </a:r>
            <a:r>
              <a:rPr lang="en-US" sz="3200" spc="-30" dirty="0" smtClean="0">
                <a:latin typeface="Times New Roman" pitchFamily="18" charset="0"/>
                <a:cs typeface="Times New Roman" pitchFamily="18" charset="0"/>
              </a:rPr>
              <a:t>primer).</a:t>
            </a:r>
            <a:endParaRPr lang="en-US" sz="32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spc="-110" dirty="0" smtClean="0">
                <a:solidFill>
                  <a:srgbClr val="001F5F"/>
                </a:solidFill>
                <a:latin typeface="Times New Roman" pitchFamily="18" charset="0"/>
                <a:cs typeface="Times New Roman" pitchFamily="18" charset="0"/>
              </a:rPr>
              <a:t> </a:t>
            </a:r>
            <a:r>
              <a:rPr lang="en-US" sz="4000" b="1" spc="-50" dirty="0" smtClean="0">
                <a:solidFill>
                  <a:srgbClr val="CC0099"/>
                </a:solidFill>
                <a:latin typeface="Times New Roman" pitchFamily="18" charset="0"/>
                <a:cs typeface="Times New Roman" pitchFamily="18" charset="0"/>
              </a:rPr>
              <a:t>Extension:</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sz="3200" spc="-110" dirty="0" smtClean="0"/>
              <a:t>   </a:t>
            </a:r>
            <a:r>
              <a:rPr lang="en-US" sz="3200" spc="-50" dirty="0" smtClean="0">
                <a:latin typeface="Times New Roman" pitchFamily="18" charset="0"/>
                <a:cs typeface="Times New Roman" pitchFamily="18" charset="0"/>
              </a:rPr>
              <a:t>Extension: </a:t>
            </a:r>
            <a:r>
              <a:rPr lang="en-US" sz="3200" spc="5" dirty="0" smtClean="0">
                <a:latin typeface="Times New Roman" pitchFamily="18" charset="0"/>
                <a:cs typeface="Times New Roman" pitchFamily="18" charset="0"/>
              </a:rPr>
              <a:t>At </a:t>
            </a:r>
            <a:r>
              <a:rPr lang="en-US" sz="3200" spc="-65" dirty="0" smtClean="0">
                <a:latin typeface="Times New Roman" pitchFamily="18" charset="0"/>
                <a:cs typeface="Times New Roman" pitchFamily="18" charset="0"/>
              </a:rPr>
              <a:t>70-72°C, </a:t>
            </a:r>
            <a:r>
              <a:rPr lang="en-US" sz="3200" spc="-5" dirty="0" smtClean="0">
                <a:latin typeface="Times New Roman" pitchFamily="18" charset="0"/>
                <a:cs typeface="Times New Roman" pitchFamily="18" charset="0"/>
              </a:rPr>
              <a:t>the </a:t>
            </a:r>
            <a:r>
              <a:rPr lang="en-US" sz="3200" spc="-15" dirty="0" smtClean="0">
                <a:latin typeface="Times New Roman" pitchFamily="18" charset="0"/>
                <a:cs typeface="Times New Roman" pitchFamily="18" charset="0"/>
              </a:rPr>
              <a:t>activity </a:t>
            </a:r>
            <a:r>
              <a:rPr lang="en-US" sz="3200" spc="-20" dirty="0" smtClean="0">
                <a:latin typeface="Times New Roman" pitchFamily="18" charset="0"/>
                <a:cs typeface="Times New Roman" pitchFamily="18" charset="0"/>
              </a:rPr>
              <a:t>of </a:t>
            </a:r>
            <a:r>
              <a:rPr lang="en-US" sz="3200" dirty="0" smtClean="0">
                <a:latin typeface="Times New Roman" pitchFamily="18" charset="0"/>
                <a:cs typeface="Times New Roman" pitchFamily="18" charset="0"/>
              </a:rPr>
              <a:t>the </a:t>
            </a:r>
            <a:r>
              <a:rPr lang="en-US" sz="3200" spc="-10" dirty="0" smtClean="0">
                <a:latin typeface="Times New Roman" pitchFamily="18" charset="0"/>
                <a:cs typeface="Times New Roman" pitchFamily="18" charset="0"/>
              </a:rPr>
              <a:t>DNA </a:t>
            </a:r>
            <a:r>
              <a:rPr lang="en-US" sz="3200" spc="-35" dirty="0" smtClean="0">
                <a:latin typeface="Times New Roman" pitchFamily="18" charset="0"/>
                <a:cs typeface="Times New Roman" pitchFamily="18" charset="0"/>
              </a:rPr>
              <a:t>polymerase </a:t>
            </a:r>
            <a:r>
              <a:rPr lang="en-US" sz="3200" spc="-40" dirty="0" smtClean="0">
                <a:latin typeface="Times New Roman" pitchFamily="18" charset="0"/>
                <a:cs typeface="Times New Roman" pitchFamily="18" charset="0"/>
              </a:rPr>
              <a:t>is </a:t>
            </a:r>
            <a:r>
              <a:rPr lang="en-US" sz="3200" spc="-20" dirty="0" smtClean="0">
                <a:latin typeface="Times New Roman" pitchFamily="18" charset="0"/>
                <a:cs typeface="Times New Roman" pitchFamily="18" charset="0"/>
              </a:rPr>
              <a:t>optimal, </a:t>
            </a:r>
            <a:r>
              <a:rPr lang="en-US" sz="3200" spc="-25" dirty="0" smtClean="0">
                <a:latin typeface="Times New Roman" pitchFamily="18" charset="0"/>
                <a:cs typeface="Times New Roman" pitchFamily="18" charset="0"/>
              </a:rPr>
              <a:t>and  </a:t>
            </a:r>
            <a:r>
              <a:rPr lang="en-US" sz="3200" spc="-30" dirty="0" smtClean="0">
                <a:latin typeface="Times New Roman" pitchFamily="18" charset="0"/>
                <a:cs typeface="Times New Roman" pitchFamily="18" charset="0"/>
              </a:rPr>
              <a:t>primer </a:t>
            </a:r>
            <a:r>
              <a:rPr lang="en-US" sz="3200" spc="-20" dirty="0" smtClean="0">
                <a:latin typeface="Times New Roman" pitchFamily="18" charset="0"/>
                <a:cs typeface="Times New Roman" pitchFamily="18" charset="0"/>
              </a:rPr>
              <a:t>extension </a:t>
            </a:r>
            <a:r>
              <a:rPr lang="en-US" sz="3200" spc="-25" dirty="0" smtClean="0">
                <a:latin typeface="Times New Roman" pitchFamily="18" charset="0"/>
                <a:cs typeface="Times New Roman" pitchFamily="18" charset="0"/>
              </a:rPr>
              <a:t>occurs </a:t>
            </a:r>
            <a:r>
              <a:rPr lang="en-US" sz="3200" spc="-15" dirty="0" smtClean="0">
                <a:latin typeface="Times New Roman" pitchFamily="18" charset="0"/>
                <a:cs typeface="Times New Roman" pitchFamily="18" charset="0"/>
              </a:rPr>
              <a:t>at </a:t>
            </a:r>
            <a:r>
              <a:rPr lang="en-US" sz="3200" spc="-45" dirty="0" smtClean="0">
                <a:latin typeface="Times New Roman" pitchFamily="18" charset="0"/>
                <a:cs typeface="Times New Roman" pitchFamily="18" charset="0"/>
              </a:rPr>
              <a:t>rates </a:t>
            </a:r>
            <a:r>
              <a:rPr lang="en-US" sz="3200" spc="-20" dirty="0" smtClean="0">
                <a:latin typeface="Times New Roman" pitchFamily="18" charset="0"/>
                <a:cs typeface="Times New Roman" pitchFamily="18" charset="0"/>
              </a:rPr>
              <a:t>of up </a:t>
            </a:r>
            <a:r>
              <a:rPr lang="en-US" sz="3200" spc="-5" dirty="0" smtClean="0">
                <a:latin typeface="Times New Roman" pitchFamily="18" charset="0"/>
                <a:cs typeface="Times New Roman" pitchFamily="18" charset="0"/>
              </a:rPr>
              <a:t>to </a:t>
            </a:r>
            <a:r>
              <a:rPr lang="en-US" sz="3200" spc="-160" dirty="0" smtClean="0">
                <a:latin typeface="Times New Roman" pitchFamily="18" charset="0"/>
                <a:cs typeface="Times New Roman" pitchFamily="18" charset="0"/>
              </a:rPr>
              <a:t>100 </a:t>
            </a:r>
            <a:r>
              <a:rPr lang="en-US" sz="3200" spc="-35" dirty="0" smtClean="0">
                <a:latin typeface="Times New Roman" pitchFamily="18" charset="0"/>
                <a:cs typeface="Times New Roman" pitchFamily="18" charset="0"/>
              </a:rPr>
              <a:t>bases </a:t>
            </a:r>
            <a:r>
              <a:rPr lang="en-US" sz="3200" spc="-30" dirty="0" smtClean="0">
                <a:latin typeface="Times New Roman" pitchFamily="18" charset="0"/>
                <a:cs typeface="Times New Roman" pitchFamily="18" charset="0"/>
              </a:rPr>
              <a:t>per </a:t>
            </a:r>
            <a:r>
              <a:rPr lang="en-US" sz="3200" spc="-20" dirty="0" smtClean="0">
                <a:latin typeface="Times New Roman" pitchFamily="18" charset="0"/>
                <a:cs typeface="Times New Roman" pitchFamily="18" charset="0"/>
              </a:rPr>
              <a:t>second. </a:t>
            </a:r>
            <a:r>
              <a:rPr lang="en-US" sz="3200" spc="10" dirty="0" smtClean="0">
                <a:latin typeface="Times New Roman" pitchFamily="18" charset="0"/>
                <a:cs typeface="Times New Roman" pitchFamily="18" charset="0"/>
              </a:rPr>
              <a:t>When </a:t>
            </a:r>
            <a:r>
              <a:rPr lang="en-US" sz="3200" spc="-30" dirty="0" smtClean="0">
                <a:latin typeface="Times New Roman" pitchFamily="18" charset="0"/>
                <a:cs typeface="Times New Roman" pitchFamily="18" charset="0"/>
              </a:rPr>
              <a:t>an </a:t>
            </a:r>
            <a:r>
              <a:rPr lang="en-US" sz="3200" spc="-25" dirty="0" err="1" smtClean="0">
                <a:latin typeface="Times New Roman" pitchFamily="18" charset="0"/>
                <a:cs typeface="Times New Roman" pitchFamily="18" charset="0"/>
              </a:rPr>
              <a:t>amplicon</a:t>
            </a:r>
            <a:r>
              <a:rPr lang="en-US" sz="3200" spc="-25" dirty="0" smtClean="0">
                <a:latin typeface="Times New Roman" pitchFamily="18" charset="0"/>
                <a:cs typeface="Times New Roman" pitchFamily="18" charset="0"/>
              </a:rPr>
              <a:t>  in real-time </a:t>
            </a:r>
            <a:r>
              <a:rPr lang="en-US" sz="3200" spc="-55" dirty="0" smtClean="0">
                <a:latin typeface="Times New Roman" pitchFamily="18" charset="0"/>
                <a:cs typeface="Times New Roman" pitchFamily="18" charset="0"/>
              </a:rPr>
              <a:t>PCR </a:t>
            </a:r>
            <a:r>
              <a:rPr lang="en-US" sz="3200" spc="-40" dirty="0" smtClean="0">
                <a:latin typeface="Times New Roman" pitchFamily="18" charset="0"/>
                <a:cs typeface="Times New Roman" pitchFamily="18" charset="0"/>
              </a:rPr>
              <a:t>is </a:t>
            </a:r>
            <a:r>
              <a:rPr lang="en-US" sz="3200" spc="-30" dirty="0" smtClean="0">
                <a:latin typeface="Times New Roman" pitchFamily="18" charset="0"/>
                <a:cs typeface="Times New Roman" pitchFamily="18" charset="0"/>
              </a:rPr>
              <a:t>small, </a:t>
            </a:r>
            <a:r>
              <a:rPr lang="en-US" sz="3200" spc="-20" dirty="0" smtClean="0">
                <a:latin typeface="Times New Roman" pitchFamily="18" charset="0"/>
                <a:cs typeface="Times New Roman" pitchFamily="18" charset="0"/>
              </a:rPr>
              <a:t>this </a:t>
            </a:r>
            <a:r>
              <a:rPr lang="en-US" sz="3200" spc="-25" dirty="0" smtClean="0">
                <a:latin typeface="Times New Roman" pitchFamily="18" charset="0"/>
                <a:cs typeface="Times New Roman" pitchFamily="18" charset="0"/>
              </a:rPr>
              <a:t>step </a:t>
            </a:r>
            <a:r>
              <a:rPr lang="en-US" sz="3200" spc="-40" dirty="0" smtClean="0">
                <a:latin typeface="Times New Roman" pitchFamily="18" charset="0"/>
                <a:cs typeface="Times New Roman" pitchFamily="18" charset="0"/>
              </a:rPr>
              <a:t>is </a:t>
            </a:r>
            <a:r>
              <a:rPr lang="en-US" sz="3200" spc="-15" dirty="0" smtClean="0">
                <a:latin typeface="Times New Roman" pitchFamily="18" charset="0"/>
                <a:cs typeface="Times New Roman" pitchFamily="18" charset="0"/>
              </a:rPr>
              <a:t>often </a:t>
            </a:r>
            <a:r>
              <a:rPr lang="en-US" sz="3200" spc="-20" dirty="0" smtClean="0">
                <a:latin typeface="Times New Roman" pitchFamily="18" charset="0"/>
                <a:cs typeface="Times New Roman" pitchFamily="18" charset="0"/>
              </a:rPr>
              <a:t>combined </a:t>
            </a:r>
            <a:r>
              <a:rPr lang="en-US" sz="3200" spc="-10" dirty="0" smtClean="0">
                <a:latin typeface="Times New Roman" pitchFamily="18" charset="0"/>
                <a:cs typeface="Times New Roman" pitchFamily="18" charset="0"/>
              </a:rPr>
              <a:t>with </a:t>
            </a:r>
            <a:r>
              <a:rPr lang="en-US" sz="3200" spc="-5" dirty="0" smtClean="0">
                <a:latin typeface="Times New Roman" pitchFamily="18" charset="0"/>
                <a:cs typeface="Times New Roman" pitchFamily="18" charset="0"/>
              </a:rPr>
              <a:t>the </a:t>
            </a:r>
            <a:r>
              <a:rPr lang="en-US" sz="3200" spc="-25" dirty="0" smtClean="0">
                <a:latin typeface="Times New Roman" pitchFamily="18" charset="0"/>
                <a:cs typeface="Times New Roman" pitchFamily="18" charset="0"/>
              </a:rPr>
              <a:t>annealing step using  </a:t>
            </a:r>
            <a:r>
              <a:rPr lang="en-US" sz="3200" spc="-80" dirty="0" smtClean="0">
                <a:latin typeface="Times New Roman" pitchFamily="18" charset="0"/>
                <a:cs typeface="Times New Roman" pitchFamily="18" charset="0"/>
              </a:rPr>
              <a:t>60°C </a:t>
            </a:r>
            <a:r>
              <a:rPr lang="en-US" sz="3200" spc="-50" dirty="0" smtClean="0">
                <a:latin typeface="Times New Roman" pitchFamily="18" charset="0"/>
                <a:cs typeface="Times New Roman" pitchFamily="18" charset="0"/>
              </a:rPr>
              <a:t>as </a:t>
            </a:r>
            <a:r>
              <a:rPr lang="en-US" sz="3200" dirty="0" smtClean="0">
                <a:latin typeface="Times New Roman" pitchFamily="18" charset="0"/>
                <a:cs typeface="Times New Roman" pitchFamily="18" charset="0"/>
              </a:rPr>
              <a:t>the</a:t>
            </a:r>
            <a:r>
              <a:rPr lang="en-US" sz="3200" spc="-20" dirty="0" smtClean="0">
                <a:latin typeface="Times New Roman" pitchFamily="18" charset="0"/>
                <a:cs typeface="Times New Roman" pitchFamily="18" charset="0"/>
              </a:rPr>
              <a:t> </a:t>
            </a:r>
            <a:r>
              <a:rPr lang="en-US" sz="3200" spc="-25" dirty="0" smtClean="0">
                <a:latin typeface="Times New Roman" pitchFamily="18" charset="0"/>
                <a:cs typeface="Times New Roman" pitchFamily="18" charset="0"/>
              </a:rPr>
              <a:t>temperature.</a:t>
            </a:r>
            <a:endParaRPr lang="en-US" sz="3600" dirty="0" smtClean="0">
              <a:latin typeface="Times New Roman" pitchFamily="18" charset="0"/>
              <a:cs typeface="Times New Roman" pitchFamily="18" charset="0"/>
            </a:endParaRP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1950"/>
            <a:ext cx="8466435" cy="838200"/>
          </a:xfrm>
        </p:spPr>
        <p:txBody>
          <a:bodyPr>
            <a:noAutofit/>
          </a:bodyPr>
          <a:lstStyle/>
          <a:p>
            <a:r>
              <a:rPr lang="en-US" sz="4000" b="1" spc="-20" dirty="0" smtClean="0">
                <a:solidFill>
                  <a:srgbClr val="CC0099"/>
                </a:solidFill>
                <a:latin typeface="Times New Roman" pitchFamily="18" charset="0"/>
                <a:cs typeface="Times New Roman" pitchFamily="18" charset="0"/>
              </a:rPr>
              <a:t>Detection:</a:t>
            </a:r>
            <a:r>
              <a:rPr lang="en-US" sz="4000" b="1" dirty="0" smtClean="0">
                <a:solidFill>
                  <a:srgbClr val="CC0099"/>
                </a:solidFill>
              </a:rPr>
              <a:t/>
            </a:r>
            <a:br>
              <a:rPr lang="en-US" sz="4000" b="1" dirty="0" smtClean="0">
                <a:solidFill>
                  <a:srgbClr val="CC0099"/>
                </a:solidFill>
              </a:rPr>
            </a:br>
            <a:endParaRPr lang="en-US" sz="4000" b="1" dirty="0">
              <a:solidFill>
                <a:srgbClr val="CC0099"/>
              </a:solidFill>
            </a:endParaRPr>
          </a:p>
        </p:txBody>
      </p:sp>
      <p:sp>
        <p:nvSpPr>
          <p:cNvPr id="3" name="Content Placeholder 2"/>
          <p:cNvSpPr>
            <a:spLocks noGrp="1"/>
          </p:cNvSpPr>
          <p:nvPr>
            <p:ph idx="1"/>
          </p:nvPr>
        </p:nvSpPr>
        <p:spPr>
          <a:xfrm>
            <a:off x="228600" y="1200150"/>
            <a:ext cx="8686800" cy="3657600"/>
          </a:xfrm>
        </p:spPr>
        <p:txBody>
          <a:bodyPr>
            <a:normAutofit/>
          </a:bodyPr>
          <a:lstStyle/>
          <a:p>
            <a:pPr marL="12700" marR="5080" algn="just">
              <a:lnSpc>
                <a:spcPct val="100000"/>
              </a:lnSpc>
              <a:spcBef>
                <a:spcPts val="35"/>
              </a:spcBef>
              <a:buNone/>
            </a:pPr>
            <a:r>
              <a:rPr lang="en-US" sz="3200" spc="-10" dirty="0" smtClean="0">
                <a:latin typeface="Times New Roman" pitchFamily="18" charset="0"/>
                <a:cs typeface="Times New Roman" pitchFamily="18" charset="0"/>
              </a:rPr>
              <a:t>The detection </a:t>
            </a:r>
            <a:r>
              <a:rPr lang="en-US" sz="3200" spc="-40" dirty="0" smtClean="0">
                <a:latin typeface="Times New Roman" pitchFamily="18" charset="0"/>
                <a:cs typeface="Times New Roman" pitchFamily="18" charset="0"/>
              </a:rPr>
              <a:t>is </a:t>
            </a:r>
            <a:r>
              <a:rPr lang="en-US" sz="3200" spc="-30" dirty="0" smtClean="0">
                <a:latin typeface="Times New Roman" pitchFamily="18" charset="0"/>
                <a:cs typeface="Times New Roman" pitchFamily="18" charset="0"/>
              </a:rPr>
              <a:t>based </a:t>
            </a:r>
            <a:r>
              <a:rPr lang="en-US" sz="3200" spc="-10" dirty="0" smtClean="0">
                <a:latin typeface="Times New Roman" pitchFamily="18" charset="0"/>
                <a:cs typeface="Times New Roman" pitchFamily="18" charset="0"/>
              </a:rPr>
              <a:t>on </a:t>
            </a:r>
            <a:r>
              <a:rPr lang="en-US" sz="3200" spc="-15" dirty="0" smtClean="0">
                <a:latin typeface="Times New Roman" pitchFamily="18" charset="0"/>
                <a:cs typeface="Times New Roman" pitchFamily="18" charset="0"/>
              </a:rPr>
              <a:t>fluorescence </a:t>
            </a:r>
            <a:r>
              <a:rPr lang="en-US" sz="3200" spc="-30" dirty="0" smtClean="0">
                <a:latin typeface="Times New Roman" pitchFamily="18" charset="0"/>
                <a:cs typeface="Times New Roman" pitchFamily="18" charset="0"/>
              </a:rPr>
              <a:t>technology. </a:t>
            </a:r>
            <a:r>
              <a:rPr lang="en-US" sz="3200" spc="-10" dirty="0" smtClean="0">
                <a:latin typeface="Times New Roman" pitchFamily="18" charset="0"/>
                <a:cs typeface="Times New Roman" pitchFamily="18" charset="0"/>
              </a:rPr>
              <a:t>The </a:t>
            </a:r>
            <a:r>
              <a:rPr lang="en-US" sz="3200" spc="-25" dirty="0" smtClean="0">
                <a:latin typeface="Times New Roman" pitchFamily="18" charset="0"/>
                <a:cs typeface="Times New Roman" pitchFamily="18" charset="0"/>
              </a:rPr>
              <a:t>specimen </a:t>
            </a:r>
            <a:r>
              <a:rPr lang="en-US" sz="3200" spc="-40" dirty="0" smtClean="0">
                <a:latin typeface="Times New Roman" pitchFamily="18" charset="0"/>
                <a:cs typeface="Times New Roman" pitchFamily="18" charset="0"/>
              </a:rPr>
              <a:t>is </a:t>
            </a:r>
            <a:r>
              <a:rPr lang="en-US" sz="3200" spc="-25" dirty="0" smtClean="0">
                <a:latin typeface="Times New Roman" pitchFamily="18" charset="0"/>
                <a:cs typeface="Times New Roman" pitchFamily="18" charset="0"/>
              </a:rPr>
              <a:t>first </a:t>
            </a:r>
            <a:r>
              <a:rPr lang="en-US" sz="3200" spc="-15" dirty="0" smtClean="0">
                <a:latin typeface="Times New Roman" pitchFamily="18" charset="0"/>
                <a:cs typeface="Times New Roman" pitchFamily="18" charset="0"/>
              </a:rPr>
              <a:t>kept </a:t>
            </a:r>
            <a:r>
              <a:rPr lang="en-US" sz="3200" spc="-30" dirty="0" smtClean="0">
                <a:latin typeface="Times New Roman" pitchFamily="18" charset="0"/>
                <a:cs typeface="Times New Roman" pitchFamily="18" charset="0"/>
              </a:rPr>
              <a:t>in proper </a:t>
            </a:r>
            <a:r>
              <a:rPr lang="en-US" sz="3200" spc="-25" dirty="0" smtClean="0">
                <a:latin typeface="Times New Roman" pitchFamily="18" charset="0"/>
                <a:cs typeface="Times New Roman" pitchFamily="18" charset="0"/>
              </a:rPr>
              <a:t>well </a:t>
            </a:r>
            <a:r>
              <a:rPr lang="en-US" sz="3200" spc="-30" dirty="0" smtClean="0">
                <a:latin typeface="Times New Roman" pitchFamily="18" charset="0"/>
                <a:cs typeface="Times New Roman" pitchFamily="18" charset="0"/>
              </a:rPr>
              <a:t>and </a:t>
            </a:r>
            <a:r>
              <a:rPr lang="en-US" sz="3200" spc="-20" dirty="0" smtClean="0">
                <a:latin typeface="Times New Roman" pitchFamily="18" charset="0"/>
                <a:cs typeface="Times New Roman" pitchFamily="18" charset="0"/>
              </a:rPr>
              <a:t>subjected </a:t>
            </a:r>
            <a:r>
              <a:rPr lang="en-US" sz="3200" spc="-5" dirty="0" smtClean="0">
                <a:latin typeface="Times New Roman" pitchFamily="18" charset="0"/>
                <a:cs typeface="Times New Roman" pitchFamily="18" charset="0"/>
              </a:rPr>
              <a:t>to </a:t>
            </a:r>
            <a:r>
              <a:rPr lang="en-US" sz="3200" spc="-25" dirty="0" smtClean="0">
                <a:latin typeface="Times New Roman" pitchFamily="18" charset="0"/>
                <a:cs typeface="Times New Roman" pitchFamily="18" charset="0"/>
              </a:rPr>
              <a:t>thermal </a:t>
            </a:r>
            <a:r>
              <a:rPr lang="en-US" sz="3200" spc="-15" dirty="0" smtClean="0">
                <a:latin typeface="Times New Roman" pitchFamily="18" charset="0"/>
                <a:cs typeface="Times New Roman" pitchFamily="18" charset="0"/>
              </a:rPr>
              <a:t>cycle </a:t>
            </a:r>
            <a:r>
              <a:rPr lang="en-US" sz="3200" spc="-25" dirty="0" smtClean="0">
                <a:latin typeface="Times New Roman" pitchFamily="18" charset="0"/>
                <a:cs typeface="Times New Roman" pitchFamily="18" charset="0"/>
              </a:rPr>
              <a:t>like </a:t>
            </a:r>
            <a:r>
              <a:rPr lang="en-US" sz="3200" spc="-30" dirty="0" smtClean="0">
                <a:latin typeface="Times New Roman" pitchFamily="18" charset="0"/>
                <a:cs typeface="Times New Roman" pitchFamily="18" charset="0"/>
              </a:rPr>
              <a:t>normal </a:t>
            </a:r>
            <a:r>
              <a:rPr lang="en-US" sz="3200" spc="-55" dirty="0" smtClean="0">
                <a:latin typeface="Times New Roman" pitchFamily="18" charset="0"/>
                <a:cs typeface="Times New Roman" pitchFamily="18" charset="0"/>
              </a:rPr>
              <a:t>PCR </a:t>
            </a:r>
            <a:r>
              <a:rPr lang="en-US" sz="3200" spc="-5" dirty="0" smtClean="0">
                <a:latin typeface="Times New Roman" pitchFamily="18" charset="0"/>
                <a:cs typeface="Times New Roman" pitchFamily="18" charset="0"/>
              </a:rPr>
              <a:t>but </a:t>
            </a:r>
            <a:r>
              <a:rPr lang="en-US" sz="3200" spc="-20" dirty="0" smtClean="0">
                <a:latin typeface="Times New Roman" pitchFamily="18" charset="0"/>
                <a:cs typeface="Times New Roman" pitchFamily="18" charset="0"/>
              </a:rPr>
              <a:t>at this machine </a:t>
            </a:r>
            <a:r>
              <a:rPr lang="en-US" sz="3200" dirty="0" smtClean="0">
                <a:latin typeface="Times New Roman" pitchFamily="18" charset="0"/>
                <a:cs typeface="Times New Roman" pitchFamily="18" charset="0"/>
              </a:rPr>
              <a:t>it  </a:t>
            </a:r>
            <a:r>
              <a:rPr lang="en-US" sz="3200" spc="-40" dirty="0" smtClean="0">
                <a:latin typeface="Times New Roman" pitchFamily="18" charset="0"/>
                <a:cs typeface="Times New Roman" pitchFamily="18" charset="0"/>
              </a:rPr>
              <a:t>is </a:t>
            </a:r>
            <a:r>
              <a:rPr lang="en-US" sz="3200" spc="-20" dirty="0" smtClean="0">
                <a:latin typeface="Times New Roman" pitchFamily="18" charset="0"/>
                <a:cs typeface="Times New Roman" pitchFamily="18" charset="0"/>
              </a:rPr>
              <a:t>subjected </a:t>
            </a:r>
            <a:r>
              <a:rPr lang="en-US" sz="3200" spc="-5" dirty="0" smtClean="0">
                <a:latin typeface="Times New Roman" pitchFamily="18" charset="0"/>
                <a:cs typeface="Times New Roman" pitchFamily="18" charset="0"/>
              </a:rPr>
              <a:t>to </a:t>
            </a:r>
            <a:r>
              <a:rPr lang="en-US" sz="3200" spc="-20" dirty="0" smtClean="0">
                <a:latin typeface="Times New Roman" pitchFamily="18" charset="0"/>
                <a:cs typeface="Times New Roman" pitchFamily="18" charset="0"/>
              </a:rPr>
              <a:t>tungsten </a:t>
            </a:r>
            <a:r>
              <a:rPr lang="en-US" sz="3200" spc="-25" dirty="0" smtClean="0">
                <a:latin typeface="Times New Roman" pitchFamily="18" charset="0"/>
                <a:cs typeface="Times New Roman" pitchFamily="18" charset="0"/>
              </a:rPr>
              <a:t>or halogen </a:t>
            </a:r>
            <a:r>
              <a:rPr lang="en-US" sz="3200" spc="-30" dirty="0" smtClean="0">
                <a:latin typeface="Times New Roman" pitchFamily="18" charset="0"/>
                <a:cs typeface="Times New Roman" pitchFamily="18" charset="0"/>
              </a:rPr>
              <a:t>source </a:t>
            </a:r>
            <a:r>
              <a:rPr lang="en-US" sz="3200" spc="-5" dirty="0" smtClean="0">
                <a:latin typeface="Times New Roman" pitchFamily="18" charset="0"/>
                <a:cs typeface="Times New Roman" pitchFamily="18" charset="0"/>
              </a:rPr>
              <a:t>that </a:t>
            </a:r>
            <a:r>
              <a:rPr lang="en-US" sz="3200" spc="-20" dirty="0" smtClean="0">
                <a:latin typeface="Times New Roman" pitchFamily="18" charset="0"/>
                <a:cs typeface="Times New Roman" pitchFamily="18" charset="0"/>
              </a:rPr>
              <a:t>lead </a:t>
            </a:r>
            <a:r>
              <a:rPr lang="en-US" sz="3200" spc="-5" dirty="0" smtClean="0">
                <a:latin typeface="Times New Roman" pitchFamily="18" charset="0"/>
                <a:cs typeface="Times New Roman" pitchFamily="18" charset="0"/>
              </a:rPr>
              <a:t>to </a:t>
            </a:r>
            <a:r>
              <a:rPr lang="en-US" sz="3200" spc="-15" dirty="0" smtClean="0">
                <a:latin typeface="Times New Roman" pitchFamily="18" charset="0"/>
                <a:cs typeface="Times New Roman" pitchFamily="18" charset="0"/>
              </a:rPr>
              <a:t>fluoresce </a:t>
            </a:r>
            <a:r>
              <a:rPr lang="en-US" sz="3200" dirty="0" smtClean="0">
                <a:latin typeface="Times New Roman" pitchFamily="18" charset="0"/>
                <a:cs typeface="Times New Roman" pitchFamily="18" charset="0"/>
              </a:rPr>
              <a:t>the </a:t>
            </a:r>
            <a:r>
              <a:rPr lang="en-US" sz="3200" spc="-45" dirty="0" smtClean="0">
                <a:latin typeface="Times New Roman" pitchFamily="18" charset="0"/>
                <a:cs typeface="Times New Roman" pitchFamily="18" charset="0"/>
              </a:rPr>
              <a:t>marker </a:t>
            </a:r>
            <a:r>
              <a:rPr lang="en-US" sz="3200" spc="-25" dirty="0" smtClean="0">
                <a:latin typeface="Times New Roman" pitchFamily="18" charset="0"/>
                <a:cs typeface="Times New Roman" pitchFamily="18" charset="0"/>
              </a:rPr>
              <a:t>added  </a:t>
            </a:r>
            <a:r>
              <a:rPr lang="en-US" sz="3200" spc="-5" dirty="0" smtClean="0">
                <a:latin typeface="Times New Roman" pitchFamily="18" charset="0"/>
                <a:cs typeface="Times New Roman" pitchFamily="18" charset="0"/>
              </a:rPr>
              <a:t>to </a:t>
            </a:r>
            <a:r>
              <a:rPr lang="en-US" sz="3200" dirty="0" smtClean="0">
                <a:latin typeface="Times New Roman" pitchFamily="18" charset="0"/>
                <a:cs typeface="Times New Roman" pitchFamily="18" charset="0"/>
              </a:rPr>
              <a:t>the </a:t>
            </a:r>
            <a:r>
              <a:rPr lang="en-US" sz="3200" spc="-30" dirty="0" smtClean="0">
                <a:latin typeface="Times New Roman" pitchFamily="18" charset="0"/>
                <a:cs typeface="Times New Roman" pitchFamily="18" charset="0"/>
              </a:rPr>
              <a:t>sample </a:t>
            </a:r>
            <a:r>
              <a:rPr lang="en-US" sz="3200" spc="-25" dirty="0" smtClean="0">
                <a:latin typeface="Times New Roman" pitchFamily="18" charset="0"/>
                <a:cs typeface="Times New Roman" pitchFamily="18" charset="0"/>
              </a:rPr>
              <a:t>and </a:t>
            </a:r>
            <a:r>
              <a:rPr lang="en-US" sz="3200" dirty="0" smtClean="0">
                <a:latin typeface="Times New Roman" pitchFamily="18" charset="0"/>
                <a:cs typeface="Times New Roman" pitchFamily="18" charset="0"/>
              </a:rPr>
              <a:t>the </a:t>
            </a:r>
            <a:r>
              <a:rPr lang="en-US" sz="3200" spc="-25" dirty="0" smtClean="0">
                <a:latin typeface="Times New Roman" pitchFamily="18" charset="0"/>
                <a:cs typeface="Times New Roman" pitchFamily="18" charset="0"/>
              </a:rPr>
              <a:t>signal </a:t>
            </a:r>
            <a:r>
              <a:rPr lang="en-US" sz="3200" spc="-40" dirty="0" smtClean="0">
                <a:latin typeface="Times New Roman" pitchFamily="18" charset="0"/>
                <a:cs typeface="Times New Roman" pitchFamily="18" charset="0"/>
              </a:rPr>
              <a:t>is </a:t>
            </a:r>
            <a:r>
              <a:rPr lang="en-US" sz="3200" spc="-20" dirty="0" smtClean="0">
                <a:latin typeface="Times New Roman" pitchFamily="18" charset="0"/>
                <a:cs typeface="Times New Roman" pitchFamily="18" charset="0"/>
              </a:rPr>
              <a:t>amplified </a:t>
            </a:r>
            <a:r>
              <a:rPr lang="en-US" sz="3200" spc="-5" dirty="0" smtClean="0">
                <a:latin typeface="Times New Roman" pitchFamily="18" charset="0"/>
                <a:cs typeface="Times New Roman" pitchFamily="18" charset="0"/>
              </a:rPr>
              <a:t>with </a:t>
            </a:r>
            <a:r>
              <a:rPr lang="en-US" sz="3200" dirty="0" smtClean="0">
                <a:latin typeface="Times New Roman" pitchFamily="18" charset="0"/>
                <a:cs typeface="Times New Roman" pitchFamily="18" charset="0"/>
              </a:rPr>
              <a:t>the </a:t>
            </a:r>
            <a:r>
              <a:rPr lang="en-US" sz="3200" spc="-15" dirty="0" smtClean="0">
                <a:latin typeface="Times New Roman" pitchFamily="18" charset="0"/>
                <a:cs typeface="Times New Roman" pitchFamily="18" charset="0"/>
              </a:rPr>
              <a:t>amplification </a:t>
            </a:r>
            <a:r>
              <a:rPr lang="en-US" sz="3200" spc="-20" dirty="0" smtClean="0">
                <a:latin typeface="Times New Roman" pitchFamily="18" charset="0"/>
                <a:cs typeface="Times New Roman" pitchFamily="18" charset="0"/>
              </a:rPr>
              <a:t>of copy </a:t>
            </a:r>
            <a:r>
              <a:rPr lang="en-US" sz="3200" spc="-25" dirty="0" smtClean="0">
                <a:latin typeface="Times New Roman" pitchFamily="18" charset="0"/>
                <a:cs typeface="Times New Roman" pitchFamily="18" charset="0"/>
              </a:rPr>
              <a:t>number </a:t>
            </a:r>
            <a:r>
              <a:rPr lang="en-US" sz="3200" spc="-20" dirty="0" smtClean="0">
                <a:latin typeface="Times New Roman" pitchFamily="18" charset="0"/>
                <a:cs typeface="Times New Roman" pitchFamily="18" charset="0"/>
              </a:rPr>
              <a:t>of  </a:t>
            </a:r>
            <a:r>
              <a:rPr lang="en-US" sz="3200" spc="-30" dirty="0" smtClean="0">
                <a:latin typeface="Times New Roman" pitchFamily="18" charset="0"/>
                <a:cs typeface="Times New Roman" pitchFamily="18" charset="0"/>
              </a:rPr>
              <a:t>sample </a:t>
            </a:r>
            <a:r>
              <a:rPr lang="en-US" sz="3200" spc="-15" dirty="0" smtClean="0">
                <a:latin typeface="Times New Roman" pitchFamily="18" charset="0"/>
                <a:cs typeface="Times New Roman" pitchFamily="18" charset="0"/>
              </a:rPr>
              <a:t>DNA. </a:t>
            </a:r>
            <a:endParaRPr lang="en-US" sz="32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00150"/>
            <a:ext cx="8305800" cy="3046988"/>
          </a:xfrm>
          <a:prstGeom prst="rect">
            <a:avLst/>
          </a:prstGeom>
        </p:spPr>
        <p:txBody>
          <a:bodyPr wrap="square">
            <a:spAutoFit/>
          </a:bodyPr>
          <a:lstStyle/>
          <a:p>
            <a:pPr marL="12700" marR="5080" algn="just">
              <a:lnSpc>
                <a:spcPct val="100000"/>
              </a:lnSpc>
              <a:spcBef>
                <a:spcPts val="35"/>
              </a:spcBef>
            </a:pPr>
            <a:r>
              <a:rPr lang="en-US" sz="3200" spc="-15" dirty="0" smtClean="0">
                <a:latin typeface="Times New Roman" pitchFamily="18" charset="0"/>
                <a:cs typeface="Times New Roman" pitchFamily="18" charset="0"/>
              </a:rPr>
              <a:t>The emitted </a:t>
            </a:r>
            <a:r>
              <a:rPr lang="en-US" sz="3200" spc="-25" dirty="0" smtClean="0">
                <a:latin typeface="Times New Roman" pitchFamily="18" charset="0"/>
                <a:cs typeface="Times New Roman" pitchFamily="18" charset="0"/>
              </a:rPr>
              <a:t>signal </a:t>
            </a:r>
            <a:r>
              <a:rPr lang="en-US" sz="3200" spc="-40" dirty="0" smtClean="0">
                <a:latin typeface="Times New Roman" pitchFamily="18" charset="0"/>
                <a:cs typeface="Times New Roman" pitchFamily="18" charset="0"/>
              </a:rPr>
              <a:t>is </a:t>
            </a:r>
            <a:r>
              <a:rPr lang="en-US" sz="3200" spc="-10" dirty="0" smtClean="0">
                <a:latin typeface="Times New Roman" pitchFamily="18" charset="0"/>
                <a:cs typeface="Times New Roman" pitchFamily="18" charset="0"/>
              </a:rPr>
              <a:t>detected </a:t>
            </a:r>
            <a:r>
              <a:rPr lang="en-US" sz="3200" spc="-25" dirty="0" smtClean="0">
                <a:latin typeface="Times New Roman" pitchFamily="18" charset="0"/>
                <a:cs typeface="Times New Roman" pitchFamily="18" charset="0"/>
              </a:rPr>
              <a:t>by </a:t>
            </a:r>
            <a:r>
              <a:rPr lang="en-US" sz="3200" spc="-30" dirty="0" smtClean="0">
                <a:latin typeface="Times New Roman" pitchFamily="18" charset="0"/>
                <a:cs typeface="Times New Roman" pitchFamily="18" charset="0"/>
              </a:rPr>
              <a:t>an </a:t>
            </a:r>
            <a:r>
              <a:rPr lang="en-US" sz="3200" spc="-15" dirty="0" smtClean="0">
                <a:latin typeface="Times New Roman" pitchFamily="18" charset="0"/>
                <a:cs typeface="Times New Roman" pitchFamily="18" charset="0"/>
              </a:rPr>
              <a:t>detector </a:t>
            </a:r>
            <a:r>
              <a:rPr lang="en-US" sz="3200" spc="-35" dirty="0" smtClean="0">
                <a:latin typeface="Times New Roman" pitchFamily="18" charset="0"/>
                <a:cs typeface="Times New Roman" pitchFamily="18" charset="0"/>
              </a:rPr>
              <a:t>and </a:t>
            </a:r>
            <a:r>
              <a:rPr lang="en-US" sz="3200" spc="-15" dirty="0" smtClean="0">
                <a:latin typeface="Times New Roman" pitchFamily="18" charset="0"/>
                <a:cs typeface="Times New Roman" pitchFamily="18" charset="0"/>
              </a:rPr>
              <a:t>sent </a:t>
            </a:r>
            <a:r>
              <a:rPr lang="en-US" sz="3200" spc="-5" dirty="0" smtClean="0">
                <a:latin typeface="Times New Roman" pitchFamily="18" charset="0"/>
                <a:cs typeface="Times New Roman" pitchFamily="18" charset="0"/>
              </a:rPr>
              <a:t>to </a:t>
            </a:r>
            <a:r>
              <a:rPr lang="en-US" sz="3200" spc="-20" dirty="0" smtClean="0">
                <a:latin typeface="Times New Roman" pitchFamily="18" charset="0"/>
                <a:cs typeface="Times New Roman" pitchFamily="18" charset="0"/>
              </a:rPr>
              <a:t>computer  </a:t>
            </a:r>
            <a:r>
              <a:rPr lang="en-US" sz="3200" spc="-30" dirty="0" smtClean="0">
                <a:latin typeface="Times New Roman" pitchFamily="18" charset="0"/>
                <a:cs typeface="Times New Roman" pitchFamily="18" charset="0"/>
              </a:rPr>
              <a:t>after conversion </a:t>
            </a:r>
            <a:r>
              <a:rPr lang="en-US" sz="3200" spc="-15" dirty="0" smtClean="0">
                <a:latin typeface="Times New Roman" pitchFamily="18" charset="0"/>
                <a:cs typeface="Times New Roman" pitchFamily="18" charset="0"/>
              </a:rPr>
              <a:t>into </a:t>
            </a:r>
            <a:r>
              <a:rPr lang="en-US" sz="3200" spc="-20" dirty="0" smtClean="0">
                <a:latin typeface="Times New Roman" pitchFamily="18" charset="0"/>
                <a:cs typeface="Times New Roman" pitchFamily="18" charset="0"/>
              </a:rPr>
              <a:t>digital </a:t>
            </a:r>
            <a:r>
              <a:rPr lang="en-US" sz="3200" spc="-25" dirty="0" smtClean="0">
                <a:latin typeface="Times New Roman" pitchFamily="18" charset="0"/>
                <a:cs typeface="Times New Roman" pitchFamily="18" charset="0"/>
              </a:rPr>
              <a:t>signal </a:t>
            </a:r>
            <a:r>
              <a:rPr lang="en-US" sz="3200" spc="-5" dirty="0" smtClean="0">
                <a:latin typeface="Times New Roman" pitchFamily="18" charset="0"/>
                <a:cs typeface="Times New Roman" pitchFamily="18" charset="0"/>
              </a:rPr>
              <a:t>that </a:t>
            </a:r>
            <a:r>
              <a:rPr lang="en-US" sz="3200" spc="-40" dirty="0" smtClean="0">
                <a:latin typeface="Times New Roman" pitchFamily="18" charset="0"/>
                <a:cs typeface="Times New Roman" pitchFamily="18" charset="0"/>
              </a:rPr>
              <a:t>is </a:t>
            </a:r>
            <a:r>
              <a:rPr lang="en-US" sz="3200" spc="-35" dirty="0" smtClean="0">
                <a:latin typeface="Times New Roman" pitchFamily="18" charset="0"/>
                <a:cs typeface="Times New Roman" pitchFamily="18" charset="0"/>
              </a:rPr>
              <a:t>displayed </a:t>
            </a:r>
            <a:r>
              <a:rPr lang="en-US" sz="3200" spc="-10" dirty="0" smtClean="0">
                <a:latin typeface="Times New Roman" pitchFamily="18" charset="0"/>
                <a:cs typeface="Times New Roman" pitchFamily="18" charset="0"/>
              </a:rPr>
              <a:t>on</a:t>
            </a:r>
            <a:r>
              <a:rPr lang="en-US" sz="3200" spc="-125" dirty="0" smtClean="0">
                <a:latin typeface="Times New Roman" pitchFamily="18" charset="0"/>
                <a:cs typeface="Times New Roman" pitchFamily="18" charset="0"/>
              </a:rPr>
              <a:t> </a:t>
            </a:r>
            <a:r>
              <a:rPr lang="en-US" sz="3200" spc="-25" dirty="0" smtClean="0">
                <a:latin typeface="Times New Roman" pitchFamily="18" charset="0"/>
                <a:cs typeface="Times New Roman" pitchFamily="18" charset="0"/>
              </a:rPr>
              <a:t>screen.</a:t>
            </a:r>
          </a:p>
          <a:p>
            <a:pPr marL="12700" marR="5080" algn="just">
              <a:lnSpc>
                <a:spcPct val="100000"/>
              </a:lnSpc>
              <a:spcBef>
                <a:spcPts val="35"/>
              </a:spcBef>
            </a:pPr>
            <a:r>
              <a:rPr lang="en-US" sz="3200" spc="-10" dirty="0" smtClean="0">
                <a:latin typeface="Times New Roman" pitchFamily="18" charset="0"/>
                <a:cs typeface="Times New Roman" pitchFamily="18" charset="0"/>
              </a:rPr>
              <a:t>The</a:t>
            </a:r>
            <a:r>
              <a:rPr lang="en-US" sz="3200" spc="55" dirty="0" smtClean="0">
                <a:latin typeface="Times New Roman" pitchFamily="18" charset="0"/>
                <a:cs typeface="Times New Roman" pitchFamily="18" charset="0"/>
              </a:rPr>
              <a:t> </a:t>
            </a:r>
            <a:r>
              <a:rPr lang="en-US" sz="3200" spc="-25" dirty="0" smtClean="0">
                <a:latin typeface="Times New Roman" pitchFamily="18" charset="0"/>
                <a:cs typeface="Times New Roman" pitchFamily="18" charset="0"/>
              </a:rPr>
              <a:t>signal</a:t>
            </a:r>
            <a:r>
              <a:rPr lang="en-US" sz="3200" spc="130" dirty="0" smtClean="0">
                <a:latin typeface="Times New Roman" pitchFamily="18" charset="0"/>
                <a:cs typeface="Times New Roman" pitchFamily="18" charset="0"/>
              </a:rPr>
              <a:t> </a:t>
            </a:r>
            <a:r>
              <a:rPr lang="en-US" sz="3200" spc="-20" dirty="0" smtClean="0">
                <a:latin typeface="Times New Roman" pitchFamily="18" charset="0"/>
                <a:cs typeface="Times New Roman" pitchFamily="18" charset="0"/>
              </a:rPr>
              <a:t>can</a:t>
            </a:r>
            <a:r>
              <a:rPr lang="en-US" sz="3200" spc="80" dirty="0" smtClean="0">
                <a:latin typeface="Times New Roman" pitchFamily="18" charset="0"/>
                <a:cs typeface="Times New Roman" pitchFamily="18" charset="0"/>
              </a:rPr>
              <a:t> </a:t>
            </a:r>
            <a:r>
              <a:rPr lang="en-US" sz="3200" spc="-5" dirty="0" smtClean="0">
                <a:latin typeface="Times New Roman" pitchFamily="18" charset="0"/>
                <a:cs typeface="Times New Roman" pitchFamily="18" charset="0"/>
              </a:rPr>
              <a:t>be</a:t>
            </a:r>
            <a:r>
              <a:rPr lang="en-US" sz="3200" spc="65" dirty="0" smtClean="0">
                <a:latin typeface="Times New Roman" pitchFamily="18" charset="0"/>
                <a:cs typeface="Times New Roman" pitchFamily="18" charset="0"/>
              </a:rPr>
              <a:t> </a:t>
            </a:r>
            <a:r>
              <a:rPr lang="en-US" sz="3200" spc="-15" dirty="0" smtClean="0">
                <a:latin typeface="Times New Roman" pitchFamily="18" charset="0"/>
                <a:cs typeface="Times New Roman" pitchFamily="18" charset="0"/>
              </a:rPr>
              <a:t>detected</a:t>
            </a:r>
            <a:r>
              <a:rPr lang="en-US" sz="3200" spc="120" dirty="0" smtClean="0">
                <a:latin typeface="Times New Roman" pitchFamily="18" charset="0"/>
                <a:cs typeface="Times New Roman" pitchFamily="18" charset="0"/>
              </a:rPr>
              <a:t> </a:t>
            </a:r>
            <a:r>
              <a:rPr lang="en-US" sz="3200" spc="-20" dirty="0" smtClean="0">
                <a:latin typeface="Times New Roman" pitchFamily="18" charset="0"/>
                <a:cs typeface="Times New Roman" pitchFamily="18" charset="0"/>
              </a:rPr>
              <a:t>when</a:t>
            </a:r>
            <a:r>
              <a:rPr lang="en-US" sz="3200" spc="100" dirty="0" smtClean="0">
                <a:latin typeface="Times New Roman" pitchFamily="18" charset="0"/>
                <a:cs typeface="Times New Roman" pitchFamily="18" charset="0"/>
              </a:rPr>
              <a:t> </a:t>
            </a:r>
            <a:r>
              <a:rPr lang="en-US" sz="3200" spc="-10" dirty="0" smtClean="0">
                <a:latin typeface="Times New Roman" pitchFamily="18" charset="0"/>
                <a:cs typeface="Times New Roman" pitchFamily="18" charset="0"/>
              </a:rPr>
              <a:t>it</a:t>
            </a:r>
            <a:r>
              <a:rPr lang="en-US" sz="3200" spc="65" dirty="0" smtClean="0">
                <a:latin typeface="Times New Roman" pitchFamily="18" charset="0"/>
                <a:cs typeface="Times New Roman" pitchFamily="18" charset="0"/>
              </a:rPr>
              <a:t> </a:t>
            </a:r>
            <a:r>
              <a:rPr lang="en-US" sz="3200" spc="-25" dirty="0" smtClean="0">
                <a:latin typeface="Times New Roman" pitchFamily="18" charset="0"/>
                <a:cs typeface="Times New Roman" pitchFamily="18" charset="0"/>
              </a:rPr>
              <a:t>comes</a:t>
            </a:r>
            <a:r>
              <a:rPr lang="en-US" sz="3200" spc="100" dirty="0" smtClean="0">
                <a:latin typeface="Times New Roman" pitchFamily="18" charset="0"/>
                <a:cs typeface="Times New Roman" pitchFamily="18" charset="0"/>
              </a:rPr>
              <a:t> </a:t>
            </a:r>
            <a:r>
              <a:rPr lang="en-US" sz="3200" spc="-20" dirty="0" smtClean="0">
                <a:latin typeface="Times New Roman" pitchFamily="18" charset="0"/>
                <a:cs typeface="Times New Roman" pitchFamily="18" charset="0"/>
              </a:rPr>
              <a:t>up</a:t>
            </a:r>
            <a:r>
              <a:rPr lang="en-US" sz="3200" spc="75"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the</a:t>
            </a:r>
            <a:r>
              <a:rPr lang="en-US" sz="3200" spc="60" dirty="0" smtClean="0">
                <a:latin typeface="Times New Roman" pitchFamily="18" charset="0"/>
                <a:cs typeface="Times New Roman" pitchFamily="18" charset="0"/>
              </a:rPr>
              <a:t> </a:t>
            </a:r>
            <a:r>
              <a:rPr lang="en-US" sz="3200" spc="-20" dirty="0" smtClean="0">
                <a:latin typeface="Times New Roman" pitchFamily="18" charset="0"/>
                <a:cs typeface="Times New Roman" pitchFamily="18" charset="0"/>
              </a:rPr>
              <a:t>threshold</a:t>
            </a:r>
            <a:r>
              <a:rPr lang="en-US" sz="3200" spc="114" dirty="0" smtClean="0">
                <a:latin typeface="Times New Roman" pitchFamily="18" charset="0"/>
                <a:cs typeface="Times New Roman" pitchFamily="18" charset="0"/>
              </a:rPr>
              <a:t> </a:t>
            </a:r>
            <a:r>
              <a:rPr lang="en-US" sz="3200" spc="-30" dirty="0" smtClean="0">
                <a:latin typeface="Times New Roman" pitchFamily="18" charset="0"/>
                <a:cs typeface="Times New Roman" pitchFamily="18" charset="0"/>
              </a:rPr>
              <a:t>level(lower </a:t>
            </a:r>
            <a:r>
              <a:rPr lang="en-US" sz="3200" spc="-10" dirty="0" smtClean="0">
                <a:latin typeface="Times New Roman" pitchFamily="18" charset="0"/>
                <a:cs typeface="Times New Roman" pitchFamily="18" charset="0"/>
              </a:rPr>
              <a:t>detection </a:t>
            </a:r>
            <a:r>
              <a:rPr lang="en-US" sz="3200" spc="-25" dirty="0" smtClean="0">
                <a:latin typeface="Times New Roman" pitchFamily="18" charset="0"/>
                <a:cs typeface="Times New Roman" pitchFamily="18" charset="0"/>
              </a:rPr>
              <a:t>level </a:t>
            </a:r>
            <a:r>
              <a:rPr lang="en-US" sz="3200" spc="-15" dirty="0" smtClean="0">
                <a:latin typeface="Times New Roman" pitchFamily="18" charset="0"/>
                <a:cs typeface="Times New Roman" pitchFamily="18" charset="0"/>
              </a:rPr>
              <a:t>of detector), </a:t>
            </a:r>
            <a:r>
              <a:rPr lang="en-US" sz="3200" spc="-20" dirty="0" smtClean="0">
                <a:latin typeface="Times New Roman" pitchFamily="18" charset="0"/>
                <a:cs typeface="Times New Roman" pitchFamily="18" charset="0"/>
              </a:rPr>
              <a:t>this </a:t>
            </a:r>
            <a:r>
              <a:rPr lang="en-US" sz="3200" spc="-25" dirty="0" smtClean="0">
                <a:latin typeface="Times New Roman" pitchFamily="18" charset="0"/>
                <a:cs typeface="Times New Roman" pitchFamily="18" charset="0"/>
              </a:rPr>
              <a:t>cause </a:t>
            </a:r>
            <a:r>
              <a:rPr lang="en-US" sz="3200" spc="-20" dirty="0" smtClean="0">
                <a:latin typeface="Times New Roman" pitchFamily="18" charset="0"/>
                <a:cs typeface="Times New Roman" pitchFamily="18" charset="0"/>
              </a:rPr>
              <a:t>elimination </a:t>
            </a:r>
            <a:r>
              <a:rPr lang="en-US" sz="3200" spc="-15" dirty="0" smtClean="0">
                <a:latin typeface="Times New Roman" pitchFamily="18" charset="0"/>
                <a:cs typeface="Times New Roman" pitchFamily="18" charset="0"/>
              </a:rPr>
              <a:t>of </a:t>
            </a:r>
            <a:r>
              <a:rPr lang="en-US" sz="3200" spc="-20" dirty="0" smtClean="0">
                <a:latin typeface="Times New Roman" pitchFamily="18" charset="0"/>
                <a:cs typeface="Times New Roman" pitchFamily="18" charset="0"/>
              </a:rPr>
              <a:t>background</a:t>
            </a:r>
            <a:r>
              <a:rPr lang="en-US" sz="3200" spc="30" dirty="0" smtClean="0">
                <a:latin typeface="Times New Roman" pitchFamily="18" charset="0"/>
                <a:cs typeface="Times New Roman" pitchFamily="18" charset="0"/>
              </a:rPr>
              <a:t> </a:t>
            </a:r>
            <a:r>
              <a:rPr lang="en-US" sz="3200" spc="-25" dirty="0" smtClean="0">
                <a:latin typeface="Times New Roman" pitchFamily="18" charset="0"/>
                <a:cs typeface="Times New Roman" pitchFamily="18" charset="0"/>
              </a:rPr>
              <a:t>noise.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57350"/>
            <a:ext cx="6426236" cy="2895600"/>
          </a:xfrm>
        </p:spPr>
        <p:txBody>
          <a:bodyPr>
            <a:normAutofit fontScale="90000"/>
          </a:bodyPr>
          <a:lstStyle/>
          <a:p>
            <a:r>
              <a:rPr lang="en-US" dirty="0" smtClean="0">
                <a:solidFill>
                  <a:schemeClr val="tx1"/>
                </a:solidFill>
                <a:latin typeface="Times New Roman" pitchFamily="18" charset="0"/>
                <a:cs typeface="Times New Roman" pitchFamily="18" charset="0"/>
              </a:rPr>
              <a:t>Purpose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Condition</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Components </a:t>
            </a:r>
            <a:r>
              <a:rPr lang="en-US" dirty="0" smtClean="0">
                <a:solidFill>
                  <a:schemeClr val="tx1"/>
                </a:solidFill>
              </a:rPr>
              <a:t/>
            </a:r>
            <a:br>
              <a:rPr lang="en-US" dirty="0" smtClean="0">
                <a:solidFill>
                  <a:schemeClr val="tx1"/>
                </a:solidFill>
              </a:rPr>
            </a:br>
            <a:r>
              <a:rPr lang="en-US" dirty="0" smtClean="0">
                <a:solidFill>
                  <a:schemeClr val="tx1"/>
                </a:solidFill>
              </a:rPr>
              <a:t>	</a:t>
            </a:r>
            <a:endParaRPr lang="en-US" dirty="0">
              <a:solidFill>
                <a:schemeClr val="tx1"/>
              </a:solidFill>
            </a:endParaRPr>
          </a:p>
        </p:txBody>
      </p:sp>
      <p:sp>
        <p:nvSpPr>
          <p:cNvPr id="3" name="Subtitle 2"/>
          <p:cNvSpPr>
            <a:spLocks noGrp="1"/>
          </p:cNvSpPr>
          <p:nvPr>
            <p:ph type="subTitle" idx="1"/>
          </p:nvPr>
        </p:nvSpPr>
        <p:spPr>
          <a:xfrm>
            <a:off x="685800" y="285751"/>
            <a:ext cx="5029200" cy="838200"/>
          </a:xfrm>
        </p:spPr>
        <p:txBody>
          <a:bodyPr>
            <a:normAutofit/>
          </a:bodyPr>
          <a:lstStyle/>
          <a:p>
            <a:r>
              <a:rPr lang="en-US" sz="4000" b="1" dirty="0" smtClean="0">
                <a:solidFill>
                  <a:srgbClr val="CC0099"/>
                </a:solidFill>
                <a:latin typeface="Times New Roman" pitchFamily="18" charset="0"/>
                <a:cs typeface="Times New Roman" pitchFamily="18" charset="0"/>
              </a:rPr>
              <a:t>Principle of PCR: </a:t>
            </a:r>
            <a:endParaRPr lang="en-US" sz="4000" b="1" dirty="0">
              <a:solidFill>
                <a:srgbClr val="CC0099"/>
              </a:solidFill>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304800" y="1276350"/>
            <a:ext cx="8458200" cy="3552825"/>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152400" y="361951"/>
            <a:ext cx="8991600" cy="461665"/>
          </a:xfrm>
          <a:prstGeom prst="rect">
            <a:avLst/>
          </a:prstGeom>
        </p:spPr>
        <p:txBody>
          <a:bodyPr wrap="square">
            <a:spAutoFit/>
          </a:bodyPr>
          <a:lstStyle/>
          <a:p>
            <a:pPr marL="12700">
              <a:lnSpc>
                <a:spcPct val="100000"/>
              </a:lnSpc>
              <a:spcBef>
                <a:spcPts val="100"/>
              </a:spcBef>
            </a:pPr>
            <a:r>
              <a:rPr lang="en-US" sz="2400" b="1" spc="-15" dirty="0" smtClean="0">
                <a:solidFill>
                  <a:srgbClr val="CC0099"/>
                </a:solidFill>
                <a:latin typeface="Times New Roman" pitchFamily="18" charset="0"/>
                <a:cs typeface="Times New Roman" pitchFamily="18" charset="0"/>
              </a:rPr>
              <a:t>The </a:t>
            </a:r>
            <a:r>
              <a:rPr lang="en-US" sz="2400" b="1" spc="-30" dirty="0" smtClean="0">
                <a:solidFill>
                  <a:srgbClr val="CC0099"/>
                </a:solidFill>
                <a:latin typeface="Times New Roman" pitchFamily="18" charset="0"/>
                <a:cs typeface="Times New Roman" pitchFamily="18" charset="0"/>
              </a:rPr>
              <a:t>parallel </a:t>
            </a:r>
            <a:r>
              <a:rPr lang="en-US" sz="2400" b="1" spc="-20" dirty="0" smtClean="0">
                <a:solidFill>
                  <a:srgbClr val="CC0099"/>
                </a:solidFill>
                <a:latin typeface="Times New Roman" pitchFamily="18" charset="0"/>
                <a:cs typeface="Times New Roman" pitchFamily="18" charset="0"/>
              </a:rPr>
              <a:t>line </a:t>
            </a:r>
            <a:r>
              <a:rPr lang="en-US" sz="2400" b="1" spc="-5" dirty="0" smtClean="0">
                <a:solidFill>
                  <a:srgbClr val="CC0099"/>
                </a:solidFill>
                <a:latin typeface="Times New Roman" pitchFamily="18" charset="0"/>
                <a:cs typeface="Times New Roman" pitchFamily="18" charset="0"/>
              </a:rPr>
              <a:t>with </a:t>
            </a:r>
            <a:r>
              <a:rPr lang="en-US" sz="2400" b="1" spc="-15" dirty="0" smtClean="0">
                <a:solidFill>
                  <a:srgbClr val="CC0099"/>
                </a:solidFill>
                <a:latin typeface="Times New Roman" pitchFamily="18" charset="0"/>
                <a:cs typeface="Times New Roman" pitchFamily="18" charset="0"/>
              </a:rPr>
              <a:t>cycle </a:t>
            </a:r>
            <a:r>
              <a:rPr lang="en-US" sz="2400" b="1" spc="-35" dirty="0" smtClean="0">
                <a:solidFill>
                  <a:srgbClr val="CC0099"/>
                </a:solidFill>
                <a:latin typeface="Times New Roman" pitchFamily="18" charset="0"/>
                <a:cs typeface="Times New Roman" pitchFamily="18" charset="0"/>
              </a:rPr>
              <a:t>parameter </a:t>
            </a:r>
            <a:r>
              <a:rPr lang="en-US" sz="2400" b="1" spc="-30" dirty="0" smtClean="0">
                <a:solidFill>
                  <a:srgbClr val="CC0099"/>
                </a:solidFill>
                <a:latin typeface="Times New Roman" pitchFamily="18" charset="0"/>
                <a:cs typeface="Times New Roman" pitchFamily="18" charset="0"/>
              </a:rPr>
              <a:t>shows </a:t>
            </a:r>
            <a:r>
              <a:rPr lang="en-US" sz="2400" b="1" spc="-20" dirty="0" smtClean="0">
                <a:solidFill>
                  <a:srgbClr val="CC0099"/>
                </a:solidFill>
                <a:latin typeface="Times New Roman" pitchFamily="18" charset="0"/>
                <a:cs typeface="Times New Roman" pitchFamily="18" charset="0"/>
              </a:rPr>
              <a:t>threshold </a:t>
            </a:r>
            <a:r>
              <a:rPr lang="en-US" sz="2400" b="1" spc="-25" dirty="0" smtClean="0">
                <a:solidFill>
                  <a:srgbClr val="CC0099"/>
                </a:solidFill>
                <a:latin typeface="Times New Roman" pitchFamily="18" charset="0"/>
                <a:cs typeface="Times New Roman" pitchFamily="18" charset="0"/>
              </a:rPr>
              <a:t>level </a:t>
            </a:r>
            <a:r>
              <a:rPr lang="en-US" sz="2400" b="1" spc="-15" dirty="0" smtClean="0">
                <a:solidFill>
                  <a:srgbClr val="CC0099"/>
                </a:solidFill>
                <a:latin typeface="Times New Roman" pitchFamily="18" charset="0"/>
                <a:cs typeface="Times New Roman" pitchFamily="18" charset="0"/>
              </a:rPr>
              <a:t>of</a:t>
            </a:r>
            <a:r>
              <a:rPr lang="en-US" sz="2400" b="1" spc="-204" dirty="0" smtClean="0">
                <a:solidFill>
                  <a:srgbClr val="CC0099"/>
                </a:solidFill>
                <a:latin typeface="Times New Roman" pitchFamily="18" charset="0"/>
                <a:cs typeface="Times New Roman" pitchFamily="18" charset="0"/>
              </a:rPr>
              <a:t> </a:t>
            </a:r>
            <a:r>
              <a:rPr lang="en-US" sz="2400" b="1" spc="-25" dirty="0" smtClean="0">
                <a:solidFill>
                  <a:srgbClr val="CC0099"/>
                </a:solidFill>
                <a:latin typeface="Times New Roman" pitchFamily="18" charset="0"/>
                <a:cs typeface="Times New Roman" pitchFamily="18" charset="0"/>
              </a:rPr>
              <a:t>signal</a:t>
            </a:r>
            <a:endParaRPr lang="en-US" sz="2400" b="1" dirty="0">
              <a:solidFill>
                <a:srgbClr val="CC0099"/>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00150"/>
            <a:ext cx="8458200" cy="3059812"/>
          </a:xfrm>
          <a:prstGeom prst="rect">
            <a:avLst/>
          </a:prstGeom>
        </p:spPr>
        <p:txBody>
          <a:bodyPr wrap="square">
            <a:spAutoFit/>
          </a:bodyPr>
          <a:lstStyle/>
          <a:p>
            <a:pPr marL="749935" marR="1160145" indent="-737870" algn="just">
              <a:lnSpc>
                <a:spcPct val="100000"/>
              </a:lnSpc>
              <a:spcBef>
                <a:spcPts val="100"/>
              </a:spcBef>
            </a:pPr>
            <a:r>
              <a:rPr lang="en-US" sz="3200" spc="-25" dirty="0" smtClean="0">
                <a:latin typeface="Times New Roman" pitchFamily="18" charset="0"/>
                <a:cs typeface="Times New Roman" pitchFamily="18" charset="0"/>
              </a:rPr>
              <a:t>There </a:t>
            </a:r>
            <a:r>
              <a:rPr lang="en-US" sz="3200" spc="-40" dirty="0" smtClean="0">
                <a:latin typeface="Times New Roman" pitchFamily="18" charset="0"/>
                <a:cs typeface="Times New Roman" pitchFamily="18" charset="0"/>
              </a:rPr>
              <a:t>are many </a:t>
            </a:r>
            <a:r>
              <a:rPr lang="en-US" sz="3200" spc="-25" dirty="0" smtClean="0">
                <a:latin typeface="Times New Roman" pitchFamily="18" charset="0"/>
                <a:cs typeface="Times New Roman" pitchFamily="18" charset="0"/>
              </a:rPr>
              <a:t>different </a:t>
            </a:r>
            <a:r>
              <a:rPr lang="en-US" sz="3200" spc="-40" dirty="0" smtClean="0">
                <a:latin typeface="Times New Roman" pitchFamily="18" charset="0"/>
                <a:cs typeface="Times New Roman" pitchFamily="18" charset="0"/>
              </a:rPr>
              <a:t>markers </a:t>
            </a:r>
            <a:r>
              <a:rPr lang="en-US" sz="3200" spc="-25" dirty="0" smtClean="0">
                <a:latin typeface="Times New Roman" pitchFamily="18" charset="0"/>
                <a:cs typeface="Times New Roman" pitchFamily="18" charset="0"/>
              </a:rPr>
              <a:t>used </a:t>
            </a:r>
            <a:r>
              <a:rPr lang="en-US" sz="3200" spc="-50" dirty="0" smtClean="0">
                <a:latin typeface="Times New Roman" pitchFamily="18" charset="0"/>
                <a:cs typeface="Times New Roman" pitchFamily="18" charset="0"/>
              </a:rPr>
              <a:t>as </a:t>
            </a:r>
            <a:r>
              <a:rPr lang="en-US" sz="3200" dirty="0" smtClean="0">
                <a:latin typeface="Times New Roman" pitchFamily="18" charset="0"/>
                <a:cs typeface="Times New Roman" pitchFamily="18" charset="0"/>
              </a:rPr>
              <a:t>the </a:t>
            </a:r>
            <a:r>
              <a:rPr lang="en-US" sz="3200" spc="-40" dirty="0" smtClean="0">
                <a:latin typeface="Times New Roman" pitchFamily="18" charset="0"/>
                <a:cs typeface="Times New Roman" pitchFamily="18" charset="0"/>
              </a:rPr>
              <a:t>marker </a:t>
            </a:r>
            <a:r>
              <a:rPr lang="en-US" sz="3200" spc="-15" dirty="0" smtClean="0">
                <a:latin typeface="Times New Roman" pitchFamily="18" charset="0"/>
                <a:cs typeface="Times New Roman" pitchFamily="18" charset="0"/>
              </a:rPr>
              <a:t>of </a:t>
            </a:r>
            <a:r>
              <a:rPr lang="en-US" sz="3200" spc="-55" dirty="0" smtClean="0">
                <a:latin typeface="Times New Roman" pitchFamily="18" charset="0"/>
                <a:cs typeface="Times New Roman" pitchFamily="18" charset="0"/>
              </a:rPr>
              <a:t>Real </a:t>
            </a:r>
            <a:r>
              <a:rPr lang="en-US" sz="3200" spc="-20" dirty="0" smtClean="0">
                <a:latin typeface="Times New Roman" pitchFamily="18" charset="0"/>
                <a:cs typeface="Times New Roman" pitchFamily="18" charset="0"/>
              </a:rPr>
              <a:t>Time</a:t>
            </a:r>
            <a:r>
              <a:rPr lang="en-US" sz="3200" spc="-155" dirty="0" smtClean="0">
                <a:latin typeface="Times New Roman" pitchFamily="18" charset="0"/>
                <a:cs typeface="Times New Roman" pitchFamily="18" charset="0"/>
              </a:rPr>
              <a:t> </a:t>
            </a:r>
            <a:r>
              <a:rPr lang="en-US" sz="3200" spc="-50" dirty="0" smtClean="0">
                <a:latin typeface="Times New Roman" pitchFamily="18" charset="0"/>
                <a:cs typeface="Times New Roman" pitchFamily="18" charset="0"/>
              </a:rPr>
              <a:t>PCR.  </a:t>
            </a:r>
          </a:p>
          <a:p>
            <a:pPr marL="749935" marR="1160145" indent="-737870" algn="just">
              <a:lnSpc>
                <a:spcPct val="100000"/>
              </a:lnSpc>
              <a:spcBef>
                <a:spcPts val="100"/>
              </a:spcBef>
            </a:pPr>
            <a:r>
              <a:rPr lang="en-US" sz="3200" spc="-25" dirty="0" smtClean="0">
                <a:latin typeface="Times New Roman" pitchFamily="18" charset="0"/>
                <a:cs typeface="Times New Roman" pitchFamily="18" charset="0"/>
              </a:rPr>
              <a:t>There </a:t>
            </a:r>
            <a:r>
              <a:rPr lang="en-US" sz="3200" spc="-40" dirty="0" smtClean="0">
                <a:latin typeface="Times New Roman" pitchFamily="18" charset="0"/>
                <a:cs typeface="Times New Roman" pitchFamily="18" charset="0"/>
              </a:rPr>
              <a:t>are </a:t>
            </a:r>
            <a:r>
              <a:rPr lang="en-US" sz="3200" spc="-30" dirty="0" smtClean="0">
                <a:latin typeface="Times New Roman" pitchFamily="18" charset="0"/>
                <a:cs typeface="Times New Roman" pitchFamily="18" charset="0"/>
              </a:rPr>
              <a:t>mainly </a:t>
            </a:r>
            <a:r>
              <a:rPr lang="en-US" sz="3200" spc="-15" dirty="0" smtClean="0">
                <a:latin typeface="Times New Roman" pitchFamily="18" charset="0"/>
                <a:cs typeface="Times New Roman" pitchFamily="18" charset="0"/>
              </a:rPr>
              <a:t>two </a:t>
            </a:r>
            <a:r>
              <a:rPr lang="en-US" sz="3200" spc="-20" dirty="0" smtClean="0">
                <a:latin typeface="Times New Roman" pitchFamily="18" charset="0"/>
                <a:cs typeface="Times New Roman" pitchFamily="18" charset="0"/>
              </a:rPr>
              <a:t>types </a:t>
            </a:r>
            <a:r>
              <a:rPr lang="en-US" sz="3200" spc="-15" dirty="0" smtClean="0">
                <a:latin typeface="Times New Roman" pitchFamily="18" charset="0"/>
                <a:cs typeface="Times New Roman" pitchFamily="18" charset="0"/>
              </a:rPr>
              <a:t>of </a:t>
            </a:r>
            <a:r>
              <a:rPr lang="en-US" sz="3200" spc="-40" dirty="0" smtClean="0">
                <a:latin typeface="Times New Roman" pitchFamily="18" charset="0"/>
                <a:cs typeface="Times New Roman" pitchFamily="18" charset="0"/>
              </a:rPr>
              <a:t>marker are </a:t>
            </a:r>
            <a:r>
              <a:rPr lang="en-US" sz="3200" spc="-25" dirty="0" smtClean="0">
                <a:latin typeface="Times New Roman" pitchFamily="18" charset="0"/>
                <a:cs typeface="Times New Roman" pitchFamily="18" charset="0"/>
              </a:rPr>
              <a:t>used </a:t>
            </a:r>
            <a:r>
              <a:rPr lang="en-US" sz="3200" spc="-35" dirty="0" smtClean="0">
                <a:latin typeface="Times New Roman" pitchFamily="18" charset="0"/>
                <a:cs typeface="Times New Roman" pitchFamily="18" charset="0"/>
              </a:rPr>
              <a:t>for </a:t>
            </a:r>
            <a:r>
              <a:rPr lang="en-US" sz="3200" spc="-15" dirty="0" smtClean="0">
                <a:latin typeface="Times New Roman" pitchFamily="18" charset="0"/>
                <a:cs typeface="Times New Roman" pitchFamily="18" charset="0"/>
              </a:rPr>
              <a:t>this</a:t>
            </a:r>
            <a:r>
              <a:rPr lang="en-US" sz="3200" spc="-235" dirty="0" smtClean="0">
                <a:latin typeface="Times New Roman" pitchFamily="18" charset="0"/>
                <a:cs typeface="Times New Roman" pitchFamily="18" charset="0"/>
              </a:rPr>
              <a:t> </a:t>
            </a:r>
            <a:r>
              <a:rPr lang="en-US" sz="3200" spc="-25" dirty="0" smtClean="0">
                <a:latin typeface="Times New Roman" pitchFamily="18" charset="0"/>
                <a:cs typeface="Times New Roman" pitchFamily="18" charset="0"/>
              </a:rPr>
              <a:t>purpose.</a:t>
            </a:r>
            <a:endParaRPr lang="en-US" sz="3200" dirty="0" smtClean="0">
              <a:latin typeface="Times New Roman" pitchFamily="18" charset="0"/>
              <a:cs typeface="Times New Roman" pitchFamily="18" charset="0"/>
            </a:endParaRPr>
          </a:p>
          <a:p>
            <a:pPr marL="158115" indent="-145415" algn="just">
              <a:lnSpc>
                <a:spcPct val="100000"/>
              </a:lnSpc>
              <a:buSzPct val="95000"/>
              <a:buAutoNum type="arabicPeriod"/>
              <a:tabLst>
                <a:tab pos="158115" algn="l"/>
              </a:tabLst>
            </a:pPr>
            <a:r>
              <a:rPr lang="en-US" sz="3200" spc="-55" dirty="0" err="1" smtClean="0">
                <a:latin typeface="Times New Roman" pitchFamily="18" charset="0"/>
                <a:cs typeface="Times New Roman" pitchFamily="18" charset="0"/>
              </a:rPr>
              <a:t>Taqman</a:t>
            </a:r>
            <a:r>
              <a:rPr lang="en-US" sz="3200" spc="-55" dirty="0" smtClean="0">
                <a:latin typeface="Times New Roman" pitchFamily="18" charset="0"/>
                <a:cs typeface="Times New Roman" pitchFamily="18" charset="0"/>
              </a:rPr>
              <a:t> </a:t>
            </a:r>
            <a:r>
              <a:rPr lang="en-US" sz="3200" spc="-25" dirty="0" smtClean="0">
                <a:latin typeface="Times New Roman" pitchFamily="18" charset="0"/>
                <a:cs typeface="Times New Roman" pitchFamily="18" charset="0"/>
              </a:rPr>
              <a:t>probe.</a:t>
            </a:r>
            <a:endParaRPr lang="en-US" sz="3200" dirty="0" smtClean="0">
              <a:latin typeface="Times New Roman" pitchFamily="18" charset="0"/>
              <a:cs typeface="Times New Roman" pitchFamily="18" charset="0"/>
            </a:endParaRPr>
          </a:p>
          <a:p>
            <a:pPr marL="201295" indent="-189230" algn="just">
              <a:lnSpc>
                <a:spcPct val="100000"/>
              </a:lnSpc>
              <a:spcBef>
                <a:spcPts val="5"/>
              </a:spcBef>
              <a:buSzPct val="95000"/>
              <a:buAutoNum type="arabicPeriod"/>
              <a:tabLst>
                <a:tab pos="201930" algn="l"/>
              </a:tabLst>
            </a:pPr>
            <a:r>
              <a:rPr lang="en-US" sz="3200" spc="-105" dirty="0" smtClean="0">
                <a:latin typeface="Times New Roman" pitchFamily="18" charset="0"/>
                <a:cs typeface="Times New Roman" pitchFamily="18" charset="0"/>
              </a:rPr>
              <a:t>SYBR</a:t>
            </a:r>
            <a:r>
              <a:rPr lang="en-US" sz="3200" spc="-5" dirty="0" smtClean="0">
                <a:latin typeface="Times New Roman" pitchFamily="18" charset="0"/>
                <a:cs typeface="Times New Roman" pitchFamily="18" charset="0"/>
              </a:rPr>
              <a:t> </a:t>
            </a:r>
            <a:r>
              <a:rPr lang="en-US" sz="3200" spc="-30" dirty="0" smtClean="0">
                <a:latin typeface="Times New Roman" pitchFamily="18" charset="0"/>
                <a:cs typeface="Times New Roman" pitchFamily="18" charset="0"/>
              </a:rPr>
              <a:t>Green.</a:t>
            </a:r>
            <a:endParaRPr lang="en-US" sz="32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32922"/>
            <a:ext cx="8839200" cy="3323987"/>
          </a:xfrm>
          <a:prstGeom prst="rect">
            <a:avLst/>
          </a:prstGeom>
        </p:spPr>
        <p:txBody>
          <a:bodyPr wrap="square">
            <a:spAutoFit/>
          </a:bodyPr>
          <a:lstStyle/>
          <a:p>
            <a:pPr marL="12700" marR="5080">
              <a:lnSpc>
                <a:spcPct val="100000"/>
              </a:lnSpc>
              <a:spcBef>
                <a:spcPts val="35"/>
              </a:spcBef>
            </a:pPr>
            <a:r>
              <a:rPr lang="en-US" sz="3000" spc="-25" dirty="0" smtClean="0">
                <a:latin typeface="Times New Roman" pitchFamily="18" charset="0"/>
                <a:cs typeface="Times New Roman" pitchFamily="18" charset="0"/>
              </a:rPr>
              <a:t>This </a:t>
            </a:r>
            <a:r>
              <a:rPr lang="en-US" sz="3000" spc="-40" dirty="0" smtClean="0">
                <a:latin typeface="Times New Roman" pitchFamily="18" charset="0"/>
                <a:cs typeface="Times New Roman" pitchFamily="18" charset="0"/>
              </a:rPr>
              <a:t>is </a:t>
            </a:r>
            <a:r>
              <a:rPr lang="en-US" sz="3000" spc="-45" dirty="0" smtClean="0">
                <a:latin typeface="Times New Roman" pitchFamily="18" charset="0"/>
                <a:cs typeface="Times New Roman" pitchFamily="18" charset="0"/>
              </a:rPr>
              <a:t>a </a:t>
            </a:r>
            <a:r>
              <a:rPr lang="en-US" sz="3000" spc="-40" dirty="0" smtClean="0">
                <a:latin typeface="Times New Roman" pitchFamily="18" charset="0"/>
                <a:cs typeface="Times New Roman" pitchFamily="18" charset="0"/>
              </a:rPr>
              <a:t>hydrolysis </a:t>
            </a:r>
            <a:r>
              <a:rPr lang="en-US" sz="3000" spc="-25" dirty="0" smtClean="0">
                <a:latin typeface="Times New Roman" pitchFamily="18" charset="0"/>
                <a:cs typeface="Times New Roman" pitchFamily="18" charset="0"/>
              </a:rPr>
              <a:t>probe, </a:t>
            </a:r>
            <a:r>
              <a:rPr lang="en-US" sz="3000" spc="-10" dirty="0" smtClean="0">
                <a:latin typeface="Times New Roman" pitchFamily="18" charset="0"/>
                <a:cs typeface="Times New Roman" pitchFamily="18" charset="0"/>
              </a:rPr>
              <a:t>it </a:t>
            </a:r>
            <a:r>
              <a:rPr lang="en-US" sz="3000" spc="-30" dirty="0" smtClean="0">
                <a:latin typeface="Times New Roman" pitchFamily="18" charset="0"/>
                <a:cs typeface="Times New Roman" pitchFamily="18" charset="0"/>
              </a:rPr>
              <a:t>bear </a:t>
            </a:r>
            <a:r>
              <a:rPr lang="en-US" sz="3000" spc="-45" dirty="0" smtClean="0">
                <a:latin typeface="Times New Roman" pitchFamily="18" charset="0"/>
                <a:cs typeface="Times New Roman" pitchFamily="18" charset="0"/>
              </a:rPr>
              <a:t>a </a:t>
            </a:r>
            <a:r>
              <a:rPr lang="en-US" sz="3000" spc="-30" dirty="0" smtClean="0">
                <a:latin typeface="Times New Roman" pitchFamily="18" charset="0"/>
                <a:cs typeface="Times New Roman" pitchFamily="18" charset="0"/>
              </a:rPr>
              <a:t>reporter </a:t>
            </a:r>
            <a:r>
              <a:rPr lang="en-US" sz="3000" spc="-40" dirty="0" smtClean="0">
                <a:latin typeface="Times New Roman" pitchFamily="18" charset="0"/>
                <a:cs typeface="Times New Roman" pitchFamily="18" charset="0"/>
              </a:rPr>
              <a:t>dye </a:t>
            </a:r>
            <a:r>
              <a:rPr lang="en-US" sz="3000" spc="-25" dirty="0" smtClean="0">
                <a:latin typeface="Times New Roman" pitchFamily="18" charset="0"/>
                <a:cs typeface="Times New Roman" pitchFamily="18" charset="0"/>
              </a:rPr>
              <a:t>, </a:t>
            </a:r>
            <a:r>
              <a:rPr lang="en-US" sz="3000" spc="-15" dirty="0" smtClean="0">
                <a:latin typeface="Times New Roman" pitchFamily="18" charset="0"/>
                <a:cs typeface="Times New Roman" pitchFamily="18" charset="0"/>
              </a:rPr>
              <a:t>often </a:t>
            </a:r>
            <a:r>
              <a:rPr lang="en-US" sz="3000" spc="-30" dirty="0" err="1" smtClean="0">
                <a:latin typeface="Times New Roman" pitchFamily="18" charset="0"/>
                <a:cs typeface="Times New Roman" pitchFamily="18" charset="0"/>
              </a:rPr>
              <a:t>fluorescein</a:t>
            </a:r>
            <a:r>
              <a:rPr lang="en-US" sz="3000" spc="-30" dirty="0" smtClean="0">
                <a:latin typeface="Times New Roman" pitchFamily="18" charset="0"/>
                <a:cs typeface="Times New Roman" pitchFamily="18" charset="0"/>
              </a:rPr>
              <a:t>(FAM) </a:t>
            </a:r>
            <a:r>
              <a:rPr lang="en-US" sz="3000" spc="-15" dirty="0" smtClean="0">
                <a:latin typeface="Times New Roman" pitchFamily="18" charset="0"/>
                <a:cs typeface="Times New Roman" pitchFamily="18" charset="0"/>
              </a:rPr>
              <a:t>at </a:t>
            </a:r>
            <a:r>
              <a:rPr lang="en-US" sz="3000" spc="-25" dirty="0" smtClean="0">
                <a:latin typeface="Times New Roman" pitchFamily="18" charset="0"/>
                <a:cs typeface="Times New Roman" pitchFamily="18" charset="0"/>
              </a:rPr>
              <a:t>its </a:t>
            </a:r>
            <a:r>
              <a:rPr lang="en-US" sz="3000" spc="-165" dirty="0" smtClean="0">
                <a:latin typeface="Times New Roman" pitchFamily="18" charset="0"/>
                <a:cs typeface="Times New Roman" pitchFamily="18" charset="0"/>
              </a:rPr>
              <a:t>5’  </a:t>
            </a:r>
            <a:r>
              <a:rPr lang="en-US" sz="3000" spc="-15" dirty="0" smtClean="0">
                <a:latin typeface="Times New Roman" pitchFamily="18" charset="0"/>
                <a:cs typeface="Times New Roman" pitchFamily="18" charset="0"/>
              </a:rPr>
              <a:t>end </a:t>
            </a:r>
            <a:r>
              <a:rPr lang="en-US" sz="3000" spc="-25" dirty="0" smtClean="0">
                <a:latin typeface="Times New Roman" pitchFamily="18" charset="0"/>
                <a:cs typeface="Times New Roman" pitchFamily="18" charset="0"/>
              </a:rPr>
              <a:t>and </a:t>
            </a:r>
            <a:r>
              <a:rPr lang="en-US" sz="3000" spc="-45" dirty="0" smtClean="0">
                <a:latin typeface="Times New Roman" pitchFamily="18" charset="0"/>
                <a:cs typeface="Times New Roman" pitchFamily="18" charset="0"/>
              </a:rPr>
              <a:t>a </a:t>
            </a:r>
            <a:r>
              <a:rPr lang="en-US" sz="3000" spc="-20" dirty="0" smtClean="0">
                <a:latin typeface="Times New Roman" pitchFamily="18" charset="0"/>
                <a:cs typeface="Times New Roman" pitchFamily="18" charset="0"/>
              </a:rPr>
              <a:t>quencher </a:t>
            </a:r>
            <a:r>
              <a:rPr lang="en-US" sz="3000" spc="-25" dirty="0" err="1" smtClean="0">
                <a:latin typeface="Times New Roman" pitchFamily="18" charset="0"/>
                <a:cs typeface="Times New Roman" pitchFamily="18" charset="0"/>
              </a:rPr>
              <a:t>tetramethylrhodamine</a:t>
            </a:r>
            <a:r>
              <a:rPr lang="en-US" sz="3000" spc="-25" dirty="0" smtClean="0">
                <a:latin typeface="Times New Roman" pitchFamily="18" charset="0"/>
                <a:cs typeface="Times New Roman" pitchFamily="18" charset="0"/>
              </a:rPr>
              <a:t> </a:t>
            </a:r>
            <a:r>
              <a:rPr lang="en-US" sz="3000" spc="-45" dirty="0" smtClean="0">
                <a:latin typeface="Times New Roman" pitchFamily="18" charset="0"/>
                <a:cs typeface="Times New Roman" pitchFamily="18" charset="0"/>
              </a:rPr>
              <a:t>(TAMRA), </a:t>
            </a:r>
            <a:r>
              <a:rPr lang="en-US" sz="3000" spc="-15" dirty="0" smtClean="0">
                <a:latin typeface="Times New Roman" pitchFamily="18" charset="0"/>
                <a:cs typeface="Times New Roman" pitchFamily="18" charset="0"/>
              </a:rPr>
              <a:t>attached </a:t>
            </a:r>
            <a:r>
              <a:rPr lang="en-US" sz="3000" spc="-5" dirty="0" smtClean="0">
                <a:latin typeface="Times New Roman" pitchFamily="18" charset="0"/>
                <a:cs typeface="Times New Roman" pitchFamily="18" charset="0"/>
              </a:rPr>
              <a:t>to </a:t>
            </a:r>
            <a:r>
              <a:rPr lang="en-US" sz="3000" dirty="0" smtClean="0">
                <a:latin typeface="Times New Roman" pitchFamily="18" charset="0"/>
                <a:cs typeface="Times New Roman" pitchFamily="18" charset="0"/>
              </a:rPr>
              <a:t>the </a:t>
            </a:r>
            <a:r>
              <a:rPr lang="en-US" sz="3000" spc="-204" dirty="0" smtClean="0">
                <a:latin typeface="Times New Roman" pitchFamily="18" charset="0"/>
                <a:cs typeface="Times New Roman" pitchFamily="18" charset="0"/>
              </a:rPr>
              <a:t>3’ </a:t>
            </a:r>
            <a:r>
              <a:rPr lang="en-US" sz="3000" spc="-15" dirty="0" smtClean="0">
                <a:latin typeface="Times New Roman" pitchFamily="18" charset="0"/>
                <a:cs typeface="Times New Roman" pitchFamily="18" charset="0"/>
              </a:rPr>
              <a:t>end </a:t>
            </a:r>
            <a:r>
              <a:rPr lang="en-US" sz="3000" spc="-20" dirty="0" smtClean="0">
                <a:latin typeface="Times New Roman" pitchFamily="18" charset="0"/>
                <a:cs typeface="Times New Roman" pitchFamily="18" charset="0"/>
              </a:rPr>
              <a:t>of </a:t>
            </a:r>
            <a:r>
              <a:rPr lang="en-US" sz="3000" spc="-45" dirty="0" smtClean="0">
                <a:latin typeface="Times New Roman" pitchFamily="18" charset="0"/>
                <a:cs typeface="Times New Roman" pitchFamily="18" charset="0"/>
              </a:rPr>
              <a:t>a  </a:t>
            </a:r>
            <a:r>
              <a:rPr lang="en-US" sz="3000" spc="-15" dirty="0" err="1" smtClean="0">
                <a:latin typeface="Times New Roman" pitchFamily="18" charset="0"/>
                <a:cs typeface="Times New Roman" pitchFamily="18" charset="0"/>
              </a:rPr>
              <a:t>oligonucleotide</a:t>
            </a:r>
            <a:r>
              <a:rPr lang="en-US" sz="3000" spc="-15" dirty="0" smtClean="0">
                <a:latin typeface="Times New Roman" pitchFamily="18" charset="0"/>
                <a:cs typeface="Times New Roman" pitchFamily="18" charset="0"/>
              </a:rPr>
              <a:t> </a:t>
            </a:r>
            <a:r>
              <a:rPr lang="en-US" sz="3000" spc="-50" dirty="0" smtClean="0">
                <a:latin typeface="Times New Roman" pitchFamily="18" charset="0"/>
                <a:cs typeface="Times New Roman" pitchFamily="18" charset="0"/>
              </a:rPr>
              <a:t>.In </a:t>
            </a:r>
            <a:r>
              <a:rPr lang="en-US" sz="3000" spc="-30" dirty="0" smtClean="0">
                <a:latin typeface="Times New Roman" pitchFamily="18" charset="0"/>
                <a:cs typeface="Times New Roman" pitchFamily="18" charset="0"/>
              </a:rPr>
              <a:t>normal </a:t>
            </a:r>
            <a:r>
              <a:rPr lang="en-US" sz="3000" spc="-15" dirty="0" smtClean="0">
                <a:latin typeface="Times New Roman" pitchFamily="18" charset="0"/>
                <a:cs typeface="Times New Roman" pitchFamily="18" charset="0"/>
              </a:rPr>
              <a:t>condition </a:t>
            </a:r>
            <a:r>
              <a:rPr lang="en-US" sz="3000" dirty="0" smtClean="0">
                <a:latin typeface="Times New Roman" pitchFamily="18" charset="0"/>
                <a:cs typeface="Times New Roman" pitchFamily="18" charset="0"/>
              </a:rPr>
              <a:t>the </a:t>
            </a:r>
            <a:r>
              <a:rPr lang="en-US" sz="3000" spc="-20" dirty="0" smtClean="0">
                <a:latin typeface="Times New Roman" pitchFamily="18" charset="0"/>
                <a:cs typeface="Times New Roman" pitchFamily="18" charset="0"/>
              </a:rPr>
              <a:t>probe </a:t>
            </a:r>
            <a:r>
              <a:rPr lang="en-US" sz="3000" spc="-35" dirty="0" smtClean="0">
                <a:latin typeface="Times New Roman" pitchFamily="18" charset="0"/>
                <a:cs typeface="Times New Roman" pitchFamily="18" charset="0"/>
              </a:rPr>
              <a:t>remain </a:t>
            </a:r>
            <a:r>
              <a:rPr lang="en-US" sz="3000" spc="-15" dirty="0" smtClean="0">
                <a:latin typeface="Times New Roman" pitchFamily="18" charset="0"/>
                <a:cs typeface="Times New Roman" pitchFamily="18" charset="0"/>
              </a:rPr>
              <a:t>coiled </a:t>
            </a:r>
            <a:r>
              <a:rPr lang="en-US" sz="3000" spc="-10" dirty="0" smtClean="0">
                <a:latin typeface="Times New Roman" pitchFamily="18" charset="0"/>
                <a:cs typeface="Times New Roman" pitchFamily="18" charset="0"/>
              </a:rPr>
              <a:t>on </a:t>
            </a:r>
            <a:r>
              <a:rPr lang="en-US" sz="3000" spc="-20" dirty="0" smtClean="0">
                <a:latin typeface="Times New Roman" pitchFamily="18" charset="0"/>
                <a:cs typeface="Times New Roman" pitchFamily="18" charset="0"/>
              </a:rPr>
              <a:t>itself bringing </a:t>
            </a:r>
            <a:r>
              <a:rPr lang="en-US" sz="3000" dirty="0" smtClean="0">
                <a:latin typeface="Times New Roman" pitchFamily="18" charset="0"/>
                <a:cs typeface="Times New Roman" pitchFamily="18" charset="0"/>
              </a:rPr>
              <a:t>the  </a:t>
            </a:r>
            <a:r>
              <a:rPr lang="en-US" sz="3000" spc="-10" dirty="0" smtClean="0">
                <a:latin typeface="Times New Roman" pitchFamily="18" charset="0"/>
                <a:cs typeface="Times New Roman" pitchFamily="18" charset="0"/>
              </a:rPr>
              <a:t>fluorescence </a:t>
            </a:r>
            <a:r>
              <a:rPr lang="en-US" sz="3000" spc="-40" dirty="0" smtClean="0">
                <a:latin typeface="Times New Roman" pitchFamily="18" charset="0"/>
                <a:cs typeface="Times New Roman" pitchFamily="18" charset="0"/>
              </a:rPr>
              <a:t>dye </a:t>
            </a:r>
            <a:r>
              <a:rPr lang="en-US" sz="3000" spc="-35" dirty="0" smtClean="0">
                <a:latin typeface="Times New Roman" pitchFamily="18" charset="0"/>
                <a:cs typeface="Times New Roman" pitchFamily="18" charset="0"/>
              </a:rPr>
              <a:t>near </a:t>
            </a:r>
            <a:r>
              <a:rPr lang="en-US" sz="3000" dirty="0" smtClean="0">
                <a:latin typeface="Times New Roman" pitchFamily="18" charset="0"/>
                <a:cs typeface="Times New Roman" pitchFamily="18" charset="0"/>
              </a:rPr>
              <a:t>the </a:t>
            </a:r>
            <a:r>
              <a:rPr lang="en-US" sz="3000" spc="-20" dirty="0" smtClean="0">
                <a:latin typeface="Times New Roman" pitchFamily="18" charset="0"/>
                <a:cs typeface="Times New Roman" pitchFamily="18" charset="0"/>
              </a:rPr>
              <a:t>quencher </a:t>
            </a:r>
            <a:r>
              <a:rPr lang="en-US" sz="3000" spc="-25" dirty="0" smtClean="0">
                <a:latin typeface="Times New Roman" pitchFamily="18" charset="0"/>
                <a:cs typeface="Times New Roman" pitchFamily="18" charset="0"/>
              </a:rPr>
              <a:t>causing </a:t>
            </a:r>
            <a:r>
              <a:rPr lang="en-US" sz="3000" spc="-15" dirty="0" smtClean="0">
                <a:latin typeface="Times New Roman" pitchFamily="18" charset="0"/>
                <a:cs typeface="Times New Roman" pitchFamily="18" charset="0"/>
              </a:rPr>
              <a:t>quenching </a:t>
            </a:r>
            <a:r>
              <a:rPr lang="en-US" sz="3000" spc="-20" dirty="0" smtClean="0">
                <a:latin typeface="Times New Roman" pitchFamily="18" charset="0"/>
                <a:cs typeface="Times New Roman" pitchFamily="18" charset="0"/>
              </a:rPr>
              <a:t>of </a:t>
            </a:r>
            <a:r>
              <a:rPr lang="en-US" sz="3000" spc="-10" dirty="0" smtClean="0">
                <a:latin typeface="Times New Roman" pitchFamily="18" charset="0"/>
                <a:cs typeface="Times New Roman" pitchFamily="18" charset="0"/>
              </a:rPr>
              <a:t>fluorescent </a:t>
            </a:r>
            <a:r>
              <a:rPr lang="en-US" sz="3000" spc="-25" dirty="0" smtClean="0">
                <a:latin typeface="Times New Roman" pitchFamily="18" charset="0"/>
                <a:cs typeface="Times New Roman" pitchFamily="18" charset="0"/>
              </a:rPr>
              <a:t>signal </a:t>
            </a:r>
            <a:r>
              <a:rPr lang="en-US" sz="3000" spc="-20" dirty="0" smtClean="0">
                <a:latin typeface="Times New Roman" pitchFamily="18" charset="0"/>
                <a:cs typeface="Times New Roman" pitchFamily="18" charset="0"/>
              </a:rPr>
              <a:t>of </a:t>
            </a:r>
            <a:r>
              <a:rPr lang="en-US" sz="3000" dirty="0" smtClean="0">
                <a:latin typeface="Times New Roman" pitchFamily="18" charset="0"/>
                <a:cs typeface="Times New Roman" pitchFamily="18" charset="0"/>
              </a:rPr>
              <a:t>the  </a:t>
            </a:r>
            <a:r>
              <a:rPr lang="en-US" sz="3000" spc="-35" dirty="0" smtClean="0">
                <a:latin typeface="Times New Roman" pitchFamily="18" charset="0"/>
                <a:cs typeface="Times New Roman" pitchFamily="18" charset="0"/>
              </a:rPr>
              <a:t>dye.</a:t>
            </a:r>
          </a:p>
        </p:txBody>
      </p:sp>
      <p:sp>
        <p:nvSpPr>
          <p:cNvPr id="3" name="Rectangle 2"/>
          <p:cNvSpPr/>
          <p:nvPr/>
        </p:nvSpPr>
        <p:spPr>
          <a:xfrm>
            <a:off x="457200" y="285750"/>
            <a:ext cx="5936328" cy="707886"/>
          </a:xfrm>
          <a:prstGeom prst="rect">
            <a:avLst/>
          </a:prstGeom>
        </p:spPr>
        <p:txBody>
          <a:bodyPr wrap="square">
            <a:spAutoFit/>
          </a:bodyPr>
          <a:lstStyle/>
          <a:p>
            <a:pPr marL="646430">
              <a:lnSpc>
                <a:spcPct val="100000"/>
              </a:lnSpc>
            </a:pPr>
            <a:r>
              <a:rPr lang="en-US" sz="4000" b="1" spc="-65" dirty="0" err="1" smtClean="0">
                <a:solidFill>
                  <a:srgbClr val="CC0099"/>
                </a:solidFill>
                <a:latin typeface="Times New Roman" pitchFamily="18" charset="0"/>
                <a:cs typeface="Times New Roman" pitchFamily="18" charset="0"/>
              </a:rPr>
              <a:t>Taqman</a:t>
            </a:r>
            <a:r>
              <a:rPr lang="en-US" sz="4000" b="1" spc="-20" dirty="0" smtClean="0">
                <a:solidFill>
                  <a:srgbClr val="CC0099"/>
                </a:solidFill>
                <a:latin typeface="Times New Roman" pitchFamily="18" charset="0"/>
                <a:cs typeface="Times New Roman" pitchFamily="18" charset="0"/>
              </a:rPr>
              <a:t> </a:t>
            </a:r>
            <a:r>
              <a:rPr lang="en-US" sz="4000" b="1" spc="-60" dirty="0" smtClean="0">
                <a:solidFill>
                  <a:srgbClr val="CC0099"/>
                </a:solidFill>
                <a:latin typeface="Times New Roman" pitchFamily="18" charset="0"/>
                <a:cs typeface="Times New Roman" pitchFamily="18" charset="0"/>
              </a:rPr>
              <a:t>Probe:</a:t>
            </a:r>
            <a:endParaRPr lang="en-US" sz="4000" b="1" dirty="0" smtClean="0">
              <a:solidFill>
                <a:srgbClr val="CC0099"/>
              </a:solidFill>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4038600" y="1428750"/>
            <a:ext cx="4648200" cy="2971800"/>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228600" y="1657350"/>
            <a:ext cx="3733800" cy="707886"/>
          </a:xfrm>
          <a:prstGeom prst="rect">
            <a:avLst/>
          </a:prstGeom>
        </p:spPr>
        <p:txBody>
          <a:bodyPr wrap="square">
            <a:spAutoFit/>
          </a:bodyPr>
          <a:lstStyle/>
          <a:p>
            <a:r>
              <a:rPr lang="en-US" sz="4000" b="1" dirty="0" err="1" smtClean="0">
                <a:latin typeface="Times New Roman" pitchFamily="18" charset="0"/>
                <a:cs typeface="Times New Roman" pitchFamily="18" charset="0"/>
              </a:rPr>
              <a:t>TaqPolymerase</a:t>
            </a:r>
            <a:endParaRPr lang="en-US" sz="4000" b="1"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3948"/>
            <a:ext cx="8991600" cy="3200876"/>
          </a:xfrm>
          <a:prstGeom prst="rect">
            <a:avLst/>
          </a:prstGeom>
        </p:spPr>
        <p:txBody>
          <a:bodyPr wrap="square">
            <a:spAutoFit/>
          </a:bodyPr>
          <a:lstStyle/>
          <a:p>
            <a:endParaRPr lang="en-US" sz="3000" spc="-15" dirty="0" smtClean="0">
              <a:latin typeface="Times New Roman" pitchFamily="18" charset="0"/>
              <a:cs typeface="Times New Roman" pitchFamily="18" charset="0"/>
            </a:endParaRPr>
          </a:p>
          <a:p>
            <a:endParaRPr lang="en-US" sz="3000" spc="-15" dirty="0" smtClean="0">
              <a:latin typeface="Times New Roman" pitchFamily="18" charset="0"/>
              <a:cs typeface="Times New Roman" pitchFamily="18" charset="0"/>
            </a:endParaRPr>
          </a:p>
          <a:p>
            <a:endParaRPr lang="en-US" sz="3000" spc="-15" dirty="0" smtClean="0">
              <a:latin typeface="Times New Roman" pitchFamily="18" charset="0"/>
              <a:cs typeface="Times New Roman" pitchFamily="18" charset="0"/>
            </a:endParaRPr>
          </a:p>
          <a:p>
            <a:r>
              <a:rPr lang="en-US" sz="2800" spc="-15" dirty="0" smtClean="0">
                <a:latin typeface="Times New Roman" pitchFamily="18" charset="0"/>
                <a:cs typeface="Times New Roman" pitchFamily="18" charset="0"/>
              </a:rPr>
              <a:t>The </a:t>
            </a:r>
            <a:r>
              <a:rPr lang="en-US" sz="2800" spc="-15" dirty="0" err="1" smtClean="0">
                <a:latin typeface="Times New Roman" pitchFamily="18" charset="0"/>
                <a:cs typeface="Times New Roman" pitchFamily="18" charset="0"/>
              </a:rPr>
              <a:t>oligonucleotide</a:t>
            </a:r>
            <a:r>
              <a:rPr lang="en-US" sz="2800" spc="-15" dirty="0" smtClean="0">
                <a:latin typeface="Times New Roman" pitchFamily="18" charset="0"/>
                <a:cs typeface="Times New Roman" pitchFamily="18" charset="0"/>
              </a:rPr>
              <a:t> of </a:t>
            </a:r>
            <a:r>
              <a:rPr lang="en-US" sz="2800" dirty="0" smtClean="0">
                <a:latin typeface="Times New Roman" pitchFamily="18" charset="0"/>
                <a:cs typeface="Times New Roman" pitchFamily="18" charset="0"/>
              </a:rPr>
              <a:t>the </a:t>
            </a:r>
            <a:r>
              <a:rPr lang="en-US" sz="2800" spc="-15" dirty="0" smtClean="0">
                <a:latin typeface="Times New Roman" pitchFamily="18" charset="0"/>
                <a:cs typeface="Times New Roman" pitchFamily="18" charset="0"/>
              </a:rPr>
              <a:t>new </a:t>
            </a:r>
            <a:r>
              <a:rPr lang="en-US" sz="2800" spc="-10" dirty="0" smtClean="0">
                <a:latin typeface="Times New Roman" pitchFamily="18" charset="0"/>
                <a:cs typeface="Times New Roman" pitchFamily="18" charset="0"/>
              </a:rPr>
              <a:t>DNA </a:t>
            </a:r>
            <a:r>
              <a:rPr lang="en-US" sz="2800" spc="-30" dirty="0" smtClean="0">
                <a:latin typeface="Times New Roman" pitchFamily="18" charset="0"/>
                <a:cs typeface="Times New Roman" pitchFamily="18" charset="0"/>
              </a:rPr>
              <a:t>strand </a:t>
            </a:r>
            <a:r>
              <a:rPr lang="en-US" sz="2800" spc="-15" dirty="0" smtClean="0">
                <a:latin typeface="Times New Roman" pitchFamily="18" charset="0"/>
                <a:cs typeface="Times New Roman" pitchFamily="18" charset="0"/>
              </a:rPr>
              <a:t>at </a:t>
            </a:r>
            <a:r>
              <a:rPr lang="en-US" sz="2800" dirty="0" smtClean="0">
                <a:latin typeface="Times New Roman" pitchFamily="18" charset="0"/>
                <a:cs typeface="Times New Roman" pitchFamily="18" charset="0"/>
              </a:rPr>
              <a:t>the </a:t>
            </a:r>
            <a:r>
              <a:rPr lang="en-US" sz="2800" spc="-20" dirty="0" smtClean="0">
                <a:latin typeface="Times New Roman" pitchFamily="18" charset="0"/>
                <a:cs typeface="Times New Roman" pitchFamily="18" charset="0"/>
              </a:rPr>
              <a:t>extension </a:t>
            </a:r>
            <a:r>
              <a:rPr lang="en-US" sz="2800" spc="-30" dirty="0" smtClean="0">
                <a:latin typeface="Times New Roman" pitchFamily="18" charset="0"/>
                <a:cs typeface="Times New Roman" pitchFamily="18" charset="0"/>
              </a:rPr>
              <a:t>stage </a:t>
            </a:r>
            <a:r>
              <a:rPr lang="en-US" sz="2800" spc="-10" dirty="0" smtClean="0">
                <a:latin typeface="Times New Roman" pitchFamily="18" charset="0"/>
                <a:cs typeface="Times New Roman" pitchFamily="18" charset="0"/>
              </a:rPr>
              <a:t>it  </a:t>
            </a:r>
            <a:r>
              <a:rPr lang="en-US" sz="2800" spc="40" dirty="0" smtClean="0">
                <a:latin typeface="Times New Roman" pitchFamily="18" charset="0"/>
                <a:cs typeface="Times New Roman" pitchFamily="18" charset="0"/>
              </a:rPr>
              <a:t>Causes</a:t>
            </a:r>
            <a:r>
              <a:rPr lang="en-US" sz="2800" spc="-100" dirty="0" smtClean="0">
                <a:latin typeface="Times New Roman" pitchFamily="18" charset="0"/>
                <a:cs typeface="Times New Roman" pitchFamily="18" charset="0"/>
              </a:rPr>
              <a:t> </a:t>
            </a:r>
            <a:r>
              <a:rPr lang="en-US" sz="2800" spc="75" dirty="0" smtClean="0">
                <a:latin typeface="Times New Roman" pitchFamily="18" charset="0"/>
                <a:cs typeface="Times New Roman" pitchFamily="18" charset="0"/>
              </a:rPr>
              <a:t>degradation</a:t>
            </a:r>
            <a:r>
              <a:rPr lang="en-US" sz="2800" spc="-60" dirty="0" smtClean="0">
                <a:latin typeface="Times New Roman" pitchFamily="18" charset="0"/>
                <a:cs typeface="Times New Roman" pitchFamily="18" charset="0"/>
              </a:rPr>
              <a:t> </a:t>
            </a:r>
            <a:r>
              <a:rPr lang="en-US" sz="2800" spc="15" dirty="0" smtClean="0">
                <a:latin typeface="Times New Roman" pitchFamily="18" charset="0"/>
                <a:cs typeface="Times New Roman" pitchFamily="18" charset="0"/>
              </a:rPr>
              <a:t>of</a:t>
            </a:r>
            <a:r>
              <a:rPr lang="en-US" sz="2800" spc="35" dirty="0" smtClean="0">
                <a:latin typeface="Times New Roman" pitchFamily="18" charset="0"/>
                <a:cs typeface="Times New Roman" pitchFamily="18" charset="0"/>
              </a:rPr>
              <a:t> </a:t>
            </a:r>
            <a:r>
              <a:rPr lang="en-US" sz="2800" spc="110" dirty="0" smtClean="0">
                <a:latin typeface="Times New Roman" pitchFamily="18" charset="0"/>
                <a:cs typeface="Times New Roman" pitchFamily="18" charset="0"/>
              </a:rPr>
              <a:t>the</a:t>
            </a:r>
            <a:r>
              <a:rPr lang="en-US" sz="2800" spc="-75" dirty="0" smtClean="0">
                <a:latin typeface="Times New Roman" pitchFamily="18" charset="0"/>
                <a:cs typeface="Times New Roman" pitchFamily="18" charset="0"/>
              </a:rPr>
              <a:t> </a:t>
            </a:r>
            <a:r>
              <a:rPr lang="en-US" sz="2800" spc="80" dirty="0" smtClean="0">
                <a:latin typeface="Times New Roman" pitchFamily="18" charset="0"/>
                <a:cs typeface="Times New Roman" pitchFamily="18" charset="0"/>
              </a:rPr>
              <a:t>probe</a:t>
            </a:r>
            <a:r>
              <a:rPr lang="en-US" sz="2800" spc="-50" dirty="0" smtClean="0">
                <a:latin typeface="Times New Roman" pitchFamily="18" charset="0"/>
                <a:cs typeface="Times New Roman" pitchFamily="18" charset="0"/>
              </a:rPr>
              <a:t> </a:t>
            </a:r>
            <a:r>
              <a:rPr lang="en-US" sz="2800" spc="25" dirty="0" smtClean="0">
                <a:latin typeface="Times New Roman" pitchFamily="18" charset="0"/>
                <a:cs typeface="Times New Roman" pitchFamily="18" charset="0"/>
              </a:rPr>
              <a:t>by</a:t>
            </a:r>
            <a:r>
              <a:rPr lang="en-US" sz="2800" spc="-55" dirty="0" smtClean="0">
                <a:latin typeface="Times New Roman" pitchFamily="18" charset="0"/>
                <a:cs typeface="Times New Roman" pitchFamily="18" charset="0"/>
              </a:rPr>
              <a:t> </a:t>
            </a:r>
            <a:r>
              <a:rPr lang="en-US" sz="2800" spc="-140" dirty="0" smtClean="0">
                <a:latin typeface="Times New Roman" pitchFamily="18" charset="0"/>
                <a:cs typeface="Times New Roman" pitchFamily="18" charset="0"/>
              </a:rPr>
              <a:t>5’</a:t>
            </a:r>
            <a:r>
              <a:rPr lang="en-US" sz="2800" spc="-60" dirty="0" smtClean="0">
                <a:latin typeface="Times New Roman" pitchFamily="18" charset="0"/>
                <a:cs typeface="Times New Roman" pitchFamily="18" charset="0"/>
              </a:rPr>
              <a:t> </a:t>
            </a:r>
            <a:r>
              <a:rPr lang="en-US" sz="2800" spc="110" dirty="0" smtClean="0">
                <a:latin typeface="Times New Roman" pitchFamily="18" charset="0"/>
                <a:cs typeface="Times New Roman" pitchFamily="18" charset="0"/>
              </a:rPr>
              <a:t>end</a:t>
            </a:r>
            <a:r>
              <a:rPr lang="en-US" sz="2800" spc="15" dirty="0" smtClean="0">
                <a:latin typeface="Times New Roman" pitchFamily="18" charset="0"/>
                <a:cs typeface="Times New Roman" pitchFamily="18" charset="0"/>
              </a:rPr>
              <a:t> </a:t>
            </a:r>
            <a:r>
              <a:rPr lang="en-US" sz="2800" spc="60" dirty="0" smtClean="0">
                <a:latin typeface="Times New Roman" pitchFamily="18" charset="0"/>
                <a:cs typeface="Times New Roman" pitchFamily="18" charset="0"/>
              </a:rPr>
              <a:t>nuclease</a:t>
            </a:r>
            <a:r>
              <a:rPr lang="en-US" sz="2800" spc="-100" dirty="0" smtClean="0">
                <a:latin typeface="Times New Roman" pitchFamily="18" charset="0"/>
                <a:cs typeface="Times New Roman" pitchFamily="18" charset="0"/>
              </a:rPr>
              <a:t> </a:t>
            </a:r>
            <a:r>
              <a:rPr lang="en-US" sz="2800" spc="35" dirty="0" smtClean="0">
                <a:latin typeface="Times New Roman" pitchFamily="18" charset="0"/>
                <a:cs typeface="Times New Roman" pitchFamily="18" charset="0"/>
              </a:rPr>
              <a:t>activity</a:t>
            </a:r>
            <a:r>
              <a:rPr lang="en-US" sz="2800" spc="-65" dirty="0" smtClean="0">
                <a:latin typeface="Times New Roman" pitchFamily="18" charset="0"/>
                <a:cs typeface="Times New Roman" pitchFamily="18" charset="0"/>
              </a:rPr>
              <a:t> </a:t>
            </a:r>
            <a:r>
              <a:rPr lang="en-US" sz="2800" spc="110" dirty="0" smtClean="0">
                <a:latin typeface="Times New Roman" pitchFamily="18" charset="0"/>
                <a:cs typeface="Times New Roman" pitchFamily="18" charset="0"/>
              </a:rPr>
              <a:t>and</a:t>
            </a:r>
            <a:r>
              <a:rPr lang="en-US" sz="2800" spc="-15" dirty="0" smtClean="0">
                <a:latin typeface="Times New Roman" pitchFamily="18" charset="0"/>
                <a:cs typeface="Times New Roman" pitchFamily="18" charset="0"/>
              </a:rPr>
              <a:t> </a:t>
            </a:r>
            <a:r>
              <a:rPr lang="en-US" sz="2800" spc="110" dirty="0" smtClean="0">
                <a:latin typeface="Times New Roman" pitchFamily="18" charset="0"/>
                <a:cs typeface="Times New Roman" pitchFamily="18" charset="0"/>
              </a:rPr>
              <a:t>the</a:t>
            </a:r>
            <a:r>
              <a:rPr lang="en-US" sz="2800" spc="395" dirty="0" smtClean="0">
                <a:latin typeface="Times New Roman" pitchFamily="18" charset="0"/>
                <a:cs typeface="Times New Roman" pitchFamily="18" charset="0"/>
              </a:rPr>
              <a:t> </a:t>
            </a:r>
            <a:r>
              <a:rPr lang="en-US" sz="2800" spc="60" dirty="0" err="1" smtClean="0">
                <a:latin typeface="Times New Roman" pitchFamily="18" charset="0"/>
                <a:cs typeface="Times New Roman" pitchFamily="18" charset="0"/>
              </a:rPr>
              <a:t>fluorescein</a:t>
            </a:r>
            <a:r>
              <a:rPr lang="en-US" sz="2800" spc="-35" dirty="0" smtClean="0">
                <a:latin typeface="Times New Roman" pitchFamily="18" charset="0"/>
                <a:cs typeface="Times New Roman" pitchFamily="18" charset="0"/>
              </a:rPr>
              <a:t> </a:t>
            </a:r>
            <a:r>
              <a:rPr lang="en-US" sz="2800" spc="15" dirty="0" smtClean="0">
                <a:latin typeface="Times New Roman" pitchFamily="18" charset="0"/>
                <a:cs typeface="Times New Roman" pitchFamily="18" charset="0"/>
              </a:rPr>
              <a:t>is</a:t>
            </a:r>
            <a:r>
              <a:rPr lang="en-US" sz="2800" spc="-80" dirty="0" smtClean="0">
                <a:latin typeface="Times New Roman" pitchFamily="18" charset="0"/>
                <a:cs typeface="Times New Roman" pitchFamily="18" charset="0"/>
              </a:rPr>
              <a:t> </a:t>
            </a:r>
            <a:r>
              <a:rPr lang="en-US" sz="2800" spc="50" dirty="0" smtClean="0">
                <a:latin typeface="Times New Roman" pitchFamily="18" charset="0"/>
                <a:cs typeface="Times New Roman" pitchFamily="18" charset="0"/>
              </a:rPr>
              <a:t>get  </a:t>
            </a:r>
            <a:r>
              <a:rPr lang="en-US" sz="2800" spc="-40" dirty="0" smtClean="0">
                <a:latin typeface="Times New Roman" pitchFamily="18" charset="0"/>
                <a:cs typeface="Times New Roman" pitchFamily="18" charset="0"/>
              </a:rPr>
              <a:t>Separated </a:t>
            </a:r>
            <a:r>
              <a:rPr lang="en-US" sz="2800" spc="-35" dirty="0" smtClean="0">
                <a:latin typeface="Times New Roman" pitchFamily="18" charset="0"/>
                <a:cs typeface="Times New Roman" pitchFamily="18" charset="0"/>
              </a:rPr>
              <a:t>from </a:t>
            </a:r>
            <a:r>
              <a:rPr lang="en-US" sz="2800" dirty="0" smtClean="0">
                <a:latin typeface="Times New Roman" pitchFamily="18" charset="0"/>
                <a:cs typeface="Times New Roman" pitchFamily="18" charset="0"/>
              </a:rPr>
              <a:t>the </a:t>
            </a:r>
            <a:r>
              <a:rPr lang="en-US" sz="2800" spc="-20" dirty="0" smtClean="0">
                <a:latin typeface="Times New Roman" pitchFamily="18" charset="0"/>
                <a:cs typeface="Times New Roman" pitchFamily="18" charset="0"/>
              </a:rPr>
              <a:t>quencher </a:t>
            </a:r>
            <a:r>
              <a:rPr lang="en-US" sz="2800" spc="-25" dirty="0" smtClean="0">
                <a:latin typeface="Times New Roman" pitchFamily="18" charset="0"/>
                <a:cs typeface="Times New Roman" pitchFamily="18" charset="0"/>
              </a:rPr>
              <a:t>and </a:t>
            </a:r>
            <a:r>
              <a:rPr lang="en-US" sz="2800" spc="-10" dirty="0" smtClean="0">
                <a:latin typeface="Times New Roman" pitchFamily="18" charset="0"/>
                <a:cs typeface="Times New Roman" pitchFamily="18" charset="0"/>
              </a:rPr>
              <a:t>fluorescence </a:t>
            </a:r>
            <a:r>
              <a:rPr lang="en-US" sz="2800" spc="-25" dirty="0" smtClean="0">
                <a:latin typeface="Times New Roman" pitchFamily="18" charset="0"/>
                <a:cs typeface="Times New Roman" pitchFamily="18" charset="0"/>
              </a:rPr>
              <a:t>signal </a:t>
            </a:r>
            <a:r>
              <a:rPr lang="en-US" sz="2800" spc="-40" dirty="0" smtClean="0">
                <a:latin typeface="Times New Roman" pitchFamily="18" charset="0"/>
                <a:cs typeface="Times New Roman" pitchFamily="18" charset="0"/>
              </a:rPr>
              <a:t>is </a:t>
            </a:r>
            <a:r>
              <a:rPr lang="en-US" sz="2800" spc="-30" dirty="0" smtClean="0">
                <a:latin typeface="Times New Roman" pitchFamily="18" charset="0"/>
                <a:cs typeface="Times New Roman" pitchFamily="18" charset="0"/>
              </a:rPr>
              <a:t>generated. </a:t>
            </a:r>
            <a:endParaRPr lang="en-US" sz="2800" dirty="0">
              <a:latin typeface="Times New Roman" pitchFamily="18" charset="0"/>
              <a:cs typeface="Times New Roman" pitchFamily="18" charset="0"/>
            </a:endParaRPr>
          </a:p>
        </p:txBody>
      </p:sp>
      <p:sp>
        <p:nvSpPr>
          <p:cNvPr id="3" name="Rectangle 2"/>
          <p:cNvSpPr/>
          <p:nvPr/>
        </p:nvSpPr>
        <p:spPr>
          <a:xfrm>
            <a:off x="0" y="1276350"/>
            <a:ext cx="9144000" cy="1384995"/>
          </a:xfrm>
          <a:prstGeom prst="rect">
            <a:avLst/>
          </a:prstGeom>
        </p:spPr>
        <p:txBody>
          <a:bodyPr wrap="square">
            <a:spAutoFit/>
          </a:bodyPr>
          <a:lstStyle/>
          <a:p>
            <a:r>
              <a:rPr lang="en-US" sz="2800" spc="-40" dirty="0" err="1" smtClean="0">
                <a:latin typeface="Times New Roman" pitchFamily="18" charset="0"/>
                <a:cs typeface="Times New Roman" pitchFamily="18" charset="0"/>
              </a:rPr>
              <a:t>Taqpolymerase</a:t>
            </a:r>
            <a:r>
              <a:rPr lang="en-US" sz="2800" spc="-40" dirty="0" smtClean="0">
                <a:latin typeface="Times New Roman" pitchFamily="18" charset="0"/>
                <a:cs typeface="Times New Roman" pitchFamily="18" charset="0"/>
              </a:rPr>
              <a:t> </a:t>
            </a:r>
            <a:r>
              <a:rPr lang="en-US" sz="2800" spc="-35" dirty="0" smtClean="0">
                <a:latin typeface="Times New Roman" pitchFamily="18" charset="0"/>
                <a:cs typeface="Times New Roman" pitchFamily="18" charset="0"/>
              </a:rPr>
              <a:t>has </a:t>
            </a:r>
            <a:r>
              <a:rPr lang="en-US" sz="2800" spc="-45" dirty="0" smtClean="0">
                <a:latin typeface="Times New Roman" pitchFamily="18" charset="0"/>
                <a:cs typeface="Times New Roman" pitchFamily="18" charset="0"/>
              </a:rPr>
              <a:t>a </a:t>
            </a:r>
            <a:r>
              <a:rPr lang="en-US" sz="2800" spc="-20" dirty="0" smtClean="0">
                <a:latin typeface="Times New Roman" pitchFamily="18" charset="0"/>
                <a:cs typeface="Times New Roman" pitchFamily="18" charset="0"/>
              </a:rPr>
              <a:t>homologous </a:t>
            </a:r>
            <a:r>
              <a:rPr lang="en-US" sz="2800" spc="-50" dirty="0" smtClean="0">
                <a:latin typeface="Times New Roman" pitchFamily="18" charset="0"/>
                <a:cs typeface="Times New Roman" pitchFamily="18" charset="0"/>
              </a:rPr>
              <a:t>s </a:t>
            </a:r>
            <a:r>
              <a:rPr lang="en-US" sz="2800" spc="-20" dirty="0" smtClean="0">
                <a:latin typeface="Times New Roman" pitchFamily="18" charset="0"/>
                <a:cs typeface="Times New Roman" pitchFamily="18" charset="0"/>
              </a:rPr>
              <a:t>region </a:t>
            </a:r>
            <a:r>
              <a:rPr lang="en-US" sz="2800" spc="-5" dirty="0" smtClean="0">
                <a:latin typeface="Times New Roman" pitchFamily="18" charset="0"/>
                <a:cs typeface="Times New Roman" pitchFamily="18" charset="0"/>
              </a:rPr>
              <a:t>with </a:t>
            </a:r>
            <a:r>
              <a:rPr lang="en-US" sz="2800" dirty="0" smtClean="0">
                <a:latin typeface="Times New Roman" pitchFamily="18" charset="0"/>
                <a:cs typeface="Times New Roman" pitchFamily="18" charset="0"/>
              </a:rPr>
              <a:t>the </a:t>
            </a:r>
            <a:r>
              <a:rPr lang="en-US" sz="2800" spc="-25" dirty="0" smtClean="0">
                <a:latin typeface="Times New Roman" pitchFamily="18" charset="0"/>
                <a:cs typeface="Times New Roman" pitchFamily="18" charset="0"/>
              </a:rPr>
              <a:t>target  gene, </a:t>
            </a:r>
            <a:r>
              <a:rPr lang="en-US" sz="2800" spc="-15" dirty="0" smtClean="0">
                <a:latin typeface="Times New Roman" pitchFamily="18" charset="0"/>
                <a:cs typeface="Times New Roman" pitchFamily="18" charset="0"/>
              </a:rPr>
              <a:t>when </a:t>
            </a:r>
            <a:r>
              <a:rPr lang="en-US" sz="2800" dirty="0" smtClean="0">
                <a:latin typeface="Times New Roman" pitchFamily="18" charset="0"/>
                <a:cs typeface="Times New Roman" pitchFamily="18" charset="0"/>
              </a:rPr>
              <a:t>the </a:t>
            </a:r>
            <a:r>
              <a:rPr lang="en-US" sz="2800" spc="-25" dirty="0" smtClean="0">
                <a:latin typeface="Times New Roman" pitchFamily="18" charset="0"/>
                <a:cs typeface="Times New Roman" pitchFamily="18" charset="0"/>
              </a:rPr>
              <a:t>target </a:t>
            </a:r>
            <a:r>
              <a:rPr lang="en-US" sz="2800" spc="-20" dirty="0" smtClean="0">
                <a:latin typeface="Times New Roman" pitchFamily="18" charset="0"/>
                <a:cs typeface="Times New Roman" pitchFamily="18" charset="0"/>
              </a:rPr>
              <a:t>sequence </a:t>
            </a:r>
            <a:r>
              <a:rPr lang="en-US" sz="2800" spc="-40" dirty="0" smtClean="0">
                <a:latin typeface="Times New Roman" pitchFamily="18" charset="0"/>
                <a:cs typeface="Times New Roman" pitchFamily="18" charset="0"/>
              </a:rPr>
              <a:t>is </a:t>
            </a:r>
            <a:r>
              <a:rPr lang="en-US" sz="2800" spc="-25" dirty="0" smtClean="0">
                <a:latin typeface="Times New Roman" pitchFamily="18" charset="0"/>
                <a:cs typeface="Times New Roman" pitchFamily="18" charset="0"/>
              </a:rPr>
              <a:t>present </a:t>
            </a:r>
            <a:r>
              <a:rPr lang="en-US" sz="2800" spc="-20" dirty="0" smtClean="0">
                <a:latin typeface="Times New Roman" pitchFamily="18" charset="0"/>
                <a:cs typeface="Times New Roman" pitchFamily="18" charset="0"/>
              </a:rPr>
              <a:t>in </a:t>
            </a:r>
            <a:r>
              <a:rPr lang="en-US" sz="2800" spc="-30" dirty="0" smtClean="0">
                <a:latin typeface="Times New Roman" pitchFamily="18" charset="0"/>
                <a:cs typeface="Times New Roman" pitchFamily="18" charset="0"/>
              </a:rPr>
              <a:t>mixture </a:t>
            </a:r>
            <a:r>
              <a:rPr lang="en-US" sz="2800" spc="-5" dirty="0" smtClean="0">
                <a:latin typeface="Times New Roman" pitchFamily="18" charset="0"/>
                <a:cs typeface="Times New Roman" pitchFamily="18" charset="0"/>
              </a:rPr>
              <a:t>it </a:t>
            </a:r>
            <a:r>
              <a:rPr lang="en-US" sz="2800" spc="-20" dirty="0" smtClean="0">
                <a:latin typeface="Times New Roman" pitchFamily="18" charset="0"/>
                <a:cs typeface="Times New Roman" pitchFamily="18" charset="0"/>
              </a:rPr>
              <a:t>bind </a:t>
            </a:r>
            <a:r>
              <a:rPr lang="en-US" sz="2800" spc="-5" dirty="0" smtClean="0">
                <a:latin typeface="Times New Roman" pitchFamily="18" charset="0"/>
                <a:cs typeface="Times New Roman" pitchFamily="18" charset="0"/>
              </a:rPr>
              <a:t>with </a:t>
            </a:r>
            <a:r>
              <a:rPr lang="en-US" sz="2800" dirty="0" smtClean="0">
                <a:latin typeface="Times New Roman" pitchFamily="18" charset="0"/>
                <a:cs typeface="Times New Roman" pitchFamily="18" charset="0"/>
              </a:rPr>
              <a:t>the </a:t>
            </a:r>
            <a:r>
              <a:rPr lang="en-US" sz="2800" spc="-30" dirty="0" smtClean="0">
                <a:latin typeface="Times New Roman" pitchFamily="18" charset="0"/>
                <a:cs typeface="Times New Roman" pitchFamily="18" charset="0"/>
              </a:rPr>
              <a:t>sample </a:t>
            </a:r>
            <a:r>
              <a:rPr lang="en-US" sz="2800" spc="-15" dirty="0" smtClean="0">
                <a:latin typeface="Times New Roman" pitchFamily="18" charset="0"/>
                <a:cs typeface="Times New Roman" pitchFamily="18" charset="0"/>
              </a:rPr>
              <a:t>DNA.  </a:t>
            </a:r>
            <a:r>
              <a:rPr lang="en-US" sz="2800" spc="-25" dirty="0" smtClean="0">
                <a:latin typeface="Times New Roman" pitchFamily="18" charset="0"/>
                <a:cs typeface="Times New Roman" pitchFamily="18" charset="0"/>
              </a:rPr>
              <a:t>As </a:t>
            </a:r>
            <a:r>
              <a:rPr lang="en-US" sz="2800" dirty="0" smtClean="0">
                <a:latin typeface="Times New Roman" pitchFamily="18" charset="0"/>
                <a:cs typeface="Times New Roman" pitchFamily="18" charset="0"/>
              </a:rPr>
              <a:t>the </a:t>
            </a:r>
            <a:r>
              <a:rPr lang="en-US" sz="2800" spc="-30" dirty="0" err="1" smtClean="0">
                <a:latin typeface="Times New Roman" pitchFamily="18" charset="0"/>
                <a:cs typeface="Times New Roman" pitchFamily="18" charset="0"/>
              </a:rPr>
              <a:t>taqpolymerase</a:t>
            </a:r>
            <a:r>
              <a:rPr lang="en-US" sz="2800" spc="-30" dirty="0" smtClean="0">
                <a:latin typeface="Times New Roman" pitchFamily="18" charset="0"/>
                <a:cs typeface="Times New Roman" pitchFamily="18" charset="0"/>
              </a:rPr>
              <a:t> </a:t>
            </a:r>
            <a:r>
              <a:rPr lang="en-US" sz="2800" spc="-25" dirty="0" smtClean="0">
                <a:latin typeface="Times New Roman" pitchFamily="18" charset="0"/>
                <a:cs typeface="Times New Roman" pitchFamily="18" charset="0"/>
              </a:rPr>
              <a:t>start </a:t>
            </a:r>
            <a:r>
              <a:rPr lang="en-US" sz="2800" spc="-5" dirty="0" smtClean="0">
                <a:latin typeface="Times New Roman" pitchFamily="18" charset="0"/>
                <a:cs typeface="Times New Roman" pitchFamily="18" charset="0"/>
              </a:rPr>
              <a:t>to </a:t>
            </a:r>
            <a:r>
              <a:rPr lang="en-US" sz="2800" spc="-25" dirty="0" smtClean="0">
                <a:latin typeface="Times New Roman" pitchFamily="18" charset="0"/>
                <a:cs typeface="Times New Roman" pitchFamily="18" charset="0"/>
              </a:rPr>
              <a:t>replicate </a:t>
            </a:r>
            <a:endParaRPr lang="en-US"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52550"/>
            <a:ext cx="8534400" cy="1569660"/>
          </a:xfrm>
          <a:prstGeom prst="rect">
            <a:avLst/>
          </a:prstGeom>
        </p:spPr>
        <p:txBody>
          <a:bodyPr wrap="square">
            <a:spAutoFit/>
          </a:bodyPr>
          <a:lstStyle/>
          <a:p>
            <a:r>
              <a:rPr lang="en-US" sz="2600" spc="-25" dirty="0" smtClean="0">
                <a:latin typeface="Times New Roman" pitchFamily="18" charset="0"/>
                <a:cs typeface="Times New Roman" pitchFamily="18" charset="0"/>
              </a:rPr>
              <a:t>As </a:t>
            </a:r>
            <a:r>
              <a:rPr lang="en-US" sz="2600" spc="-15" dirty="0" smtClean="0">
                <a:latin typeface="Times New Roman" pitchFamily="18" charset="0"/>
                <a:cs typeface="Times New Roman" pitchFamily="18" charset="0"/>
              </a:rPr>
              <a:t>this </a:t>
            </a:r>
            <a:r>
              <a:rPr lang="en-US" sz="2600" spc="-25" dirty="0" smtClean="0">
                <a:latin typeface="Times New Roman" pitchFamily="18" charset="0"/>
                <a:cs typeface="Times New Roman" pitchFamily="18" charset="0"/>
              </a:rPr>
              <a:t>procedure  </a:t>
            </a:r>
            <a:r>
              <a:rPr lang="en-US" sz="2600" spc="-15" dirty="0" smtClean="0">
                <a:latin typeface="Times New Roman" pitchFamily="18" charset="0"/>
                <a:cs typeface="Times New Roman" pitchFamily="18" charset="0"/>
              </a:rPr>
              <a:t>Continue at </a:t>
            </a:r>
            <a:r>
              <a:rPr lang="en-US" sz="2600" spc="-10" dirty="0" smtClean="0">
                <a:latin typeface="Times New Roman" pitchFamily="18" charset="0"/>
                <a:cs typeface="Times New Roman" pitchFamily="18" charset="0"/>
              </a:rPr>
              <a:t>each </a:t>
            </a:r>
            <a:r>
              <a:rPr lang="en-US" sz="2600" spc="-15" dirty="0" smtClean="0">
                <a:latin typeface="Times New Roman" pitchFamily="18" charset="0"/>
                <a:cs typeface="Times New Roman" pitchFamily="18" charset="0"/>
              </a:rPr>
              <a:t>cycle </a:t>
            </a:r>
            <a:r>
              <a:rPr lang="en-US" sz="2600" dirty="0" smtClean="0">
                <a:latin typeface="Times New Roman" pitchFamily="18" charset="0"/>
                <a:cs typeface="Times New Roman" pitchFamily="18" charset="0"/>
              </a:rPr>
              <a:t>the </a:t>
            </a:r>
            <a:r>
              <a:rPr lang="en-US" sz="2600" spc="-35" dirty="0" smtClean="0">
                <a:latin typeface="Times New Roman" pitchFamily="18" charset="0"/>
                <a:cs typeface="Times New Roman" pitchFamily="18" charset="0"/>
              </a:rPr>
              <a:t>no. </a:t>
            </a:r>
            <a:r>
              <a:rPr lang="en-US" sz="2600" spc="-15" dirty="0" smtClean="0">
                <a:latin typeface="Times New Roman" pitchFamily="18" charset="0"/>
                <a:cs typeface="Times New Roman" pitchFamily="18" charset="0"/>
              </a:rPr>
              <a:t>of </a:t>
            </a:r>
            <a:r>
              <a:rPr lang="en-US" sz="2600" spc="-30" dirty="0" smtClean="0">
                <a:latin typeface="Times New Roman" pitchFamily="18" charset="0"/>
                <a:cs typeface="Times New Roman" pitchFamily="18" charset="0"/>
              </a:rPr>
              <a:t>signal </a:t>
            </a:r>
            <a:r>
              <a:rPr lang="en-US" sz="2600" spc="-15" dirty="0" smtClean="0">
                <a:latin typeface="Times New Roman" pitchFamily="18" charset="0"/>
                <a:cs typeface="Times New Roman" pitchFamily="18" charset="0"/>
              </a:rPr>
              <a:t>molecule </a:t>
            </a:r>
            <a:r>
              <a:rPr lang="en-US" sz="2600" spc="-30" dirty="0" smtClean="0">
                <a:latin typeface="Times New Roman" pitchFamily="18" charset="0"/>
                <a:cs typeface="Times New Roman" pitchFamily="18" charset="0"/>
              </a:rPr>
              <a:t>increase </a:t>
            </a:r>
            <a:r>
              <a:rPr lang="en-US" sz="2600" spc="-25" dirty="0" smtClean="0">
                <a:latin typeface="Times New Roman" pitchFamily="18" charset="0"/>
                <a:cs typeface="Times New Roman" pitchFamily="18" charset="0"/>
              </a:rPr>
              <a:t>causing </a:t>
            </a:r>
            <a:r>
              <a:rPr lang="en-US" sz="2600" dirty="0" smtClean="0">
                <a:latin typeface="Times New Roman" pitchFamily="18" charset="0"/>
                <a:cs typeface="Times New Roman" pitchFamily="18" charset="0"/>
              </a:rPr>
              <a:t>the </a:t>
            </a:r>
            <a:r>
              <a:rPr lang="en-US" sz="2600" spc="-30" dirty="0" smtClean="0">
                <a:latin typeface="Times New Roman" pitchFamily="18" charset="0"/>
                <a:cs typeface="Times New Roman" pitchFamily="18" charset="0"/>
              </a:rPr>
              <a:t>increase </a:t>
            </a:r>
            <a:r>
              <a:rPr lang="en-US" sz="2600" spc="-15" dirty="0" smtClean="0">
                <a:latin typeface="Times New Roman" pitchFamily="18" charset="0"/>
                <a:cs typeface="Times New Roman" pitchFamily="18" charset="0"/>
              </a:rPr>
              <a:t>of  </a:t>
            </a:r>
            <a:r>
              <a:rPr lang="en-US" sz="2600" spc="-40" dirty="0" smtClean="0">
                <a:latin typeface="Times New Roman" pitchFamily="18" charset="0"/>
                <a:cs typeface="Times New Roman" pitchFamily="18" charset="0"/>
              </a:rPr>
              <a:t>Signal </a:t>
            </a:r>
            <a:r>
              <a:rPr lang="en-US" sz="2600" spc="-10" dirty="0" smtClean="0">
                <a:latin typeface="Times New Roman" pitchFamily="18" charset="0"/>
                <a:cs typeface="Times New Roman" pitchFamily="18" charset="0"/>
              </a:rPr>
              <a:t>which </a:t>
            </a:r>
            <a:r>
              <a:rPr lang="en-US" sz="2600" spc="-40" dirty="0" smtClean="0">
                <a:latin typeface="Times New Roman" pitchFamily="18" charset="0"/>
                <a:cs typeface="Times New Roman" pitchFamily="18" charset="0"/>
              </a:rPr>
              <a:t>is </a:t>
            </a:r>
            <a:r>
              <a:rPr lang="en-US" sz="2600" spc="-25" dirty="0" smtClean="0">
                <a:latin typeface="Times New Roman" pitchFamily="18" charset="0"/>
                <a:cs typeface="Times New Roman" pitchFamily="18" charset="0"/>
              </a:rPr>
              <a:t>positively related </a:t>
            </a:r>
            <a:r>
              <a:rPr lang="en-US" sz="2600" spc="-5" dirty="0" smtClean="0">
                <a:latin typeface="Times New Roman" pitchFamily="18" charset="0"/>
                <a:cs typeface="Times New Roman" pitchFamily="18" charset="0"/>
              </a:rPr>
              <a:t>with </a:t>
            </a:r>
            <a:r>
              <a:rPr lang="en-US" sz="2600" dirty="0" smtClean="0">
                <a:latin typeface="Times New Roman" pitchFamily="18" charset="0"/>
                <a:cs typeface="Times New Roman" pitchFamily="18" charset="0"/>
              </a:rPr>
              <a:t>the </a:t>
            </a:r>
            <a:r>
              <a:rPr lang="en-US" sz="2600" spc="-20" dirty="0" smtClean="0">
                <a:latin typeface="Times New Roman" pitchFamily="18" charset="0"/>
                <a:cs typeface="Times New Roman" pitchFamily="18" charset="0"/>
              </a:rPr>
              <a:t>amplification </a:t>
            </a:r>
            <a:r>
              <a:rPr lang="en-US" sz="2600" spc="-15" dirty="0" smtClean="0">
                <a:latin typeface="Times New Roman" pitchFamily="18" charset="0"/>
                <a:cs typeface="Times New Roman" pitchFamily="18" charset="0"/>
              </a:rPr>
              <a:t>of</a:t>
            </a:r>
            <a:r>
              <a:rPr lang="en-US" sz="2600" spc="-114" dirty="0" smtClean="0">
                <a:latin typeface="Times New Roman" pitchFamily="18" charset="0"/>
                <a:cs typeface="Times New Roman" pitchFamily="18" charset="0"/>
              </a:rPr>
              <a:t> </a:t>
            </a:r>
            <a:r>
              <a:rPr lang="en-US" sz="2600" spc="-15" dirty="0" smtClean="0">
                <a:latin typeface="Times New Roman" pitchFamily="18" charset="0"/>
                <a:cs typeface="Times New Roman" pitchFamily="18" charset="0"/>
              </a:rPr>
              <a:t>DNA</a:t>
            </a:r>
          </a:p>
          <a:p>
            <a:endParaRPr lang="en-US" dirty="0"/>
          </a:p>
        </p:txBody>
      </p:sp>
      <p:sp>
        <p:nvSpPr>
          <p:cNvPr id="3" name="object 9"/>
          <p:cNvSpPr/>
          <p:nvPr/>
        </p:nvSpPr>
        <p:spPr>
          <a:xfrm>
            <a:off x="228600" y="2800350"/>
            <a:ext cx="2971800" cy="1295400"/>
          </a:xfrm>
          <a:prstGeom prst="rect">
            <a:avLst/>
          </a:prstGeom>
          <a:blipFill>
            <a:blip r:embed="rId2" cstate="print"/>
            <a:stretch>
              <a:fillRect/>
            </a:stretch>
          </a:blipFill>
        </p:spPr>
        <p:txBody>
          <a:bodyPr wrap="square" lIns="0" tIns="0" rIns="0" bIns="0" rtlCol="0"/>
          <a:lstStyle/>
          <a:p>
            <a:endParaRPr/>
          </a:p>
        </p:txBody>
      </p:sp>
      <p:grpSp>
        <p:nvGrpSpPr>
          <p:cNvPr id="4" name="object 12"/>
          <p:cNvGrpSpPr/>
          <p:nvPr/>
        </p:nvGrpSpPr>
        <p:grpSpPr>
          <a:xfrm>
            <a:off x="3505200" y="2800350"/>
            <a:ext cx="4114800" cy="1219200"/>
            <a:chOff x="3721100" y="2806700"/>
            <a:chExt cx="4521200" cy="1625600"/>
          </a:xfrm>
        </p:grpSpPr>
        <p:sp>
          <p:nvSpPr>
            <p:cNvPr id="5" name="object 13"/>
            <p:cNvSpPr/>
            <p:nvPr/>
          </p:nvSpPr>
          <p:spPr>
            <a:xfrm>
              <a:off x="3962400" y="2971800"/>
              <a:ext cx="3962400" cy="1371600"/>
            </a:xfrm>
            <a:prstGeom prst="rect">
              <a:avLst/>
            </a:prstGeom>
            <a:blipFill>
              <a:blip r:embed="rId3" cstate="print"/>
              <a:stretch>
                <a:fillRect/>
              </a:stretch>
            </a:blipFill>
          </p:spPr>
          <p:txBody>
            <a:bodyPr wrap="square" lIns="0" tIns="0" rIns="0" bIns="0" rtlCol="0"/>
            <a:lstStyle/>
            <a:p>
              <a:endParaRPr/>
            </a:p>
          </p:txBody>
        </p:sp>
        <p:sp>
          <p:nvSpPr>
            <p:cNvPr id="6" name="object 14"/>
            <p:cNvSpPr/>
            <p:nvPr/>
          </p:nvSpPr>
          <p:spPr>
            <a:xfrm>
              <a:off x="3733800" y="2819400"/>
              <a:ext cx="4495800" cy="1600200"/>
            </a:xfrm>
            <a:custGeom>
              <a:avLst/>
              <a:gdLst/>
              <a:ahLst/>
              <a:cxnLst/>
              <a:rect l="l" t="t" r="r" b="b"/>
              <a:pathLst>
                <a:path w="4495800" h="1600200">
                  <a:moveTo>
                    <a:pt x="0" y="266700"/>
                  </a:moveTo>
                  <a:lnTo>
                    <a:pt x="4296" y="218753"/>
                  </a:lnTo>
                  <a:lnTo>
                    <a:pt x="16682" y="173629"/>
                  </a:lnTo>
                  <a:lnTo>
                    <a:pt x="36406" y="132080"/>
                  </a:lnTo>
                  <a:lnTo>
                    <a:pt x="62716" y="94858"/>
                  </a:lnTo>
                  <a:lnTo>
                    <a:pt x="94858" y="62716"/>
                  </a:lnTo>
                  <a:lnTo>
                    <a:pt x="132079" y="36406"/>
                  </a:lnTo>
                  <a:lnTo>
                    <a:pt x="173629" y="16682"/>
                  </a:lnTo>
                  <a:lnTo>
                    <a:pt x="218753" y="4296"/>
                  </a:lnTo>
                  <a:lnTo>
                    <a:pt x="266700" y="0"/>
                  </a:lnTo>
                  <a:lnTo>
                    <a:pt x="4229100" y="0"/>
                  </a:lnTo>
                  <a:lnTo>
                    <a:pt x="4277046" y="4296"/>
                  </a:lnTo>
                  <a:lnTo>
                    <a:pt x="4322170" y="16682"/>
                  </a:lnTo>
                  <a:lnTo>
                    <a:pt x="4363720" y="36406"/>
                  </a:lnTo>
                  <a:lnTo>
                    <a:pt x="4400941" y="62716"/>
                  </a:lnTo>
                  <a:lnTo>
                    <a:pt x="4433083" y="94858"/>
                  </a:lnTo>
                  <a:lnTo>
                    <a:pt x="4459393" y="132079"/>
                  </a:lnTo>
                  <a:lnTo>
                    <a:pt x="4479117" y="173629"/>
                  </a:lnTo>
                  <a:lnTo>
                    <a:pt x="4491503" y="218753"/>
                  </a:lnTo>
                  <a:lnTo>
                    <a:pt x="4495800" y="266700"/>
                  </a:lnTo>
                  <a:lnTo>
                    <a:pt x="4495800" y="1333500"/>
                  </a:lnTo>
                  <a:lnTo>
                    <a:pt x="4491503" y="1381446"/>
                  </a:lnTo>
                  <a:lnTo>
                    <a:pt x="4479117" y="1426570"/>
                  </a:lnTo>
                  <a:lnTo>
                    <a:pt x="4459393" y="1468119"/>
                  </a:lnTo>
                  <a:lnTo>
                    <a:pt x="4433083" y="1505341"/>
                  </a:lnTo>
                  <a:lnTo>
                    <a:pt x="4400941" y="1537483"/>
                  </a:lnTo>
                  <a:lnTo>
                    <a:pt x="4363720" y="1563793"/>
                  </a:lnTo>
                  <a:lnTo>
                    <a:pt x="4322170" y="1583517"/>
                  </a:lnTo>
                  <a:lnTo>
                    <a:pt x="4277046" y="1595903"/>
                  </a:lnTo>
                  <a:lnTo>
                    <a:pt x="4229100" y="1600200"/>
                  </a:lnTo>
                  <a:lnTo>
                    <a:pt x="266700" y="1600200"/>
                  </a:lnTo>
                  <a:lnTo>
                    <a:pt x="218753" y="1595903"/>
                  </a:lnTo>
                  <a:lnTo>
                    <a:pt x="173629" y="1583517"/>
                  </a:lnTo>
                  <a:lnTo>
                    <a:pt x="132080" y="1563793"/>
                  </a:lnTo>
                  <a:lnTo>
                    <a:pt x="94858" y="1537483"/>
                  </a:lnTo>
                  <a:lnTo>
                    <a:pt x="62716" y="1505341"/>
                  </a:lnTo>
                  <a:lnTo>
                    <a:pt x="36406" y="1468119"/>
                  </a:lnTo>
                  <a:lnTo>
                    <a:pt x="16682" y="1426570"/>
                  </a:lnTo>
                  <a:lnTo>
                    <a:pt x="4296" y="1381446"/>
                  </a:lnTo>
                  <a:lnTo>
                    <a:pt x="0" y="1333500"/>
                  </a:lnTo>
                  <a:lnTo>
                    <a:pt x="0" y="266700"/>
                  </a:lnTo>
                  <a:close/>
                </a:path>
              </a:pathLst>
            </a:custGeom>
            <a:ln w="25400">
              <a:solidFill>
                <a:srgbClr val="000000"/>
              </a:solidFill>
            </a:ln>
          </p:spPr>
          <p:txBody>
            <a:bodyPr wrap="square" lIns="0" tIns="0" rIns="0" bIns="0" rtlCol="0"/>
            <a:lstStyle/>
            <a:p>
              <a:endParaRPr/>
            </a:p>
          </p:txBody>
        </p:sp>
      </p:grpSp>
      <p:sp>
        <p:nvSpPr>
          <p:cNvPr id="7" name="Rectangle 6"/>
          <p:cNvSpPr/>
          <p:nvPr/>
        </p:nvSpPr>
        <p:spPr>
          <a:xfrm>
            <a:off x="304800" y="4171950"/>
            <a:ext cx="2587227" cy="369332"/>
          </a:xfrm>
          <a:prstGeom prst="rect">
            <a:avLst/>
          </a:prstGeom>
        </p:spPr>
        <p:txBody>
          <a:bodyPr wrap="square">
            <a:spAutoFit/>
          </a:bodyPr>
          <a:lstStyle/>
          <a:p>
            <a:pPr marL="12700">
              <a:lnSpc>
                <a:spcPct val="100000"/>
              </a:lnSpc>
              <a:spcBef>
                <a:spcPts val="100"/>
              </a:spcBef>
            </a:pPr>
            <a:r>
              <a:rPr lang="en-US" b="1" spc="-210" dirty="0" err="1" smtClean="0">
                <a:latin typeface="Times New Roman"/>
                <a:cs typeface="Times New Roman"/>
              </a:rPr>
              <a:t>T</a:t>
            </a:r>
            <a:r>
              <a:rPr lang="en-US" b="1" spc="65" dirty="0" err="1" smtClean="0">
                <a:latin typeface="Times New Roman"/>
                <a:cs typeface="Times New Roman"/>
              </a:rPr>
              <a:t>aq</a:t>
            </a:r>
            <a:r>
              <a:rPr lang="en-US" b="1" spc="25" dirty="0" err="1" smtClean="0">
                <a:latin typeface="Times New Roman"/>
                <a:cs typeface="Times New Roman"/>
              </a:rPr>
              <a:t>P</a:t>
            </a:r>
            <a:r>
              <a:rPr lang="en-US" b="1" spc="170" dirty="0" err="1" smtClean="0">
                <a:latin typeface="Times New Roman"/>
                <a:cs typeface="Times New Roman"/>
              </a:rPr>
              <a:t>o</a:t>
            </a:r>
            <a:r>
              <a:rPr lang="en-US" b="1" spc="80" dirty="0" err="1" smtClean="0">
                <a:latin typeface="Times New Roman"/>
                <a:cs typeface="Times New Roman"/>
              </a:rPr>
              <a:t>l</a:t>
            </a:r>
            <a:r>
              <a:rPr lang="en-US" b="1" spc="90" dirty="0" err="1" smtClean="0">
                <a:latin typeface="Times New Roman"/>
                <a:cs typeface="Times New Roman"/>
              </a:rPr>
              <a:t>yme</a:t>
            </a:r>
            <a:r>
              <a:rPr lang="en-US" b="1" spc="35" dirty="0" err="1" smtClean="0">
                <a:latin typeface="Times New Roman"/>
                <a:cs typeface="Times New Roman"/>
              </a:rPr>
              <a:t>r</a:t>
            </a:r>
            <a:r>
              <a:rPr lang="en-US" b="1" spc="100" dirty="0" err="1" smtClean="0">
                <a:latin typeface="Times New Roman"/>
                <a:cs typeface="Times New Roman"/>
              </a:rPr>
              <a:t>a</a:t>
            </a:r>
            <a:r>
              <a:rPr lang="en-US" b="1" spc="65" dirty="0" err="1" smtClean="0">
                <a:latin typeface="Times New Roman"/>
                <a:cs typeface="Times New Roman"/>
              </a:rPr>
              <a:t>s</a:t>
            </a:r>
            <a:r>
              <a:rPr lang="en-US" b="1" spc="165" dirty="0" err="1" smtClean="0">
                <a:latin typeface="Times New Roman"/>
                <a:cs typeface="Times New Roman"/>
              </a:rPr>
              <a:t>e</a:t>
            </a:r>
            <a:endParaRPr lang="en-US" dirty="0">
              <a:latin typeface="Times New Roman"/>
              <a:cs typeface="Times New Roman"/>
            </a:endParaRPr>
          </a:p>
        </p:txBody>
      </p:sp>
      <p:sp>
        <p:nvSpPr>
          <p:cNvPr id="8" name="Rectangle 7"/>
          <p:cNvSpPr/>
          <p:nvPr/>
        </p:nvSpPr>
        <p:spPr>
          <a:xfrm>
            <a:off x="3581400" y="4095750"/>
            <a:ext cx="4191000" cy="646331"/>
          </a:xfrm>
          <a:prstGeom prst="rect">
            <a:avLst/>
          </a:prstGeom>
        </p:spPr>
        <p:txBody>
          <a:bodyPr wrap="square">
            <a:spAutoFit/>
          </a:bodyPr>
          <a:lstStyle/>
          <a:p>
            <a:r>
              <a:rPr lang="en-US" b="1" spc="70" dirty="0" smtClean="0">
                <a:latin typeface="Times New Roman"/>
                <a:cs typeface="Times New Roman"/>
              </a:rPr>
              <a:t>Excitation </a:t>
            </a:r>
            <a:r>
              <a:rPr lang="en-US" b="1" spc="100" dirty="0" smtClean="0">
                <a:latin typeface="Times New Roman"/>
                <a:cs typeface="Times New Roman"/>
              </a:rPr>
              <a:t>with </a:t>
            </a:r>
            <a:r>
              <a:rPr lang="en-US" b="1" spc="110" dirty="0" smtClean="0">
                <a:latin typeface="Times New Roman"/>
                <a:cs typeface="Times New Roman"/>
              </a:rPr>
              <a:t>quenching(left)  </a:t>
            </a:r>
            <a:r>
              <a:rPr lang="en-US" b="1" spc="70" dirty="0" smtClean="0">
                <a:latin typeface="Times New Roman"/>
                <a:cs typeface="Times New Roman"/>
              </a:rPr>
              <a:t>Excitation </a:t>
            </a:r>
            <a:r>
              <a:rPr lang="en-US" b="1" spc="114" dirty="0" smtClean="0">
                <a:latin typeface="Times New Roman"/>
                <a:cs typeface="Times New Roman"/>
              </a:rPr>
              <a:t>without</a:t>
            </a:r>
            <a:r>
              <a:rPr lang="en-US" b="1" spc="-265" dirty="0" smtClean="0">
                <a:latin typeface="Times New Roman"/>
                <a:cs typeface="Times New Roman"/>
              </a:rPr>
              <a:t> </a:t>
            </a:r>
            <a:r>
              <a:rPr lang="en-US" b="1" spc="100" dirty="0" smtClean="0">
                <a:latin typeface="Times New Roman"/>
                <a:cs typeface="Times New Roman"/>
              </a:rPr>
              <a:t>quenching(right</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8"/>
          <p:cNvGrpSpPr/>
          <p:nvPr/>
        </p:nvGrpSpPr>
        <p:grpSpPr>
          <a:xfrm>
            <a:off x="533400" y="1352550"/>
            <a:ext cx="7391400" cy="3581400"/>
            <a:chOff x="292100" y="215900"/>
            <a:chExt cx="5207000" cy="5740400"/>
          </a:xfrm>
        </p:grpSpPr>
        <p:sp>
          <p:nvSpPr>
            <p:cNvPr id="3" name="object 9"/>
            <p:cNvSpPr/>
            <p:nvPr/>
          </p:nvSpPr>
          <p:spPr>
            <a:xfrm>
              <a:off x="609600" y="457200"/>
              <a:ext cx="4767199" cy="5334000"/>
            </a:xfrm>
            <a:prstGeom prst="rect">
              <a:avLst/>
            </a:prstGeom>
            <a:blipFill>
              <a:blip r:embed="rId2" cstate="print"/>
              <a:stretch>
                <a:fillRect/>
              </a:stretch>
            </a:blipFill>
          </p:spPr>
          <p:txBody>
            <a:bodyPr wrap="square" lIns="0" tIns="0" rIns="0" bIns="0" rtlCol="0"/>
            <a:lstStyle/>
            <a:p>
              <a:endParaRPr/>
            </a:p>
          </p:txBody>
        </p:sp>
        <p:sp>
          <p:nvSpPr>
            <p:cNvPr id="4" name="object 10"/>
            <p:cNvSpPr/>
            <p:nvPr/>
          </p:nvSpPr>
          <p:spPr>
            <a:xfrm>
              <a:off x="304800" y="228600"/>
              <a:ext cx="5181600" cy="5715000"/>
            </a:xfrm>
            <a:custGeom>
              <a:avLst/>
              <a:gdLst/>
              <a:ahLst/>
              <a:cxnLst/>
              <a:rect l="l" t="t" r="r" b="b"/>
              <a:pathLst>
                <a:path w="5181600" h="5715000">
                  <a:moveTo>
                    <a:pt x="0" y="863600"/>
                  </a:moveTo>
                  <a:lnTo>
                    <a:pt x="1277" y="816223"/>
                  </a:lnTo>
                  <a:lnTo>
                    <a:pt x="5067" y="769513"/>
                  </a:lnTo>
                  <a:lnTo>
                    <a:pt x="11303" y="723536"/>
                  </a:lnTo>
                  <a:lnTo>
                    <a:pt x="19918" y="678357"/>
                  </a:lnTo>
                  <a:lnTo>
                    <a:pt x="30849" y="634044"/>
                  </a:lnTo>
                  <a:lnTo>
                    <a:pt x="44027" y="590661"/>
                  </a:lnTo>
                  <a:lnTo>
                    <a:pt x="59388" y="548275"/>
                  </a:lnTo>
                  <a:lnTo>
                    <a:pt x="76866" y="506951"/>
                  </a:lnTo>
                  <a:lnTo>
                    <a:pt x="96394" y="466756"/>
                  </a:lnTo>
                  <a:lnTo>
                    <a:pt x="117908" y="427754"/>
                  </a:lnTo>
                  <a:lnTo>
                    <a:pt x="141340" y="390013"/>
                  </a:lnTo>
                  <a:lnTo>
                    <a:pt x="166626" y="353598"/>
                  </a:lnTo>
                  <a:lnTo>
                    <a:pt x="193700" y="318575"/>
                  </a:lnTo>
                  <a:lnTo>
                    <a:pt x="222495" y="285009"/>
                  </a:lnTo>
                  <a:lnTo>
                    <a:pt x="252945" y="252968"/>
                  </a:lnTo>
                  <a:lnTo>
                    <a:pt x="284986" y="222516"/>
                  </a:lnTo>
                  <a:lnTo>
                    <a:pt x="318551" y="193719"/>
                  </a:lnTo>
                  <a:lnTo>
                    <a:pt x="353573" y="166644"/>
                  </a:lnTo>
                  <a:lnTo>
                    <a:pt x="389988" y="141356"/>
                  </a:lnTo>
                  <a:lnTo>
                    <a:pt x="427730" y="117921"/>
                  </a:lnTo>
                  <a:lnTo>
                    <a:pt x="466732" y="96406"/>
                  </a:lnTo>
                  <a:lnTo>
                    <a:pt x="506929" y="76875"/>
                  </a:lnTo>
                  <a:lnTo>
                    <a:pt x="548255" y="59396"/>
                  </a:lnTo>
                  <a:lnTo>
                    <a:pt x="590643" y="44033"/>
                  </a:lnTo>
                  <a:lnTo>
                    <a:pt x="634029" y="30853"/>
                  </a:lnTo>
                  <a:lnTo>
                    <a:pt x="678347" y="19921"/>
                  </a:lnTo>
                  <a:lnTo>
                    <a:pt x="723529" y="11304"/>
                  </a:lnTo>
                  <a:lnTo>
                    <a:pt x="769512" y="5068"/>
                  </a:lnTo>
                  <a:lnTo>
                    <a:pt x="816228" y="1278"/>
                  </a:lnTo>
                  <a:lnTo>
                    <a:pt x="863612" y="0"/>
                  </a:lnTo>
                  <a:lnTo>
                    <a:pt x="4318000" y="0"/>
                  </a:lnTo>
                  <a:lnTo>
                    <a:pt x="4365376" y="1278"/>
                  </a:lnTo>
                  <a:lnTo>
                    <a:pt x="4412086" y="5068"/>
                  </a:lnTo>
                  <a:lnTo>
                    <a:pt x="4458063" y="11304"/>
                  </a:lnTo>
                  <a:lnTo>
                    <a:pt x="4503242" y="19921"/>
                  </a:lnTo>
                  <a:lnTo>
                    <a:pt x="4547555" y="30853"/>
                  </a:lnTo>
                  <a:lnTo>
                    <a:pt x="4590938" y="44033"/>
                  </a:lnTo>
                  <a:lnTo>
                    <a:pt x="4633324" y="59396"/>
                  </a:lnTo>
                  <a:lnTo>
                    <a:pt x="4674648" y="76875"/>
                  </a:lnTo>
                  <a:lnTo>
                    <a:pt x="4714843" y="96406"/>
                  </a:lnTo>
                  <a:lnTo>
                    <a:pt x="4753845" y="117921"/>
                  </a:lnTo>
                  <a:lnTo>
                    <a:pt x="4791586" y="141356"/>
                  </a:lnTo>
                  <a:lnTo>
                    <a:pt x="4828001" y="166644"/>
                  </a:lnTo>
                  <a:lnTo>
                    <a:pt x="4863024" y="193719"/>
                  </a:lnTo>
                  <a:lnTo>
                    <a:pt x="4896590" y="222516"/>
                  </a:lnTo>
                  <a:lnTo>
                    <a:pt x="4928631" y="252968"/>
                  </a:lnTo>
                  <a:lnTo>
                    <a:pt x="4959083" y="285009"/>
                  </a:lnTo>
                  <a:lnTo>
                    <a:pt x="4987880" y="318575"/>
                  </a:lnTo>
                  <a:lnTo>
                    <a:pt x="5014955" y="353598"/>
                  </a:lnTo>
                  <a:lnTo>
                    <a:pt x="5040243" y="390013"/>
                  </a:lnTo>
                  <a:lnTo>
                    <a:pt x="5063678" y="427754"/>
                  </a:lnTo>
                  <a:lnTo>
                    <a:pt x="5085193" y="466756"/>
                  </a:lnTo>
                  <a:lnTo>
                    <a:pt x="5104724" y="506951"/>
                  </a:lnTo>
                  <a:lnTo>
                    <a:pt x="5122203" y="548275"/>
                  </a:lnTo>
                  <a:lnTo>
                    <a:pt x="5137566" y="590661"/>
                  </a:lnTo>
                  <a:lnTo>
                    <a:pt x="5150746" y="634044"/>
                  </a:lnTo>
                  <a:lnTo>
                    <a:pt x="5161678" y="678357"/>
                  </a:lnTo>
                  <a:lnTo>
                    <a:pt x="5170295" y="723536"/>
                  </a:lnTo>
                  <a:lnTo>
                    <a:pt x="5176531" y="769513"/>
                  </a:lnTo>
                  <a:lnTo>
                    <a:pt x="5180321" y="816223"/>
                  </a:lnTo>
                  <a:lnTo>
                    <a:pt x="5181600" y="863600"/>
                  </a:lnTo>
                  <a:lnTo>
                    <a:pt x="5181600" y="4851400"/>
                  </a:lnTo>
                  <a:lnTo>
                    <a:pt x="5180321" y="4898776"/>
                  </a:lnTo>
                  <a:lnTo>
                    <a:pt x="5176531" y="4945486"/>
                  </a:lnTo>
                  <a:lnTo>
                    <a:pt x="5170295" y="4991463"/>
                  </a:lnTo>
                  <a:lnTo>
                    <a:pt x="5161678" y="5036642"/>
                  </a:lnTo>
                  <a:lnTo>
                    <a:pt x="5150746" y="5080955"/>
                  </a:lnTo>
                  <a:lnTo>
                    <a:pt x="5137566" y="5124338"/>
                  </a:lnTo>
                  <a:lnTo>
                    <a:pt x="5122203" y="5166724"/>
                  </a:lnTo>
                  <a:lnTo>
                    <a:pt x="5104724" y="5208048"/>
                  </a:lnTo>
                  <a:lnTo>
                    <a:pt x="5085193" y="5248243"/>
                  </a:lnTo>
                  <a:lnTo>
                    <a:pt x="5063678" y="5287245"/>
                  </a:lnTo>
                  <a:lnTo>
                    <a:pt x="5040243" y="5324986"/>
                  </a:lnTo>
                  <a:lnTo>
                    <a:pt x="5014955" y="5361401"/>
                  </a:lnTo>
                  <a:lnTo>
                    <a:pt x="4987880" y="5396424"/>
                  </a:lnTo>
                  <a:lnTo>
                    <a:pt x="4959083" y="5429990"/>
                  </a:lnTo>
                  <a:lnTo>
                    <a:pt x="4928631" y="5462031"/>
                  </a:lnTo>
                  <a:lnTo>
                    <a:pt x="4896590" y="5492483"/>
                  </a:lnTo>
                  <a:lnTo>
                    <a:pt x="4863024" y="5521280"/>
                  </a:lnTo>
                  <a:lnTo>
                    <a:pt x="4828001" y="5548355"/>
                  </a:lnTo>
                  <a:lnTo>
                    <a:pt x="4791586" y="5573643"/>
                  </a:lnTo>
                  <a:lnTo>
                    <a:pt x="4753845" y="5597078"/>
                  </a:lnTo>
                  <a:lnTo>
                    <a:pt x="4714843" y="5618593"/>
                  </a:lnTo>
                  <a:lnTo>
                    <a:pt x="4674648" y="5638124"/>
                  </a:lnTo>
                  <a:lnTo>
                    <a:pt x="4633324" y="5655603"/>
                  </a:lnTo>
                  <a:lnTo>
                    <a:pt x="4590938" y="5670966"/>
                  </a:lnTo>
                  <a:lnTo>
                    <a:pt x="4547555" y="5684146"/>
                  </a:lnTo>
                  <a:lnTo>
                    <a:pt x="4503242" y="5695078"/>
                  </a:lnTo>
                  <a:lnTo>
                    <a:pt x="4458063" y="5703695"/>
                  </a:lnTo>
                  <a:lnTo>
                    <a:pt x="4412086" y="5709931"/>
                  </a:lnTo>
                  <a:lnTo>
                    <a:pt x="4365376" y="5713721"/>
                  </a:lnTo>
                  <a:lnTo>
                    <a:pt x="4318000" y="5715000"/>
                  </a:lnTo>
                  <a:lnTo>
                    <a:pt x="863612" y="5715000"/>
                  </a:lnTo>
                  <a:lnTo>
                    <a:pt x="816228" y="5713721"/>
                  </a:lnTo>
                  <a:lnTo>
                    <a:pt x="769512" y="5709931"/>
                  </a:lnTo>
                  <a:lnTo>
                    <a:pt x="723529" y="5703695"/>
                  </a:lnTo>
                  <a:lnTo>
                    <a:pt x="678347" y="5695078"/>
                  </a:lnTo>
                  <a:lnTo>
                    <a:pt x="634029" y="5684146"/>
                  </a:lnTo>
                  <a:lnTo>
                    <a:pt x="590643" y="5670966"/>
                  </a:lnTo>
                  <a:lnTo>
                    <a:pt x="548255" y="5655603"/>
                  </a:lnTo>
                  <a:lnTo>
                    <a:pt x="506929" y="5638124"/>
                  </a:lnTo>
                  <a:lnTo>
                    <a:pt x="466732" y="5618593"/>
                  </a:lnTo>
                  <a:lnTo>
                    <a:pt x="427730" y="5597078"/>
                  </a:lnTo>
                  <a:lnTo>
                    <a:pt x="389988" y="5573643"/>
                  </a:lnTo>
                  <a:lnTo>
                    <a:pt x="353573" y="5548355"/>
                  </a:lnTo>
                  <a:lnTo>
                    <a:pt x="318551" y="5521280"/>
                  </a:lnTo>
                  <a:lnTo>
                    <a:pt x="284986" y="5492483"/>
                  </a:lnTo>
                  <a:lnTo>
                    <a:pt x="252945" y="5462031"/>
                  </a:lnTo>
                  <a:lnTo>
                    <a:pt x="222495" y="5429990"/>
                  </a:lnTo>
                  <a:lnTo>
                    <a:pt x="193700" y="5396424"/>
                  </a:lnTo>
                  <a:lnTo>
                    <a:pt x="166626" y="5361401"/>
                  </a:lnTo>
                  <a:lnTo>
                    <a:pt x="141340" y="5324986"/>
                  </a:lnTo>
                  <a:lnTo>
                    <a:pt x="117908" y="5287245"/>
                  </a:lnTo>
                  <a:lnTo>
                    <a:pt x="96394" y="5248243"/>
                  </a:lnTo>
                  <a:lnTo>
                    <a:pt x="76866" y="5208048"/>
                  </a:lnTo>
                  <a:lnTo>
                    <a:pt x="59388" y="5166724"/>
                  </a:lnTo>
                  <a:lnTo>
                    <a:pt x="44027" y="5124338"/>
                  </a:lnTo>
                  <a:lnTo>
                    <a:pt x="30849" y="5080955"/>
                  </a:lnTo>
                  <a:lnTo>
                    <a:pt x="19918" y="5036642"/>
                  </a:lnTo>
                  <a:lnTo>
                    <a:pt x="11303" y="4991463"/>
                  </a:lnTo>
                  <a:lnTo>
                    <a:pt x="5067" y="4945486"/>
                  </a:lnTo>
                  <a:lnTo>
                    <a:pt x="1277" y="4898776"/>
                  </a:lnTo>
                  <a:lnTo>
                    <a:pt x="0" y="4851400"/>
                  </a:lnTo>
                  <a:lnTo>
                    <a:pt x="0" y="863600"/>
                  </a:lnTo>
                  <a:close/>
                </a:path>
              </a:pathLst>
            </a:custGeom>
            <a:ln w="25400">
              <a:solidFill>
                <a:srgbClr val="000000"/>
              </a:solidFill>
            </a:ln>
          </p:spPr>
          <p:txBody>
            <a:bodyPr wrap="square" lIns="0" tIns="0" rIns="0" bIns="0" rtlCol="0"/>
            <a:lstStyle/>
            <a:p>
              <a:endParaRPr/>
            </a:p>
          </p:txBody>
        </p:sp>
      </p:grpSp>
      <p:sp>
        <p:nvSpPr>
          <p:cNvPr id="5" name="Rectangle 4"/>
          <p:cNvSpPr/>
          <p:nvPr/>
        </p:nvSpPr>
        <p:spPr>
          <a:xfrm>
            <a:off x="152400" y="285751"/>
            <a:ext cx="8610600" cy="584775"/>
          </a:xfrm>
          <a:prstGeom prst="rect">
            <a:avLst/>
          </a:prstGeom>
        </p:spPr>
        <p:txBody>
          <a:bodyPr wrap="square">
            <a:spAutoFit/>
          </a:bodyPr>
          <a:lstStyle/>
          <a:p>
            <a:pPr marL="454659" marR="5080" indent="-441959">
              <a:lnSpc>
                <a:spcPct val="100000"/>
              </a:lnSpc>
              <a:spcBef>
                <a:spcPts val="95"/>
              </a:spcBef>
            </a:pPr>
            <a:r>
              <a:rPr lang="en-US" sz="3200" spc="75" dirty="0" smtClean="0">
                <a:solidFill>
                  <a:srgbClr val="CC0099"/>
                </a:solidFill>
                <a:latin typeface="Times New Roman"/>
                <a:cs typeface="Times New Roman"/>
              </a:rPr>
              <a:t>Process</a:t>
            </a:r>
            <a:r>
              <a:rPr lang="en-US" sz="3200" spc="-90" dirty="0" smtClean="0">
                <a:solidFill>
                  <a:srgbClr val="CC0099"/>
                </a:solidFill>
                <a:latin typeface="Times New Roman"/>
                <a:cs typeface="Times New Roman"/>
              </a:rPr>
              <a:t> </a:t>
            </a:r>
            <a:r>
              <a:rPr lang="en-US" sz="3200" spc="90" dirty="0" smtClean="0">
                <a:solidFill>
                  <a:srgbClr val="CC0099"/>
                </a:solidFill>
                <a:latin typeface="Times New Roman"/>
                <a:cs typeface="Times New Roman"/>
              </a:rPr>
              <a:t>Of</a:t>
            </a:r>
            <a:r>
              <a:rPr lang="en-US" sz="3200" spc="-15" dirty="0" smtClean="0">
                <a:solidFill>
                  <a:srgbClr val="CC0099"/>
                </a:solidFill>
                <a:latin typeface="Times New Roman"/>
                <a:cs typeface="Times New Roman"/>
              </a:rPr>
              <a:t> </a:t>
            </a:r>
            <a:r>
              <a:rPr lang="en-US" sz="3200" spc="85" dirty="0" smtClean="0">
                <a:solidFill>
                  <a:srgbClr val="CC0099"/>
                </a:solidFill>
                <a:latin typeface="Times New Roman"/>
                <a:cs typeface="Times New Roman"/>
              </a:rPr>
              <a:t>Signal</a:t>
            </a:r>
            <a:r>
              <a:rPr lang="en-US" sz="3200" spc="-55" dirty="0" smtClean="0">
                <a:solidFill>
                  <a:srgbClr val="CC0099"/>
                </a:solidFill>
                <a:latin typeface="Times New Roman"/>
                <a:cs typeface="Times New Roman"/>
              </a:rPr>
              <a:t> </a:t>
            </a:r>
            <a:r>
              <a:rPr lang="en-US" sz="3200" spc="90" dirty="0" smtClean="0">
                <a:solidFill>
                  <a:srgbClr val="CC0099"/>
                </a:solidFill>
                <a:latin typeface="Times New Roman"/>
                <a:cs typeface="Times New Roman"/>
              </a:rPr>
              <a:t>Generation </a:t>
            </a:r>
            <a:r>
              <a:rPr lang="en-US" sz="3200" spc="40" dirty="0" smtClean="0">
                <a:solidFill>
                  <a:srgbClr val="CC0099"/>
                </a:solidFill>
                <a:latin typeface="Times New Roman"/>
                <a:cs typeface="Times New Roman"/>
              </a:rPr>
              <a:t>By </a:t>
            </a:r>
            <a:r>
              <a:rPr lang="en-US" sz="3200" spc="45" dirty="0" err="1" smtClean="0">
                <a:solidFill>
                  <a:srgbClr val="CC0099"/>
                </a:solidFill>
                <a:latin typeface="Times New Roman"/>
                <a:cs typeface="Times New Roman"/>
              </a:rPr>
              <a:t>Taqman</a:t>
            </a:r>
            <a:r>
              <a:rPr lang="en-US" sz="3200" spc="-140" dirty="0" smtClean="0">
                <a:solidFill>
                  <a:srgbClr val="CC0099"/>
                </a:solidFill>
                <a:latin typeface="Times New Roman"/>
                <a:cs typeface="Times New Roman"/>
              </a:rPr>
              <a:t> </a:t>
            </a:r>
            <a:r>
              <a:rPr lang="en-US" sz="3200" spc="75" dirty="0" smtClean="0">
                <a:solidFill>
                  <a:srgbClr val="CC0099"/>
                </a:solidFill>
                <a:latin typeface="Times New Roman"/>
                <a:cs typeface="Times New Roman"/>
              </a:rPr>
              <a:t>Probe</a:t>
            </a:r>
            <a:endParaRPr lang="en-US" sz="3200" dirty="0">
              <a:solidFill>
                <a:srgbClr val="CC0099"/>
              </a:solidFill>
              <a:latin typeface="Times New Roman"/>
              <a:cs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76350"/>
            <a:ext cx="8229600" cy="3046988"/>
          </a:xfrm>
          <a:prstGeom prst="rect">
            <a:avLst/>
          </a:prstGeom>
        </p:spPr>
        <p:txBody>
          <a:bodyPr wrap="square">
            <a:spAutoFit/>
          </a:bodyPr>
          <a:lstStyle/>
          <a:p>
            <a:pPr marL="12700" marR="5080" algn="just">
              <a:lnSpc>
                <a:spcPct val="100000"/>
              </a:lnSpc>
              <a:spcBef>
                <a:spcPts val="20"/>
              </a:spcBef>
            </a:pPr>
            <a:r>
              <a:rPr lang="en-US" sz="3200" spc="-20" dirty="0" smtClean="0">
                <a:latin typeface="Times New Roman" pitchFamily="18" charset="0"/>
                <a:cs typeface="Times New Roman" pitchFamily="18" charset="0"/>
              </a:rPr>
              <a:t>This </a:t>
            </a:r>
            <a:r>
              <a:rPr lang="en-US" sz="3200" spc="-35" dirty="0" smtClean="0">
                <a:latin typeface="Times New Roman" pitchFamily="18" charset="0"/>
                <a:cs typeface="Times New Roman" pitchFamily="18" charset="0"/>
              </a:rPr>
              <a:t>is </a:t>
            </a:r>
            <a:r>
              <a:rPr lang="en-US" sz="3200" spc="-45" dirty="0" smtClean="0">
                <a:latin typeface="Times New Roman" pitchFamily="18" charset="0"/>
                <a:cs typeface="Times New Roman" pitchFamily="18" charset="0"/>
              </a:rPr>
              <a:t>a </a:t>
            </a:r>
            <a:r>
              <a:rPr lang="en-US" sz="3200" spc="-35" dirty="0" smtClean="0">
                <a:latin typeface="Times New Roman" pitchFamily="18" charset="0"/>
                <a:cs typeface="Times New Roman" pitchFamily="18" charset="0"/>
              </a:rPr>
              <a:t>dye </a:t>
            </a:r>
            <a:r>
              <a:rPr lang="en-US" sz="3200" spc="-10" dirty="0" smtClean="0">
                <a:latin typeface="Times New Roman" pitchFamily="18" charset="0"/>
                <a:cs typeface="Times New Roman" pitchFamily="18" charset="0"/>
              </a:rPr>
              <a:t>that </a:t>
            </a:r>
            <a:r>
              <a:rPr lang="en-US" sz="3200" spc="-30" dirty="0" smtClean="0">
                <a:latin typeface="Times New Roman" pitchFamily="18" charset="0"/>
                <a:cs typeface="Times New Roman" pitchFamily="18" charset="0"/>
              </a:rPr>
              <a:t>provide </a:t>
            </a:r>
            <a:r>
              <a:rPr lang="en-US" sz="3200" spc="-20" dirty="0" smtClean="0">
                <a:latin typeface="Times New Roman" pitchFamily="18" charset="0"/>
                <a:cs typeface="Times New Roman" pitchFamily="18" charset="0"/>
              </a:rPr>
              <a:t>prominent </a:t>
            </a:r>
            <a:r>
              <a:rPr lang="en-US" sz="3200" spc="-10" dirty="0" smtClean="0">
                <a:latin typeface="Times New Roman" pitchFamily="18" charset="0"/>
                <a:cs typeface="Times New Roman" pitchFamily="18" charset="0"/>
              </a:rPr>
              <a:t>fluorescent </a:t>
            </a:r>
            <a:r>
              <a:rPr lang="en-US" sz="3200" spc="-25" dirty="0" smtClean="0">
                <a:latin typeface="Times New Roman" pitchFamily="18" charset="0"/>
                <a:cs typeface="Times New Roman" pitchFamily="18" charset="0"/>
              </a:rPr>
              <a:t>signal </a:t>
            </a:r>
            <a:r>
              <a:rPr lang="en-US" sz="3200" spc="-20" dirty="0" smtClean="0">
                <a:latin typeface="Times New Roman" pitchFamily="18" charset="0"/>
                <a:cs typeface="Times New Roman" pitchFamily="18" charset="0"/>
              </a:rPr>
              <a:t>when bind </a:t>
            </a:r>
            <a:r>
              <a:rPr lang="en-US" sz="3200" spc="-15" dirty="0" smtClean="0">
                <a:latin typeface="Times New Roman" pitchFamily="18" charset="0"/>
                <a:cs typeface="Times New Roman" pitchFamily="18" charset="0"/>
              </a:rPr>
              <a:t>at </a:t>
            </a:r>
            <a:r>
              <a:rPr lang="en-US" sz="3200" spc="-5" dirty="0" smtClean="0">
                <a:latin typeface="Times New Roman" pitchFamily="18" charset="0"/>
                <a:cs typeface="Times New Roman" pitchFamily="18" charset="0"/>
              </a:rPr>
              <a:t>the </a:t>
            </a:r>
            <a:r>
              <a:rPr lang="en-US" sz="3200" spc="-25" dirty="0" smtClean="0">
                <a:latin typeface="Times New Roman" pitchFamily="18" charset="0"/>
                <a:cs typeface="Times New Roman" pitchFamily="18" charset="0"/>
              </a:rPr>
              <a:t>minor </a:t>
            </a:r>
            <a:r>
              <a:rPr lang="en-US" sz="3200" spc="-30" dirty="0" smtClean="0">
                <a:latin typeface="Times New Roman" pitchFamily="18" charset="0"/>
                <a:cs typeface="Times New Roman" pitchFamily="18" charset="0"/>
              </a:rPr>
              <a:t>groove </a:t>
            </a:r>
            <a:r>
              <a:rPr lang="en-US" sz="3200" spc="-15" dirty="0" smtClean="0">
                <a:latin typeface="Times New Roman" pitchFamily="18" charset="0"/>
                <a:cs typeface="Times New Roman" pitchFamily="18" charset="0"/>
              </a:rPr>
              <a:t>of </a:t>
            </a:r>
            <a:r>
              <a:rPr lang="en-US" sz="3200" spc="-10" dirty="0" smtClean="0">
                <a:latin typeface="Times New Roman" pitchFamily="18" charset="0"/>
                <a:cs typeface="Times New Roman" pitchFamily="18" charset="0"/>
              </a:rPr>
              <a:t>DNA  </a:t>
            </a:r>
            <a:r>
              <a:rPr lang="en-US" sz="3200" spc="-30" dirty="0" smtClean="0">
                <a:latin typeface="Times New Roman" pitchFamily="18" charset="0"/>
                <a:cs typeface="Times New Roman" pitchFamily="18" charset="0"/>
              </a:rPr>
              <a:t>Nonspecifically.</a:t>
            </a:r>
          </a:p>
          <a:p>
            <a:pPr marL="12700" marR="5080" algn="just">
              <a:lnSpc>
                <a:spcPct val="100000"/>
              </a:lnSpc>
              <a:spcBef>
                <a:spcPts val="20"/>
              </a:spcBef>
            </a:pPr>
            <a:r>
              <a:rPr lang="en-US" sz="3200" spc="5" dirty="0" smtClean="0">
                <a:latin typeface="Times New Roman" pitchFamily="18" charset="0"/>
                <a:cs typeface="Times New Roman" pitchFamily="18" charset="0"/>
              </a:rPr>
              <a:t>Other </a:t>
            </a:r>
            <a:r>
              <a:rPr lang="en-US" sz="3200" spc="-10" dirty="0" smtClean="0">
                <a:latin typeface="Times New Roman" pitchFamily="18" charset="0"/>
                <a:cs typeface="Times New Roman" pitchFamily="18" charset="0"/>
              </a:rPr>
              <a:t>fluorescent </a:t>
            </a:r>
            <a:r>
              <a:rPr lang="en-US" sz="3200" spc="-40" dirty="0" smtClean="0">
                <a:latin typeface="Times New Roman" pitchFamily="18" charset="0"/>
                <a:cs typeface="Times New Roman" pitchFamily="18" charset="0"/>
              </a:rPr>
              <a:t>dyes </a:t>
            </a:r>
            <a:r>
              <a:rPr lang="en-US" sz="3200" spc="-20" dirty="0" smtClean="0">
                <a:latin typeface="Times New Roman" pitchFamily="18" charset="0"/>
                <a:cs typeface="Times New Roman" pitchFamily="18" charset="0"/>
              </a:rPr>
              <a:t>like </a:t>
            </a:r>
            <a:r>
              <a:rPr lang="en-US" sz="3200" spc="-30" dirty="0" err="1" smtClean="0">
                <a:latin typeface="Times New Roman" pitchFamily="18" charset="0"/>
                <a:cs typeface="Times New Roman" pitchFamily="18" charset="0"/>
              </a:rPr>
              <a:t>Ethidium</a:t>
            </a:r>
            <a:r>
              <a:rPr lang="en-US" sz="3200" spc="-30" dirty="0" smtClean="0">
                <a:latin typeface="Times New Roman" pitchFamily="18" charset="0"/>
                <a:cs typeface="Times New Roman" pitchFamily="18" charset="0"/>
              </a:rPr>
              <a:t> </a:t>
            </a:r>
            <a:r>
              <a:rPr lang="en-US" sz="3200" spc="-35" dirty="0" smtClean="0">
                <a:latin typeface="Times New Roman" pitchFamily="18" charset="0"/>
                <a:cs typeface="Times New Roman" pitchFamily="18" charset="0"/>
              </a:rPr>
              <a:t>Bromide </a:t>
            </a:r>
            <a:r>
              <a:rPr lang="en-US" sz="3200" spc="-25" dirty="0" smtClean="0">
                <a:latin typeface="Times New Roman" pitchFamily="18" charset="0"/>
                <a:cs typeface="Times New Roman" pitchFamily="18" charset="0"/>
              </a:rPr>
              <a:t>or </a:t>
            </a:r>
            <a:r>
              <a:rPr lang="en-US" sz="3200" spc="-20" dirty="0" err="1" smtClean="0">
                <a:latin typeface="Times New Roman" pitchFamily="18" charset="0"/>
                <a:cs typeface="Times New Roman" pitchFamily="18" charset="0"/>
              </a:rPr>
              <a:t>Acridine</a:t>
            </a:r>
            <a:r>
              <a:rPr lang="en-US" sz="3200" spc="-20" dirty="0" smtClean="0">
                <a:latin typeface="Times New Roman" pitchFamily="18" charset="0"/>
                <a:cs typeface="Times New Roman" pitchFamily="18" charset="0"/>
              </a:rPr>
              <a:t> </a:t>
            </a:r>
            <a:r>
              <a:rPr lang="en-US" sz="3200" spc="-15" dirty="0" smtClean="0">
                <a:latin typeface="Times New Roman" pitchFamily="18" charset="0"/>
                <a:cs typeface="Times New Roman" pitchFamily="18" charset="0"/>
              </a:rPr>
              <a:t>Orange </a:t>
            </a:r>
            <a:r>
              <a:rPr lang="en-US" sz="3200" spc="-20" dirty="0" smtClean="0">
                <a:latin typeface="Times New Roman" pitchFamily="18" charset="0"/>
                <a:cs typeface="Times New Roman" pitchFamily="18" charset="0"/>
              </a:rPr>
              <a:t>can </a:t>
            </a:r>
            <a:r>
              <a:rPr lang="en-US" sz="3200" spc="-25" dirty="0" smtClean="0">
                <a:latin typeface="Times New Roman" pitchFamily="18" charset="0"/>
                <a:cs typeface="Times New Roman" pitchFamily="18" charset="0"/>
              </a:rPr>
              <a:t>also </a:t>
            </a:r>
            <a:r>
              <a:rPr lang="en-US" sz="3200" spc="-15" dirty="0" smtClean="0">
                <a:latin typeface="Times New Roman" pitchFamily="18" charset="0"/>
                <a:cs typeface="Times New Roman" pitchFamily="18" charset="0"/>
              </a:rPr>
              <a:t>be  </a:t>
            </a:r>
            <a:r>
              <a:rPr lang="en-US" sz="3200" spc="-35" dirty="0" smtClean="0">
                <a:latin typeface="Times New Roman" pitchFamily="18" charset="0"/>
                <a:cs typeface="Times New Roman" pitchFamily="18" charset="0"/>
              </a:rPr>
              <a:t>Used </a:t>
            </a:r>
            <a:r>
              <a:rPr lang="en-US" sz="3200" spc="-10" dirty="0" smtClean="0">
                <a:latin typeface="Times New Roman" pitchFamily="18" charset="0"/>
                <a:cs typeface="Times New Roman" pitchFamily="18" charset="0"/>
              </a:rPr>
              <a:t>but </a:t>
            </a:r>
            <a:r>
              <a:rPr lang="en-US" sz="3200" spc="-85" dirty="0" smtClean="0">
                <a:latin typeface="Times New Roman" pitchFamily="18" charset="0"/>
                <a:cs typeface="Times New Roman" pitchFamily="18" charset="0"/>
              </a:rPr>
              <a:t>SYBR </a:t>
            </a:r>
            <a:r>
              <a:rPr lang="en-US" sz="3200" spc="-30" dirty="0" smtClean="0">
                <a:latin typeface="Times New Roman" pitchFamily="18" charset="0"/>
                <a:cs typeface="Times New Roman" pitchFamily="18" charset="0"/>
              </a:rPr>
              <a:t>Green </a:t>
            </a:r>
            <a:r>
              <a:rPr lang="en-US" sz="3200" spc="-35" dirty="0" smtClean="0">
                <a:latin typeface="Times New Roman" pitchFamily="18" charset="0"/>
                <a:cs typeface="Times New Roman" pitchFamily="18" charset="0"/>
              </a:rPr>
              <a:t>is </a:t>
            </a:r>
            <a:r>
              <a:rPr lang="en-US" sz="3200" spc="-20" dirty="0" smtClean="0">
                <a:latin typeface="Times New Roman" pitchFamily="18" charset="0"/>
                <a:cs typeface="Times New Roman" pitchFamily="18" charset="0"/>
              </a:rPr>
              <a:t>better </a:t>
            </a:r>
            <a:r>
              <a:rPr lang="en-US" sz="3200" spc="-25" dirty="0" smtClean="0">
                <a:latin typeface="Times New Roman" pitchFamily="18" charset="0"/>
                <a:cs typeface="Times New Roman" pitchFamily="18" charset="0"/>
              </a:rPr>
              <a:t>used </a:t>
            </a:r>
            <a:r>
              <a:rPr lang="en-US" sz="3200" spc="-30" dirty="0" smtClean="0">
                <a:latin typeface="Times New Roman" pitchFamily="18" charset="0"/>
                <a:cs typeface="Times New Roman" pitchFamily="18" charset="0"/>
              </a:rPr>
              <a:t>for </a:t>
            </a:r>
            <a:r>
              <a:rPr lang="en-US" sz="3200" spc="-20" dirty="0" smtClean="0">
                <a:latin typeface="Times New Roman" pitchFamily="18" charset="0"/>
                <a:cs typeface="Times New Roman" pitchFamily="18" charset="0"/>
              </a:rPr>
              <a:t>its higher </a:t>
            </a:r>
            <a:r>
              <a:rPr lang="en-US" sz="3200" spc="-25" dirty="0" smtClean="0">
                <a:latin typeface="Times New Roman" pitchFamily="18" charset="0"/>
                <a:cs typeface="Times New Roman" pitchFamily="18" charset="0"/>
              </a:rPr>
              <a:t>signal</a:t>
            </a:r>
            <a:r>
              <a:rPr lang="en-US" sz="3200" spc="95" dirty="0" smtClean="0">
                <a:latin typeface="Times New Roman" pitchFamily="18" charset="0"/>
                <a:cs typeface="Times New Roman" pitchFamily="18" charset="0"/>
              </a:rPr>
              <a:t> </a:t>
            </a:r>
            <a:r>
              <a:rPr lang="en-US" sz="3200" spc="-35" dirty="0" smtClean="0">
                <a:latin typeface="Times New Roman" pitchFamily="18" charset="0"/>
                <a:cs typeface="Times New Roman" pitchFamily="18" charset="0"/>
              </a:rPr>
              <a:t>intensity.</a:t>
            </a:r>
            <a:endParaRPr lang="en-US" sz="3200" dirty="0">
              <a:latin typeface="Times New Roman" pitchFamily="18" charset="0"/>
              <a:cs typeface="Times New Roman" pitchFamily="18" charset="0"/>
            </a:endParaRPr>
          </a:p>
        </p:txBody>
      </p:sp>
      <p:sp>
        <p:nvSpPr>
          <p:cNvPr id="3" name="Rectangle 2"/>
          <p:cNvSpPr/>
          <p:nvPr/>
        </p:nvSpPr>
        <p:spPr>
          <a:xfrm>
            <a:off x="381000" y="285750"/>
            <a:ext cx="5210991" cy="707886"/>
          </a:xfrm>
          <a:prstGeom prst="rect">
            <a:avLst/>
          </a:prstGeom>
        </p:spPr>
        <p:txBody>
          <a:bodyPr wrap="square">
            <a:spAutoFit/>
          </a:bodyPr>
          <a:lstStyle/>
          <a:p>
            <a:pPr marL="497205">
              <a:lnSpc>
                <a:spcPct val="100000"/>
              </a:lnSpc>
              <a:spcBef>
                <a:spcPts val="100"/>
              </a:spcBef>
            </a:pPr>
            <a:r>
              <a:rPr lang="en-US" sz="4000" b="1" spc="-75" dirty="0" smtClean="0">
                <a:solidFill>
                  <a:srgbClr val="CC0099"/>
                </a:solidFill>
                <a:latin typeface="Times New Roman" pitchFamily="18" charset="0"/>
                <a:cs typeface="Times New Roman" pitchFamily="18" charset="0"/>
              </a:rPr>
              <a:t>SYBR</a:t>
            </a:r>
            <a:r>
              <a:rPr lang="en-US" sz="4000" b="1" spc="-35" dirty="0" smtClean="0">
                <a:solidFill>
                  <a:srgbClr val="CC0099"/>
                </a:solidFill>
                <a:latin typeface="Times New Roman" pitchFamily="18" charset="0"/>
                <a:cs typeface="Times New Roman" pitchFamily="18" charset="0"/>
              </a:rPr>
              <a:t> </a:t>
            </a:r>
            <a:r>
              <a:rPr lang="en-US" sz="4000" b="1" spc="45" dirty="0" smtClean="0">
                <a:solidFill>
                  <a:srgbClr val="CC0099"/>
                </a:solidFill>
                <a:latin typeface="Times New Roman" pitchFamily="18" charset="0"/>
                <a:cs typeface="Times New Roman" pitchFamily="18" charset="0"/>
              </a:rPr>
              <a:t>Green: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
          <p:cNvSpPr/>
          <p:nvPr/>
        </p:nvSpPr>
        <p:spPr>
          <a:xfrm>
            <a:off x="304800" y="1352550"/>
            <a:ext cx="2590800" cy="2667000"/>
          </a:xfrm>
          <a:prstGeom prst="rect">
            <a:avLst/>
          </a:prstGeom>
          <a:blipFill>
            <a:blip r:embed="rId2" cstate="print"/>
            <a:stretch>
              <a:fillRect/>
            </a:stretch>
          </a:blipFill>
        </p:spPr>
        <p:txBody>
          <a:bodyPr wrap="square" lIns="0" tIns="0" rIns="0" bIns="0" rtlCol="0"/>
          <a:lstStyle/>
          <a:p>
            <a:endParaRPr/>
          </a:p>
        </p:txBody>
      </p:sp>
      <p:grpSp>
        <p:nvGrpSpPr>
          <p:cNvPr id="3" name="object 10"/>
          <p:cNvGrpSpPr/>
          <p:nvPr/>
        </p:nvGrpSpPr>
        <p:grpSpPr>
          <a:xfrm>
            <a:off x="3505200" y="1352550"/>
            <a:ext cx="4785995" cy="2819400"/>
            <a:chOff x="3416300" y="1816100"/>
            <a:chExt cx="5090795" cy="2768600"/>
          </a:xfrm>
        </p:grpSpPr>
        <p:sp>
          <p:nvSpPr>
            <p:cNvPr id="4" name="object 11"/>
            <p:cNvSpPr/>
            <p:nvPr/>
          </p:nvSpPr>
          <p:spPr>
            <a:xfrm>
              <a:off x="3429000" y="1828800"/>
              <a:ext cx="5077840" cy="2743200"/>
            </a:xfrm>
            <a:prstGeom prst="rect">
              <a:avLst/>
            </a:prstGeom>
            <a:blipFill>
              <a:blip r:embed="rId3" cstate="print"/>
              <a:stretch>
                <a:fillRect/>
              </a:stretch>
            </a:blipFill>
          </p:spPr>
          <p:txBody>
            <a:bodyPr wrap="square" lIns="0" tIns="0" rIns="0" bIns="0" rtlCol="0"/>
            <a:lstStyle/>
            <a:p>
              <a:endParaRPr/>
            </a:p>
          </p:txBody>
        </p:sp>
        <p:sp>
          <p:nvSpPr>
            <p:cNvPr id="5" name="object 12"/>
            <p:cNvSpPr/>
            <p:nvPr/>
          </p:nvSpPr>
          <p:spPr>
            <a:xfrm>
              <a:off x="3429000" y="1828800"/>
              <a:ext cx="5029200" cy="2743200"/>
            </a:xfrm>
            <a:custGeom>
              <a:avLst/>
              <a:gdLst/>
              <a:ahLst/>
              <a:cxnLst/>
              <a:rect l="l" t="t" r="r" b="b"/>
              <a:pathLst>
                <a:path w="5029200" h="2743200">
                  <a:moveTo>
                    <a:pt x="0" y="2743200"/>
                  </a:moveTo>
                  <a:lnTo>
                    <a:pt x="5029200" y="2743200"/>
                  </a:lnTo>
                  <a:lnTo>
                    <a:pt x="5029200" y="0"/>
                  </a:lnTo>
                  <a:lnTo>
                    <a:pt x="0" y="0"/>
                  </a:lnTo>
                  <a:lnTo>
                    <a:pt x="0" y="2743200"/>
                  </a:lnTo>
                  <a:close/>
                </a:path>
              </a:pathLst>
            </a:custGeom>
            <a:ln w="25400">
              <a:solidFill>
                <a:srgbClr val="000000"/>
              </a:solidFill>
            </a:ln>
          </p:spPr>
          <p:txBody>
            <a:bodyPr wrap="square" lIns="0" tIns="0" rIns="0" bIns="0" rtlCol="0"/>
            <a:lstStyle/>
            <a:p>
              <a:endParaRPr/>
            </a:p>
          </p:txBody>
        </p:sp>
      </p:grpSp>
      <p:sp>
        <p:nvSpPr>
          <p:cNvPr id="6" name="Rectangle 5"/>
          <p:cNvSpPr/>
          <p:nvPr/>
        </p:nvSpPr>
        <p:spPr>
          <a:xfrm>
            <a:off x="457200" y="3943350"/>
            <a:ext cx="8305800" cy="1090042"/>
          </a:xfrm>
          <a:prstGeom prst="rect">
            <a:avLst/>
          </a:prstGeom>
        </p:spPr>
        <p:txBody>
          <a:bodyPr wrap="square">
            <a:spAutoFit/>
          </a:bodyPr>
          <a:lstStyle/>
          <a:p>
            <a:pPr marL="773430">
              <a:lnSpc>
                <a:spcPct val="100000"/>
              </a:lnSpc>
              <a:spcBef>
                <a:spcPts val="95"/>
              </a:spcBef>
            </a:pPr>
            <a:endParaRPr lang="en-US" sz="1600" spc="-85" dirty="0" smtClean="0">
              <a:latin typeface="Georgia"/>
              <a:cs typeface="Georgia"/>
            </a:endParaRPr>
          </a:p>
          <a:p>
            <a:pPr marL="773430">
              <a:lnSpc>
                <a:spcPct val="100000"/>
              </a:lnSpc>
              <a:spcBef>
                <a:spcPts val="95"/>
              </a:spcBef>
            </a:pPr>
            <a:r>
              <a:rPr lang="en-US" spc="-85" dirty="0" smtClean="0">
                <a:latin typeface="Times New Roman" pitchFamily="18" charset="0"/>
                <a:cs typeface="Times New Roman" pitchFamily="18" charset="0"/>
              </a:rPr>
              <a:t>SYBR</a:t>
            </a:r>
            <a:r>
              <a:rPr lang="en-US" spc="15" dirty="0" smtClean="0">
                <a:latin typeface="Times New Roman" pitchFamily="18" charset="0"/>
                <a:cs typeface="Times New Roman" pitchFamily="18" charset="0"/>
              </a:rPr>
              <a:t> </a:t>
            </a:r>
            <a:r>
              <a:rPr lang="en-US" spc="-30" dirty="0" smtClean="0">
                <a:latin typeface="Times New Roman" pitchFamily="18" charset="0"/>
                <a:cs typeface="Times New Roman" pitchFamily="18" charset="0"/>
              </a:rPr>
              <a:t>Green</a:t>
            </a:r>
            <a:endParaRPr lang="en-US" dirty="0" smtClean="0">
              <a:latin typeface="Times New Roman" pitchFamily="18" charset="0"/>
              <a:cs typeface="Times New Roman" pitchFamily="18" charset="0"/>
            </a:endParaRPr>
          </a:p>
          <a:p>
            <a:pPr marL="12700">
              <a:lnSpc>
                <a:spcPts val="1789"/>
              </a:lnSpc>
            </a:pPr>
            <a:r>
              <a:rPr lang="en-US" spc="-30" dirty="0" smtClean="0">
                <a:latin typeface="Times New Roman" pitchFamily="18" charset="0"/>
                <a:cs typeface="Times New Roman" pitchFamily="18" charset="0"/>
              </a:rPr>
              <a:t>(Blinded </a:t>
            </a:r>
            <a:r>
              <a:rPr lang="en-US" spc="-15" dirty="0" smtClean="0">
                <a:latin typeface="Times New Roman" pitchFamily="18" charset="0"/>
                <a:cs typeface="Times New Roman" pitchFamily="18" charset="0"/>
              </a:rPr>
              <a:t>at </a:t>
            </a:r>
            <a:r>
              <a:rPr lang="en-US" spc="-5" dirty="0" smtClean="0">
                <a:latin typeface="Times New Roman" pitchFamily="18" charset="0"/>
                <a:cs typeface="Times New Roman" pitchFamily="18" charset="0"/>
              </a:rPr>
              <a:t>the </a:t>
            </a:r>
            <a:r>
              <a:rPr lang="en-US" spc="-30" dirty="0" smtClean="0">
                <a:latin typeface="Times New Roman" pitchFamily="18" charset="0"/>
                <a:cs typeface="Times New Roman" pitchFamily="18" charset="0"/>
              </a:rPr>
              <a:t>minor</a:t>
            </a:r>
            <a:r>
              <a:rPr lang="en-US" spc="-60" dirty="0" smtClean="0">
                <a:latin typeface="Times New Roman" pitchFamily="18" charset="0"/>
                <a:cs typeface="Times New Roman" pitchFamily="18" charset="0"/>
              </a:rPr>
              <a:t> </a:t>
            </a:r>
            <a:r>
              <a:rPr lang="en-US" spc="-35" dirty="0" smtClean="0">
                <a:latin typeface="Times New Roman" pitchFamily="18" charset="0"/>
                <a:cs typeface="Times New Roman" pitchFamily="18" charset="0"/>
              </a:rPr>
              <a:t>Groove)                     </a:t>
            </a:r>
            <a:r>
              <a:rPr lang="en-US" spc="-25" dirty="0" smtClean="0">
                <a:latin typeface="Times New Roman" pitchFamily="18" charset="0"/>
                <a:cs typeface="Times New Roman" pitchFamily="18" charset="0"/>
              </a:rPr>
              <a:t>Compare </a:t>
            </a:r>
            <a:r>
              <a:rPr lang="en-US" spc="-15" dirty="0" smtClean="0">
                <a:latin typeface="Times New Roman" pitchFamily="18" charset="0"/>
                <a:cs typeface="Times New Roman" pitchFamily="18" charset="0"/>
              </a:rPr>
              <a:t>of </a:t>
            </a:r>
            <a:r>
              <a:rPr lang="en-US" spc="-10" dirty="0" smtClean="0">
                <a:latin typeface="Times New Roman" pitchFamily="18" charset="0"/>
                <a:cs typeface="Times New Roman" pitchFamily="18" charset="0"/>
              </a:rPr>
              <a:t>fluorescent </a:t>
            </a:r>
            <a:r>
              <a:rPr lang="en-US" spc="-25" dirty="0" smtClean="0">
                <a:latin typeface="Times New Roman" pitchFamily="18" charset="0"/>
                <a:cs typeface="Times New Roman" pitchFamily="18" charset="0"/>
              </a:rPr>
              <a:t>signal </a:t>
            </a:r>
            <a:r>
              <a:rPr lang="en-US" spc="-15" dirty="0" smtClean="0">
                <a:latin typeface="Times New Roman" pitchFamily="18" charset="0"/>
                <a:cs typeface="Times New Roman" pitchFamily="18" charset="0"/>
              </a:rPr>
              <a:t>obtained </a:t>
            </a:r>
          </a:p>
          <a:p>
            <a:pPr marL="12700">
              <a:lnSpc>
                <a:spcPts val="1789"/>
              </a:lnSpc>
            </a:pPr>
            <a:r>
              <a:rPr lang="en-US" spc="-15" dirty="0" smtClean="0">
                <a:latin typeface="Times New Roman" pitchFamily="18" charset="0"/>
                <a:cs typeface="Times New Roman" pitchFamily="18" charset="0"/>
              </a:rPr>
              <a:t>                                                                   </a:t>
            </a:r>
            <a:r>
              <a:rPr lang="en-US" spc="-35" dirty="0" smtClean="0">
                <a:latin typeface="Times New Roman" pitchFamily="18" charset="0"/>
                <a:cs typeface="Times New Roman" pitchFamily="18" charset="0"/>
              </a:rPr>
              <a:t>from </a:t>
            </a:r>
            <a:r>
              <a:rPr lang="en-US" spc="-25" dirty="0" smtClean="0">
                <a:latin typeface="Times New Roman" pitchFamily="18" charset="0"/>
                <a:cs typeface="Times New Roman" pitchFamily="18" charset="0"/>
              </a:rPr>
              <a:t>different </a:t>
            </a:r>
            <a:r>
              <a:rPr lang="en-US" spc="-10" dirty="0" smtClean="0">
                <a:latin typeface="Times New Roman" pitchFamily="18" charset="0"/>
                <a:cs typeface="Times New Roman" pitchFamily="18" charset="0"/>
              </a:rPr>
              <a:t>DNA </a:t>
            </a:r>
            <a:r>
              <a:rPr lang="en-US" spc="-20" dirty="0" smtClean="0">
                <a:latin typeface="Times New Roman" pitchFamily="18" charset="0"/>
                <a:cs typeface="Times New Roman" pitchFamily="18" charset="0"/>
              </a:rPr>
              <a:t>binding</a:t>
            </a:r>
            <a:r>
              <a:rPr lang="en-US" dirty="0" smtClean="0">
                <a:latin typeface="Times New Roman" pitchFamily="18" charset="0"/>
                <a:cs typeface="Times New Roman" pitchFamily="18" charset="0"/>
              </a:rPr>
              <a:t> </a:t>
            </a:r>
            <a:r>
              <a:rPr lang="en-US" spc="-40" dirty="0" smtClean="0">
                <a:latin typeface="Times New Roman" pitchFamily="18" charset="0"/>
                <a:cs typeface="Times New Roman" pitchFamily="18" charset="0"/>
              </a:rPr>
              <a:t>dyes</a:t>
            </a:r>
            <a:endParaRPr lang="en-US"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79089"/>
            <a:ext cx="8686800" cy="3323987"/>
          </a:xfrm>
          <a:prstGeom prst="rect">
            <a:avLst/>
          </a:prstGeom>
        </p:spPr>
        <p:txBody>
          <a:bodyPr wrap="square">
            <a:spAutoFit/>
          </a:bodyPr>
          <a:lstStyle/>
          <a:p>
            <a:pPr marL="12700" marR="5080">
              <a:lnSpc>
                <a:spcPct val="100000"/>
              </a:lnSpc>
              <a:spcBef>
                <a:spcPts val="100"/>
              </a:spcBef>
            </a:pPr>
            <a:r>
              <a:rPr lang="en-US" sz="3000" spc="-95" dirty="0" smtClean="0">
                <a:latin typeface="Times New Roman" pitchFamily="18" charset="0"/>
                <a:cs typeface="Times New Roman" pitchFamily="18" charset="0"/>
              </a:rPr>
              <a:t>SYBR </a:t>
            </a:r>
            <a:r>
              <a:rPr lang="en-US" sz="3000" spc="-30" dirty="0" smtClean="0">
                <a:latin typeface="Times New Roman" pitchFamily="18" charset="0"/>
                <a:cs typeface="Times New Roman" pitchFamily="18" charset="0"/>
              </a:rPr>
              <a:t>Green </a:t>
            </a:r>
            <a:r>
              <a:rPr lang="en-US" sz="3000" spc="-40" dirty="0" smtClean="0">
                <a:latin typeface="Times New Roman" pitchFamily="18" charset="0"/>
                <a:cs typeface="Times New Roman" pitchFamily="18" charset="0"/>
              </a:rPr>
              <a:t>is </a:t>
            </a:r>
            <a:r>
              <a:rPr lang="en-US" sz="3000" spc="-15" dirty="0" smtClean="0">
                <a:latin typeface="Times New Roman" pitchFamily="18" charset="0"/>
                <a:cs typeface="Times New Roman" pitchFamily="18" charset="0"/>
              </a:rPr>
              <a:t>better </a:t>
            </a:r>
            <a:r>
              <a:rPr lang="en-US" sz="3000" spc="-5" dirty="0" smtClean="0">
                <a:latin typeface="Times New Roman" pitchFamily="18" charset="0"/>
                <a:cs typeface="Times New Roman" pitchFamily="18" charset="0"/>
              </a:rPr>
              <a:t>then </a:t>
            </a:r>
            <a:r>
              <a:rPr lang="en-US" sz="3000" dirty="0" smtClean="0">
                <a:latin typeface="Times New Roman" pitchFamily="18" charset="0"/>
                <a:cs typeface="Times New Roman" pitchFamily="18" charset="0"/>
              </a:rPr>
              <a:t>the </a:t>
            </a:r>
            <a:r>
              <a:rPr lang="en-US" sz="3000" spc="-45" dirty="0" err="1" smtClean="0">
                <a:latin typeface="Times New Roman" pitchFamily="18" charset="0"/>
                <a:cs typeface="Times New Roman" pitchFamily="18" charset="0"/>
              </a:rPr>
              <a:t>Taqman</a:t>
            </a:r>
            <a:r>
              <a:rPr lang="en-US" sz="3000" spc="-45" dirty="0" smtClean="0">
                <a:latin typeface="Times New Roman" pitchFamily="18" charset="0"/>
                <a:cs typeface="Times New Roman" pitchFamily="18" charset="0"/>
              </a:rPr>
              <a:t> </a:t>
            </a:r>
            <a:r>
              <a:rPr lang="en-US" sz="3000" spc="-30" dirty="0" smtClean="0">
                <a:latin typeface="Times New Roman" pitchFamily="18" charset="0"/>
                <a:cs typeface="Times New Roman" pitchFamily="18" charset="0"/>
              </a:rPr>
              <a:t>Probe </a:t>
            </a:r>
            <a:r>
              <a:rPr lang="en-US" sz="3000" spc="-50" dirty="0" smtClean="0">
                <a:latin typeface="Times New Roman" pitchFamily="18" charset="0"/>
                <a:cs typeface="Times New Roman" pitchFamily="18" charset="0"/>
              </a:rPr>
              <a:t>as </a:t>
            </a:r>
            <a:r>
              <a:rPr lang="en-US" sz="3000" spc="-5" dirty="0" smtClean="0">
                <a:latin typeface="Times New Roman" pitchFamily="18" charset="0"/>
                <a:cs typeface="Times New Roman" pitchFamily="18" charset="0"/>
              </a:rPr>
              <a:t>it </a:t>
            </a:r>
            <a:r>
              <a:rPr lang="en-US" sz="3000" spc="-20" dirty="0" smtClean="0">
                <a:latin typeface="Times New Roman" pitchFamily="18" charset="0"/>
                <a:cs typeface="Times New Roman" pitchFamily="18" charset="0"/>
              </a:rPr>
              <a:t>can </a:t>
            </a:r>
            <a:r>
              <a:rPr lang="en-US" sz="3000" spc="-30" dirty="0" smtClean="0">
                <a:latin typeface="Times New Roman" pitchFamily="18" charset="0"/>
                <a:cs typeface="Times New Roman" pitchFamily="18" charset="0"/>
              </a:rPr>
              <a:t>provide </a:t>
            </a:r>
            <a:r>
              <a:rPr lang="en-US" sz="3000" dirty="0" smtClean="0">
                <a:latin typeface="Times New Roman" pitchFamily="18" charset="0"/>
                <a:cs typeface="Times New Roman" pitchFamily="18" charset="0"/>
              </a:rPr>
              <a:t>the </a:t>
            </a:r>
            <a:r>
              <a:rPr lang="en-US" sz="3000" spc="-25" dirty="0" smtClean="0">
                <a:latin typeface="Times New Roman" pitchFamily="18" charset="0"/>
                <a:cs typeface="Times New Roman" pitchFamily="18" charset="0"/>
              </a:rPr>
              <a:t>information  </a:t>
            </a:r>
            <a:r>
              <a:rPr lang="en-US" sz="3000" spc="-10" dirty="0" smtClean="0">
                <a:latin typeface="Times New Roman" pitchFamily="18" charset="0"/>
                <a:cs typeface="Times New Roman" pitchFamily="18" charset="0"/>
              </a:rPr>
              <a:t>about</a:t>
            </a:r>
            <a:r>
              <a:rPr lang="en-US" sz="3000" spc="-85" dirty="0" smtClean="0">
                <a:latin typeface="Times New Roman" pitchFamily="18" charset="0"/>
                <a:cs typeface="Times New Roman" pitchFamily="18" charset="0"/>
              </a:rPr>
              <a:t> </a:t>
            </a:r>
            <a:r>
              <a:rPr lang="en-US" sz="3000" spc="-15" dirty="0" smtClean="0">
                <a:latin typeface="Times New Roman" pitchFamily="18" charset="0"/>
                <a:cs typeface="Times New Roman" pitchFamily="18" charset="0"/>
              </a:rPr>
              <a:t>each</a:t>
            </a:r>
            <a:r>
              <a:rPr lang="en-US" sz="3000" spc="-65" dirty="0" smtClean="0">
                <a:latin typeface="Times New Roman" pitchFamily="18" charset="0"/>
                <a:cs typeface="Times New Roman" pitchFamily="18" charset="0"/>
              </a:rPr>
              <a:t> </a:t>
            </a:r>
            <a:r>
              <a:rPr lang="en-US" sz="3000" spc="-15" dirty="0" smtClean="0">
                <a:latin typeface="Times New Roman" pitchFamily="18" charset="0"/>
                <a:cs typeface="Times New Roman" pitchFamily="18" charset="0"/>
              </a:rPr>
              <a:t>cycle</a:t>
            </a:r>
            <a:r>
              <a:rPr lang="en-US" sz="3000" spc="-80" dirty="0" smtClean="0">
                <a:latin typeface="Times New Roman" pitchFamily="18" charset="0"/>
                <a:cs typeface="Times New Roman" pitchFamily="18" charset="0"/>
              </a:rPr>
              <a:t> </a:t>
            </a:r>
            <a:r>
              <a:rPr lang="en-US" sz="3000" spc="-50" dirty="0" smtClean="0">
                <a:latin typeface="Times New Roman" pitchFamily="18" charset="0"/>
                <a:cs typeface="Times New Roman" pitchFamily="18" charset="0"/>
              </a:rPr>
              <a:t>as</a:t>
            </a:r>
            <a:r>
              <a:rPr lang="en-US" sz="3000" spc="-70" dirty="0" smtClean="0">
                <a:latin typeface="Times New Roman" pitchFamily="18" charset="0"/>
                <a:cs typeface="Times New Roman" pitchFamily="18" charset="0"/>
              </a:rPr>
              <a:t> </a:t>
            </a:r>
            <a:r>
              <a:rPr lang="en-US" sz="3000" spc="-25" dirty="0" smtClean="0">
                <a:latin typeface="Times New Roman" pitchFamily="18" charset="0"/>
                <a:cs typeface="Times New Roman" pitchFamily="18" charset="0"/>
              </a:rPr>
              <a:t>well</a:t>
            </a:r>
            <a:r>
              <a:rPr lang="en-US" sz="3000" spc="-40" dirty="0" smtClean="0">
                <a:latin typeface="Times New Roman" pitchFamily="18" charset="0"/>
                <a:cs typeface="Times New Roman" pitchFamily="18" charset="0"/>
              </a:rPr>
              <a:t> </a:t>
            </a:r>
            <a:r>
              <a:rPr lang="en-US" sz="3000" spc="-50" dirty="0" smtClean="0">
                <a:latin typeface="Times New Roman" pitchFamily="18" charset="0"/>
                <a:cs typeface="Times New Roman" pitchFamily="18" charset="0"/>
              </a:rPr>
              <a:t>as</a:t>
            </a:r>
            <a:r>
              <a:rPr lang="en-US" sz="3000" spc="-75" dirty="0" smtClean="0">
                <a:latin typeface="Times New Roman" pitchFamily="18" charset="0"/>
                <a:cs typeface="Times New Roman" pitchFamily="18" charset="0"/>
              </a:rPr>
              <a:t> </a:t>
            </a:r>
            <a:r>
              <a:rPr lang="en-US" sz="3000" spc="-10" dirty="0" smtClean="0">
                <a:latin typeface="Times New Roman" pitchFamily="18" charset="0"/>
                <a:cs typeface="Times New Roman" pitchFamily="18" charset="0"/>
              </a:rPr>
              <a:t>about</a:t>
            </a:r>
            <a:r>
              <a:rPr lang="en-US" sz="3000" spc="-5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the</a:t>
            </a:r>
            <a:r>
              <a:rPr lang="en-US" sz="3000" spc="-30" dirty="0" smtClean="0">
                <a:latin typeface="Times New Roman" pitchFamily="18" charset="0"/>
                <a:cs typeface="Times New Roman" pitchFamily="18" charset="0"/>
              </a:rPr>
              <a:t> </a:t>
            </a:r>
            <a:r>
              <a:rPr lang="en-US" sz="3000" spc="-15" dirty="0" smtClean="0">
                <a:latin typeface="Times New Roman" pitchFamily="18" charset="0"/>
                <a:cs typeface="Times New Roman" pitchFamily="18" charset="0"/>
              </a:rPr>
              <a:t>melting</a:t>
            </a:r>
            <a:r>
              <a:rPr lang="en-US" sz="3000" spc="15" dirty="0" smtClean="0">
                <a:latin typeface="Times New Roman" pitchFamily="18" charset="0"/>
                <a:cs typeface="Times New Roman" pitchFamily="18" charset="0"/>
              </a:rPr>
              <a:t> </a:t>
            </a:r>
            <a:r>
              <a:rPr lang="en-US" sz="3000" spc="-25" dirty="0" smtClean="0">
                <a:latin typeface="Times New Roman" pitchFamily="18" charset="0"/>
                <a:cs typeface="Times New Roman" pitchFamily="18" charset="0"/>
              </a:rPr>
              <a:t>temperature</a:t>
            </a:r>
            <a:r>
              <a:rPr lang="en-US" sz="3000" spc="-65" dirty="0" smtClean="0">
                <a:latin typeface="Times New Roman" pitchFamily="18" charset="0"/>
                <a:cs typeface="Times New Roman" pitchFamily="18" charset="0"/>
              </a:rPr>
              <a:t> </a:t>
            </a:r>
            <a:r>
              <a:rPr lang="en-US" sz="3000" spc="-5" dirty="0" smtClean="0">
                <a:latin typeface="Times New Roman" pitchFamily="18" charset="0"/>
                <a:cs typeface="Times New Roman" pitchFamily="18" charset="0"/>
              </a:rPr>
              <a:t>that</a:t>
            </a:r>
            <a:r>
              <a:rPr lang="en-US" sz="3000" spc="-25" dirty="0" smtClean="0">
                <a:latin typeface="Times New Roman" pitchFamily="18" charset="0"/>
                <a:cs typeface="Times New Roman" pitchFamily="18" charset="0"/>
              </a:rPr>
              <a:t> </a:t>
            </a:r>
            <a:r>
              <a:rPr lang="en-US" sz="3000" spc="-40" dirty="0" smtClean="0">
                <a:latin typeface="Times New Roman" pitchFamily="18" charset="0"/>
                <a:cs typeface="Times New Roman" pitchFamily="18" charset="0"/>
              </a:rPr>
              <a:t>is</a:t>
            </a:r>
            <a:r>
              <a:rPr lang="en-US" sz="3000" spc="-25" dirty="0" smtClean="0">
                <a:latin typeface="Times New Roman" pitchFamily="18" charset="0"/>
                <a:cs typeface="Times New Roman" pitchFamily="18" charset="0"/>
              </a:rPr>
              <a:t> </a:t>
            </a:r>
            <a:r>
              <a:rPr lang="en-US" sz="3000" spc="-5" dirty="0" smtClean="0">
                <a:latin typeface="Times New Roman" pitchFamily="18" charset="0"/>
                <a:cs typeface="Times New Roman" pitchFamily="18" charset="0"/>
              </a:rPr>
              <a:t>not</a:t>
            </a:r>
            <a:r>
              <a:rPr lang="en-US" sz="3000" spc="-50" dirty="0" smtClean="0">
                <a:latin typeface="Times New Roman" pitchFamily="18" charset="0"/>
                <a:cs typeface="Times New Roman" pitchFamily="18" charset="0"/>
              </a:rPr>
              <a:t> </a:t>
            </a:r>
            <a:r>
              <a:rPr lang="en-US" sz="3000" spc="-15" dirty="0" smtClean="0">
                <a:latin typeface="Times New Roman" pitchFamily="18" charset="0"/>
                <a:cs typeface="Times New Roman" pitchFamily="18" charset="0"/>
              </a:rPr>
              <a:t>obtained</a:t>
            </a:r>
            <a:r>
              <a:rPr lang="en-US" sz="3000" spc="20" dirty="0" smtClean="0">
                <a:latin typeface="Times New Roman" pitchFamily="18" charset="0"/>
                <a:cs typeface="Times New Roman" pitchFamily="18" charset="0"/>
              </a:rPr>
              <a:t> </a:t>
            </a:r>
            <a:r>
              <a:rPr lang="en-US" sz="3000" spc="-20" dirty="0" smtClean="0">
                <a:latin typeface="Times New Roman" pitchFamily="18" charset="0"/>
                <a:cs typeface="Times New Roman" pitchFamily="18" charset="0"/>
              </a:rPr>
              <a:t>by  </a:t>
            </a:r>
            <a:r>
              <a:rPr lang="en-US" sz="3000" spc="-45" dirty="0" err="1" smtClean="0">
                <a:latin typeface="Times New Roman" pitchFamily="18" charset="0"/>
                <a:cs typeface="Times New Roman" pitchFamily="18" charset="0"/>
              </a:rPr>
              <a:t>Taqman</a:t>
            </a:r>
            <a:r>
              <a:rPr lang="en-US" sz="3000" spc="-60" dirty="0" smtClean="0">
                <a:latin typeface="Times New Roman" pitchFamily="18" charset="0"/>
                <a:cs typeface="Times New Roman" pitchFamily="18" charset="0"/>
              </a:rPr>
              <a:t> </a:t>
            </a:r>
            <a:r>
              <a:rPr lang="en-US" sz="3000" spc="-25" dirty="0" err="1" smtClean="0">
                <a:latin typeface="Times New Roman" pitchFamily="18" charset="0"/>
                <a:cs typeface="Times New Roman" pitchFamily="18" charset="0"/>
              </a:rPr>
              <a:t>probe.</a:t>
            </a:r>
            <a:r>
              <a:rPr lang="en-US" sz="3000" spc="-35" dirty="0" err="1" smtClean="0">
                <a:latin typeface="Times New Roman" pitchFamily="18" charset="0"/>
                <a:cs typeface="Times New Roman" pitchFamily="18" charset="0"/>
              </a:rPr>
              <a:t>But</a:t>
            </a:r>
            <a:r>
              <a:rPr lang="en-US" sz="3000" spc="-35" dirty="0" smtClean="0">
                <a:latin typeface="Times New Roman" pitchFamily="18" charset="0"/>
                <a:cs typeface="Times New Roman" pitchFamily="18" charset="0"/>
              </a:rPr>
              <a:t> </a:t>
            </a:r>
            <a:r>
              <a:rPr lang="en-US" sz="3000" spc="-5" dirty="0" smtClean="0">
                <a:latin typeface="Times New Roman" pitchFamily="18" charset="0"/>
                <a:cs typeface="Times New Roman" pitchFamily="18" charset="0"/>
              </a:rPr>
              <a:t>it </a:t>
            </a:r>
            <a:r>
              <a:rPr lang="en-US" sz="3000" spc="-35" dirty="0" smtClean="0">
                <a:latin typeface="Times New Roman" pitchFamily="18" charset="0"/>
                <a:cs typeface="Times New Roman" pitchFamily="18" charset="0"/>
              </a:rPr>
              <a:t>suffer for </a:t>
            </a:r>
            <a:r>
              <a:rPr lang="en-US" sz="3000" dirty="0" smtClean="0">
                <a:latin typeface="Times New Roman" pitchFamily="18" charset="0"/>
                <a:cs typeface="Times New Roman" pitchFamily="18" charset="0"/>
              </a:rPr>
              <a:t>the </a:t>
            </a:r>
            <a:r>
              <a:rPr lang="en-US" sz="3000" spc="-30" dirty="0" smtClean="0">
                <a:latin typeface="Times New Roman" pitchFamily="18" charset="0"/>
                <a:cs typeface="Times New Roman" pitchFamily="18" charset="0"/>
              </a:rPr>
              <a:t>disadvantage </a:t>
            </a:r>
            <a:r>
              <a:rPr lang="en-US" sz="3000" spc="-15" dirty="0" smtClean="0">
                <a:latin typeface="Times New Roman" pitchFamily="18" charset="0"/>
                <a:cs typeface="Times New Roman" pitchFamily="18" charset="0"/>
              </a:rPr>
              <a:t>of </a:t>
            </a:r>
            <a:r>
              <a:rPr lang="en-US" sz="3000" spc="-10" dirty="0" smtClean="0">
                <a:latin typeface="Times New Roman" pitchFamily="18" charset="0"/>
                <a:cs typeface="Times New Roman" pitchFamily="18" charset="0"/>
              </a:rPr>
              <a:t>no </a:t>
            </a:r>
            <a:r>
              <a:rPr lang="en-US" sz="3000" spc="-15" dirty="0" smtClean="0">
                <a:latin typeface="Times New Roman" pitchFamily="18" charset="0"/>
                <a:cs typeface="Times New Roman" pitchFamily="18" charset="0"/>
              </a:rPr>
              <a:t>specificity </a:t>
            </a:r>
            <a:r>
              <a:rPr lang="en-US" sz="3000" spc="-10" dirty="0" smtClean="0">
                <a:latin typeface="Times New Roman" pitchFamily="18" charset="0"/>
                <a:cs typeface="Times New Roman" pitchFamily="18" charset="0"/>
              </a:rPr>
              <a:t>which </a:t>
            </a:r>
            <a:r>
              <a:rPr lang="en-US" sz="3000" spc="-40" dirty="0" smtClean="0">
                <a:latin typeface="Times New Roman" pitchFamily="18" charset="0"/>
                <a:cs typeface="Times New Roman" pitchFamily="18" charset="0"/>
              </a:rPr>
              <a:t>is assured </a:t>
            </a:r>
            <a:r>
              <a:rPr lang="en-US" sz="3000" spc="-20" dirty="0" smtClean="0">
                <a:latin typeface="Times New Roman" pitchFamily="18" charset="0"/>
                <a:cs typeface="Times New Roman" pitchFamily="18" charset="0"/>
              </a:rPr>
              <a:t>by</a:t>
            </a:r>
            <a:r>
              <a:rPr lang="en-US" sz="3000" spc="-280" dirty="0" smtClean="0">
                <a:latin typeface="Times New Roman" pitchFamily="18" charset="0"/>
                <a:cs typeface="Times New Roman" pitchFamily="18" charset="0"/>
              </a:rPr>
              <a:t> </a:t>
            </a:r>
            <a:r>
              <a:rPr lang="en-US" sz="3000" spc="-45" dirty="0" err="1" smtClean="0">
                <a:latin typeface="Times New Roman" pitchFamily="18" charset="0"/>
                <a:cs typeface="Times New Roman" pitchFamily="18" charset="0"/>
              </a:rPr>
              <a:t>Taqman</a:t>
            </a:r>
            <a:r>
              <a:rPr lang="en-US" sz="3000" spc="-45" dirty="0" smtClean="0">
                <a:latin typeface="Times New Roman" pitchFamily="18" charset="0"/>
                <a:cs typeface="Times New Roman" pitchFamily="18" charset="0"/>
              </a:rPr>
              <a:t>  </a:t>
            </a:r>
            <a:r>
              <a:rPr lang="en-US" sz="3000" spc="-30" dirty="0" smtClean="0">
                <a:latin typeface="Times New Roman" pitchFamily="18" charset="0"/>
                <a:cs typeface="Times New Roman" pitchFamily="18" charset="0"/>
              </a:rPr>
              <a:t>Probe </a:t>
            </a:r>
            <a:r>
              <a:rPr lang="en-US" sz="3000" spc="-25" dirty="0" smtClean="0">
                <a:latin typeface="Times New Roman" pitchFamily="18" charset="0"/>
                <a:cs typeface="Times New Roman" pitchFamily="18" charset="0"/>
              </a:rPr>
              <a:t>so </a:t>
            </a:r>
            <a:r>
              <a:rPr lang="en-US" sz="3000" spc="-95" dirty="0" smtClean="0">
                <a:latin typeface="Times New Roman" pitchFamily="18" charset="0"/>
                <a:cs typeface="Times New Roman" pitchFamily="18" charset="0"/>
              </a:rPr>
              <a:t>SYBR </a:t>
            </a:r>
            <a:r>
              <a:rPr lang="en-US" sz="3000" spc="-30" dirty="0" smtClean="0">
                <a:latin typeface="Times New Roman" pitchFamily="18" charset="0"/>
                <a:cs typeface="Times New Roman" pitchFamily="18" charset="0"/>
              </a:rPr>
              <a:t>Green </a:t>
            </a:r>
            <a:r>
              <a:rPr lang="en-US" sz="3000" spc="-20" dirty="0" smtClean="0">
                <a:latin typeface="Times New Roman" pitchFamily="18" charset="0"/>
                <a:cs typeface="Times New Roman" pitchFamily="18" charset="0"/>
              </a:rPr>
              <a:t>can </a:t>
            </a:r>
            <a:r>
              <a:rPr lang="en-US" sz="3000" spc="-35" dirty="0" smtClean="0">
                <a:latin typeface="Times New Roman" pitchFamily="18" charset="0"/>
                <a:cs typeface="Times New Roman" pitchFamily="18" charset="0"/>
              </a:rPr>
              <a:t>suffer from </a:t>
            </a:r>
            <a:r>
              <a:rPr lang="en-US" sz="3000" spc="-25" dirty="0" smtClean="0">
                <a:latin typeface="Times New Roman" pitchFamily="18" charset="0"/>
                <a:cs typeface="Times New Roman" pitchFamily="18" charset="0"/>
              </a:rPr>
              <a:t>signaling </a:t>
            </a:r>
            <a:r>
              <a:rPr lang="en-US" sz="3000" spc="-30" dirty="0" smtClean="0">
                <a:latin typeface="Times New Roman" pitchFamily="18" charset="0"/>
                <a:cs typeface="Times New Roman" pitchFamily="18" charset="0"/>
              </a:rPr>
              <a:t>for </a:t>
            </a:r>
            <a:r>
              <a:rPr lang="en-US" sz="3000" spc="-20" dirty="0" smtClean="0">
                <a:latin typeface="Times New Roman" pitchFamily="18" charset="0"/>
                <a:cs typeface="Times New Roman" pitchFamily="18" charset="0"/>
              </a:rPr>
              <a:t>unexpected </a:t>
            </a:r>
            <a:r>
              <a:rPr lang="en-US" sz="3000" spc="-10" dirty="0" smtClean="0">
                <a:latin typeface="Times New Roman" pitchFamily="18" charset="0"/>
                <a:cs typeface="Times New Roman" pitchFamily="18" charset="0"/>
              </a:rPr>
              <a:t>DNA</a:t>
            </a:r>
            <a:r>
              <a:rPr lang="en-US" sz="3000" spc="50" dirty="0" smtClean="0">
                <a:latin typeface="Times New Roman" pitchFamily="18" charset="0"/>
                <a:cs typeface="Times New Roman" pitchFamily="18" charset="0"/>
              </a:rPr>
              <a:t> </a:t>
            </a:r>
            <a:r>
              <a:rPr lang="en-US" sz="3000" spc="-35" dirty="0" smtClean="0">
                <a:latin typeface="Times New Roman" pitchFamily="18" charset="0"/>
                <a:cs typeface="Times New Roman" pitchFamily="18" charset="0"/>
              </a:rPr>
              <a:t>materials.</a:t>
            </a:r>
            <a:endParaRPr lang="en-US" sz="3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Purpose:</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276350"/>
            <a:ext cx="8686800" cy="3486149"/>
          </a:xfrm>
        </p:spPr>
        <p:txBody>
          <a:bodyPr>
            <a:normAutofit/>
          </a:bodyPr>
          <a:lstStyle/>
          <a:p>
            <a:pPr>
              <a:buNone/>
            </a:pPr>
            <a:r>
              <a:rPr lang="en-US" dirty="0" smtClean="0"/>
              <a:t>    </a:t>
            </a:r>
            <a:r>
              <a:rPr lang="en-US" sz="3200" dirty="0" smtClean="0">
                <a:latin typeface="Times New Roman" pitchFamily="18" charset="0"/>
                <a:cs typeface="Times New Roman" pitchFamily="18" charset="0"/>
              </a:rPr>
              <a:t>To amplify  a lot of  double- strand DNA   molecules(</a:t>
            </a:r>
            <a:r>
              <a:rPr lang="en-US" sz="3200" dirty="0" err="1" smtClean="0">
                <a:latin typeface="Times New Roman" pitchFamily="18" charset="0"/>
                <a:cs typeface="Times New Roman" pitchFamily="18" charset="0"/>
              </a:rPr>
              <a:t>fragmentes</a:t>
            </a:r>
            <a:r>
              <a:rPr lang="en-US" sz="3200" dirty="0" smtClean="0">
                <a:latin typeface="Times New Roman" pitchFamily="18" charset="0"/>
                <a:cs typeface="Times New Roman" pitchFamily="18" charset="0"/>
              </a:rPr>
              <a:t>)   with same size  and identical  sequence by using enzymatic   method and cycling  condition .</a:t>
            </a:r>
            <a:endParaRPr lang="en-US" dirty="0" smtClean="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
          <p:cNvSpPr/>
          <p:nvPr/>
        </p:nvSpPr>
        <p:spPr>
          <a:xfrm>
            <a:off x="304800" y="1276350"/>
            <a:ext cx="3505200" cy="2590800"/>
          </a:xfrm>
          <a:prstGeom prst="rect">
            <a:avLst/>
          </a:prstGeom>
          <a:blipFill>
            <a:blip r:embed="rId2" cstate="print"/>
            <a:stretch>
              <a:fillRect/>
            </a:stretch>
          </a:blipFill>
        </p:spPr>
        <p:txBody>
          <a:bodyPr wrap="square" lIns="0" tIns="0" rIns="0" bIns="0" rtlCol="0"/>
          <a:lstStyle/>
          <a:p>
            <a:endParaRPr/>
          </a:p>
        </p:txBody>
      </p:sp>
      <p:grpSp>
        <p:nvGrpSpPr>
          <p:cNvPr id="3" name="object 11"/>
          <p:cNvGrpSpPr/>
          <p:nvPr/>
        </p:nvGrpSpPr>
        <p:grpSpPr>
          <a:xfrm>
            <a:off x="4419600" y="1428750"/>
            <a:ext cx="4343400" cy="2590800"/>
            <a:chOff x="4559300" y="2654300"/>
            <a:chExt cx="3454400" cy="2692400"/>
          </a:xfrm>
        </p:grpSpPr>
        <p:sp>
          <p:nvSpPr>
            <p:cNvPr id="4" name="object 12"/>
            <p:cNvSpPr/>
            <p:nvPr/>
          </p:nvSpPr>
          <p:spPr>
            <a:xfrm>
              <a:off x="4572000" y="2667000"/>
              <a:ext cx="3425063" cy="2667000"/>
            </a:xfrm>
            <a:prstGeom prst="rect">
              <a:avLst/>
            </a:prstGeom>
            <a:blipFill>
              <a:blip r:embed="rId3" cstate="print"/>
              <a:stretch>
                <a:fillRect/>
              </a:stretch>
            </a:blipFill>
          </p:spPr>
          <p:txBody>
            <a:bodyPr wrap="square" lIns="0" tIns="0" rIns="0" bIns="0" rtlCol="0"/>
            <a:lstStyle/>
            <a:p>
              <a:endParaRPr/>
            </a:p>
          </p:txBody>
        </p:sp>
        <p:sp>
          <p:nvSpPr>
            <p:cNvPr id="5" name="object 13"/>
            <p:cNvSpPr/>
            <p:nvPr/>
          </p:nvSpPr>
          <p:spPr>
            <a:xfrm>
              <a:off x="4572000" y="2667000"/>
              <a:ext cx="3429000" cy="2667000"/>
            </a:xfrm>
            <a:custGeom>
              <a:avLst/>
              <a:gdLst/>
              <a:ahLst/>
              <a:cxnLst/>
              <a:rect l="l" t="t" r="r" b="b"/>
              <a:pathLst>
                <a:path w="3429000" h="2667000">
                  <a:moveTo>
                    <a:pt x="0" y="2667000"/>
                  </a:moveTo>
                  <a:lnTo>
                    <a:pt x="3429000" y="2667000"/>
                  </a:lnTo>
                  <a:lnTo>
                    <a:pt x="3429000" y="0"/>
                  </a:lnTo>
                  <a:lnTo>
                    <a:pt x="0" y="0"/>
                  </a:lnTo>
                  <a:lnTo>
                    <a:pt x="0" y="2667000"/>
                  </a:lnTo>
                  <a:close/>
                </a:path>
              </a:pathLst>
            </a:custGeom>
            <a:ln w="25400">
              <a:solidFill>
                <a:srgbClr val="000000"/>
              </a:solidFill>
            </a:ln>
          </p:spPr>
          <p:txBody>
            <a:bodyPr wrap="square" lIns="0" tIns="0" rIns="0" bIns="0" rtlCol="0"/>
            <a:lstStyle/>
            <a:p>
              <a:endParaRPr/>
            </a:p>
          </p:txBody>
        </p:sp>
      </p:grpSp>
      <p:sp>
        <p:nvSpPr>
          <p:cNvPr id="6" name="Rectangle 5"/>
          <p:cNvSpPr/>
          <p:nvPr/>
        </p:nvSpPr>
        <p:spPr>
          <a:xfrm>
            <a:off x="152400" y="3943349"/>
            <a:ext cx="3733800" cy="923330"/>
          </a:xfrm>
          <a:prstGeom prst="rect">
            <a:avLst/>
          </a:prstGeom>
        </p:spPr>
        <p:txBody>
          <a:bodyPr wrap="square">
            <a:spAutoFit/>
          </a:bodyPr>
          <a:lstStyle/>
          <a:p>
            <a:pPr marL="923925" marR="5080" indent="-911860">
              <a:lnSpc>
                <a:spcPct val="100000"/>
              </a:lnSpc>
              <a:spcBef>
                <a:spcPts val="100"/>
              </a:spcBef>
            </a:pPr>
            <a:r>
              <a:rPr lang="en-US" spc="-40" dirty="0" smtClean="0">
                <a:latin typeface="Times New Roman" pitchFamily="18" charset="0"/>
                <a:cs typeface="Times New Roman" pitchFamily="18" charset="0"/>
              </a:rPr>
              <a:t>Temperature </a:t>
            </a:r>
            <a:r>
              <a:rPr lang="en-US" spc="-45" dirty="0" smtClean="0">
                <a:latin typeface="Times New Roman" pitchFamily="18" charset="0"/>
                <a:cs typeface="Times New Roman" pitchFamily="18" charset="0"/>
              </a:rPr>
              <a:t>vs. </a:t>
            </a:r>
            <a:r>
              <a:rPr lang="en-US" spc="-30" dirty="0" smtClean="0">
                <a:latin typeface="Times New Roman" pitchFamily="18" charset="0"/>
                <a:cs typeface="Times New Roman" pitchFamily="18" charset="0"/>
              </a:rPr>
              <a:t>Fluorescent</a:t>
            </a:r>
            <a:r>
              <a:rPr lang="en-US" spc="-135" dirty="0" smtClean="0">
                <a:latin typeface="Times New Roman" pitchFamily="18" charset="0"/>
                <a:cs typeface="Times New Roman" pitchFamily="18" charset="0"/>
              </a:rPr>
              <a:t> </a:t>
            </a:r>
            <a:r>
              <a:rPr lang="en-US" spc="-25" dirty="0" smtClean="0">
                <a:latin typeface="Times New Roman" pitchFamily="18" charset="0"/>
                <a:cs typeface="Times New Roman" pitchFamily="18" charset="0"/>
              </a:rPr>
              <a:t>signal  </a:t>
            </a:r>
            <a:r>
              <a:rPr lang="en-US" spc="-35" dirty="0" smtClean="0">
                <a:latin typeface="Times New Roman" pitchFamily="18" charset="0"/>
                <a:cs typeface="Times New Roman" pitchFamily="18" charset="0"/>
              </a:rPr>
              <a:t>for </a:t>
            </a:r>
            <a:r>
              <a:rPr lang="en-US" spc="-95" dirty="0" smtClean="0">
                <a:latin typeface="Times New Roman" pitchFamily="18" charset="0"/>
                <a:cs typeface="Times New Roman" pitchFamily="18" charset="0"/>
              </a:rPr>
              <a:t>SYBR</a:t>
            </a:r>
            <a:r>
              <a:rPr lang="en-US" spc="-10" dirty="0" smtClean="0">
                <a:latin typeface="Times New Roman" pitchFamily="18" charset="0"/>
                <a:cs typeface="Times New Roman" pitchFamily="18" charset="0"/>
              </a:rPr>
              <a:t> </a:t>
            </a:r>
            <a:r>
              <a:rPr lang="en-US" spc="-30" dirty="0" smtClean="0">
                <a:latin typeface="Times New Roman" pitchFamily="18" charset="0"/>
                <a:cs typeface="Times New Roman" pitchFamily="18" charset="0"/>
              </a:rPr>
              <a:t>Green</a:t>
            </a:r>
            <a:endParaRPr lang="en-US" dirty="0" smtClean="0">
              <a:latin typeface="Times New Roman" pitchFamily="18" charset="0"/>
              <a:cs typeface="Times New Roman" pitchFamily="18" charset="0"/>
            </a:endParaRPr>
          </a:p>
          <a:p>
            <a:pPr marL="638810">
              <a:lnSpc>
                <a:spcPct val="100000"/>
              </a:lnSpc>
            </a:pPr>
            <a:r>
              <a:rPr lang="en-US" spc="-60" dirty="0" smtClean="0">
                <a:latin typeface="Times New Roman" pitchFamily="18" charset="0"/>
                <a:cs typeface="Times New Roman" pitchFamily="18" charset="0"/>
              </a:rPr>
              <a:t>(For </a:t>
            </a:r>
            <a:r>
              <a:rPr lang="en-US" spc="-15" dirty="0" smtClean="0">
                <a:latin typeface="Times New Roman" pitchFamily="18" charset="0"/>
                <a:cs typeface="Times New Roman" pitchFamily="18" charset="0"/>
              </a:rPr>
              <a:t>cycle </a:t>
            </a:r>
            <a:r>
              <a:rPr lang="en-US" spc="-40" dirty="0" smtClean="0">
                <a:latin typeface="Times New Roman" pitchFamily="18" charset="0"/>
                <a:cs typeface="Times New Roman" pitchFamily="18" charset="0"/>
              </a:rPr>
              <a:t>no. </a:t>
            </a:r>
            <a:r>
              <a:rPr lang="en-US" spc="-215" dirty="0" smtClean="0">
                <a:latin typeface="Times New Roman" pitchFamily="18" charset="0"/>
                <a:cs typeface="Times New Roman" pitchFamily="18" charset="0"/>
              </a:rPr>
              <a:t>1 </a:t>
            </a:r>
            <a:r>
              <a:rPr lang="en-US" spc="-5" dirty="0" smtClean="0">
                <a:latin typeface="Times New Roman" pitchFamily="18" charset="0"/>
                <a:cs typeface="Times New Roman" pitchFamily="18" charset="0"/>
              </a:rPr>
              <a:t>to</a:t>
            </a:r>
            <a:r>
              <a:rPr lang="en-US" spc="-50" dirty="0" smtClean="0">
                <a:latin typeface="Times New Roman" pitchFamily="18" charset="0"/>
                <a:cs typeface="Times New Roman" pitchFamily="18" charset="0"/>
              </a:rPr>
              <a:t> </a:t>
            </a:r>
            <a:r>
              <a:rPr lang="en-US" spc="-110" dirty="0" smtClean="0">
                <a:latin typeface="Times New Roman" pitchFamily="18" charset="0"/>
                <a:cs typeface="Times New Roman" pitchFamily="18" charset="0"/>
              </a:rPr>
              <a:t>30)</a:t>
            </a:r>
            <a:endParaRPr lang="en-US" dirty="0">
              <a:latin typeface="Times New Roman" pitchFamily="18" charset="0"/>
              <a:cs typeface="Times New Roman" pitchFamily="18" charset="0"/>
            </a:endParaRPr>
          </a:p>
        </p:txBody>
      </p:sp>
      <p:sp>
        <p:nvSpPr>
          <p:cNvPr id="7" name="Rectangle 6"/>
          <p:cNvSpPr/>
          <p:nvPr/>
        </p:nvSpPr>
        <p:spPr>
          <a:xfrm>
            <a:off x="4800600" y="4019550"/>
            <a:ext cx="3886200" cy="923330"/>
          </a:xfrm>
          <a:prstGeom prst="rect">
            <a:avLst/>
          </a:prstGeom>
        </p:spPr>
        <p:txBody>
          <a:bodyPr wrap="square">
            <a:spAutoFit/>
          </a:bodyPr>
          <a:lstStyle/>
          <a:p>
            <a:pPr marL="923925" marR="5080" indent="-911860">
              <a:lnSpc>
                <a:spcPct val="100000"/>
              </a:lnSpc>
              <a:spcBef>
                <a:spcPts val="100"/>
              </a:spcBef>
            </a:pPr>
            <a:r>
              <a:rPr lang="en-US" spc="-40" dirty="0" smtClean="0">
                <a:latin typeface="Times New Roman" pitchFamily="18" charset="0"/>
                <a:cs typeface="Times New Roman" pitchFamily="18" charset="0"/>
              </a:rPr>
              <a:t>Temperature </a:t>
            </a:r>
            <a:r>
              <a:rPr lang="en-US" spc="-45" dirty="0" smtClean="0">
                <a:latin typeface="Times New Roman" pitchFamily="18" charset="0"/>
                <a:cs typeface="Times New Roman" pitchFamily="18" charset="0"/>
              </a:rPr>
              <a:t>vs. </a:t>
            </a:r>
            <a:r>
              <a:rPr lang="en-US" spc="-30" dirty="0" smtClean="0">
                <a:latin typeface="Times New Roman" pitchFamily="18" charset="0"/>
                <a:cs typeface="Times New Roman" pitchFamily="18" charset="0"/>
              </a:rPr>
              <a:t>Fluorescent</a:t>
            </a:r>
            <a:r>
              <a:rPr lang="en-US" spc="-135" dirty="0" smtClean="0">
                <a:latin typeface="Times New Roman" pitchFamily="18" charset="0"/>
                <a:cs typeface="Times New Roman" pitchFamily="18" charset="0"/>
              </a:rPr>
              <a:t> </a:t>
            </a:r>
            <a:r>
              <a:rPr lang="en-US" spc="-25" dirty="0" smtClean="0">
                <a:latin typeface="Times New Roman" pitchFamily="18" charset="0"/>
                <a:cs typeface="Times New Roman" pitchFamily="18" charset="0"/>
              </a:rPr>
              <a:t>signal  </a:t>
            </a:r>
            <a:r>
              <a:rPr lang="en-US" spc="-35" dirty="0" smtClean="0">
                <a:latin typeface="Times New Roman" pitchFamily="18" charset="0"/>
                <a:cs typeface="Times New Roman" pitchFamily="18" charset="0"/>
              </a:rPr>
              <a:t>for </a:t>
            </a:r>
            <a:r>
              <a:rPr lang="en-US" spc="-45" dirty="0" err="1" smtClean="0">
                <a:latin typeface="Times New Roman" pitchFamily="18" charset="0"/>
                <a:cs typeface="Times New Roman" pitchFamily="18" charset="0"/>
              </a:rPr>
              <a:t>Taqman</a:t>
            </a:r>
            <a:r>
              <a:rPr lang="en-US" spc="-85" dirty="0" smtClean="0">
                <a:latin typeface="Times New Roman" pitchFamily="18" charset="0"/>
                <a:cs typeface="Times New Roman" pitchFamily="18" charset="0"/>
              </a:rPr>
              <a:t> </a:t>
            </a:r>
            <a:r>
              <a:rPr lang="en-US" spc="-20" dirty="0" smtClean="0">
                <a:latin typeface="Times New Roman" pitchFamily="18" charset="0"/>
                <a:cs typeface="Times New Roman" pitchFamily="18" charset="0"/>
              </a:rPr>
              <a:t>probe</a:t>
            </a:r>
            <a:endParaRPr lang="en-US" dirty="0" smtClean="0">
              <a:latin typeface="Times New Roman" pitchFamily="18" charset="0"/>
              <a:cs typeface="Times New Roman" pitchFamily="18" charset="0"/>
            </a:endParaRPr>
          </a:p>
          <a:p>
            <a:pPr marL="638810">
              <a:lnSpc>
                <a:spcPct val="100000"/>
              </a:lnSpc>
            </a:pPr>
            <a:r>
              <a:rPr lang="en-US" spc="-60" dirty="0" smtClean="0">
                <a:latin typeface="Times New Roman" pitchFamily="18" charset="0"/>
                <a:cs typeface="Times New Roman" pitchFamily="18" charset="0"/>
              </a:rPr>
              <a:t>(For </a:t>
            </a:r>
            <a:r>
              <a:rPr lang="en-US" spc="-15" dirty="0" smtClean="0">
                <a:latin typeface="Times New Roman" pitchFamily="18" charset="0"/>
                <a:cs typeface="Times New Roman" pitchFamily="18" charset="0"/>
              </a:rPr>
              <a:t>cycle </a:t>
            </a:r>
            <a:r>
              <a:rPr lang="en-US" spc="-40" dirty="0" smtClean="0">
                <a:latin typeface="Times New Roman" pitchFamily="18" charset="0"/>
                <a:cs typeface="Times New Roman" pitchFamily="18" charset="0"/>
              </a:rPr>
              <a:t>no. </a:t>
            </a:r>
            <a:r>
              <a:rPr lang="en-US" spc="-215" dirty="0" smtClean="0">
                <a:latin typeface="Times New Roman" pitchFamily="18" charset="0"/>
                <a:cs typeface="Times New Roman" pitchFamily="18" charset="0"/>
              </a:rPr>
              <a:t>1  </a:t>
            </a:r>
            <a:r>
              <a:rPr lang="en-US" spc="-5" dirty="0" smtClean="0">
                <a:latin typeface="Times New Roman" pitchFamily="18" charset="0"/>
                <a:cs typeface="Times New Roman" pitchFamily="18" charset="0"/>
              </a:rPr>
              <a:t>to</a:t>
            </a:r>
            <a:r>
              <a:rPr lang="en-US" spc="-90" dirty="0" smtClean="0">
                <a:latin typeface="Times New Roman" pitchFamily="18" charset="0"/>
                <a:cs typeface="Times New Roman" pitchFamily="18" charset="0"/>
              </a:rPr>
              <a:t> </a:t>
            </a:r>
            <a:r>
              <a:rPr lang="en-US" spc="-110" dirty="0" smtClean="0">
                <a:latin typeface="Times New Roman" pitchFamily="18" charset="0"/>
                <a:cs typeface="Times New Roman" pitchFamily="18" charset="0"/>
              </a:rPr>
              <a:t>30)</a:t>
            </a:r>
            <a:endParaRPr lang="en-US"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C0099"/>
                </a:solidFill>
              </a:rPr>
              <a:t>Result is positive or </a:t>
            </a:r>
            <a:r>
              <a:rPr lang="en-US" sz="4000" b="1" dirty="0" err="1" smtClean="0">
                <a:solidFill>
                  <a:srgbClr val="CC0099"/>
                </a:solidFill>
              </a:rPr>
              <a:t>negetive</a:t>
            </a:r>
            <a:r>
              <a:rPr lang="en-US" sz="4000" b="1" dirty="0" smtClean="0">
                <a:solidFill>
                  <a:srgbClr val="CC0099"/>
                </a:solidFill>
              </a:rPr>
              <a:t> </a:t>
            </a:r>
            <a:endParaRPr lang="en-US" sz="4000" b="1" dirty="0">
              <a:solidFill>
                <a:srgbClr val="CC0099"/>
              </a:solidFill>
            </a:endParaRPr>
          </a:p>
        </p:txBody>
      </p:sp>
      <p:sp>
        <p:nvSpPr>
          <p:cNvPr id="3" name="Content Placeholder 2"/>
          <p:cNvSpPr>
            <a:spLocks noGrp="1"/>
          </p:cNvSpPr>
          <p:nvPr>
            <p:ph sz="half" idx="1"/>
          </p:nvPr>
        </p:nvSpPr>
        <p:spPr>
          <a:xfrm>
            <a:off x="76200" y="1200150"/>
            <a:ext cx="4800600" cy="3657599"/>
          </a:xfrm>
        </p:spPr>
        <p:txBody>
          <a:bodyPr>
            <a:noAutofit/>
          </a:bodyPr>
          <a:lstStyle/>
          <a:p>
            <a:pPr>
              <a:buFont typeface="Wingdings" pitchFamily="2" charset="2"/>
              <a:buChar char="§"/>
            </a:pPr>
            <a:r>
              <a:rPr lang="en-US" sz="3000" dirty="0" smtClean="0"/>
              <a:t>Positive result: if viral RNA is Present </a:t>
            </a:r>
            <a:r>
              <a:rPr lang="en-US" sz="3000" dirty="0" err="1" smtClean="0"/>
              <a:t>cDNA</a:t>
            </a:r>
            <a:r>
              <a:rPr lang="en-US" sz="3000" dirty="0" smtClean="0"/>
              <a:t> is formed it Formed DNA copies and   probe is attached to it and give signal. It means patient is infected .</a:t>
            </a:r>
            <a:endParaRPr lang="en-US" sz="3000" dirty="0"/>
          </a:p>
        </p:txBody>
      </p:sp>
      <p:sp>
        <p:nvSpPr>
          <p:cNvPr id="4" name="Content Placeholder 3"/>
          <p:cNvSpPr>
            <a:spLocks noGrp="1"/>
          </p:cNvSpPr>
          <p:nvPr>
            <p:ph sz="half" idx="2"/>
          </p:nvPr>
        </p:nvSpPr>
        <p:spPr>
          <a:xfrm>
            <a:off x="4876800" y="1200150"/>
            <a:ext cx="4114800" cy="3943350"/>
          </a:xfrm>
        </p:spPr>
        <p:txBody>
          <a:bodyPr>
            <a:normAutofit/>
          </a:bodyPr>
          <a:lstStyle/>
          <a:p>
            <a:pPr>
              <a:buFont typeface="Wingdings" pitchFamily="2" charset="2"/>
              <a:buChar char="§"/>
            </a:pPr>
            <a:r>
              <a:rPr lang="en-US" sz="3000" dirty="0" smtClean="0"/>
              <a:t>Result is </a:t>
            </a:r>
            <a:r>
              <a:rPr lang="en-US" sz="3000" dirty="0" err="1" smtClean="0"/>
              <a:t>negetive:if</a:t>
            </a:r>
            <a:r>
              <a:rPr lang="en-US" sz="3000" dirty="0" smtClean="0"/>
              <a:t> viral RNA is not Present </a:t>
            </a:r>
            <a:r>
              <a:rPr lang="en-US" sz="3000" dirty="0" err="1" smtClean="0"/>
              <a:t>cDNA</a:t>
            </a:r>
            <a:r>
              <a:rPr lang="en-US" sz="3000" dirty="0" smtClean="0"/>
              <a:t> is not formed and   probe is not attached to it and does not  give signal. It means patient is not infected .</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8"/>
          <p:cNvGrpSpPr/>
          <p:nvPr/>
        </p:nvGrpSpPr>
        <p:grpSpPr>
          <a:xfrm>
            <a:off x="304800" y="1333500"/>
            <a:ext cx="8458200" cy="3600450"/>
            <a:chOff x="457200" y="228600"/>
            <a:chExt cx="8458200" cy="4572000"/>
          </a:xfrm>
        </p:grpSpPr>
        <p:sp>
          <p:nvSpPr>
            <p:cNvPr id="3" name="object 9"/>
            <p:cNvSpPr/>
            <p:nvPr/>
          </p:nvSpPr>
          <p:spPr>
            <a:xfrm>
              <a:off x="457200" y="228600"/>
              <a:ext cx="8458200" cy="4572000"/>
            </a:xfrm>
            <a:prstGeom prst="rect">
              <a:avLst/>
            </a:prstGeom>
            <a:blipFill>
              <a:blip r:embed="rId2" cstate="print"/>
              <a:stretch>
                <a:fillRect/>
              </a:stretch>
            </a:blipFill>
          </p:spPr>
          <p:txBody>
            <a:bodyPr wrap="square" lIns="0" tIns="0" rIns="0" bIns="0" rtlCol="0"/>
            <a:lstStyle/>
            <a:p>
              <a:endParaRPr/>
            </a:p>
          </p:txBody>
        </p:sp>
        <p:sp>
          <p:nvSpPr>
            <p:cNvPr id="4" name="object 10"/>
            <p:cNvSpPr/>
            <p:nvPr/>
          </p:nvSpPr>
          <p:spPr>
            <a:xfrm>
              <a:off x="2057400" y="1676400"/>
              <a:ext cx="457200" cy="228600"/>
            </a:xfrm>
            <a:custGeom>
              <a:avLst/>
              <a:gdLst/>
              <a:ahLst/>
              <a:cxnLst/>
              <a:rect l="l" t="t" r="r" b="b"/>
              <a:pathLst>
                <a:path w="457200" h="228600">
                  <a:moveTo>
                    <a:pt x="342900" y="0"/>
                  </a:moveTo>
                  <a:lnTo>
                    <a:pt x="342900" y="57150"/>
                  </a:lnTo>
                  <a:lnTo>
                    <a:pt x="0" y="57150"/>
                  </a:lnTo>
                  <a:lnTo>
                    <a:pt x="0" y="171450"/>
                  </a:lnTo>
                  <a:lnTo>
                    <a:pt x="342900" y="171450"/>
                  </a:lnTo>
                  <a:lnTo>
                    <a:pt x="342900" y="228600"/>
                  </a:lnTo>
                  <a:lnTo>
                    <a:pt x="457200" y="114300"/>
                  </a:lnTo>
                  <a:lnTo>
                    <a:pt x="342900" y="0"/>
                  </a:lnTo>
                  <a:close/>
                </a:path>
              </a:pathLst>
            </a:custGeom>
            <a:solidFill>
              <a:srgbClr val="89DFFF"/>
            </a:solidFill>
          </p:spPr>
          <p:txBody>
            <a:bodyPr wrap="square" lIns="0" tIns="0" rIns="0" bIns="0" rtlCol="0"/>
            <a:lstStyle/>
            <a:p>
              <a:endParaRPr/>
            </a:p>
          </p:txBody>
        </p:sp>
        <p:sp>
          <p:nvSpPr>
            <p:cNvPr id="5" name="object 11"/>
            <p:cNvSpPr/>
            <p:nvPr/>
          </p:nvSpPr>
          <p:spPr>
            <a:xfrm>
              <a:off x="2057400" y="1676400"/>
              <a:ext cx="457200" cy="228600"/>
            </a:xfrm>
            <a:custGeom>
              <a:avLst/>
              <a:gdLst/>
              <a:ahLst/>
              <a:cxnLst/>
              <a:rect l="l" t="t" r="r" b="b"/>
              <a:pathLst>
                <a:path w="457200" h="228600">
                  <a:moveTo>
                    <a:pt x="0" y="57150"/>
                  </a:moveTo>
                  <a:lnTo>
                    <a:pt x="342900" y="57150"/>
                  </a:lnTo>
                  <a:lnTo>
                    <a:pt x="342900" y="0"/>
                  </a:lnTo>
                  <a:lnTo>
                    <a:pt x="457200" y="114300"/>
                  </a:lnTo>
                  <a:lnTo>
                    <a:pt x="342900" y="228600"/>
                  </a:lnTo>
                  <a:lnTo>
                    <a:pt x="342900" y="171450"/>
                  </a:lnTo>
                  <a:lnTo>
                    <a:pt x="0" y="171450"/>
                  </a:lnTo>
                  <a:lnTo>
                    <a:pt x="0" y="57150"/>
                  </a:lnTo>
                  <a:close/>
                </a:path>
              </a:pathLst>
            </a:custGeom>
            <a:ln w="25400">
              <a:solidFill>
                <a:srgbClr val="085091"/>
              </a:solidFill>
            </a:ln>
          </p:spPr>
          <p:txBody>
            <a:bodyPr wrap="square" lIns="0" tIns="0" rIns="0" bIns="0" rtlCol="0"/>
            <a:lstStyle/>
            <a:p>
              <a:endParaRPr/>
            </a:p>
          </p:txBody>
        </p:sp>
        <p:sp>
          <p:nvSpPr>
            <p:cNvPr id="6" name="object 12"/>
            <p:cNvSpPr/>
            <p:nvPr/>
          </p:nvSpPr>
          <p:spPr>
            <a:xfrm>
              <a:off x="2743200" y="1905000"/>
              <a:ext cx="228600" cy="457200"/>
            </a:xfrm>
            <a:custGeom>
              <a:avLst/>
              <a:gdLst/>
              <a:ahLst/>
              <a:cxnLst/>
              <a:rect l="l" t="t" r="r" b="b"/>
              <a:pathLst>
                <a:path w="228600" h="457200">
                  <a:moveTo>
                    <a:pt x="171450" y="0"/>
                  </a:moveTo>
                  <a:lnTo>
                    <a:pt x="57150" y="0"/>
                  </a:lnTo>
                  <a:lnTo>
                    <a:pt x="57150" y="342900"/>
                  </a:lnTo>
                  <a:lnTo>
                    <a:pt x="0" y="342900"/>
                  </a:lnTo>
                  <a:lnTo>
                    <a:pt x="114300" y="457200"/>
                  </a:lnTo>
                  <a:lnTo>
                    <a:pt x="228600" y="342900"/>
                  </a:lnTo>
                  <a:lnTo>
                    <a:pt x="171450" y="342900"/>
                  </a:lnTo>
                  <a:lnTo>
                    <a:pt x="171450" y="0"/>
                  </a:lnTo>
                  <a:close/>
                </a:path>
              </a:pathLst>
            </a:custGeom>
            <a:solidFill>
              <a:srgbClr val="89DFFF"/>
            </a:solidFill>
          </p:spPr>
          <p:txBody>
            <a:bodyPr wrap="square" lIns="0" tIns="0" rIns="0" bIns="0" rtlCol="0"/>
            <a:lstStyle/>
            <a:p>
              <a:endParaRPr/>
            </a:p>
          </p:txBody>
        </p:sp>
        <p:sp>
          <p:nvSpPr>
            <p:cNvPr id="7" name="object 13"/>
            <p:cNvSpPr/>
            <p:nvPr/>
          </p:nvSpPr>
          <p:spPr>
            <a:xfrm>
              <a:off x="2743200" y="1905000"/>
              <a:ext cx="228600" cy="457200"/>
            </a:xfrm>
            <a:custGeom>
              <a:avLst/>
              <a:gdLst/>
              <a:ahLst/>
              <a:cxnLst/>
              <a:rect l="l" t="t" r="r" b="b"/>
              <a:pathLst>
                <a:path w="228600" h="457200">
                  <a:moveTo>
                    <a:pt x="0" y="342900"/>
                  </a:moveTo>
                  <a:lnTo>
                    <a:pt x="57150" y="342900"/>
                  </a:lnTo>
                  <a:lnTo>
                    <a:pt x="57150" y="0"/>
                  </a:lnTo>
                  <a:lnTo>
                    <a:pt x="171450" y="0"/>
                  </a:lnTo>
                  <a:lnTo>
                    <a:pt x="171450" y="342900"/>
                  </a:lnTo>
                  <a:lnTo>
                    <a:pt x="228600" y="342900"/>
                  </a:lnTo>
                  <a:lnTo>
                    <a:pt x="114300" y="457200"/>
                  </a:lnTo>
                  <a:lnTo>
                    <a:pt x="0" y="342900"/>
                  </a:lnTo>
                  <a:close/>
                </a:path>
              </a:pathLst>
            </a:custGeom>
            <a:ln w="25400">
              <a:solidFill>
                <a:srgbClr val="085091"/>
              </a:solidFill>
            </a:ln>
          </p:spPr>
          <p:txBody>
            <a:bodyPr wrap="square" lIns="0" tIns="0" rIns="0" bIns="0" rtlCol="0"/>
            <a:lstStyle/>
            <a:p>
              <a:endParaRPr/>
            </a:p>
          </p:txBody>
        </p:sp>
        <p:sp>
          <p:nvSpPr>
            <p:cNvPr id="8" name="object 14"/>
            <p:cNvSpPr/>
            <p:nvPr/>
          </p:nvSpPr>
          <p:spPr>
            <a:xfrm>
              <a:off x="2743200" y="2667000"/>
              <a:ext cx="228600" cy="381000"/>
            </a:xfrm>
            <a:custGeom>
              <a:avLst/>
              <a:gdLst/>
              <a:ahLst/>
              <a:cxnLst/>
              <a:rect l="l" t="t" r="r" b="b"/>
              <a:pathLst>
                <a:path w="228600" h="381000">
                  <a:moveTo>
                    <a:pt x="171450" y="0"/>
                  </a:moveTo>
                  <a:lnTo>
                    <a:pt x="57150" y="0"/>
                  </a:lnTo>
                  <a:lnTo>
                    <a:pt x="57150" y="266700"/>
                  </a:lnTo>
                  <a:lnTo>
                    <a:pt x="0" y="266700"/>
                  </a:lnTo>
                  <a:lnTo>
                    <a:pt x="114300" y="381000"/>
                  </a:lnTo>
                  <a:lnTo>
                    <a:pt x="228600" y="266700"/>
                  </a:lnTo>
                  <a:lnTo>
                    <a:pt x="171450" y="266700"/>
                  </a:lnTo>
                  <a:lnTo>
                    <a:pt x="171450" y="0"/>
                  </a:lnTo>
                  <a:close/>
                </a:path>
              </a:pathLst>
            </a:custGeom>
            <a:solidFill>
              <a:srgbClr val="89DFFF"/>
            </a:solidFill>
          </p:spPr>
          <p:txBody>
            <a:bodyPr wrap="square" lIns="0" tIns="0" rIns="0" bIns="0" rtlCol="0"/>
            <a:lstStyle/>
            <a:p>
              <a:endParaRPr/>
            </a:p>
          </p:txBody>
        </p:sp>
        <p:sp>
          <p:nvSpPr>
            <p:cNvPr id="9" name="object 15"/>
            <p:cNvSpPr/>
            <p:nvPr/>
          </p:nvSpPr>
          <p:spPr>
            <a:xfrm>
              <a:off x="2743200" y="2667000"/>
              <a:ext cx="228600" cy="381000"/>
            </a:xfrm>
            <a:custGeom>
              <a:avLst/>
              <a:gdLst/>
              <a:ahLst/>
              <a:cxnLst/>
              <a:rect l="l" t="t" r="r" b="b"/>
              <a:pathLst>
                <a:path w="228600" h="381000">
                  <a:moveTo>
                    <a:pt x="0" y="266700"/>
                  </a:moveTo>
                  <a:lnTo>
                    <a:pt x="57150" y="266700"/>
                  </a:lnTo>
                  <a:lnTo>
                    <a:pt x="57150" y="0"/>
                  </a:lnTo>
                  <a:lnTo>
                    <a:pt x="171450" y="0"/>
                  </a:lnTo>
                  <a:lnTo>
                    <a:pt x="171450" y="266700"/>
                  </a:lnTo>
                  <a:lnTo>
                    <a:pt x="228600" y="266700"/>
                  </a:lnTo>
                  <a:lnTo>
                    <a:pt x="114300" y="381000"/>
                  </a:lnTo>
                  <a:lnTo>
                    <a:pt x="0" y="266700"/>
                  </a:lnTo>
                  <a:close/>
                </a:path>
              </a:pathLst>
            </a:custGeom>
            <a:ln w="25400">
              <a:solidFill>
                <a:srgbClr val="085091"/>
              </a:solidFill>
            </a:ln>
          </p:spPr>
          <p:txBody>
            <a:bodyPr wrap="square" lIns="0" tIns="0" rIns="0" bIns="0" rtlCol="0"/>
            <a:lstStyle/>
            <a:p>
              <a:endParaRPr/>
            </a:p>
          </p:txBody>
        </p:sp>
        <p:sp>
          <p:nvSpPr>
            <p:cNvPr id="10" name="object 16"/>
            <p:cNvSpPr/>
            <p:nvPr/>
          </p:nvSpPr>
          <p:spPr>
            <a:xfrm>
              <a:off x="3200400" y="2590800"/>
              <a:ext cx="228600" cy="381000"/>
            </a:xfrm>
            <a:custGeom>
              <a:avLst/>
              <a:gdLst/>
              <a:ahLst/>
              <a:cxnLst/>
              <a:rect l="l" t="t" r="r" b="b"/>
              <a:pathLst>
                <a:path w="228600" h="381000">
                  <a:moveTo>
                    <a:pt x="114300" y="0"/>
                  </a:moveTo>
                  <a:lnTo>
                    <a:pt x="0" y="114300"/>
                  </a:lnTo>
                  <a:lnTo>
                    <a:pt x="57150" y="114300"/>
                  </a:lnTo>
                  <a:lnTo>
                    <a:pt x="57150" y="381000"/>
                  </a:lnTo>
                  <a:lnTo>
                    <a:pt x="171450" y="381000"/>
                  </a:lnTo>
                  <a:lnTo>
                    <a:pt x="171450" y="114300"/>
                  </a:lnTo>
                  <a:lnTo>
                    <a:pt x="228600" y="114300"/>
                  </a:lnTo>
                  <a:lnTo>
                    <a:pt x="114300" y="0"/>
                  </a:lnTo>
                  <a:close/>
                </a:path>
              </a:pathLst>
            </a:custGeom>
            <a:solidFill>
              <a:srgbClr val="FFC000"/>
            </a:solidFill>
          </p:spPr>
          <p:txBody>
            <a:bodyPr wrap="square" lIns="0" tIns="0" rIns="0" bIns="0" rtlCol="0"/>
            <a:lstStyle/>
            <a:p>
              <a:endParaRPr/>
            </a:p>
          </p:txBody>
        </p:sp>
        <p:sp>
          <p:nvSpPr>
            <p:cNvPr id="11" name="object 17"/>
            <p:cNvSpPr/>
            <p:nvPr/>
          </p:nvSpPr>
          <p:spPr>
            <a:xfrm>
              <a:off x="3200400" y="2590800"/>
              <a:ext cx="228600" cy="381000"/>
            </a:xfrm>
            <a:custGeom>
              <a:avLst/>
              <a:gdLst/>
              <a:ahLst/>
              <a:cxnLst/>
              <a:rect l="l" t="t" r="r" b="b"/>
              <a:pathLst>
                <a:path w="228600" h="381000">
                  <a:moveTo>
                    <a:pt x="0" y="114300"/>
                  </a:moveTo>
                  <a:lnTo>
                    <a:pt x="114300" y="0"/>
                  </a:lnTo>
                  <a:lnTo>
                    <a:pt x="228600" y="114300"/>
                  </a:lnTo>
                  <a:lnTo>
                    <a:pt x="171450" y="114300"/>
                  </a:lnTo>
                  <a:lnTo>
                    <a:pt x="171450" y="381000"/>
                  </a:lnTo>
                  <a:lnTo>
                    <a:pt x="57150" y="381000"/>
                  </a:lnTo>
                  <a:lnTo>
                    <a:pt x="57150" y="114300"/>
                  </a:lnTo>
                  <a:lnTo>
                    <a:pt x="0" y="114300"/>
                  </a:lnTo>
                  <a:close/>
                </a:path>
              </a:pathLst>
            </a:custGeom>
            <a:ln w="25400">
              <a:solidFill>
                <a:srgbClr val="085091"/>
              </a:solidFill>
            </a:ln>
          </p:spPr>
          <p:txBody>
            <a:bodyPr wrap="square" lIns="0" tIns="0" rIns="0" bIns="0" rtlCol="0"/>
            <a:lstStyle/>
            <a:p>
              <a:endParaRPr/>
            </a:p>
          </p:txBody>
        </p:sp>
        <p:sp>
          <p:nvSpPr>
            <p:cNvPr id="12" name="object 18"/>
            <p:cNvSpPr/>
            <p:nvPr/>
          </p:nvSpPr>
          <p:spPr>
            <a:xfrm>
              <a:off x="3200400" y="1981200"/>
              <a:ext cx="228600" cy="457200"/>
            </a:xfrm>
            <a:custGeom>
              <a:avLst/>
              <a:gdLst/>
              <a:ahLst/>
              <a:cxnLst/>
              <a:rect l="l" t="t" r="r" b="b"/>
              <a:pathLst>
                <a:path w="228600" h="457200">
                  <a:moveTo>
                    <a:pt x="114300" y="0"/>
                  </a:moveTo>
                  <a:lnTo>
                    <a:pt x="0" y="114300"/>
                  </a:lnTo>
                  <a:lnTo>
                    <a:pt x="57150" y="114300"/>
                  </a:lnTo>
                  <a:lnTo>
                    <a:pt x="57150" y="457200"/>
                  </a:lnTo>
                  <a:lnTo>
                    <a:pt x="171450" y="457200"/>
                  </a:lnTo>
                  <a:lnTo>
                    <a:pt x="171450" y="114300"/>
                  </a:lnTo>
                  <a:lnTo>
                    <a:pt x="228600" y="114300"/>
                  </a:lnTo>
                  <a:lnTo>
                    <a:pt x="114300" y="0"/>
                  </a:lnTo>
                  <a:close/>
                </a:path>
              </a:pathLst>
            </a:custGeom>
            <a:solidFill>
              <a:srgbClr val="FFC000"/>
            </a:solidFill>
          </p:spPr>
          <p:txBody>
            <a:bodyPr wrap="square" lIns="0" tIns="0" rIns="0" bIns="0" rtlCol="0"/>
            <a:lstStyle/>
            <a:p>
              <a:endParaRPr/>
            </a:p>
          </p:txBody>
        </p:sp>
        <p:sp>
          <p:nvSpPr>
            <p:cNvPr id="13" name="object 19"/>
            <p:cNvSpPr/>
            <p:nvPr/>
          </p:nvSpPr>
          <p:spPr>
            <a:xfrm>
              <a:off x="3200400" y="1981200"/>
              <a:ext cx="228600" cy="457200"/>
            </a:xfrm>
            <a:custGeom>
              <a:avLst/>
              <a:gdLst/>
              <a:ahLst/>
              <a:cxnLst/>
              <a:rect l="l" t="t" r="r" b="b"/>
              <a:pathLst>
                <a:path w="228600" h="457200">
                  <a:moveTo>
                    <a:pt x="0" y="114300"/>
                  </a:moveTo>
                  <a:lnTo>
                    <a:pt x="114300" y="0"/>
                  </a:lnTo>
                  <a:lnTo>
                    <a:pt x="228600" y="114300"/>
                  </a:lnTo>
                  <a:lnTo>
                    <a:pt x="171450" y="114300"/>
                  </a:lnTo>
                  <a:lnTo>
                    <a:pt x="171450" y="457200"/>
                  </a:lnTo>
                  <a:lnTo>
                    <a:pt x="57150" y="457200"/>
                  </a:lnTo>
                  <a:lnTo>
                    <a:pt x="57150" y="114300"/>
                  </a:lnTo>
                  <a:lnTo>
                    <a:pt x="0" y="114300"/>
                  </a:lnTo>
                  <a:close/>
                </a:path>
              </a:pathLst>
            </a:custGeom>
            <a:ln w="25400">
              <a:solidFill>
                <a:srgbClr val="085091"/>
              </a:solidFill>
            </a:ln>
          </p:spPr>
          <p:txBody>
            <a:bodyPr wrap="square" lIns="0" tIns="0" rIns="0" bIns="0" rtlCol="0"/>
            <a:lstStyle/>
            <a:p>
              <a:endParaRPr/>
            </a:p>
          </p:txBody>
        </p:sp>
        <p:sp>
          <p:nvSpPr>
            <p:cNvPr id="14" name="object 20"/>
            <p:cNvSpPr/>
            <p:nvPr/>
          </p:nvSpPr>
          <p:spPr>
            <a:xfrm>
              <a:off x="3200400" y="1295400"/>
              <a:ext cx="228600" cy="457200"/>
            </a:xfrm>
            <a:custGeom>
              <a:avLst/>
              <a:gdLst/>
              <a:ahLst/>
              <a:cxnLst/>
              <a:rect l="l" t="t" r="r" b="b"/>
              <a:pathLst>
                <a:path w="228600" h="457200">
                  <a:moveTo>
                    <a:pt x="114300" y="0"/>
                  </a:moveTo>
                  <a:lnTo>
                    <a:pt x="0" y="114300"/>
                  </a:lnTo>
                  <a:lnTo>
                    <a:pt x="57150" y="114300"/>
                  </a:lnTo>
                  <a:lnTo>
                    <a:pt x="57150" y="457200"/>
                  </a:lnTo>
                  <a:lnTo>
                    <a:pt x="171450" y="457200"/>
                  </a:lnTo>
                  <a:lnTo>
                    <a:pt x="171450" y="114300"/>
                  </a:lnTo>
                  <a:lnTo>
                    <a:pt x="228600" y="114300"/>
                  </a:lnTo>
                  <a:lnTo>
                    <a:pt x="114300" y="0"/>
                  </a:lnTo>
                  <a:close/>
                </a:path>
              </a:pathLst>
            </a:custGeom>
            <a:solidFill>
              <a:srgbClr val="FFC000"/>
            </a:solidFill>
          </p:spPr>
          <p:txBody>
            <a:bodyPr wrap="square" lIns="0" tIns="0" rIns="0" bIns="0" rtlCol="0"/>
            <a:lstStyle/>
            <a:p>
              <a:endParaRPr/>
            </a:p>
          </p:txBody>
        </p:sp>
        <p:sp>
          <p:nvSpPr>
            <p:cNvPr id="15" name="object 21"/>
            <p:cNvSpPr/>
            <p:nvPr/>
          </p:nvSpPr>
          <p:spPr>
            <a:xfrm>
              <a:off x="3200400" y="1295400"/>
              <a:ext cx="228600" cy="457200"/>
            </a:xfrm>
            <a:custGeom>
              <a:avLst/>
              <a:gdLst/>
              <a:ahLst/>
              <a:cxnLst/>
              <a:rect l="l" t="t" r="r" b="b"/>
              <a:pathLst>
                <a:path w="228600" h="457200">
                  <a:moveTo>
                    <a:pt x="0" y="114300"/>
                  </a:moveTo>
                  <a:lnTo>
                    <a:pt x="114300" y="0"/>
                  </a:lnTo>
                  <a:lnTo>
                    <a:pt x="228600" y="114300"/>
                  </a:lnTo>
                  <a:lnTo>
                    <a:pt x="171450" y="114300"/>
                  </a:lnTo>
                  <a:lnTo>
                    <a:pt x="171450" y="457200"/>
                  </a:lnTo>
                  <a:lnTo>
                    <a:pt x="57150" y="457200"/>
                  </a:lnTo>
                  <a:lnTo>
                    <a:pt x="57150" y="114300"/>
                  </a:lnTo>
                  <a:lnTo>
                    <a:pt x="0" y="114300"/>
                  </a:lnTo>
                  <a:close/>
                </a:path>
              </a:pathLst>
            </a:custGeom>
            <a:ln w="25400">
              <a:solidFill>
                <a:srgbClr val="085091"/>
              </a:solidFill>
            </a:ln>
          </p:spPr>
          <p:txBody>
            <a:bodyPr wrap="square" lIns="0" tIns="0" rIns="0" bIns="0" rtlCol="0"/>
            <a:lstStyle/>
            <a:p>
              <a:endParaRPr/>
            </a:p>
          </p:txBody>
        </p:sp>
        <p:sp>
          <p:nvSpPr>
            <p:cNvPr id="16" name="object 22"/>
            <p:cNvSpPr/>
            <p:nvPr/>
          </p:nvSpPr>
          <p:spPr>
            <a:xfrm>
              <a:off x="3657600" y="914400"/>
              <a:ext cx="381000" cy="228600"/>
            </a:xfrm>
            <a:custGeom>
              <a:avLst/>
              <a:gdLst/>
              <a:ahLst/>
              <a:cxnLst/>
              <a:rect l="l" t="t" r="r" b="b"/>
              <a:pathLst>
                <a:path w="381000" h="228600">
                  <a:moveTo>
                    <a:pt x="266700" y="0"/>
                  </a:moveTo>
                  <a:lnTo>
                    <a:pt x="266700" y="57150"/>
                  </a:lnTo>
                  <a:lnTo>
                    <a:pt x="0" y="57150"/>
                  </a:lnTo>
                  <a:lnTo>
                    <a:pt x="0" y="171450"/>
                  </a:lnTo>
                  <a:lnTo>
                    <a:pt x="266700" y="171450"/>
                  </a:lnTo>
                  <a:lnTo>
                    <a:pt x="266700" y="228600"/>
                  </a:lnTo>
                  <a:lnTo>
                    <a:pt x="381000" y="114300"/>
                  </a:lnTo>
                  <a:lnTo>
                    <a:pt x="266700" y="0"/>
                  </a:lnTo>
                  <a:close/>
                </a:path>
              </a:pathLst>
            </a:custGeom>
            <a:solidFill>
              <a:srgbClr val="FFC000"/>
            </a:solidFill>
          </p:spPr>
          <p:txBody>
            <a:bodyPr wrap="square" lIns="0" tIns="0" rIns="0" bIns="0" rtlCol="0"/>
            <a:lstStyle/>
            <a:p>
              <a:endParaRPr/>
            </a:p>
          </p:txBody>
        </p:sp>
        <p:sp>
          <p:nvSpPr>
            <p:cNvPr id="17" name="object 23"/>
            <p:cNvSpPr/>
            <p:nvPr/>
          </p:nvSpPr>
          <p:spPr>
            <a:xfrm>
              <a:off x="3657600" y="914400"/>
              <a:ext cx="381000" cy="228600"/>
            </a:xfrm>
            <a:custGeom>
              <a:avLst/>
              <a:gdLst/>
              <a:ahLst/>
              <a:cxnLst/>
              <a:rect l="l" t="t" r="r" b="b"/>
              <a:pathLst>
                <a:path w="381000" h="228600">
                  <a:moveTo>
                    <a:pt x="0" y="57150"/>
                  </a:moveTo>
                  <a:lnTo>
                    <a:pt x="266700" y="57150"/>
                  </a:lnTo>
                  <a:lnTo>
                    <a:pt x="266700" y="0"/>
                  </a:lnTo>
                  <a:lnTo>
                    <a:pt x="381000" y="114300"/>
                  </a:lnTo>
                  <a:lnTo>
                    <a:pt x="266700" y="228600"/>
                  </a:lnTo>
                  <a:lnTo>
                    <a:pt x="266700" y="171450"/>
                  </a:lnTo>
                  <a:lnTo>
                    <a:pt x="0" y="171450"/>
                  </a:lnTo>
                  <a:lnTo>
                    <a:pt x="0" y="57150"/>
                  </a:lnTo>
                  <a:close/>
                </a:path>
              </a:pathLst>
            </a:custGeom>
            <a:ln w="25400">
              <a:solidFill>
                <a:srgbClr val="085091"/>
              </a:solidFill>
            </a:ln>
          </p:spPr>
          <p:txBody>
            <a:bodyPr wrap="square" lIns="0" tIns="0" rIns="0" bIns="0" rtlCol="0"/>
            <a:lstStyle/>
            <a:p>
              <a:endParaRPr/>
            </a:p>
          </p:txBody>
        </p:sp>
        <p:sp>
          <p:nvSpPr>
            <p:cNvPr id="18" name="object 24"/>
            <p:cNvSpPr/>
            <p:nvPr/>
          </p:nvSpPr>
          <p:spPr>
            <a:xfrm>
              <a:off x="4483100" y="977900"/>
              <a:ext cx="254000" cy="177800"/>
            </a:xfrm>
            <a:prstGeom prst="rect">
              <a:avLst/>
            </a:prstGeom>
            <a:blipFill>
              <a:blip r:embed="rId3" cstate="print"/>
              <a:stretch>
                <a:fillRect/>
              </a:stretch>
            </a:blipFill>
          </p:spPr>
          <p:txBody>
            <a:bodyPr wrap="square" lIns="0" tIns="0" rIns="0" bIns="0" rtlCol="0"/>
            <a:lstStyle/>
            <a:p>
              <a:endParaRPr/>
            </a:p>
          </p:txBody>
        </p:sp>
        <p:sp>
          <p:nvSpPr>
            <p:cNvPr id="19" name="object 25"/>
            <p:cNvSpPr/>
            <p:nvPr/>
          </p:nvSpPr>
          <p:spPr>
            <a:xfrm>
              <a:off x="4940300" y="977900"/>
              <a:ext cx="177800" cy="177800"/>
            </a:xfrm>
            <a:prstGeom prst="rect">
              <a:avLst/>
            </a:prstGeom>
            <a:blipFill>
              <a:blip r:embed="rId4" cstate="print"/>
              <a:stretch>
                <a:fillRect/>
              </a:stretch>
            </a:blipFill>
          </p:spPr>
          <p:txBody>
            <a:bodyPr wrap="square" lIns="0" tIns="0" rIns="0" bIns="0" rtlCol="0"/>
            <a:lstStyle/>
            <a:p>
              <a:endParaRPr/>
            </a:p>
          </p:txBody>
        </p:sp>
        <p:sp>
          <p:nvSpPr>
            <p:cNvPr id="20" name="object 26"/>
            <p:cNvSpPr/>
            <p:nvPr/>
          </p:nvSpPr>
          <p:spPr>
            <a:xfrm>
              <a:off x="5397500" y="1054100"/>
              <a:ext cx="208279" cy="132079"/>
            </a:xfrm>
            <a:prstGeom prst="rect">
              <a:avLst/>
            </a:prstGeom>
            <a:blipFill>
              <a:blip r:embed="rId5" cstate="print"/>
              <a:stretch>
                <a:fillRect/>
              </a:stretch>
            </a:blipFill>
          </p:spPr>
          <p:txBody>
            <a:bodyPr wrap="square" lIns="0" tIns="0" rIns="0" bIns="0" rtlCol="0"/>
            <a:lstStyle/>
            <a:p>
              <a:endParaRPr/>
            </a:p>
          </p:txBody>
        </p:sp>
        <p:sp>
          <p:nvSpPr>
            <p:cNvPr id="21" name="object 27"/>
            <p:cNvSpPr/>
            <p:nvPr/>
          </p:nvSpPr>
          <p:spPr>
            <a:xfrm>
              <a:off x="5181600" y="4495800"/>
              <a:ext cx="1143000" cy="228600"/>
            </a:xfrm>
            <a:custGeom>
              <a:avLst/>
              <a:gdLst/>
              <a:ahLst/>
              <a:cxnLst/>
              <a:rect l="l" t="t" r="r" b="b"/>
              <a:pathLst>
                <a:path w="1143000" h="228600">
                  <a:moveTo>
                    <a:pt x="1143000" y="0"/>
                  </a:moveTo>
                  <a:lnTo>
                    <a:pt x="0" y="0"/>
                  </a:lnTo>
                  <a:lnTo>
                    <a:pt x="0" y="228600"/>
                  </a:lnTo>
                  <a:lnTo>
                    <a:pt x="1143000" y="228600"/>
                  </a:lnTo>
                  <a:lnTo>
                    <a:pt x="1143000" y="0"/>
                  </a:lnTo>
                  <a:close/>
                </a:path>
              </a:pathLst>
            </a:custGeom>
            <a:solidFill>
              <a:srgbClr val="FFFFFF"/>
            </a:solidFill>
          </p:spPr>
          <p:txBody>
            <a:bodyPr wrap="square" lIns="0" tIns="0" rIns="0" bIns="0" rtlCol="0"/>
            <a:lstStyle/>
            <a:p>
              <a:endParaRPr/>
            </a:p>
          </p:txBody>
        </p:sp>
        <p:sp>
          <p:nvSpPr>
            <p:cNvPr id="22" name="object 28"/>
            <p:cNvSpPr/>
            <p:nvPr/>
          </p:nvSpPr>
          <p:spPr>
            <a:xfrm>
              <a:off x="5181600" y="4495800"/>
              <a:ext cx="1143000" cy="228600"/>
            </a:xfrm>
            <a:custGeom>
              <a:avLst/>
              <a:gdLst/>
              <a:ahLst/>
              <a:cxnLst/>
              <a:rect l="l" t="t" r="r" b="b"/>
              <a:pathLst>
                <a:path w="1143000" h="228600">
                  <a:moveTo>
                    <a:pt x="0" y="228600"/>
                  </a:moveTo>
                  <a:lnTo>
                    <a:pt x="1143000" y="228600"/>
                  </a:lnTo>
                  <a:lnTo>
                    <a:pt x="1143000" y="0"/>
                  </a:lnTo>
                  <a:lnTo>
                    <a:pt x="0" y="0"/>
                  </a:lnTo>
                  <a:lnTo>
                    <a:pt x="0" y="228600"/>
                  </a:lnTo>
                  <a:close/>
                </a:path>
              </a:pathLst>
            </a:custGeom>
            <a:ln w="25400">
              <a:solidFill>
                <a:srgbClr val="FFFFFF"/>
              </a:solidFill>
            </a:ln>
          </p:spPr>
          <p:txBody>
            <a:bodyPr wrap="square" lIns="0" tIns="0" rIns="0" bIns="0" rtlCol="0"/>
            <a:lstStyle/>
            <a:p>
              <a:endParaRPr/>
            </a:p>
          </p:txBody>
        </p:sp>
      </p:grpSp>
      <p:sp>
        <p:nvSpPr>
          <p:cNvPr id="23" name="Rectangle 22"/>
          <p:cNvSpPr/>
          <p:nvPr/>
        </p:nvSpPr>
        <p:spPr>
          <a:xfrm>
            <a:off x="228600" y="361950"/>
            <a:ext cx="8686800" cy="461665"/>
          </a:xfrm>
          <a:prstGeom prst="rect">
            <a:avLst/>
          </a:prstGeom>
        </p:spPr>
        <p:txBody>
          <a:bodyPr wrap="square">
            <a:spAutoFit/>
          </a:bodyPr>
          <a:lstStyle/>
          <a:p>
            <a:pPr marL="12700">
              <a:lnSpc>
                <a:spcPct val="100000"/>
              </a:lnSpc>
              <a:spcBef>
                <a:spcPts val="100"/>
              </a:spcBef>
            </a:pPr>
            <a:r>
              <a:rPr lang="en-US" sz="2400" b="1" spc="5" dirty="0" smtClean="0">
                <a:solidFill>
                  <a:srgbClr val="CC0099"/>
                </a:solidFill>
                <a:latin typeface="Times New Roman" pitchFamily="18" charset="0"/>
                <a:cs typeface="Times New Roman" pitchFamily="18" charset="0"/>
              </a:rPr>
              <a:t>A </a:t>
            </a:r>
            <a:r>
              <a:rPr lang="en-US" sz="2400" b="1" spc="-25" dirty="0" smtClean="0">
                <a:solidFill>
                  <a:srgbClr val="CC0099"/>
                </a:solidFill>
                <a:latin typeface="Times New Roman" pitchFamily="18" charset="0"/>
                <a:cs typeface="Times New Roman" pitchFamily="18" charset="0"/>
              </a:rPr>
              <a:t>simple </a:t>
            </a:r>
            <a:r>
              <a:rPr lang="en-US" sz="2400" b="1" spc="-35" dirty="0" smtClean="0">
                <a:solidFill>
                  <a:srgbClr val="CC0099"/>
                </a:solidFill>
                <a:latin typeface="Times New Roman" pitchFamily="18" charset="0"/>
                <a:cs typeface="Times New Roman" pitchFamily="18" charset="0"/>
              </a:rPr>
              <a:t>image </a:t>
            </a:r>
            <a:r>
              <a:rPr lang="en-US" sz="2400" b="1" spc="-25" dirty="0" smtClean="0">
                <a:solidFill>
                  <a:srgbClr val="CC0099"/>
                </a:solidFill>
                <a:latin typeface="Times New Roman" pitchFamily="18" charset="0"/>
                <a:cs typeface="Times New Roman" pitchFamily="18" charset="0"/>
              </a:rPr>
              <a:t>showing working procedure </a:t>
            </a:r>
            <a:r>
              <a:rPr lang="en-US" sz="2400" b="1" spc="-15" dirty="0" smtClean="0">
                <a:solidFill>
                  <a:srgbClr val="CC0099"/>
                </a:solidFill>
                <a:latin typeface="Times New Roman" pitchFamily="18" charset="0"/>
                <a:cs typeface="Times New Roman" pitchFamily="18" charset="0"/>
              </a:rPr>
              <a:t>of </a:t>
            </a:r>
            <a:r>
              <a:rPr lang="en-US" sz="2400" b="1" spc="-55" dirty="0" smtClean="0">
                <a:solidFill>
                  <a:srgbClr val="CC0099"/>
                </a:solidFill>
                <a:latin typeface="Times New Roman" pitchFamily="18" charset="0"/>
                <a:cs typeface="Times New Roman" pitchFamily="18" charset="0"/>
              </a:rPr>
              <a:t>Real </a:t>
            </a:r>
            <a:r>
              <a:rPr lang="en-US" sz="2400" b="1" spc="-20" dirty="0" smtClean="0">
                <a:solidFill>
                  <a:srgbClr val="CC0099"/>
                </a:solidFill>
                <a:latin typeface="Times New Roman" pitchFamily="18" charset="0"/>
                <a:cs typeface="Times New Roman" pitchFamily="18" charset="0"/>
              </a:rPr>
              <a:t>Time</a:t>
            </a:r>
            <a:r>
              <a:rPr lang="en-US" sz="2400" b="1" spc="-85" dirty="0" smtClean="0">
                <a:solidFill>
                  <a:srgbClr val="CC0099"/>
                </a:solidFill>
                <a:latin typeface="Times New Roman" pitchFamily="18" charset="0"/>
                <a:cs typeface="Times New Roman" pitchFamily="18" charset="0"/>
              </a:rPr>
              <a:t> </a:t>
            </a:r>
            <a:r>
              <a:rPr lang="en-US" sz="2400" b="1" spc="-55" dirty="0" smtClean="0">
                <a:solidFill>
                  <a:srgbClr val="CC0099"/>
                </a:solidFill>
                <a:latin typeface="Times New Roman" pitchFamily="18" charset="0"/>
                <a:cs typeface="Times New Roman" pitchFamily="18" charset="0"/>
              </a:rPr>
              <a:t>PCR</a:t>
            </a:r>
            <a:endParaRPr lang="en-US" sz="2400" b="1" dirty="0">
              <a:solidFill>
                <a:srgbClr val="CC0099"/>
              </a:solidFill>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190750"/>
            <a:ext cx="5181600" cy="1323439"/>
          </a:xfrm>
          <a:prstGeom prst="rect">
            <a:avLst/>
          </a:prstGeom>
        </p:spPr>
        <p:txBody>
          <a:bodyPr wrap="square">
            <a:spAutoFit/>
          </a:bodyPr>
          <a:lstStyle/>
          <a:p>
            <a:r>
              <a:rPr lang="en-US" sz="8000" b="1" dirty="0" smtClean="0">
                <a:solidFill>
                  <a:srgbClr val="CC0099"/>
                </a:solidFill>
                <a:latin typeface="Times New Roman" pitchFamily="18" charset="0"/>
                <a:cs typeface="Times New Roman" pitchFamily="18" charset="0"/>
              </a:rPr>
              <a:t>Thank you</a:t>
            </a:r>
            <a:endParaRPr lang="en-US" sz="8000" dirty="0">
              <a:solidFill>
                <a:srgbClr val="CC0099"/>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46070" cy="610820"/>
          </a:xfrm>
        </p:spPr>
        <p:txBody>
          <a:bodyPr>
            <a:noAutofit/>
          </a:bodyPr>
          <a:lstStyle/>
          <a:p>
            <a:r>
              <a:rPr lang="en-US" sz="4400" b="1" dirty="0" smtClean="0">
                <a:solidFill>
                  <a:srgbClr val="CC0099"/>
                </a:solidFill>
                <a:latin typeface="Times New Roman" pitchFamily="18" charset="0"/>
                <a:cs typeface="Times New Roman" pitchFamily="18" charset="0"/>
              </a:rPr>
              <a:t>Condition:</a:t>
            </a:r>
            <a:r>
              <a:rPr lang="en-US" sz="4000" dirty="0" smtClean="0">
                <a:solidFill>
                  <a:srgbClr val="CC0099"/>
                </a:solidFill>
              </a:rPr>
              <a:t> </a:t>
            </a:r>
            <a:endParaRPr lang="en-US" sz="4000" dirty="0">
              <a:solidFill>
                <a:srgbClr val="CC0099"/>
              </a:solidFill>
            </a:endParaRPr>
          </a:p>
        </p:txBody>
      </p:sp>
      <p:sp>
        <p:nvSpPr>
          <p:cNvPr id="3" name="Content Placeholder 2"/>
          <p:cNvSpPr>
            <a:spLocks noGrp="1"/>
          </p:cNvSpPr>
          <p:nvPr>
            <p:ph idx="1"/>
          </p:nvPr>
        </p:nvSpPr>
        <p:spPr/>
        <p:txBody>
          <a:bodyPr>
            <a:normAutofit/>
          </a:bodyPr>
          <a:lstStyle/>
          <a:p>
            <a:r>
              <a:rPr lang="en-US" sz="3200" dirty="0" err="1" smtClean="0">
                <a:latin typeface="Times New Roman" pitchFamily="18" charset="0"/>
                <a:cs typeface="Times New Roman" pitchFamily="18" charset="0"/>
              </a:rPr>
              <a:t>Denaturation</a:t>
            </a:r>
            <a:r>
              <a:rPr lang="en-US" sz="3200" dirty="0" smtClean="0">
                <a:latin typeface="Times New Roman" pitchFamily="18" charset="0"/>
                <a:cs typeface="Times New Roman" pitchFamily="18" charset="0"/>
              </a:rPr>
              <a:t>  of </a:t>
            </a:r>
            <a:r>
              <a:rPr lang="en-US" sz="3200" dirty="0" err="1" smtClean="0">
                <a:latin typeface="Times New Roman" pitchFamily="18" charset="0"/>
                <a:cs typeface="Times New Roman" pitchFamily="18" charset="0"/>
              </a:rPr>
              <a:t>ds</a:t>
            </a:r>
            <a:r>
              <a:rPr lang="en-US" sz="3200" dirty="0" smtClean="0">
                <a:latin typeface="Times New Roman" pitchFamily="18" charset="0"/>
                <a:cs typeface="Times New Roman" pitchFamily="18" charset="0"/>
              </a:rPr>
              <a:t>  DNA  </a:t>
            </a:r>
            <a:r>
              <a:rPr lang="en-US" sz="3200" dirty="0" err="1" smtClean="0">
                <a:latin typeface="Times New Roman" pitchFamily="18" charset="0"/>
                <a:cs typeface="Times New Roman" pitchFamily="18" charset="0"/>
              </a:rPr>
              <a:t>templet</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Annealing  of primer</a:t>
            </a:r>
          </a:p>
          <a:p>
            <a:r>
              <a:rPr lang="en-US" sz="3200" dirty="0" smtClean="0">
                <a:latin typeface="Times New Roman" pitchFamily="18" charset="0"/>
                <a:cs typeface="Times New Roman" pitchFamily="18" charset="0"/>
              </a:rPr>
              <a:t>Extension  </a:t>
            </a:r>
            <a:r>
              <a:rPr lang="en-US" sz="3200" dirty="0" err="1" smtClean="0">
                <a:latin typeface="Times New Roman" pitchFamily="18" charset="0"/>
                <a:cs typeface="Times New Roman" pitchFamily="18" charset="0"/>
              </a:rPr>
              <a:t>ds</a:t>
            </a:r>
            <a:r>
              <a:rPr lang="en-US" sz="3200" dirty="0" smtClean="0">
                <a:latin typeface="Times New Roman" pitchFamily="18" charset="0"/>
                <a:cs typeface="Times New Roman" pitchFamily="18" charset="0"/>
              </a:rPr>
              <a:t>  DNA molecules</a:t>
            </a:r>
            <a:endParaRPr lang="en-US" sz="32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C0099"/>
                </a:solidFill>
                <a:latin typeface="Times New Roman" pitchFamily="18" charset="0"/>
                <a:cs typeface="Times New Roman" pitchFamily="18" charset="0"/>
              </a:rPr>
              <a:t>Chemical Components: </a:t>
            </a:r>
            <a:endParaRPr lang="en-US" sz="4000" b="1" dirty="0">
              <a:solidFill>
                <a:srgbClr val="CC009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Magnesium chloride :5-2.5mM</a:t>
            </a:r>
          </a:p>
          <a:p>
            <a:r>
              <a:rPr lang="en-US" dirty="0" smtClean="0">
                <a:latin typeface="Times New Roman" pitchFamily="18" charset="0"/>
                <a:cs typeface="Times New Roman" pitchFamily="18" charset="0"/>
              </a:rPr>
              <a:t>Buffer:  pH 8.3-8-8</a:t>
            </a:r>
          </a:p>
          <a:p>
            <a:r>
              <a:rPr lang="en-US" dirty="0" err="1" smtClean="0">
                <a:latin typeface="Times New Roman" pitchFamily="18" charset="0"/>
                <a:cs typeface="Times New Roman" pitchFamily="18" charset="0"/>
              </a:rPr>
              <a:t>dNTPs</a:t>
            </a:r>
            <a:r>
              <a:rPr lang="en-US" dirty="0" smtClean="0">
                <a:latin typeface="Times New Roman" pitchFamily="18" charset="0"/>
                <a:cs typeface="Times New Roman" pitchFamily="18" charset="0"/>
              </a:rPr>
              <a:t>: 20-200uM</a:t>
            </a:r>
          </a:p>
          <a:p>
            <a:r>
              <a:rPr lang="en-US" dirty="0" smtClean="0">
                <a:latin typeface="Times New Roman" pitchFamily="18" charset="0"/>
                <a:cs typeface="Times New Roman" pitchFamily="18" charset="0"/>
              </a:rPr>
              <a:t>Primer:0.1-0.5 </a:t>
            </a:r>
            <a:r>
              <a:rPr lang="en-US" dirty="0" err="1" smtClean="0">
                <a:latin typeface="Times New Roman" pitchFamily="18" charset="0"/>
                <a:cs typeface="Times New Roman" pitchFamily="18" charset="0"/>
              </a:rPr>
              <a:t>uM</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DNA polymerase : 1-2.5uM</a:t>
            </a:r>
          </a:p>
          <a:p>
            <a:r>
              <a:rPr lang="en-US" dirty="0" smtClean="0">
                <a:latin typeface="Times New Roman" pitchFamily="18" charset="0"/>
                <a:cs typeface="Times New Roman" pitchFamily="18" charset="0"/>
              </a:rPr>
              <a:t>Target  DNA:    1ug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2312</Words>
  <Application>Microsoft Office PowerPoint</Application>
  <PresentationFormat>On-screen Show (16:9)</PresentationFormat>
  <Paragraphs>190</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Polymerase Chain Reaction</vt:lpstr>
      <vt:lpstr>     What  is PCR        History  of  PCR        Components  of  PCR       Principle  of  PCR       Basic requirements  of PCR       Instrumentation       Application of PCR       Advantage of   PCR         PCR Programme </vt:lpstr>
      <vt:lpstr>      What is PCR:</vt:lpstr>
      <vt:lpstr>Short History of PCR:</vt:lpstr>
      <vt:lpstr>Slide 5</vt:lpstr>
      <vt:lpstr>Purpose   Condition  Components   </vt:lpstr>
      <vt:lpstr>Purpose:</vt:lpstr>
      <vt:lpstr>Condition: </vt:lpstr>
      <vt:lpstr>Chemical Components: </vt:lpstr>
      <vt:lpstr> Basic Requirements For PCR Reaction  </vt:lpstr>
      <vt:lpstr>Basic requirements for PCR reaction</vt:lpstr>
      <vt:lpstr>Propcedure:</vt:lpstr>
      <vt:lpstr>Denaturation at 94C :</vt:lpstr>
      <vt:lpstr>Denaturation: </vt:lpstr>
      <vt:lpstr>Annealing:</vt:lpstr>
      <vt:lpstr>ANNEALING AT 54C :</vt:lpstr>
      <vt:lpstr>Slide 17</vt:lpstr>
      <vt:lpstr>Annealing: </vt:lpstr>
      <vt:lpstr>Extension:</vt:lpstr>
      <vt:lpstr>Extension: </vt:lpstr>
      <vt:lpstr>Cycling: </vt:lpstr>
      <vt:lpstr>Final hold:</vt:lpstr>
      <vt:lpstr>PCR-an exponential cycle:</vt:lpstr>
      <vt:lpstr>PCR an exponential cycle:</vt:lpstr>
      <vt:lpstr>Three Aspects of PCR </vt:lpstr>
      <vt:lpstr>Things to try if PCR does not work</vt:lpstr>
      <vt:lpstr>Reaction Condition &amp; Experimental Protocol</vt:lpstr>
      <vt:lpstr>Slide 28</vt:lpstr>
      <vt:lpstr>General PCR protocol</vt:lpstr>
      <vt:lpstr>PCR Machine</vt:lpstr>
      <vt:lpstr>Slide 31</vt:lpstr>
      <vt:lpstr>Slide 32</vt:lpstr>
      <vt:lpstr>Images of Instruments -1</vt:lpstr>
      <vt:lpstr>Images of Instruments-2</vt:lpstr>
      <vt:lpstr>Images of Instruments-3</vt:lpstr>
      <vt:lpstr>Images of Instruments-4</vt:lpstr>
      <vt:lpstr>Images of Instruments-5</vt:lpstr>
      <vt:lpstr>Types of PCR:</vt:lpstr>
      <vt:lpstr>Slide 39</vt:lpstr>
      <vt:lpstr>Slide 40</vt:lpstr>
      <vt:lpstr>Applications: </vt:lpstr>
      <vt:lpstr>Slide 42</vt:lpstr>
      <vt:lpstr>Slide 43</vt:lpstr>
      <vt:lpstr>Slide 44</vt:lpstr>
      <vt:lpstr>Slide 45</vt:lpstr>
      <vt:lpstr>Slide 46</vt:lpstr>
      <vt:lpstr>Slide 47</vt:lpstr>
      <vt:lpstr>Slide 48</vt:lpstr>
      <vt:lpstr>RT PCR test for covid-19:</vt:lpstr>
      <vt:lpstr>RT PCR- TYPES:</vt:lpstr>
      <vt:lpstr>Slide 51</vt:lpstr>
      <vt:lpstr> </vt:lpstr>
      <vt:lpstr>Slide 53</vt:lpstr>
      <vt:lpstr>One-step qRT-PCR: .</vt:lpstr>
      <vt:lpstr>Amplification: (Same like normal PCR)</vt:lpstr>
      <vt:lpstr> Annealing:</vt:lpstr>
      <vt:lpstr> Extension:</vt:lpstr>
      <vt:lpstr>Detection: </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Result is positive or negetive </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2017-08-30T02:18:03Z</dcterms:created>
  <dcterms:modified xsi:type="dcterms:W3CDTF">2020-07-02T04:39:19Z</dcterms:modified>
</cp:coreProperties>
</file>