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68" r:id="rId2"/>
    <p:sldId id="273" r:id="rId3"/>
    <p:sldId id="269" r:id="rId4"/>
    <p:sldId id="258" r:id="rId5"/>
    <p:sldId id="259" r:id="rId6"/>
    <p:sldId id="260" r:id="rId7"/>
    <p:sldId id="272" r:id="rId8"/>
    <p:sldId id="261" r:id="rId9"/>
    <p:sldId id="262" r:id="rId10"/>
    <p:sldId id="264" r:id="rId11"/>
    <p:sldId id="270" r:id="rId12"/>
    <p:sldId id="271" r:id="rId13"/>
    <p:sldId id="263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A20976"/>
    <a:srgbClr val="77F820"/>
    <a:srgbClr val="FFFFFF"/>
    <a:srgbClr val="D5B90D"/>
    <a:srgbClr val="F3F3F1"/>
    <a:srgbClr val="EFEFED"/>
    <a:srgbClr val="B80B8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839" autoAdjust="0"/>
    <p:restoredTop sz="94660"/>
  </p:normalViewPr>
  <p:slideViewPr>
    <p:cSldViewPr>
      <p:cViewPr varScale="1">
        <p:scale>
          <a:sx n="98" d="100"/>
          <a:sy n="98" d="100"/>
        </p:scale>
        <p:origin x="-60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4445C-4875-490F-89C1-7848B6ECAE16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77ECF-8331-45D5-928B-D5D8B9C96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52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77ECF-8331-45D5-928B-D5D8B9C961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744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77ECF-8331-45D5-928B-D5D8B9C961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6634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77ECF-8331-45D5-928B-D5D8B9C961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7124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127B-83EB-406F-9D6B-BACB3BB37F8B}" type="datetime1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991-F954-491C-9791-C12C7065D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10F8-5B94-4DDA-801E-1903A68AE81A}" type="datetime1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991-F954-491C-9791-C12C7065D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DEAA-1A43-405A-9584-32EA1F756FA8}" type="datetime1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991-F954-491C-9791-C12C7065D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6C6A-9203-47D1-B252-386FBDAD252F}" type="datetime1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991-F954-491C-9791-C12C7065D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CB18-C95C-4FC6-9A0A-1C3064529782}" type="datetime1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991-F954-491C-9791-C12C7065D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CA69-B790-40CE-8FBC-4FE71A021D99}" type="datetime1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991-F954-491C-9791-C12C7065D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C66B-FC93-4721-9A72-37236F6E8BFB}" type="datetime1">
              <a:rPr lang="en-US" smtClean="0"/>
              <a:pPr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991-F954-491C-9791-C12C7065D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1AE55-423C-4D1F-94BE-1079BE9DACAE}" type="datetime1">
              <a:rPr lang="en-US" smtClean="0"/>
              <a:pPr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991-F954-491C-9791-C12C7065D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1061-7FE7-475E-9C25-27DD8AA2DCD8}" type="datetime1">
              <a:rPr lang="en-US" smtClean="0"/>
              <a:pPr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991-F954-491C-9791-C12C7065D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FD9D-9B89-449B-B2EA-CC4E00B523AA}" type="datetime1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991-F954-491C-9791-C12C7065D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60A6-E29B-4418-9FA0-DB911EA7C54C}" type="datetime1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991-F954-491C-9791-C12C7065D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BAEB0-5853-45A4-A3AB-E805A144BBC2}" type="datetime1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59991-F954-491C-9791-C12C7065D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75" y="133351"/>
            <a:ext cx="2762250" cy="897098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Heterosis</a:t>
            </a:r>
            <a:b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400" b="1" dirty="0">
              <a:solidFill>
                <a:srgbClr val="D5B90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90550"/>
            <a:ext cx="8915400" cy="4267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Course Genetics</a:t>
            </a:r>
          </a:p>
          <a:p>
            <a:pPr>
              <a:buNone/>
            </a:pPr>
            <a:r>
              <a:rPr lang="en-US" dirty="0" err="1" smtClean="0"/>
              <a:t>Dr.Shagufta</a:t>
            </a:r>
            <a:r>
              <a:rPr lang="en-US" dirty="0" smtClean="0"/>
              <a:t> </a:t>
            </a:r>
            <a:r>
              <a:rPr lang="en-US" dirty="0" err="1" smtClean="0"/>
              <a:t>Naz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991-F954-491C-9791-C12C7065D1A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297" y="31210"/>
            <a:ext cx="1105711" cy="3619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51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7" y="133350"/>
            <a:ext cx="9030511" cy="857250"/>
          </a:xfrm>
        </p:spPr>
        <p:txBody>
          <a:bodyPr>
            <a:normAutofit fontScale="90000"/>
          </a:bodyPr>
          <a:lstStyle/>
          <a:p>
            <a:pPr lvl="0"/>
            <a:r>
              <a:rPr lang="en-US" sz="4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for Estimation of </a:t>
            </a:r>
            <a:r>
              <a:rPr lang="en-US" sz="4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Heterosis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92740"/>
            <a:ext cx="3429000" cy="2438400"/>
          </a:xfrm>
        </p:spPr>
        <p:txBody>
          <a:bodyPr>
            <a:normAutofit/>
          </a:bodyPr>
          <a:lstStyle/>
          <a:p>
            <a:pPr lvl="0"/>
            <a:r>
              <a:rPr lang="en-US" sz="2200" b="1" dirty="0">
                <a:solidFill>
                  <a:srgbClr val="A20976"/>
                </a:solidFill>
              </a:rPr>
              <a:t>Mid Parent Heterosis   </a:t>
            </a:r>
          </a:p>
          <a:p>
            <a:pPr marL="0" lvl="0" indent="0">
              <a:buNone/>
            </a:pPr>
            <a:endParaRPr lang="en-US" sz="2200" b="1" dirty="0"/>
          </a:p>
          <a:p>
            <a:r>
              <a:rPr lang="en-US" sz="2200" b="1" dirty="0">
                <a:solidFill>
                  <a:srgbClr val="A20976"/>
                </a:solidFill>
              </a:rPr>
              <a:t>Better Parent </a:t>
            </a:r>
            <a:r>
              <a:rPr lang="en-US" sz="2200" b="1" dirty="0" smtClean="0">
                <a:solidFill>
                  <a:srgbClr val="A20976"/>
                </a:solidFill>
              </a:rPr>
              <a:t>Heterosis</a:t>
            </a:r>
          </a:p>
          <a:p>
            <a:endParaRPr lang="en-US" sz="2200" b="1" dirty="0">
              <a:solidFill>
                <a:srgbClr val="A20976"/>
              </a:solidFill>
            </a:endParaRPr>
          </a:p>
          <a:p>
            <a:pPr lvl="0"/>
            <a:r>
              <a:rPr lang="en-US" sz="2200" b="1" dirty="0" smtClean="0">
                <a:solidFill>
                  <a:srgbClr val="A20976"/>
                </a:solidFill>
              </a:rPr>
              <a:t>Standard  </a:t>
            </a:r>
            <a:r>
              <a:rPr lang="en-US" sz="2200" b="1" dirty="0">
                <a:solidFill>
                  <a:srgbClr val="A20976"/>
                </a:solidFill>
              </a:rPr>
              <a:t>Heterosis</a:t>
            </a:r>
          </a:p>
          <a:p>
            <a:endParaRPr lang="en-US" sz="2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991-F954-491C-9791-C12C7065D1A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297" y="31210"/>
            <a:ext cx="1105711" cy="3619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07" r="33699" b="11586"/>
          <a:stretch/>
        </p:blipFill>
        <p:spPr>
          <a:xfrm>
            <a:off x="5334000" y="1092740"/>
            <a:ext cx="32004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774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038350"/>
            <a:ext cx="4953000" cy="310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8" y="393163"/>
            <a:ext cx="8649511" cy="34979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for Estimation of </a:t>
            </a:r>
            <a:r>
              <a:rPr lang="en-US" sz="4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Heterosis</a:t>
            </a:r>
            <a:r>
              <a:rPr lang="en-US" sz="3600" b="1" dirty="0">
                <a:solidFill>
                  <a:srgbClr val="A20976"/>
                </a:solidFill>
              </a:rPr>
              <a:t/>
            </a:r>
            <a:br>
              <a:rPr lang="en-US" sz="3600" b="1" dirty="0">
                <a:solidFill>
                  <a:srgbClr val="A20976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865157"/>
            <a:ext cx="8991600" cy="4309555"/>
          </a:xfrm>
        </p:spPr>
        <p:txBody>
          <a:bodyPr>
            <a:normAutofit fontScale="25000" lnSpcReduction="20000"/>
          </a:bodyPr>
          <a:lstStyle/>
          <a:p>
            <a:r>
              <a:rPr lang="en-US" sz="8800" b="1" dirty="0">
                <a:solidFill>
                  <a:srgbClr val="A20976"/>
                </a:solidFill>
              </a:rPr>
              <a:t>Mid Parent </a:t>
            </a:r>
            <a:r>
              <a:rPr lang="en-US" sz="8800" b="1" dirty="0" smtClean="0">
                <a:solidFill>
                  <a:srgbClr val="A20976"/>
                </a:solidFill>
              </a:rPr>
              <a:t>Heterosis</a:t>
            </a:r>
          </a:p>
          <a:p>
            <a:pPr marL="0" indent="0">
              <a:buNone/>
            </a:pPr>
            <a:r>
              <a:rPr lang="en-US" sz="8800" dirty="0" smtClean="0">
                <a:solidFill>
                  <a:schemeClr val="tx1"/>
                </a:solidFill>
              </a:rPr>
              <a:t>When the heterosis is estimated over the mean value or average of the two parents is known as </a:t>
            </a:r>
            <a:r>
              <a:rPr lang="en-US" sz="8800" b="1" dirty="0" smtClean="0">
                <a:solidFill>
                  <a:schemeClr val="tx1"/>
                </a:solidFill>
              </a:rPr>
              <a:t>mid parent heterosis.</a:t>
            </a:r>
          </a:p>
          <a:p>
            <a:pPr marL="0" lvl="0" indent="0">
              <a:buNone/>
            </a:pPr>
            <a:r>
              <a:rPr lang="en-US" sz="8800" dirty="0" smtClean="0">
                <a:solidFill>
                  <a:schemeClr val="tx1"/>
                </a:solidFill>
              </a:rPr>
              <a:t>It </a:t>
            </a:r>
            <a:r>
              <a:rPr lang="en-US" sz="8800" dirty="0">
                <a:solidFill>
                  <a:schemeClr val="tx1"/>
                </a:solidFill>
              </a:rPr>
              <a:t>is also known as</a:t>
            </a:r>
            <a:r>
              <a:rPr lang="en-US" sz="8800" dirty="0"/>
              <a:t> </a:t>
            </a:r>
            <a:r>
              <a:rPr lang="en-US" sz="8800" b="1" dirty="0">
                <a:solidFill>
                  <a:srgbClr val="FFC000"/>
                </a:solidFill>
              </a:rPr>
              <a:t>relative </a:t>
            </a:r>
            <a:r>
              <a:rPr lang="en-US" sz="8800" b="1" dirty="0" smtClean="0">
                <a:solidFill>
                  <a:srgbClr val="FFC000"/>
                </a:solidFill>
              </a:rPr>
              <a:t>heterosis</a:t>
            </a:r>
            <a:r>
              <a:rPr lang="en-US" sz="8800" dirty="0" smtClean="0"/>
              <a:t>.</a:t>
            </a:r>
            <a:endParaRPr lang="en-US" sz="8800" dirty="0"/>
          </a:p>
          <a:p>
            <a:pPr marL="0" lvl="0" indent="0">
              <a:buNone/>
            </a:pPr>
            <a:r>
              <a:rPr lang="en-US" sz="8800" b="1" dirty="0" smtClean="0"/>
              <a:t>                    </a:t>
            </a:r>
            <a:r>
              <a:rPr lang="en-US" sz="8800" dirty="0" smtClean="0">
                <a:solidFill>
                  <a:schemeClr val="tx1"/>
                </a:solidFill>
              </a:rPr>
              <a:t>Mid </a:t>
            </a:r>
            <a:r>
              <a:rPr lang="en-US" sz="8800" dirty="0">
                <a:solidFill>
                  <a:schemeClr val="tx1"/>
                </a:solidFill>
              </a:rPr>
              <a:t>Parent Heterosis  =  ( F1 – MP ) / 100 x </a:t>
            </a:r>
            <a:r>
              <a:rPr lang="en-US" sz="8800" dirty="0" smtClean="0">
                <a:solidFill>
                  <a:schemeClr val="tx1"/>
                </a:solidFill>
              </a:rPr>
              <a:t>MP</a:t>
            </a:r>
            <a:endParaRPr lang="en-US" sz="8800" b="1" dirty="0">
              <a:solidFill>
                <a:schemeClr val="tx1"/>
              </a:solidFill>
            </a:endParaRPr>
          </a:p>
          <a:p>
            <a:r>
              <a:rPr lang="en-US" sz="8800" b="1" dirty="0">
                <a:solidFill>
                  <a:srgbClr val="A20976"/>
                </a:solidFill>
              </a:rPr>
              <a:t>Better Parent </a:t>
            </a:r>
            <a:r>
              <a:rPr lang="en-US" sz="8800" b="1" dirty="0" smtClean="0">
                <a:solidFill>
                  <a:srgbClr val="A20976"/>
                </a:solidFill>
              </a:rPr>
              <a:t>Heterosis</a:t>
            </a:r>
          </a:p>
          <a:p>
            <a:endParaRPr lang="en-US" sz="8800" b="1" dirty="0">
              <a:solidFill>
                <a:srgbClr val="A20976"/>
              </a:solidFill>
            </a:endParaRPr>
          </a:p>
          <a:p>
            <a:pPr marL="0" indent="0">
              <a:buNone/>
            </a:pPr>
            <a:r>
              <a:rPr lang="en-US" sz="8800" dirty="0">
                <a:solidFill>
                  <a:schemeClr val="tx1"/>
                </a:solidFill>
              </a:rPr>
              <a:t>When </a:t>
            </a:r>
            <a:r>
              <a:rPr lang="en-US" sz="8800" dirty="0" smtClean="0">
                <a:solidFill>
                  <a:schemeClr val="tx1"/>
                </a:solidFill>
              </a:rPr>
              <a:t>Heterosis </a:t>
            </a:r>
            <a:r>
              <a:rPr lang="en-US" sz="8800" dirty="0">
                <a:solidFill>
                  <a:schemeClr val="tx1"/>
                </a:solidFill>
              </a:rPr>
              <a:t>is estimated over better parent is known as </a:t>
            </a:r>
            <a:r>
              <a:rPr lang="en-US" sz="8800" b="1" dirty="0">
                <a:solidFill>
                  <a:schemeClr val="tx1"/>
                </a:solidFill>
              </a:rPr>
              <a:t>better parent </a:t>
            </a:r>
            <a:r>
              <a:rPr lang="en-US" sz="8800" b="1" dirty="0" smtClean="0">
                <a:solidFill>
                  <a:schemeClr val="tx1"/>
                </a:solidFill>
              </a:rPr>
              <a:t>heterosis. </a:t>
            </a:r>
            <a:r>
              <a:rPr lang="en-US" sz="8800" dirty="0" smtClean="0">
                <a:solidFill>
                  <a:schemeClr val="tx1"/>
                </a:solidFill>
              </a:rPr>
              <a:t>It </a:t>
            </a:r>
            <a:r>
              <a:rPr lang="en-US" sz="8800" dirty="0">
                <a:solidFill>
                  <a:schemeClr val="tx1"/>
                </a:solidFill>
              </a:rPr>
              <a:t>is also known as </a:t>
            </a:r>
            <a:r>
              <a:rPr lang="en-US" sz="8800" b="1" dirty="0" smtClean="0">
                <a:solidFill>
                  <a:srgbClr val="FFC000"/>
                </a:solidFill>
              </a:rPr>
              <a:t>heterobeltiosis</a:t>
            </a:r>
            <a:r>
              <a:rPr lang="en-US" sz="8800" dirty="0" smtClean="0"/>
              <a:t>.</a:t>
            </a:r>
            <a:endParaRPr lang="en-US" sz="8800" dirty="0"/>
          </a:p>
          <a:p>
            <a:pPr marL="0" lvl="0" indent="0">
              <a:buNone/>
            </a:pPr>
            <a:endParaRPr lang="en-US" sz="8800" dirty="0" smtClean="0"/>
          </a:p>
          <a:p>
            <a:pPr marL="0" lvl="0" indent="0">
              <a:buNone/>
            </a:pPr>
            <a:r>
              <a:rPr lang="en-US" sz="8800" dirty="0" smtClean="0"/>
              <a:t>                    </a:t>
            </a:r>
            <a:r>
              <a:rPr lang="en-US" sz="8800" dirty="0" smtClean="0">
                <a:solidFill>
                  <a:schemeClr val="tx1"/>
                </a:solidFill>
              </a:rPr>
              <a:t>Heterobeltiosis  </a:t>
            </a:r>
            <a:r>
              <a:rPr lang="en-US" sz="8800" dirty="0">
                <a:solidFill>
                  <a:schemeClr val="tx1"/>
                </a:solidFill>
              </a:rPr>
              <a:t>=  ( F1  -  BP ) / 100 x BP</a:t>
            </a:r>
            <a:endParaRPr lang="en-US" sz="8800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200" b="1" dirty="0"/>
          </a:p>
          <a:p>
            <a:endParaRPr lang="en-US" sz="2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991-F954-491C-9791-C12C7065D1A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12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7" y="228957"/>
            <a:ext cx="9030511" cy="614008"/>
          </a:xfrm>
        </p:spPr>
        <p:txBody>
          <a:bodyPr>
            <a:normAutofit fontScale="90000"/>
          </a:bodyPr>
          <a:lstStyle/>
          <a:p>
            <a:pPr lvl="0"/>
            <a:r>
              <a:rPr lang="en-US" sz="4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for Estimation of </a:t>
            </a:r>
            <a:r>
              <a:rPr lang="en-US" sz="4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Heterosis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42950"/>
            <a:ext cx="8305800" cy="3581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200" b="1" dirty="0"/>
          </a:p>
          <a:p>
            <a:pPr lvl="0"/>
            <a:r>
              <a:rPr lang="en-US" sz="2200" b="1" dirty="0">
                <a:solidFill>
                  <a:srgbClr val="A20976"/>
                </a:solidFill>
              </a:rPr>
              <a:t>Standard  Heterosis</a:t>
            </a:r>
          </a:p>
          <a:p>
            <a:pPr marL="0" lvl="0" indent="0">
              <a:buNone/>
            </a:pPr>
            <a:r>
              <a:rPr lang="en-US" sz="2000" dirty="0" smtClean="0"/>
              <a:t> </a:t>
            </a:r>
            <a:r>
              <a:rPr lang="en-US" sz="2200" dirty="0">
                <a:solidFill>
                  <a:schemeClr val="tx1"/>
                </a:solidFill>
              </a:rPr>
              <a:t>It refers to the </a:t>
            </a:r>
            <a:r>
              <a:rPr lang="en-US" sz="2200" dirty="0" smtClean="0">
                <a:solidFill>
                  <a:schemeClr val="tx1"/>
                </a:solidFill>
              </a:rPr>
              <a:t>superiority </a:t>
            </a:r>
            <a:r>
              <a:rPr lang="en-US" sz="2200" dirty="0">
                <a:solidFill>
                  <a:schemeClr val="tx1"/>
                </a:solidFill>
              </a:rPr>
              <a:t>of F1 over the standard check </a:t>
            </a:r>
            <a:r>
              <a:rPr lang="en-US" sz="2200" dirty="0" smtClean="0">
                <a:solidFill>
                  <a:schemeClr val="tx1"/>
                </a:solidFill>
              </a:rPr>
              <a:t>variety. It </a:t>
            </a:r>
            <a:r>
              <a:rPr lang="en-US" sz="2200" dirty="0">
                <a:solidFill>
                  <a:schemeClr val="tx1"/>
                </a:solidFill>
              </a:rPr>
              <a:t>is also known as </a:t>
            </a:r>
            <a:r>
              <a:rPr lang="en-US" sz="2200" b="1" dirty="0">
                <a:solidFill>
                  <a:srgbClr val="FFC000"/>
                </a:solidFill>
              </a:rPr>
              <a:t>economic </a:t>
            </a:r>
            <a:r>
              <a:rPr lang="en-US" sz="2200" b="1" dirty="0" smtClean="0">
                <a:solidFill>
                  <a:srgbClr val="FFC000"/>
                </a:solidFill>
              </a:rPr>
              <a:t>heterosis.</a:t>
            </a:r>
          </a:p>
          <a:p>
            <a:pPr marL="0" lvl="0" indent="0">
              <a:buNone/>
            </a:pPr>
            <a:r>
              <a:rPr lang="en-US" sz="2200" dirty="0" smtClean="0"/>
              <a:t> </a:t>
            </a:r>
            <a:r>
              <a:rPr lang="en-US" sz="2200" dirty="0">
                <a:solidFill>
                  <a:schemeClr val="tx1"/>
                </a:solidFill>
              </a:rPr>
              <a:t>Heterosis </a:t>
            </a:r>
            <a:r>
              <a:rPr lang="en-US" sz="2200" dirty="0" smtClean="0">
                <a:solidFill>
                  <a:schemeClr val="tx1"/>
                </a:solidFill>
              </a:rPr>
              <a:t>leads </a:t>
            </a:r>
            <a:r>
              <a:rPr lang="en-US" sz="2200" dirty="0">
                <a:solidFill>
                  <a:schemeClr val="tx1"/>
                </a:solidFill>
              </a:rPr>
              <a:t>to increase in </a:t>
            </a:r>
            <a:r>
              <a:rPr lang="en-US" sz="2200" dirty="0" smtClean="0">
                <a:solidFill>
                  <a:schemeClr val="tx1"/>
                </a:solidFill>
              </a:rPr>
              <a:t>yield, </a:t>
            </a:r>
            <a:r>
              <a:rPr lang="en-US" sz="2200" dirty="0">
                <a:solidFill>
                  <a:schemeClr val="tx1"/>
                </a:solidFill>
              </a:rPr>
              <a:t>reproductive ability , </a:t>
            </a:r>
            <a:r>
              <a:rPr lang="en-US" sz="2200" dirty="0" smtClean="0">
                <a:solidFill>
                  <a:schemeClr val="tx1"/>
                </a:solidFill>
              </a:rPr>
              <a:t>vigor 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smtClean="0">
                <a:solidFill>
                  <a:schemeClr val="tx1"/>
                </a:solidFill>
              </a:rPr>
              <a:t>quality. For </a:t>
            </a:r>
            <a:r>
              <a:rPr lang="en-US" sz="2200" dirty="0">
                <a:solidFill>
                  <a:schemeClr val="tx1"/>
                </a:solidFill>
              </a:rPr>
              <a:t>most of characters , the desirable heterosis is </a:t>
            </a:r>
            <a:r>
              <a:rPr lang="en-US" sz="2200" b="1" dirty="0" smtClean="0">
                <a:solidFill>
                  <a:schemeClr val="tx1"/>
                </a:solidFill>
              </a:rPr>
              <a:t>positive.</a:t>
            </a:r>
          </a:p>
          <a:p>
            <a:pPr marL="0" lvl="0" indent="0">
              <a:buNone/>
            </a:pPr>
            <a:endParaRPr lang="en-US" sz="2000" b="1" dirty="0" smtClean="0"/>
          </a:p>
          <a:p>
            <a:pPr marL="0" lvl="0" indent="0">
              <a:buNone/>
            </a:pPr>
            <a:r>
              <a:rPr lang="en-US" sz="2000" dirty="0" smtClean="0"/>
              <a:t>                           </a:t>
            </a:r>
            <a:r>
              <a:rPr lang="en-US" sz="2200" b="1" dirty="0" smtClean="0">
                <a:solidFill>
                  <a:srgbClr val="FFC000"/>
                </a:solidFill>
              </a:rPr>
              <a:t>Standard </a:t>
            </a:r>
            <a:r>
              <a:rPr lang="en-US" sz="2200" b="1" dirty="0">
                <a:solidFill>
                  <a:srgbClr val="FFC000"/>
                </a:solidFill>
              </a:rPr>
              <a:t>Heterosis </a:t>
            </a:r>
            <a:r>
              <a:rPr lang="en-US" sz="2200" dirty="0">
                <a:solidFill>
                  <a:schemeClr val="tx1"/>
                </a:solidFill>
              </a:rPr>
              <a:t>= ( F1 – Check ) / 100 x  Check</a:t>
            </a:r>
            <a:endParaRPr lang="en-US" sz="2200" b="1" dirty="0">
              <a:solidFill>
                <a:schemeClr val="tx1"/>
              </a:solidFill>
            </a:endParaRPr>
          </a:p>
          <a:p>
            <a:endParaRPr lang="en-US" sz="2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991-F954-491C-9791-C12C7065D1A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58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-35465"/>
            <a:ext cx="6705600" cy="85725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Significance of Heterosis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819154"/>
            <a:ext cx="7239000" cy="3413521"/>
          </a:xfrm>
        </p:spPr>
        <p:txBody>
          <a:bodyPr>
            <a:noAutofit/>
          </a:bodyPr>
          <a:lstStyle/>
          <a:p>
            <a:pPr algn="just"/>
            <a:r>
              <a:rPr lang="en-US" sz="2200" dirty="0" smtClean="0"/>
              <a:t> </a:t>
            </a:r>
            <a:r>
              <a:rPr lang="en-US" sz="2200" dirty="0">
                <a:solidFill>
                  <a:schemeClr val="tx1"/>
                </a:solidFill>
              </a:rPr>
              <a:t>Hybrids are vigorous, larger, healthier and faster growing than the parents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200" dirty="0" smtClean="0">
                <a:solidFill>
                  <a:schemeClr val="tx1"/>
                </a:solidFill>
              </a:rPr>
              <a:t> Hybrids </a:t>
            </a:r>
            <a:r>
              <a:rPr lang="en-US" sz="2200" dirty="0">
                <a:solidFill>
                  <a:schemeClr val="tx1"/>
                </a:solidFill>
              </a:rPr>
              <a:t>usually have increased yield. 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just"/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Hybrids show improved quality 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just"/>
            <a:r>
              <a:rPr lang="en-US" sz="2200" dirty="0" smtClean="0">
                <a:solidFill>
                  <a:schemeClr val="tx1"/>
                </a:solidFill>
              </a:rPr>
              <a:t>Some </a:t>
            </a:r>
            <a:r>
              <a:rPr lang="en-US" sz="2200" dirty="0">
                <a:solidFill>
                  <a:schemeClr val="tx1"/>
                </a:solidFill>
              </a:rPr>
              <a:t>hybrids show greater resistance to insects or diseases than parents. 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just"/>
            <a:r>
              <a:rPr lang="en-US" sz="2200" dirty="0" smtClean="0">
                <a:solidFill>
                  <a:schemeClr val="tx1"/>
                </a:solidFill>
              </a:rPr>
              <a:t>Hybrids </a:t>
            </a:r>
            <a:r>
              <a:rPr lang="en-US" sz="2200" dirty="0">
                <a:solidFill>
                  <a:schemeClr val="tx1"/>
                </a:solidFill>
              </a:rPr>
              <a:t>are usually less susceptible to adverse environmental conditions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An increase in fertility and survival 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991-F954-491C-9791-C12C7065D1A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297" y="31210"/>
            <a:ext cx="1105711" cy="3619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1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b="1" dirty="0" smtClean="0">
                <a:solidFill>
                  <a:srgbClr val="A20976"/>
                </a:solidFill>
              </a:rPr>
              <a:t>Definition:</a:t>
            </a:r>
            <a:r>
              <a:rPr lang="en-US" sz="2800" b="1" dirty="0" smtClean="0">
                <a:solidFill>
                  <a:schemeClr val="tx1"/>
                </a:solidFill>
              </a:rPr>
              <a:t>        </a:t>
            </a:r>
            <a:r>
              <a:rPr lang="en-US" dirty="0" smtClean="0">
                <a:solidFill>
                  <a:schemeClr val="tx1"/>
                </a:solidFill>
              </a:rPr>
              <a:t>Superiority of F1 hybrids over its parents. Hybrids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              are usually robust, vigorous,  productive and taller. 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rgbClr val="A20976"/>
                </a:solidFill>
              </a:rPr>
              <a:t>Term</a:t>
            </a:r>
            <a:r>
              <a:rPr lang="en-US" sz="2800" dirty="0" smtClean="0"/>
              <a:t>                  </a:t>
            </a:r>
            <a:r>
              <a:rPr lang="en-US" b="1" dirty="0" smtClean="0">
                <a:solidFill>
                  <a:srgbClr val="A20976"/>
                </a:solidFill>
              </a:rPr>
              <a:t>Dr. G. </a:t>
            </a:r>
            <a:r>
              <a:rPr lang="en-US" b="1" dirty="0" err="1" smtClean="0">
                <a:solidFill>
                  <a:srgbClr val="A20976"/>
                </a:solidFill>
              </a:rPr>
              <a:t>H.Shull</a:t>
            </a:r>
            <a:r>
              <a:rPr lang="en-US" b="1" dirty="0" smtClean="0">
                <a:solidFill>
                  <a:srgbClr val="A20976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(1914).</a:t>
            </a:r>
            <a:r>
              <a:rPr lang="en-US" dirty="0" err="1" smtClean="0">
                <a:solidFill>
                  <a:schemeClr val="tx1"/>
                </a:solidFill>
              </a:rPr>
              <a:t>Heteros</a:t>
            </a:r>
            <a:r>
              <a:rPr lang="en-US" dirty="0" smtClean="0">
                <a:solidFill>
                  <a:schemeClr val="tx1"/>
                </a:solidFill>
              </a:rPr>
              <a:t> mean </a:t>
            </a:r>
            <a:r>
              <a:rPr lang="en-US" b="1" dirty="0" smtClean="0">
                <a:solidFill>
                  <a:srgbClr val="A20976"/>
                </a:solidFill>
              </a:rPr>
              <a:t>Different</a:t>
            </a:r>
            <a:r>
              <a:rPr lang="en-US" dirty="0" smtClean="0">
                <a:solidFill>
                  <a:schemeClr val="tx1"/>
                </a:solidFill>
              </a:rPr>
              <a:t> and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              </a:t>
            </a:r>
            <a:r>
              <a:rPr lang="en-US" dirty="0" err="1" smtClean="0">
                <a:solidFill>
                  <a:schemeClr val="tx1"/>
                </a:solidFill>
              </a:rPr>
              <a:t>Osis</a:t>
            </a:r>
            <a:r>
              <a:rPr lang="en-US" dirty="0" smtClean="0">
                <a:solidFill>
                  <a:schemeClr val="tx1"/>
                </a:solidFill>
              </a:rPr>
              <a:t> mean </a:t>
            </a:r>
            <a:r>
              <a:rPr lang="en-US" b="1" dirty="0" smtClean="0">
                <a:solidFill>
                  <a:srgbClr val="A20976"/>
                </a:solidFill>
              </a:rPr>
              <a:t>Condition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rgbClr val="A20976"/>
                </a:solidFill>
              </a:rPr>
              <a:t> Synonyms:</a:t>
            </a:r>
          </a:p>
          <a:p>
            <a:pPr marL="0" indent="0">
              <a:buNone/>
            </a:pPr>
            <a:r>
              <a:rPr lang="en-US" sz="2800" dirty="0" smtClean="0"/>
              <a:t>        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1. Hybrid </a:t>
            </a:r>
            <a:r>
              <a:rPr lang="en-US" dirty="0" err="1" smtClean="0">
                <a:solidFill>
                  <a:schemeClr val="tx1"/>
                </a:solidFill>
              </a:rPr>
              <a:t>Vigour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                              2. </a:t>
            </a:r>
            <a:r>
              <a:rPr lang="en-US" dirty="0" err="1" smtClean="0">
                <a:solidFill>
                  <a:schemeClr val="tx1"/>
                </a:solidFill>
              </a:rPr>
              <a:t>Outbreeding</a:t>
            </a:r>
            <a:r>
              <a:rPr lang="en-US" dirty="0" smtClean="0">
                <a:solidFill>
                  <a:schemeClr val="tx1"/>
                </a:solidFill>
              </a:rPr>
              <a:t>  Enhancement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991-F954-491C-9791-C12C7065D1A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427" y="190500"/>
            <a:ext cx="6705600" cy="85725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Outbreeding Enhancement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40914"/>
            <a:ext cx="8458200" cy="3352799"/>
          </a:xfrm>
        </p:spPr>
        <p:txBody>
          <a:bodyPr>
            <a:noAutofit/>
          </a:bodyPr>
          <a:lstStyle/>
          <a:p>
            <a:pPr algn="just"/>
            <a:r>
              <a:rPr lang="en-US" sz="2200" dirty="0">
                <a:solidFill>
                  <a:schemeClr val="tx1"/>
                </a:solidFill>
              </a:rPr>
              <a:t>Heterosis is </a:t>
            </a:r>
            <a:r>
              <a:rPr lang="en-US" sz="2200" dirty="0" smtClean="0">
                <a:solidFill>
                  <a:schemeClr val="tx1"/>
                </a:solidFill>
              </a:rPr>
              <a:t>the </a:t>
            </a:r>
            <a:r>
              <a:rPr lang="en-US" sz="2200" dirty="0">
                <a:solidFill>
                  <a:schemeClr val="tx1"/>
                </a:solidFill>
              </a:rPr>
              <a:t>opposite of inbreeding </a:t>
            </a:r>
            <a:r>
              <a:rPr lang="en-US" sz="2200" dirty="0" smtClean="0">
                <a:solidFill>
                  <a:schemeClr val="tx1"/>
                </a:solidFill>
              </a:rPr>
              <a:t>depression.</a:t>
            </a:r>
            <a:r>
              <a:rPr lang="en-US" sz="2200" dirty="0">
                <a:solidFill>
                  <a:schemeClr val="tx1"/>
                </a:solidFill>
              </a:rPr>
              <a:t> 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just"/>
            <a:endParaRPr lang="en-US" sz="2200" dirty="0" smtClean="0"/>
          </a:p>
          <a:p>
            <a:pPr algn="just"/>
            <a:r>
              <a:rPr lang="en-US" sz="2200" b="1" dirty="0">
                <a:solidFill>
                  <a:srgbClr val="A20976"/>
                </a:solidFill>
              </a:rPr>
              <a:t>Inbreeding depression </a:t>
            </a:r>
            <a:r>
              <a:rPr lang="en-US" sz="2200" dirty="0">
                <a:solidFill>
                  <a:schemeClr val="tx1"/>
                </a:solidFill>
              </a:rPr>
              <a:t>occurs when related parents have children with traits that negatively influence their fitness largely due to homozygosity. 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just"/>
            <a:r>
              <a:rPr lang="en-US" sz="2200" dirty="0">
                <a:solidFill>
                  <a:schemeClr val="tx1"/>
                </a:solidFill>
              </a:rPr>
              <a:t>O</a:t>
            </a:r>
            <a:r>
              <a:rPr lang="en-US" sz="2200" dirty="0" smtClean="0">
                <a:solidFill>
                  <a:schemeClr val="tx1"/>
                </a:solidFill>
              </a:rPr>
              <a:t>utcrossing</a:t>
            </a:r>
            <a:r>
              <a:rPr lang="en-US" sz="2200" dirty="0">
                <a:solidFill>
                  <a:schemeClr val="tx1"/>
                </a:solidFill>
              </a:rPr>
              <a:t> should result in heterosis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200" dirty="0" smtClean="0">
                <a:solidFill>
                  <a:schemeClr val="tx1"/>
                </a:solidFill>
              </a:rPr>
              <a:t>when </a:t>
            </a:r>
            <a:r>
              <a:rPr lang="en-US" sz="2200" dirty="0">
                <a:solidFill>
                  <a:schemeClr val="tx1"/>
                </a:solidFill>
              </a:rPr>
              <a:t>a hybrid inherits traits from its parents that are not fully compatible, fitness can be reduced. This is a form of</a:t>
            </a:r>
            <a:r>
              <a:rPr lang="en-US" sz="2200" b="1" dirty="0"/>
              <a:t> </a:t>
            </a:r>
            <a:r>
              <a:rPr lang="en-US" sz="2200" b="1" dirty="0">
                <a:solidFill>
                  <a:srgbClr val="A20976"/>
                </a:solidFill>
              </a:rPr>
              <a:t>outbreeding depression</a:t>
            </a:r>
            <a:r>
              <a:rPr lang="en-US" sz="2200" dirty="0"/>
              <a:t>.</a:t>
            </a:r>
          </a:p>
          <a:p>
            <a:pPr algn="just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991-F954-491C-9791-C12C7065D1A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297" y="31210"/>
            <a:ext cx="1105711" cy="3619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043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3350"/>
            <a:ext cx="6705600" cy="85725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Heterosis</a:t>
            </a: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68721"/>
            <a:ext cx="2286000" cy="2286000"/>
          </a:xfr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991-F954-491C-9791-C12C7065D1A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99714" l="6103" r="95396">
                        <a14:backgroundMark x1="8887" y1="93714" x2="8887" y2="93714"/>
                        <a14:backgroundMark x1="17559" y1="94143" x2="17559" y2="94143"/>
                        <a14:backgroundMark x1="27195" y1="96000" x2="27195" y2="96000"/>
                        <a14:backgroundMark x1="12527" y1="58286" x2="12527" y2="58286"/>
                        <a14:backgroundMark x1="25910" y1="58714" x2="25910" y2="58714"/>
                        <a14:backgroundMark x1="18522" y1="60143" x2="18522" y2="60143"/>
                        <a14:backgroundMark x1="70021" y1="59143" x2="70021" y2="59143"/>
                        <a14:backgroundMark x1="92505" y1="59143" x2="92505" y2="59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66" r="6666" b="833"/>
          <a:stretch/>
        </p:blipFill>
        <p:spPr>
          <a:xfrm>
            <a:off x="2743200" y="514350"/>
            <a:ext cx="2286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9375" b="91741" l="750" r="9875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954721"/>
            <a:ext cx="2286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67" r="6667" b="3226"/>
          <a:stretch/>
        </p:blipFill>
        <p:spPr>
          <a:xfrm>
            <a:off x="6324600" y="2876550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37297" y="31210"/>
            <a:ext cx="1105711" cy="3619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0268" y="1811721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Hybrid Mule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1818159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Hybrid Hen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3684283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Hybrid Silk worm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7711" y="3684283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Hybrid Pig</a:t>
            </a:r>
            <a:endParaRPr lang="en-US" sz="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6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92818"/>
            <a:ext cx="6705600" cy="857250"/>
          </a:xfrm>
        </p:spPr>
        <p:txBody>
          <a:bodyPr>
            <a:normAutofit/>
          </a:bodyPr>
          <a:lstStyle/>
          <a:p>
            <a:r>
              <a:rPr lang="en-US" sz="44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991-F954-491C-9791-C12C7065D1A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-95249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Heterosis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29334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20976"/>
                </a:solidFill>
              </a:rPr>
              <a:t> 1.True </a:t>
            </a:r>
            <a:r>
              <a:rPr lang="en-US" sz="2800" b="1" dirty="0">
                <a:solidFill>
                  <a:srgbClr val="A20976"/>
                </a:solidFill>
              </a:rPr>
              <a:t>Heterosis      </a:t>
            </a:r>
            <a:r>
              <a:rPr lang="en-US" sz="2800" b="1" dirty="0" smtClean="0">
                <a:solidFill>
                  <a:srgbClr val="A20976"/>
                </a:solidFill>
              </a:rPr>
              <a:t>      </a:t>
            </a:r>
          </a:p>
          <a:p>
            <a:r>
              <a:rPr lang="en-US" sz="2800" b="1" dirty="0" smtClean="0">
                <a:solidFill>
                  <a:srgbClr val="A20976"/>
                </a:solidFill>
              </a:rPr>
              <a:t> 2.Pseudo-Heterosis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29978" y="1123950"/>
            <a:ext cx="502434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lphaLcParenR"/>
            </a:pPr>
            <a:r>
              <a:rPr lang="en-US" sz="2200" b="1" dirty="0" smtClean="0">
                <a:solidFill>
                  <a:srgbClr val="00B0F0"/>
                </a:solidFill>
              </a:rPr>
              <a:t>Mutational </a:t>
            </a:r>
            <a:r>
              <a:rPr lang="en-US" sz="2200" b="1" dirty="0">
                <a:solidFill>
                  <a:srgbClr val="A20976"/>
                </a:solidFill>
              </a:rPr>
              <a:t>True </a:t>
            </a:r>
            <a:r>
              <a:rPr lang="en-US" sz="2200" b="1" dirty="0" smtClean="0">
                <a:solidFill>
                  <a:srgbClr val="A20976"/>
                </a:solidFill>
              </a:rPr>
              <a:t>Heterosis</a:t>
            </a:r>
          </a:p>
          <a:p>
            <a:pPr algn="ctr"/>
            <a:endParaRPr lang="en-US" sz="2200" b="1" dirty="0">
              <a:solidFill>
                <a:srgbClr val="A20976"/>
              </a:solidFill>
            </a:endParaRPr>
          </a:p>
          <a:p>
            <a:pPr algn="just"/>
            <a:r>
              <a:rPr lang="en-US" sz="2200" dirty="0" smtClean="0"/>
              <a:t>It </a:t>
            </a:r>
            <a:r>
              <a:rPr lang="en-US" sz="2200" dirty="0"/>
              <a:t>is the shadowing of the deleterious, unfavorable , recessive mutant genes </a:t>
            </a:r>
            <a:r>
              <a:rPr lang="en-US" sz="2200" dirty="0" smtClean="0"/>
              <a:t>by    </a:t>
            </a:r>
            <a:r>
              <a:rPr lang="en-US" sz="2200" dirty="0"/>
              <a:t>their adaptively superior dominant alleles</a:t>
            </a:r>
            <a:r>
              <a:rPr lang="en-US" sz="2200" dirty="0" smtClean="0"/>
              <a:t>.</a:t>
            </a:r>
          </a:p>
          <a:p>
            <a:pPr algn="just"/>
            <a:endParaRPr lang="en-US" sz="2200" dirty="0" smtClean="0"/>
          </a:p>
          <a:p>
            <a:pPr algn="ctr"/>
            <a:r>
              <a:rPr lang="en-US" sz="2200" b="1" dirty="0">
                <a:solidFill>
                  <a:srgbClr val="00B0F0"/>
                </a:solidFill>
              </a:rPr>
              <a:t>b) Balanced </a:t>
            </a:r>
            <a:r>
              <a:rPr lang="en-US" sz="2200" b="1" dirty="0">
                <a:solidFill>
                  <a:srgbClr val="A20976"/>
                </a:solidFill>
              </a:rPr>
              <a:t>True Heterosis </a:t>
            </a:r>
            <a:endParaRPr lang="en-US" sz="2200" b="1" dirty="0" smtClean="0">
              <a:solidFill>
                <a:srgbClr val="A20976"/>
              </a:solidFill>
            </a:endParaRPr>
          </a:p>
          <a:p>
            <a:pPr algn="ctr"/>
            <a:endParaRPr lang="en-US" sz="2200" b="1" dirty="0" smtClean="0">
              <a:solidFill>
                <a:srgbClr val="A20976"/>
              </a:solidFill>
            </a:endParaRPr>
          </a:p>
          <a:p>
            <a:r>
              <a:rPr lang="en-US" sz="2200" dirty="0"/>
              <a:t>Balanced gene combinations with better adaptive value and agricultural usefulness.</a:t>
            </a:r>
          </a:p>
          <a:p>
            <a:endParaRPr lang="en-US" sz="2200" b="1" dirty="0">
              <a:solidFill>
                <a:srgbClr val="A20976"/>
              </a:solidFill>
            </a:endParaRPr>
          </a:p>
          <a:p>
            <a:pPr algn="just"/>
            <a:r>
              <a:rPr lang="en-US" sz="2200" dirty="0" smtClean="0"/>
              <a:t> </a:t>
            </a:r>
            <a:endParaRPr lang="en-US" sz="2200" dirty="0"/>
          </a:p>
          <a:p>
            <a:pPr algn="just"/>
            <a:endParaRPr lang="en-US" sz="2200" dirty="0"/>
          </a:p>
        </p:txBody>
      </p:sp>
      <p:sp>
        <p:nvSpPr>
          <p:cNvPr id="12" name="Rectangle 11"/>
          <p:cNvSpPr/>
          <p:nvPr/>
        </p:nvSpPr>
        <p:spPr>
          <a:xfrm>
            <a:off x="37297" y="31210"/>
            <a:ext cx="1105711" cy="3619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041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962150"/>
            <a:ext cx="4495800" cy="318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297" y="31210"/>
            <a:ext cx="1105711" cy="3619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197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A20976"/>
                </a:solidFill>
              </a:rPr>
              <a:t>2.Pseudo </a:t>
            </a:r>
            <a:r>
              <a:rPr lang="en-US" sz="2800" b="1" dirty="0">
                <a:solidFill>
                  <a:srgbClr val="A20976"/>
                </a:solidFill>
              </a:rPr>
              <a:t>H</a:t>
            </a:r>
            <a:r>
              <a:rPr lang="en-US" sz="2800" b="1" dirty="0" smtClean="0">
                <a:solidFill>
                  <a:srgbClr val="A20976"/>
                </a:solidFill>
              </a:rPr>
              <a:t>eterosis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396246"/>
            <a:ext cx="6781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It is also called </a:t>
            </a:r>
            <a:r>
              <a:rPr lang="en-US" sz="2200" b="1" dirty="0" smtClean="0">
                <a:solidFill>
                  <a:srgbClr val="FFC000"/>
                </a:solidFill>
              </a:rPr>
              <a:t>luxuriance.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Crossing </a:t>
            </a:r>
            <a:r>
              <a:rPr lang="en-US" sz="2200" dirty="0"/>
              <a:t>of the two parental forms brings in an accidental </a:t>
            </a:r>
            <a:r>
              <a:rPr lang="en-US" sz="2200" dirty="0" smtClean="0"/>
              <a:t>and un-adaptable expression of temporary vigour and vegetative</a:t>
            </a:r>
          </a:p>
          <a:p>
            <a:pPr algn="just"/>
            <a:r>
              <a:rPr lang="en-US" sz="2200" dirty="0" smtClean="0"/>
              <a:t>      overgrowth</a:t>
            </a:r>
            <a:r>
              <a:rPr lang="en-US" sz="2200" dirty="0"/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991-F954-491C-9791-C12C7065D1A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74" t="8519" r="28074" b="10000"/>
          <a:stretch/>
        </p:blipFill>
        <p:spPr>
          <a:xfrm>
            <a:off x="7543800" y="742950"/>
            <a:ext cx="1524000" cy="419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1562" y="3046895"/>
            <a:ext cx="4084438" cy="185729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16162" y="4248150"/>
            <a:ext cx="2438400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1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95250"/>
            <a:ext cx="6705600" cy="85725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Theories of </a:t>
            </a: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Heterosis</a:t>
            </a: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991-F954-491C-9791-C12C7065D1A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297" y="31210"/>
            <a:ext cx="1105711" cy="3619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05" t="12341" r="9524" b="11548"/>
          <a:stretch/>
        </p:blipFill>
        <p:spPr>
          <a:xfrm>
            <a:off x="5181600" y="2286450"/>
            <a:ext cx="32004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1962150"/>
            <a:ext cx="4495800" cy="318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2" y="38460"/>
            <a:ext cx="2667000" cy="125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90" t="21607" r="4859" b="14927"/>
          <a:stretch/>
        </p:blipFill>
        <p:spPr>
          <a:xfrm>
            <a:off x="685800" y="2286454"/>
            <a:ext cx="3200400" cy="2517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933700" y="476250"/>
            <a:ext cx="45339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A20976"/>
                </a:solidFill>
              </a:rPr>
              <a:t> </a:t>
            </a:r>
            <a:r>
              <a:rPr lang="en-US" sz="2200" b="1" dirty="0" smtClean="0"/>
              <a:t> </a:t>
            </a:r>
            <a:endParaRPr lang="en-US" sz="2200" b="1" dirty="0"/>
          </a:p>
          <a:p>
            <a:r>
              <a:rPr lang="en-US" sz="2200" b="1" dirty="0"/>
              <a:t> (I) Dominance Hypothesis </a:t>
            </a:r>
            <a:endParaRPr lang="en-US" sz="2200" b="1" dirty="0" smtClean="0"/>
          </a:p>
          <a:p>
            <a:endParaRPr lang="en-US" sz="2200" b="1" dirty="0"/>
          </a:p>
          <a:p>
            <a:r>
              <a:rPr lang="en-US" sz="2200" b="1" dirty="0"/>
              <a:t>(ii) Over-dominance Hypothesis</a:t>
            </a:r>
          </a:p>
          <a:p>
            <a:endParaRPr lang="en-US" sz="2200" b="1" dirty="0"/>
          </a:p>
        </p:txBody>
      </p:sp>
    </p:spTree>
    <p:extLst>
      <p:ext uri="{BB962C8B-B14F-4D97-AF65-F5344CB8AC3E}">
        <p14:creationId xmlns="" xmlns:p14="http://schemas.microsoft.com/office/powerpoint/2010/main" val="35045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19050"/>
            <a:ext cx="6705600" cy="85725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Dominance Hypothesis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8" y="809422"/>
            <a:ext cx="8915399" cy="41910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Genes </a:t>
            </a:r>
            <a:r>
              <a:rPr lang="en-US" sz="2200" dirty="0">
                <a:solidFill>
                  <a:schemeClr val="tx1"/>
                </a:solidFill>
              </a:rPr>
              <a:t>that are </a:t>
            </a:r>
            <a:r>
              <a:rPr lang="en-US" sz="2200" dirty="0" smtClean="0">
                <a:solidFill>
                  <a:schemeClr val="tx1"/>
                </a:solidFill>
              </a:rPr>
              <a:t>favorable </a:t>
            </a:r>
            <a:r>
              <a:rPr lang="en-US" sz="2200" dirty="0">
                <a:solidFill>
                  <a:schemeClr val="tx1"/>
                </a:solidFill>
              </a:rPr>
              <a:t>for </a:t>
            </a:r>
            <a:r>
              <a:rPr lang="en-US" sz="2200" dirty="0" smtClean="0">
                <a:solidFill>
                  <a:schemeClr val="tx1"/>
                </a:solidFill>
              </a:rPr>
              <a:t>vigour </a:t>
            </a:r>
            <a:r>
              <a:rPr lang="en-US" sz="2200" dirty="0">
                <a:solidFill>
                  <a:schemeClr val="tx1"/>
                </a:solidFill>
              </a:rPr>
              <a:t>and growth are </a:t>
            </a:r>
            <a:r>
              <a:rPr lang="en-US" sz="2200" b="1" dirty="0">
                <a:solidFill>
                  <a:srgbClr val="A20976"/>
                </a:solidFill>
              </a:rPr>
              <a:t>dominant</a:t>
            </a:r>
            <a:r>
              <a:rPr lang="en-US" sz="2200" dirty="0"/>
              <a:t>.</a:t>
            </a:r>
          </a:p>
          <a:p>
            <a:r>
              <a:rPr lang="en-US" sz="2200" dirty="0" smtClean="0"/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Genes </a:t>
            </a:r>
            <a:r>
              <a:rPr lang="en-US" sz="2200" dirty="0">
                <a:solidFill>
                  <a:schemeClr val="tx1"/>
                </a:solidFill>
              </a:rPr>
              <a:t>that are harmful to the individual are</a:t>
            </a:r>
            <a:r>
              <a:rPr lang="en-US" sz="2200" dirty="0"/>
              <a:t> </a:t>
            </a:r>
            <a:r>
              <a:rPr lang="en-US" sz="2200" b="1" dirty="0">
                <a:solidFill>
                  <a:srgbClr val="A20976"/>
                </a:solidFill>
              </a:rPr>
              <a:t>recessive.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Dominant </a:t>
            </a:r>
            <a:r>
              <a:rPr lang="en-US" sz="2200" dirty="0">
                <a:solidFill>
                  <a:schemeClr val="tx1"/>
                </a:solidFill>
              </a:rPr>
              <a:t>genes ABCDE are </a:t>
            </a:r>
            <a:r>
              <a:rPr lang="en-US" sz="2200" dirty="0" smtClean="0">
                <a:solidFill>
                  <a:schemeClr val="tx1"/>
                </a:solidFill>
              </a:rPr>
              <a:t>favorable </a:t>
            </a:r>
            <a:r>
              <a:rPr lang="en-US" sz="2200" dirty="0">
                <a:solidFill>
                  <a:schemeClr val="tx1"/>
                </a:solidFill>
              </a:rPr>
              <a:t>for good </a:t>
            </a:r>
            <a:r>
              <a:rPr lang="en-US" sz="2200" dirty="0" smtClean="0">
                <a:solidFill>
                  <a:schemeClr val="tx1"/>
                </a:solidFill>
              </a:rPr>
              <a:t>yield.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200" dirty="0" smtClean="0"/>
              <a:t>                                </a:t>
            </a:r>
            <a:r>
              <a:rPr lang="en-US" sz="2200" b="1" dirty="0">
                <a:solidFill>
                  <a:srgbClr val="A20976"/>
                </a:solidFill>
              </a:rPr>
              <a:t>Inbred A          </a:t>
            </a:r>
            <a:r>
              <a:rPr lang="en-US" sz="2200" b="1" dirty="0" smtClean="0">
                <a:solidFill>
                  <a:srgbClr val="A20976"/>
                </a:solidFill>
              </a:rPr>
              <a:t> </a:t>
            </a:r>
            <a:r>
              <a:rPr lang="en-US" sz="2200" b="1" dirty="0">
                <a:solidFill>
                  <a:srgbClr val="A20976"/>
                </a:solidFill>
              </a:rPr>
              <a:t>x          </a:t>
            </a:r>
            <a:r>
              <a:rPr lang="en-US" sz="2200" b="1" dirty="0" smtClean="0">
                <a:solidFill>
                  <a:srgbClr val="A20976"/>
                </a:solidFill>
              </a:rPr>
              <a:t>Inbred </a:t>
            </a:r>
            <a:r>
              <a:rPr lang="en-US" sz="2200" b="1" dirty="0">
                <a:solidFill>
                  <a:srgbClr val="A20976"/>
                </a:solidFill>
              </a:rPr>
              <a:t>B </a:t>
            </a:r>
          </a:p>
          <a:p>
            <a:pPr marL="0" indent="0" algn="ctr">
              <a:buNone/>
            </a:pPr>
            <a:r>
              <a:rPr lang="en-US" sz="2200" dirty="0" smtClean="0"/>
              <a:t>                                   </a:t>
            </a:r>
            <a:r>
              <a:rPr lang="en-US" sz="2200" dirty="0" smtClean="0">
                <a:solidFill>
                  <a:srgbClr val="FF0000"/>
                </a:solidFill>
              </a:rPr>
              <a:t>AA</a:t>
            </a:r>
            <a:r>
              <a:rPr lang="en-US" sz="2200" dirty="0" smtClean="0"/>
              <a:t> </a:t>
            </a:r>
            <a:r>
              <a:rPr lang="en-US" sz="2200" dirty="0">
                <a:solidFill>
                  <a:srgbClr val="FF0000"/>
                </a:solidFill>
              </a:rPr>
              <a:t>BB </a:t>
            </a:r>
            <a:r>
              <a:rPr lang="en-US" sz="2200" dirty="0">
                <a:solidFill>
                  <a:srgbClr val="00B0F0"/>
                </a:solidFill>
              </a:rPr>
              <a:t>cc dd</a:t>
            </a:r>
            <a:r>
              <a:rPr lang="en-US" sz="2200" dirty="0"/>
              <a:t>               </a:t>
            </a:r>
            <a:r>
              <a:rPr lang="en-US" sz="2200" dirty="0" smtClean="0"/>
              <a:t>  </a:t>
            </a:r>
            <a:r>
              <a:rPr lang="en-US" sz="2200" dirty="0" smtClean="0">
                <a:solidFill>
                  <a:srgbClr val="00B0F0"/>
                </a:solidFill>
              </a:rPr>
              <a:t>aa </a:t>
            </a:r>
            <a:r>
              <a:rPr lang="en-US" sz="2200" dirty="0">
                <a:solidFill>
                  <a:srgbClr val="00B0F0"/>
                </a:solidFill>
              </a:rPr>
              <a:t>bb </a:t>
            </a:r>
            <a:r>
              <a:rPr lang="en-US" sz="2200" dirty="0">
                <a:solidFill>
                  <a:srgbClr val="FF0000"/>
                </a:solidFill>
              </a:rPr>
              <a:t>CC DD  </a:t>
            </a:r>
          </a:p>
          <a:p>
            <a:pPr marL="0" indent="0" algn="ctr">
              <a:buNone/>
            </a:pPr>
            <a:r>
              <a:rPr lang="en-US" sz="2200" dirty="0"/>
              <a:t>                       </a:t>
            </a:r>
            <a:r>
              <a:rPr lang="en-US" sz="2200" dirty="0" smtClean="0"/>
              <a:t>                   </a:t>
            </a:r>
            <a:r>
              <a:rPr lang="en-US" sz="2200" b="1" dirty="0" smtClean="0">
                <a:solidFill>
                  <a:srgbClr val="A20976"/>
                </a:solidFill>
              </a:rPr>
              <a:t>F1</a:t>
            </a: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A20976"/>
                </a:solidFill>
              </a:rPr>
              <a:t>Hybrid</a:t>
            </a:r>
            <a:r>
              <a:rPr lang="en-US" sz="2200" dirty="0" smtClean="0"/>
              <a:t>       </a:t>
            </a:r>
            <a:endParaRPr lang="en-US" sz="2200" dirty="0"/>
          </a:p>
          <a:p>
            <a:pPr marL="0" indent="0" algn="ctr">
              <a:buNone/>
            </a:pPr>
            <a:r>
              <a:rPr lang="en-US" sz="2200" dirty="0"/>
              <a:t>                    </a:t>
            </a:r>
            <a:r>
              <a:rPr lang="en-US" sz="2200" dirty="0" smtClean="0"/>
              <a:t>                       </a:t>
            </a:r>
            <a:r>
              <a:rPr lang="en-US" sz="2200" dirty="0" smtClean="0">
                <a:solidFill>
                  <a:srgbClr val="FF0000"/>
                </a:solidFill>
              </a:rPr>
              <a:t>A</a:t>
            </a:r>
            <a:r>
              <a:rPr lang="en-US" sz="2200" dirty="0" smtClean="0">
                <a:solidFill>
                  <a:srgbClr val="00B0F0"/>
                </a:solidFill>
              </a:rPr>
              <a:t>a</a:t>
            </a:r>
            <a:r>
              <a:rPr lang="en-US" sz="2200" dirty="0" smtClean="0"/>
              <a:t> </a:t>
            </a:r>
            <a:r>
              <a:rPr lang="en-US" sz="2200" dirty="0">
                <a:solidFill>
                  <a:srgbClr val="FF0000"/>
                </a:solidFill>
              </a:rPr>
              <a:t>B</a:t>
            </a:r>
            <a:r>
              <a:rPr lang="en-US" sz="2200" dirty="0">
                <a:solidFill>
                  <a:srgbClr val="00B0F0"/>
                </a:solidFill>
              </a:rPr>
              <a:t>b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C</a:t>
            </a:r>
            <a:r>
              <a:rPr lang="en-US" sz="2200" dirty="0">
                <a:solidFill>
                  <a:srgbClr val="00B0F0"/>
                </a:solidFill>
              </a:rPr>
              <a:t>c</a:t>
            </a:r>
            <a:r>
              <a:rPr lang="en-US" sz="2200" dirty="0"/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D</a:t>
            </a:r>
            <a:r>
              <a:rPr lang="en-US" sz="2200" dirty="0" smtClean="0">
                <a:solidFill>
                  <a:srgbClr val="00B0F0"/>
                </a:solidFill>
              </a:rPr>
              <a:t>d</a:t>
            </a:r>
            <a:endParaRPr lang="en-US" sz="22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Heterosis </a:t>
            </a:r>
            <a:r>
              <a:rPr lang="en-US" b="1" dirty="0">
                <a:solidFill>
                  <a:srgbClr val="FF0000"/>
                </a:solidFill>
              </a:rPr>
              <a:t>∝  No of dominant genes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991-F954-491C-9791-C12C7065D1A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297" y="31210"/>
            <a:ext cx="1105711" cy="3619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92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9050"/>
            <a:ext cx="7315200" cy="85725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Dominance </a:t>
            </a: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3229"/>
            <a:ext cx="8686800" cy="364212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Hypothesis </a:t>
            </a:r>
            <a:r>
              <a:rPr lang="en-US" sz="2200" dirty="0">
                <a:solidFill>
                  <a:schemeClr val="tx1"/>
                </a:solidFill>
              </a:rPr>
              <a:t>was given by </a:t>
            </a:r>
            <a:r>
              <a:rPr lang="en-US" sz="2200" b="1" dirty="0">
                <a:solidFill>
                  <a:srgbClr val="A20976"/>
                </a:solidFill>
              </a:rPr>
              <a:t>Shull and East </a:t>
            </a:r>
            <a:r>
              <a:rPr lang="en-US" sz="2200" dirty="0" smtClean="0">
                <a:solidFill>
                  <a:schemeClr val="tx1"/>
                </a:solidFill>
              </a:rPr>
              <a:t>independently.</a:t>
            </a:r>
          </a:p>
          <a:p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Hybrid </a:t>
            </a:r>
            <a:r>
              <a:rPr lang="en-US" sz="2200" dirty="0">
                <a:solidFill>
                  <a:schemeClr val="tx1"/>
                </a:solidFill>
              </a:rPr>
              <a:t>vigour on the basis of </a:t>
            </a:r>
            <a:r>
              <a:rPr lang="en-US" sz="2200" dirty="0" smtClean="0">
                <a:solidFill>
                  <a:schemeClr val="tx1"/>
                </a:solidFill>
              </a:rPr>
              <a:t>heterozygosity </a:t>
            </a:r>
            <a:r>
              <a:rPr lang="en-US" sz="2200" dirty="0">
                <a:solidFill>
                  <a:schemeClr val="tx1"/>
                </a:solidFill>
              </a:rPr>
              <a:t>is superior to homozygosity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</a:t>
            </a:r>
            <a:r>
              <a:rPr lang="en-US" b="1" dirty="0">
                <a:solidFill>
                  <a:srgbClr val="A20976"/>
                </a:solidFill>
              </a:rPr>
              <a:t>Inbred A             </a:t>
            </a:r>
            <a:r>
              <a:rPr lang="en-US" dirty="0"/>
              <a:t>x               </a:t>
            </a:r>
            <a:r>
              <a:rPr lang="en-US" b="1" dirty="0">
                <a:solidFill>
                  <a:srgbClr val="A20976"/>
                </a:solidFill>
              </a:rPr>
              <a:t>Inbred B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</a:t>
            </a:r>
            <a:r>
              <a:rPr lang="en-US" dirty="0">
                <a:solidFill>
                  <a:srgbClr val="FF0000"/>
                </a:solidFill>
              </a:rPr>
              <a:t>AA BB </a:t>
            </a:r>
            <a:r>
              <a:rPr lang="en-US" dirty="0">
                <a:solidFill>
                  <a:srgbClr val="00B0F0"/>
                </a:solidFill>
              </a:rPr>
              <a:t>cc dd                      aa bb </a:t>
            </a:r>
            <a:r>
              <a:rPr lang="en-US" dirty="0">
                <a:solidFill>
                  <a:srgbClr val="FF0000"/>
                </a:solidFill>
              </a:rPr>
              <a:t>CC DD  </a:t>
            </a:r>
          </a:p>
          <a:p>
            <a:pPr marL="0" indent="0">
              <a:buNone/>
            </a:pPr>
            <a:r>
              <a:rPr lang="en-US" dirty="0"/>
              <a:t>                        </a:t>
            </a:r>
            <a:r>
              <a:rPr lang="en-US" dirty="0" smtClean="0"/>
              <a:t>                                                </a:t>
            </a:r>
            <a:r>
              <a:rPr lang="en-US" b="1" dirty="0" smtClean="0">
                <a:solidFill>
                  <a:srgbClr val="A20976"/>
                </a:solidFill>
              </a:rPr>
              <a:t>F1 </a:t>
            </a:r>
            <a:r>
              <a:rPr lang="en-US" b="1" dirty="0">
                <a:solidFill>
                  <a:srgbClr val="A20976"/>
                </a:solidFill>
              </a:rPr>
              <a:t>hybrid       </a:t>
            </a:r>
          </a:p>
          <a:p>
            <a:pPr marL="0" indent="0">
              <a:buNone/>
            </a:pPr>
            <a:r>
              <a:rPr lang="en-US" dirty="0"/>
              <a:t>                    </a:t>
            </a:r>
            <a:r>
              <a:rPr lang="en-US" dirty="0" smtClean="0"/>
              <a:t>                                                 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00B0F0"/>
                </a:solidFill>
              </a:rPr>
              <a:t>b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00B0F0"/>
                </a:solidFill>
              </a:rPr>
              <a:t>c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00B0F0"/>
                </a:solidFill>
              </a:rPr>
              <a:t>d</a:t>
            </a:r>
            <a:r>
              <a:rPr lang="en-US" dirty="0"/>
              <a:t>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991-F954-491C-9791-C12C7065D1A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29000" y="4289855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Heterosis ∝  Amount of heterozygosity   </a:t>
            </a:r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7297" y="31210"/>
            <a:ext cx="1105711" cy="3619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31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534</Words>
  <Application>Microsoft Office PowerPoint</Application>
  <PresentationFormat>On-screen Show (16:9)</PresentationFormat>
  <Paragraphs>110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Heterosis </vt:lpstr>
      <vt:lpstr>Heterosis</vt:lpstr>
      <vt:lpstr>Outbreeding Enhancement</vt:lpstr>
      <vt:lpstr>Examples of Heterosis </vt:lpstr>
      <vt:lpstr>                 </vt:lpstr>
      <vt:lpstr>Slide 6</vt:lpstr>
      <vt:lpstr>Theories of Heterosis</vt:lpstr>
      <vt:lpstr>Dominance Hypothesis</vt:lpstr>
      <vt:lpstr>Over Dominance Hypothesis</vt:lpstr>
      <vt:lpstr>Methods for Estimation of Heterosis </vt:lpstr>
      <vt:lpstr>Methods for Estimation of Heterosis </vt:lpstr>
      <vt:lpstr>Methods for Estimation of Heterosis </vt:lpstr>
      <vt:lpstr>Significance of Heterosis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HP</cp:lastModifiedBy>
  <cp:revision>95</cp:revision>
  <dcterms:created xsi:type="dcterms:W3CDTF">2020-03-28T09:02:13Z</dcterms:created>
  <dcterms:modified xsi:type="dcterms:W3CDTF">2020-09-11T07:31:02Z</dcterms:modified>
</cp:coreProperties>
</file>