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5" r:id="rId1"/>
  </p:sldMasterIdLst>
  <p:sldIdLst>
    <p:sldId id="257" r:id="rId2"/>
    <p:sldId id="258" r:id="rId3"/>
    <p:sldId id="259" r:id="rId4"/>
    <p:sldId id="260" r:id="rId5"/>
    <p:sldId id="279" r:id="rId6"/>
    <p:sldId id="278" r:id="rId7"/>
    <p:sldId id="281" r:id="rId8"/>
    <p:sldId id="280" r:id="rId9"/>
    <p:sldId id="274" r:id="rId10"/>
    <p:sldId id="261" r:id="rId11"/>
    <p:sldId id="262" r:id="rId12"/>
    <p:sldId id="263" r:id="rId13"/>
    <p:sldId id="264" r:id="rId14"/>
    <p:sldId id="275" r:id="rId15"/>
    <p:sldId id="276" r:id="rId16"/>
    <p:sldId id="265" r:id="rId17"/>
    <p:sldId id="266" r:id="rId18"/>
    <p:sldId id="267" r:id="rId19"/>
    <p:sldId id="268" r:id="rId20"/>
    <p:sldId id="269" r:id="rId21"/>
    <p:sldId id="270" r:id="rId22"/>
    <p:sldId id="271" r:id="rId23"/>
    <p:sldId id="272" r:id="rId24"/>
    <p:sldId id="273"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3333FF"/>
    <a:srgbClr val="0000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5000" autoAdjust="0"/>
    <p:restoredTop sz="94660"/>
  </p:normalViewPr>
  <p:slideViewPr>
    <p:cSldViewPr snapToGrid="0">
      <p:cViewPr varScale="1">
        <p:scale>
          <a:sx n="73" d="100"/>
          <a:sy n="73" d="100"/>
        </p:scale>
        <p:origin x="-624" y="-102"/>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7/6/2020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29530263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7/6/2020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33156802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7/6/2020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xmlns="" val="42211869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7/6/2020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1039382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7/6/2020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xmlns="" val="27540060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7/6/2020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27024454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7/6/2020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497332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7/6/2020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38369362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7/6/2020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13611767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7/6/2020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12220818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7/6/2020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26432699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7/6/2020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22517611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7/6/2020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22482656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7/6/2020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4895903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7/6/2020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26048137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7/6/2020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14814470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157"/>
            <a:ext cx="2356674" cy="6853096"/>
            <a:chOff x="6627813" y="195610"/>
            <a:chExt cx="1952625" cy="5678141"/>
          </a:xfrm>
        </p:grpSpPr>
        <p:sp>
          <p:nvSpPr>
            <p:cNvPr id="11" name="Freeform 27"/>
            <p:cNvSpPr/>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smtClean="0"/>
              <a:pPr/>
              <a:t>7/6/2020</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717726423"/>
      </p:ext>
    </p:extLst>
  </p:cSld>
  <p:clrMap bg1="dk1" tx1="lt1" bg2="dk2" tx2="lt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 id="2147483678" r:id="rId13"/>
    <p:sldLayoutId id="2147483679" r:id="rId14"/>
    <p:sldLayoutId id="2147483680" r:id="rId15"/>
    <p:sldLayoutId id="2147483681" r:id="rId16"/>
  </p:sldLayoutIdLst>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84320528-4935-4245-9F81-53BCE0FA28AB}"/>
              </a:ext>
            </a:extLst>
          </p:cNvPr>
          <p:cNvSpPr/>
          <p:nvPr/>
        </p:nvSpPr>
        <p:spPr>
          <a:xfrm>
            <a:off x="2014330" y="1443841"/>
            <a:ext cx="7129670" cy="2308324"/>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3600" b="1" kern="0" dirty="0">
                <a:solidFill>
                  <a:schemeClr val="bg2">
                    <a:lumMod val="20000"/>
                    <a:lumOff val="80000"/>
                  </a:schemeClr>
                </a:solidFill>
                <a:latin typeface="Calibri" panose="020F0502020204030204" pitchFamily="34" charset="0"/>
                <a:ea typeface="Calibri" panose="020F0502020204030204" pitchFamily="34" charset="0"/>
                <a:cs typeface="Times New Roman" panose="02020603050405020304" pitchFamily="18" charset="0"/>
              </a:rPr>
              <a:t>Course Tutor:</a:t>
            </a:r>
            <a:r>
              <a:rPr kumimoji="0" lang="en-US" sz="3600" b="1" i="0" u="none" strike="noStrike" kern="0" cap="none" spc="0" normalizeH="0" baseline="0" noProof="0" dirty="0">
                <a:ln>
                  <a:noFill/>
                </a:ln>
                <a:solidFill>
                  <a:schemeClr val="bg2">
                    <a:lumMod val="20000"/>
                    <a:lumOff val="80000"/>
                  </a:schemeClr>
                </a:solidFill>
                <a:effectLst/>
                <a:uLnTx/>
                <a:uFillTx/>
                <a:latin typeface="Calibri" panose="020F0502020204030204" pitchFamily="34" charset="0"/>
                <a:ea typeface="Calibri" panose="020F0502020204030204" pitchFamily="34" charset="0"/>
                <a:cs typeface="Times New Roman" panose="02020603050405020304" pitchFamily="18" charset="0"/>
              </a:rPr>
              <a:t> Dr. </a:t>
            </a:r>
            <a:r>
              <a:rPr lang="en-US" sz="3600" b="1" kern="0" dirty="0">
                <a:solidFill>
                  <a:schemeClr val="bg2">
                    <a:lumMod val="20000"/>
                    <a:lumOff val="80000"/>
                  </a:schemeClr>
                </a:solidFill>
                <a:latin typeface="Calibri" panose="020F0502020204030204" pitchFamily="34" charset="0"/>
                <a:ea typeface="Calibri" panose="020F0502020204030204" pitchFamily="34" charset="0"/>
                <a:cs typeface="Times New Roman" panose="02020603050405020304" pitchFamily="18" charset="0"/>
              </a:rPr>
              <a:t>SHAGUFTA SUBJECT:    Genetics</a:t>
            </a:r>
            <a:r>
              <a:rPr kumimoji="0" lang="en-US" sz="3600" b="1" i="0" u="none" strike="noStrike" kern="0" cap="none" spc="0" normalizeH="0" baseline="0" noProof="0" dirty="0">
                <a:ln>
                  <a:noFill/>
                </a:ln>
                <a:solidFill>
                  <a:schemeClr val="bg2">
                    <a:lumMod val="20000"/>
                    <a:lumOff val="80000"/>
                  </a:schemeClr>
                </a:solidFill>
                <a:effectLst/>
                <a:uLnTx/>
                <a:uFillTx/>
                <a:latin typeface="Calibri" panose="020F0502020204030204" pitchFamily="34" charset="0"/>
                <a:ea typeface="Calibri" panose="020F0502020204030204" pitchFamily="34" charset="0"/>
                <a:cs typeface="Times New Roman" panose="02020603050405020304" pitchFamily="18" charset="0"/>
              </a:rPr>
              <a:t>   </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3600" b="1" i="0" u="none" strike="noStrike" kern="0" cap="none" spc="0" normalizeH="0" baseline="0" noProof="0" dirty="0">
              <a:ln>
                <a:noFill/>
              </a:ln>
              <a:solidFill>
                <a:schemeClr val="bg2">
                  <a:lumMod val="20000"/>
                  <a:lumOff val="80000"/>
                </a:schemeClr>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Times New Roman" panose="02020603050405020304" pitchFamily="18" charset="0"/>
              </a:rPr>
              <a:t>TOPIC: GEL ELECTROPHORESIS</a:t>
            </a:r>
            <a:endParaRPr kumimoji="0" lang="en-US" sz="1800" b="0" i="0" u="none" strike="noStrike" kern="0" cap="none" spc="0" normalizeH="0" baseline="0" noProof="0" dirty="0">
              <a:ln>
                <a:noFill/>
              </a:ln>
              <a:solidFill>
                <a:srgbClr val="002060"/>
              </a:solidFill>
              <a:effectLst/>
              <a:uLnTx/>
              <a:uFillTx/>
            </a:endParaRPr>
          </a:p>
        </p:txBody>
      </p:sp>
    </p:spTree>
    <p:extLst>
      <p:ext uri="{BB962C8B-B14F-4D97-AF65-F5344CB8AC3E}">
        <p14:creationId xmlns:p14="http://schemas.microsoft.com/office/powerpoint/2010/main" xmlns="" val="14164306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FCF4FF3A-7685-4FAC-9859-BB700AE5112B}"/>
              </a:ext>
            </a:extLst>
          </p:cNvPr>
          <p:cNvSpPr/>
          <p:nvPr/>
        </p:nvSpPr>
        <p:spPr>
          <a:xfrm>
            <a:off x="1789043" y="1086679"/>
            <a:ext cx="8878957" cy="5324535"/>
          </a:xfrm>
          <a:prstGeom prst="rect">
            <a:avLst/>
          </a:prstGeom>
        </p:spPr>
        <p:txBody>
          <a:bodyPr wrap="square">
            <a:spAutoFit/>
          </a:bodyPr>
          <a:lstStyle/>
          <a:p>
            <a:pPr algn="just"/>
            <a:r>
              <a:rPr lang="en-US" sz="3200" b="1" dirty="0">
                <a:latin typeface="Calibri" panose="020F0502020204030204" pitchFamily="34" charset="0"/>
                <a:ea typeface="Calibri" panose="020F0502020204030204" pitchFamily="34" charset="0"/>
                <a:cs typeface="Times New Roman" panose="02020603050405020304" pitchFamily="18" charset="0"/>
              </a:rPr>
              <a:t>Polyacrylamide </a:t>
            </a:r>
          </a:p>
          <a:p>
            <a:pPr marL="457200" indent="-457200" algn="just">
              <a:buFont typeface="Wingdings" panose="05000000000000000000" pitchFamily="2" charset="2"/>
              <a:buChar char="q"/>
            </a:pPr>
            <a:r>
              <a:rPr lang="en-US" sz="2800" dirty="0">
                <a:latin typeface="Calibri" panose="020F0502020204030204" pitchFamily="34" charset="0"/>
                <a:ea typeface="Calibri" panose="020F0502020204030204" pitchFamily="34" charset="0"/>
                <a:cs typeface="Times New Roman" panose="02020603050405020304" pitchFamily="18" charset="0"/>
              </a:rPr>
              <a:t>PAGE technique was introduced by Raymond and Weintraub (1959). </a:t>
            </a:r>
          </a:p>
          <a:p>
            <a:pPr marL="457200" indent="-457200" algn="just">
              <a:buFont typeface="Wingdings" panose="05000000000000000000" pitchFamily="2" charset="2"/>
              <a:buChar char="q"/>
            </a:pPr>
            <a:r>
              <a:rPr lang="en-US" sz="2800" dirty="0">
                <a:latin typeface="Calibri" panose="020F0502020204030204" pitchFamily="34" charset="0"/>
                <a:ea typeface="Calibri" panose="020F0502020204030204" pitchFamily="34" charset="0"/>
                <a:cs typeface="Times New Roman" panose="02020603050405020304" pitchFamily="18" charset="0"/>
              </a:rPr>
              <a:t>Polyacrylamide is the same material that is used for skin electrodes and in soft contact lense.</a:t>
            </a:r>
          </a:p>
          <a:p>
            <a:pPr marL="457200" indent="-457200" algn="just">
              <a:buFont typeface="Wingdings" panose="05000000000000000000" pitchFamily="2" charset="2"/>
              <a:buChar char="q"/>
            </a:pPr>
            <a:r>
              <a:rPr lang="en-US" sz="2800" dirty="0">
                <a:latin typeface="Calibri" panose="020F0502020204030204" pitchFamily="34" charset="0"/>
                <a:ea typeface="Calibri" panose="020F0502020204030204" pitchFamily="34" charset="0"/>
                <a:cs typeface="Times New Roman" panose="02020603050405020304" pitchFamily="18" charset="0"/>
              </a:rPr>
              <a:t> By controlling the percentage (from 3%-30%) precise pore sizes can be obtained usually from 5 to 2000 kdal.</a:t>
            </a:r>
          </a:p>
          <a:p>
            <a:pPr marL="457200" indent="-457200" algn="just">
              <a:buFont typeface="Wingdings" panose="05000000000000000000" pitchFamily="2" charset="2"/>
              <a:buChar char="q"/>
            </a:pPr>
            <a:r>
              <a:rPr lang="en-US" sz="2800" dirty="0">
                <a:latin typeface="Calibri" panose="020F0502020204030204" pitchFamily="34" charset="0"/>
                <a:ea typeface="Calibri" panose="020F0502020204030204" pitchFamily="34" charset="0"/>
                <a:cs typeface="Times New Roman" panose="02020603050405020304" pitchFamily="18" charset="0"/>
              </a:rPr>
              <a:t> Gradient gels provide continuous decrease in pore size from the top to the bottom of the gel, resulting in thin bands. </a:t>
            </a:r>
          </a:p>
          <a:p>
            <a:pPr marL="457200" indent="-457200" algn="just">
              <a:buFont typeface="Wingdings" panose="05000000000000000000" pitchFamily="2" charset="2"/>
              <a:buChar char="q"/>
            </a:pPr>
            <a:r>
              <a:rPr lang="en-US" sz="2800" dirty="0">
                <a:latin typeface="Calibri" panose="020F0502020204030204" pitchFamily="34" charset="0"/>
                <a:ea typeface="Calibri" panose="020F0502020204030204" pitchFamily="34" charset="0"/>
                <a:cs typeface="Times New Roman" panose="02020603050405020304" pitchFamily="18" charset="0"/>
              </a:rPr>
              <a:t>Polyacrylamide gels offer greater, flexibility and move sharply defined banding than agarose gels.</a:t>
            </a:r>
          </a:p>
        </p:txBody>
      </p:sp>
    </p:spTree>
    <p:extLst>
      <p:ext uri="{BB962C8B-B14F-4D97-AF65-F5344CB8AC3E}">
        <p14:creationId xmlns:p14="http://schemas.microsoft.com/office/powerpoint/2010/main" xmlns="" val="42082172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549594DA-2CB5-4CAA-85E4-D79252F6CDBA}"/>
              </a:ext>
            </a:extLst>
          </p:cNvPr>
          <p:cNvSpPr/>
          <p:nvPr/>
        </p:nvSpPr>
        <p:spPr>
          <a:xfrm>
            <a:off x="1948070" y="1597729"/>
            <a:ext cx="8706678" cy="3662541"/>
          </a:xfrm>
          <a:prstGeom prst="rect">
            <a:avLst/>
          </a:prstGeom>
        </p:spPr>
        <p:txBody>
          <a:bodyPr wrap="square">
            <a:spAutoFit/>
          </a:bodyPr>
          <a:lstStyle/>
          <a:p>
            <a:pPr algn="just"/>
            <a:r>
              <a:rPr lang="en-US" sz="3200" b="1" dirty="0">
                <a:latin typeface="Calibri" panose="020F0502020204030204" pitchFamily="34" charset="0"/>
                <a:ea typeface="Calibri" panose="020F0502020204030204" pitchFamily="34" charset="0"/>
                <a:cs typeface="Times New Roman" panose="02020603050405020304" pitchFamily="18" charset="0"/>
              </a:rPr>
              <a:t>Polyacrylamide Gel Electrophoresis System PAGE System</a:t>
            </a:r>
          </a:p>
          <a:p>
            <a:pPr marL="457200" marR="0" lvl="0" indent="-457200" algn="just">
              <a:spcBef>
                <a:spcPts val="0"/>
              </a:spcBef>
              <a:spcAft>
                <a:spcPts val="0"/>
              </a:spcAft>
              <a:buFont typeface="Wingdings" panose="05000000000000000000" pitchFamily="2" charset="2"/>
              <a:buChar char="q"/>
            </a:pPr>
            <a:r>
              <a:rPr lang="en-US" sz="2800" dirty="0">
                <a:latin typeface="Calibri" panose="020F0502020204030204" pitchFamily="34" charset="0"/>
                <a:ea typeface="Calibri" panose="020F0502020204030204" pitchFamily="34" charset="0"/>
                <a:cs typeface="Times New Roman" panose="02020603050405020304" pitchFamily="18" charset="0"/>
              </a:rPr>
              <a:t>Different samples are loads in wells at the top of the polyacrylamide Gel.</a:t>
            </a:r>
          </a:p>
          <a:p>
            <a:pPr marL="457200" marR="0" lvl="0" indent="-457200" algn="just">
              <a:spcBef>
                <a:spcPts val="0"/>
              </a:spcBef>
              <a:spcAft>
                <a:spcPts val="0"/>
              </a:spcAft>
              <a:buFont typeface="Wingdings" panose="05000000000000000000" pitchFamily="2" charset="2"/>
              <a:buChar char="q"/>
            </a:pPr>
            <a:r>
              <a:rPr lang="en-US" sz="2800" dirty="0">
                <a:latin typeface="Calibri" panose="020F0502020204030204" pitchFamily="34" charset="0"/>
                <a:ea typeface="Calibri" panose="020F0502020204030204" pitchFamily="34" charset="0"/>
                <a:cs typeface="Times New Roman" panose="02020603050405020304" pitchFamily="18" charset="0"/>
              </a:rPr>
              <a:t>Proteins move into the gel when an electric field is applied.</a:t>
            </a:r>
          </a:p>
          <a:p>
            <a:pPr marL="457200" marR="0" lvl="0" indent="-457200" algn="just">
              <a:spcBef>
                <a:spcPts val="0"/>
              </a:spcBef>
              <a:spcAft>
                <a:spcPts val="0"/>
              </a:spcAft>
              <a:buFont typeface="Wingdings" panose="05000000000000000000" pitchFamily="2" charset="2"/>
              <a:buChar char="q"/>
            </a:pPr>
            <a:r>
              <a:rPr lang="en-US" sz="2800" dirty="0">
                <a:latin typeface="Calibri" panose="020F0502020204030204" pitchFamily="34" charset="0"/>
                <a:ea typeface="Calibri" panose="020F0502020204030204" pitchFamily="34" charset="0"/>
                <a:cs typeface="Times New Roman" panose="02020603050405020304" pitchFamily="18" charset="0"/>
              </a:rPr>
              <a:t>Proteins can be visualized after electrophoresis by treating the gel with the stain such as Coomassie blue.</a:t>
            </a:r>
          </a:p>
        </p:txBody>
      </p:sp>
    </p:spTree>
    <p:extLst>
      <p:ext uri="{BB962C8B-B14F-4D97-AF65-F5344CB8AC3E}">
        <p14:creationId xmlns:p14="http://schemas.microsoft.com/office/powerpoint/2010/main" xmlns="" val="20213382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5556AAF8-303D-4FA2-AF29-FE92E29B912D}"/>
              </a:ext>
            </a:extLst>
          </p:cNvPr>
          <p:cNvSpPr/>
          <p:nvPr/>
        </p:nvSpPr>
        <p:spPr>
          <a:xfrm>
            <a:off x="2385391" y="1272209"/>
            <a:ext cx="7832035" cy="4093428"/>
          </a:xfrm>
          <a:prstGeom prst="rect">
            <a:avLst/>
          </a:prstGeom>
        </p:spPr>
        <p:txBody>
          <a:bodyPr wrap="square">
            <a:spAutoFit/>
          </a:bodyPr>
          <a:lstStyle/>
          <a:p>
            <a:pPr algn="just"/>
            <a:r>
              <a:rPr lang="en-US" sz="2800" dirty="0">
                <a:latin typeface="Calibri" panose="020F0502020204030204" pitchFamily="34" charset="0"/>
                <a:ea typeface="Calibri" panose="020F0502020204030204" pitchFamily="34" charset="0"/>
                <a:cs typeface="Times New Roman" panose="02020603050405020304" pitchFamily="18" charset="0"/>
              </a:rPr>
              <a:t>                              </a:t>
            </a:r>
            <a:r>
              <a:rPr lang="en-US" sz="3200" b="1" dirty="0">
                <a:latin typeface="Calibri" panose="020F0502020204030204" pitchFamily="34" charset="0"/>
                <a:ea typeface="Calibri" panose="020F0502020204030204" pitchFamily="34" charset="0"/>
                <a:cs typeface="Times New Roman" panose="02020603050405020304" pitchFamily="18" charset="0"/>
              </a:rPr>
              <a:t>Nucleic Acids</a:t>
            </a:r>
          </a:p>
          <a:p>
            <a:pPr algn="just"/>
            <a:endParaRPr lang="en-US" sz="3200" b="1" dirty="0">
              <a:latin typeface="Calibri" panose="020F0502020204030204" pitchFamily="34" charset="0"/>
              <a:ea typeface="Calibri" panose="020F0502020204030204" pitchFamily="34" charset="0"/>
              <a:cs typeface="Times New Roman" panose="02020603050405020304" pitchFamily="18" charset="0"/>
            </a:endParaRPr>
          </a:p>
          <a:p>
            <a:pPr marL="457200" indent="-457200" algn="just">
              <a:buFont typeface="Wingdings" panose="05000000000000000000" pitchFamily="2" charset="2"/>
              <a:buChar char="q"/>
            </a:pPr>
            <a:r>
              <a:rPr lang="en-US" sz="2800" dirty="0">
                <a:latin typeface="Calibri" panose="020F0502020204030204" pitchFamily="34" charset="0"/>
                <a:ea typeface="Calibri" panose="020F0502020204030204" pitchFamily="34" charset="0"/>
                <a:cs typeface="Times New Roman" panose="02020603050405020304" pitchFamily="18" charset="0"/>
              </a:rPr>
              <a:t>Nucleic acids transmit hereditary information and determine which proteins a cell manufactures.</a:t>
            </a:r>
          </a:p>
          <a:p>
            <a:pPr marL="457200" indent="-457200" algn="just">
              <a:buFont typeface="Wingdings" panose="05000000000000000000" pitchFamily="2" charset="2"/>
              <a:buChar char="q"/>
            </a:pPr>
            <a:r>
              <a:rPr lang="en-US" sz="2800" dirty="0">
                <a:latin typeface="Calibri" panose="020F0502020204030204" pitchFamily="34" charset="0"/>
                <a:ea typeface="Calibri" panose="020F0502020204030204" pitchFamily="34" charset="0"/>
                <a:cs typeface="Times New Roman" panose="02020603050405020304" pitchFamily="18" charset="0"/>
              </a:rPr>
              <a:t>DNA comprises the genes.</a:t>
            </a:r>
          </a:p>
          <a:p>
            <a:pPr marL="457200" indent="-457200" algn="just">
              <a:buFont typeface="Wingdings" panose="05000000000000000000" pitchFamily="2" charset="2"/>
              <a:buChar char="q"/>
            </a:pPr>
            <a:r>
              <a:rPr lang="en-US" sz="2800" dirty="0">
                <a:latin typeface="Calibri" panose="020F0502020204030204" pitchFamily="34" charset="0"/>
                <a:ea typeface="Calibri" panose="020F0502020204030204" pitchFamily="34" charset="0"/>
                <a:cs typeface="Times New Roman" panose="02020603050405020304" pitchFamily="18" charset="0"/>
              </a:rPr>
              <a:t>RNA functions in the process of protein synthesis.</a:t>
            </a:r>
          </a:p>
          <a:p>
            <a:pPr marL="457200" indent="-457200" algn="just">
              <a:buFont typeface="Wingdings" panose="05000000000000000000" pitchFamily="2" charset="2"/>
              <a:buChar char="q"/>
            </a:pPr>
            <a:r>
              <a:rPr lang="en-US" sz="2800" dirty="0">
                <a:latin typeface="Calibri" panose="020F0502020204030204" pitchFamily="34" charset="0"/>
                <a:ea typeface="Calibri" panose="020F0502020204030204" pitchFamily="34" charset="0"/>
                <a:cs typeface="Times New Roman" panose="02020603050405020304" pitchFamily="18" charset="0"/>
              </a:rPr>
              <a:t>Nucleic acids are large, complex molecules were first isolated by Miescher in 1970.</a:t>
            </a:r>
          </a:p>
          <a:p>
            <a:pPr algn="just"/>
            <a:r>
              <a:rPr lang="en-US" sz="2800" dirty="0">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xmlns="" val="37133899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C2753ACD-63C1-451F-B404-22DD9A9DE7ED}"/>
              </a:ext>
            </a:extLst>
          </p:cNvPr>
          <p:cNvSpPr/>
          <p:nvPr/>
        </p:nvSpPr>
        <p:spPr>
          <a:xfrm>
            <a:off x="1683026" y="1325217"/>
            <a:ext cx="9303026" cy="3831818"/>
          </a:xfrm>
          <a:prstGeom prst="rect">
            <a:avLst/>
          </a:prstGeom>
        </p:spPr>
        <p:txBody>
          <a:bodyPr wrap="square">
            <a:spAutoFit/>
          </a:bodyPr>
          <a:lstStyle/>
          <a:p>
            <a:pPr algn="just"/>
            <a:r>
              <a:rPr lang="en-US" sz="3200" b="1" dirty="0">
                <a:latin typeface="Calibri" panose="020F0502020204030204" pitchFamily="34" charset="0"/>
                <a:ea typeface="Calibri" panose="020F0502020204030204" pitchFamily="34" charset="0"/>
                <a:cs typeface="Times New Roman" panose="02020603050405020304" pitchFamily="18" charset="0"/>
              </a:rPr>
              <a:t>               Electrophoresis of Nucleic Acids</a:t>
            </a:r>
          </a:p>
          <a:p>
            <a:pPr algn="just"/>
            <a:endParaRPr lang="en-US" sz="3200" dirty="0">
              <a:latin typeface="Calibri" panose="020F0502020204030204" pitchFamily="34" charset="0"/>
              <a:ea typeface="Calibri" panose="020F0502020204030204" pitchFamily="34" charset="0"/>
              <a:cs typeface="Times New Roman" panose="02020603050405020304" pitchFamily="18" charset="0"/>
            </a:endParaRPr>
          </a:p>
          <a:p>
            <a:pPr marL="457200" indent="-457200" algn="just">
              <a:buFont typeface="Wingdings" panose="05000000000000000000" pitchFamily="2" charset="2"/>
              <a:buChar char="q"/>
            </a:pPr>
            <a:r>
              <a:rPr lang="en-US" sz="2800" dirty="0">
                <a:latin typeface="Calibri" panose="020F0502020204030204" pitchFamily="34" charset="0"/>
                <a:ea typeface="Calibri" panose="020F0502020204030204" pitchFamily="34" charset="0"/>
                <a:cs typeface="Times New Roman" panose="02020603050405020304" pitchFamily="18" charset="0"/>
              </a:rPr>
              <a:t>Larger pieces of DNA collide with the gel matrix more often are slowed down, while smaller pieces of DNA move through more quickly.</a:t>
            </a:r>
          </a:p>
          <a:p>
            <a:pPr marL="457200" indent="-457200" algn="just">
              <a:buFont typeface="Wingdings" panose="05000000000000000000" pitchFamily="2" charset="2"/>
              <a:buChar char="q"/>
            </a:pPr>
            <a:r>
              <a:rPr lang="en-US" sz="2800" dirty="0">
                <a:latin typeface="Calibri" panose="020F0502020204030204" pitchFamily="34" charset="0"/>
                <a:ea typeface="Calibri" panose="020F0502020204030204" pitchFamily="34" charset="0"/>
                <a:cs typeface="Times New Roman" panose="02020603050405020304" pitchFamily="18" charset="0"/>
              </a:rPr>
              <a:t>By using gel electrophoresis, biologists can tell which gene is based upon the sizes f the fragments generated when a gene is treated with restriction enzyme.</a:t>
            </a:r>
          </a:p>
          <a:p>
            <a:pPr algn="just"/>
            <a:endParaRPr lang="en-US" sz="11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xmlns="" val="5646434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C9B7AB7C-C30F-4694-AB3C-87823087C46E}"/>
              </a:ext>
            </a:extLst>
          </p:cNvPr>
          <p:cNvPicPr>
            <a:picLocks noChangeAspect="1"/>
          </p:cNvPicPr>
          <p:nvPr/>
        </p:nvPicPr>
        <p:blipFill>
          <a:blip r:embed="rId2"/>
          <a:stretch>
            <a:fillRect/>
          </a:stretch>
        </p:blipFill>
        <p:spPr>
          <a:xfrm>
            <a:off x="3154017" y="1097166"/>
            <a:ext cx="7394713" cy="5068561"/>
          </a:xfrm>
          <a:prstGeom prst="rect">
            <a:avLst/>
          </a:prstGeom>
        </p:spPr>
      </p:pic>
    </p:spTree>
    <p:extLst>
      <p:ext uri="{BB962C8B-B14F-4D97-AF65-F5344CB8AC3E}">
        <p14:creationId xmlns:p14="http://schemas.microsoft.com/office/powerpoint/2010/main" xmlns="" val="28842826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A58A0A4D-7E65-4D99-B2B8-DB01D0BCC4AE}"/>
              </a:ext>
            </a:extLst>
          </p:cNvPr>
          <p:cNvPicPr>
            <a:picLocks noChangeAspect="1"/>
          </p:cNvPicPr>
          <p:nvPr/>
        </p:nvPicPr>
        <p:blipFill>
          <a:blip r:embed="rId2"/>
          <a:stretch>
            <a:fillRect/>
          </a:stretch>
        </p:blipFill>
        <p:spPr>
          <a:xfrm>
            <a:off x="2782956" y="1656521"/>
            <a:ext cx="6811618" cy="4532243"/>
          </a:xfrm>
          <a:prstGeom prst="rect">
            <a:avLst/>
          </a:prstGeom>
        </p:spPr>
      </p:pic>
      <p:sp>
        <p:nvSpPr>
          <p:cNvPr id="4" name="Rectangle 3">
            <a:extLst>
              <a:ext uri="{FF2B5EF4-FFF2-40B4-BE49-F238E27FC236}">
                <a16:creationId xmlns:a16="http://schemas.microsoft.com/office/drawing/2014/main" xmlns="" id="{0381CF66-8311-4108-A927-0C922145F26A}"/>
              </a:ext>
            </a:extLst>
          </p:cNvPr>
          <p:cNvSpPr/>
          <p:nvPr/>
        </p:nvSpPr>
        <p:spPr>
          <a:xfrm>
            <a:off x="1749287" y="815010"/>
            <a:ext cx="4916741" cy="646331"/>
          </a:xfrm>
          <a:prstGeom prst="rect">
            <a:avLst/>
          </a:prstGeom>
        </p:spPr>
        <p:txBody>
          <a:bodyPr wrap="square">
            <a:spAutoFit/>
          </a:bodyPr>
          <a:lstStyle/>
          <a:p>
            <a:pPr algn="just"/>
            <a:r>
              <a:rPr lang="en-US" sz="36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                         DNA Bands       </a:t>
            </a:r>
            <a:endParaRPr lang="en-US" sz="36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xmlns="" val="14423308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C6FD5D59-BA8F-46F6-8C52-F4D3F0A87B41}"/>
              </a:ext>
            </a:extLst>
          </p:cNvPr>
          <p:cNvSpPr/>
          <p:nvPr/>
        </p:nvSpPr>
        <p:spPr>
          <a:xfrm>
            <a:off x="1815548" y="1298714"/>
            <a:ext cx="8733182" cy="3662541"/>
          </a:xfrm>
          <a:prstGeom prst="rect">
            <a:avLst/>
          </a:prstGeom>
        </p:spPr>
        <p:txBody>
          <a:bodyPr wrap="square">
            <a:spAutoFit/>
          </a:bodyPr>
          <a:lstStyle/>
          <a:p>
            <a:pPr algn="just"/>
            <a:r>
              <a:rPr lang="en-US" sz="3200" b="1" dirty="0">
                <a:latin typeface="Calibri" panose="020F0502020204030204" pitchFamily="34" charset="0"/>
                <a:ea typeface="Calibri" panose="020F0502020204030204" pitchFamily="34" charset="0"/>
                <a:cs typeface="Times New Roman" panose="02020603050405020304" pitchFamily="18" charset="0"/>
              </a:rPr>
              <a:t>                                    Proteins</a:t>
            </a:r>
            <a:endParaRPr lang="en-US" sz="3200" dirty="0">
              <a:latin typeface="Calibri" panose="020F0502020204030204" pitchFamily="34" charset="0"/>
              <a:ea typeface="Calibri" panose="020F0502020204030204" pitchFamily="34" charset="0"/>
              <a:cs typeface="Times New Roman" panose="02020603050405020304" pitchFamily="18" charset="0"/>
            </a:endParaRPr>
          </a:p>
          <a:p>
            <a:pPr marL="457200" indent="-457200" algn="just">
              <a:buFont typeface="Wingdings" panose="05000000000000000000" pitchFamily="2" charset="2"/>
              <a:buChar char="q"/>
            </a:pPr>
            <a:r>
              <a:rPr lang="en-US" sz="2800" dirty="0">
                <a:latin typeface="Calibri" panose="020F0502020204030204" pitchFamily="34" charset="0"/>
                <a:ea typeface="Calibri" panose="020F0502020204030204" pitchFamily="34" charset="0"/>
                <a:cs typeface="Times New Roman" panose="02020603050405020304" pitchFamily="18" charset="0"/>
              </a:rPr>
              <a:t>Proteins are of central importance in the structural and function of all living organisms.</a:t>
            </a:r>
          </a:p>
          <a:p>
            <a:pPr algn="just"/>
            <a:r>
              <a:rPr lang="en-US" sz="3200" b="1" dirty="0">
                <a:latin typeface="Calibri" panose="020F0502020204030204" pitchFamily="34" charset="0"/>
                <a:ea typeface="Calibri" panose="020F0502020204030204" pitchFamily="34" charset="0"/>
                <a:cs typeface="Times New Roman" panose="02020603050405020304" pitchFamily="18" charset="0"/>
              </a:rPr>
              <a:t>                      Electrophoresis of proteins</a:t>
            </a:r>
          </a:p>
          <a:p>
            <a:pPr marL="457200" marR="0" lvl="0" indent="-457200" algn="just">
              <a:spcBef>
                <a:spcPts val="0"/>
              </a:spcBef>
              <a:spcAft>
                <a:spcPts val="0"/>
              </a:spcAft>
              <a:buFont typeface="Wingdings" panose="05000000000000000000" pitchFamily="2" charset="2"/>
              <a:buChar char="q"/>
            </a:pPr>
            <a:r>
              <a:rPr lang="en-US" sz="2800" dirty="0">
                <a:latin typeface="Calibri" panose="020F0502020204030204" pitchFamily="34" charset="0"/>
                <a:ea typeface="Calibri" panose="020F0502020204030204" pitchFamily="34" charset="0"/>
                <a:cs typeface="Times New Roman" panose="02020603050405020304" pitchFamily="18" charset="0"/>
              </a:rPr>
              <a:t>Methods of separating proteins take advantage of properties such as charge, size and solubility. </a:t>
            </a:r>
          </a:p>
          <a:p>
            <a:pPr marL="457200" marR="0" lvl="0" indent="-457200" algn="just">
              <a:spcBef>
                <a:spcPts val="0"/>
              </a:spcBef>
              <a:spcAft>
                <a:spcPts val="0"/>
              </a:spcAft>
              <a:buFont typeface="Wingdings" panose="05000000000000000000" pitchFamily="2" charset="2"/>
              <a:buChar char="q"/>
            </a:pPr>
            <a:r>
              <a:rPr lang="en-US" sz="2800" dirty="0">
                <a:latin typeface="Calibri" panose="020F0502020204030204" pitchFamily="34" charset="0"/>
                <a:ea typeface="Calibri" panose="020F0502020204030204" pitchFamily="34" charset="0"/>
                <a:cs typeface="Times New Roman" panose="02020603050405020304" pitchFamily="18" charset="0"/>
              </a:rPr>
              <a:t>Proteins can also be separated on the basis of their binding properties.</a:t>
            </a:r>
          </a:p>
        </p:txBody>
      </p:sp>
    </p:spTree>
    <p:extLst>
      <p:ext uri="{BB962C8B-B14F-4D97-AF65-F5344CB8AC3E}">
        <p14:creationId xmlns:p14="http://schemas.microsoft.com/office/powerpoint/2010/main" xmlns="" val="15086472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651DB206-C6AB-405D-8F56-55B2F40993C8}"/>
              </a:ext>
            </a:extLst>
          </p:cNvPr>
          <p:cNvSpPr/>
          <p:nvPr/>
        </p:nvSpPr>
        <p:spPr>
          <a:xfrm>
            <a:off x="2027583" y="1749287"/>
            <a:ext cx="8574156" cy="3539430"/>
          </a:xfrm>
          <a:prstGeom prst="rect">
            <a:avLst/>
          </a:prstGeom>
        </p:spPr>
        <p:txBody>
          <a:bodyPr wrap="square">
            <a:spAutoFit/>
          </a:bodyPr>
          <a:lstStyle/>
          <a:p>
            <a:pPr marL="457200" marR="0" lvl="0" indent="-457200" algn="just">
              <a:spcBef>
                <a:spcPts val="0"/>
              </a:spcBef>
              <a:spcAft>
                <a:spcPts val="0"/>
              </a:spcAft>
              <a:buFont typeface="Wingdings" panose="05000000000000000000" pitchFamily="2" charset="2"/>
              <a:buChar char="q"/>
            </a:pPr>
            <a:r>
              <a:rPr lang="en-US" sz="2800" dirty="0">
                <a:latin typeface="Calibri" panose="020F0502020204030204" pitchFamily="34" charset="0"/>
                <a:ea typeface="Calibri" panose="020F0502020204030204" pitchFamily="34" charset="0"/>
                <a:cs typeface="Times New Roman" panose="02020603050405020304" pitchFamily="18" charset="0"/>
              </a:rPr>
              <a:t>The source of protein is generally tissue or microbial cells.</a:t>
            </a:r>
          </a:p>
          <a:p>
            <a:pPr marL="457200" marR="0" lvl="0" indent="-457200" algn="just">
              <a:spcBef>
                <a:spcPts val="0"/>
              </a:spcBef>
              <a:spcAft>
                <a:spcPts val="0"/>
              </a:spcAft>
              <a:buFont typeface="Wingdings" panose="05000000000000000000" pitchFamily="2" charset="2"/>
              <a:buChar char="q"/>
            </a:pPr>
            <a:r>
              <a:rPr lang="en-US" sz="2800" dirty="0">
                <a:latin typeface="Calibri" panose="020F0502020204030204" pitchFamily="34" charset="0"/>
                <a:ea typeface="Calibri" panose="020F0502020204030204" pitchFamily="34" charset="0"/>
                <a:cs typeface="Times New Roman" panose="02020603050405020304" pitchFamily="18" charset="0"/>
              </a:rPr>
              <a:t> Variety of methods is available for separation of proteins such as Ion exchange chromatography other chromatographic methods take advantage of differences in size binding affinity and solubility.</a:t>
            </a:r>
          </a:p>
          <a:p>
            <a:pPr marL="457200" indent="-457200">
              <a:buFont typeface="Wingdings" panose="05000000000000000000" pitchFamily="2" charset="2"/>
              <a:buChar char="q"/>
            </a:pPr>
            <a:r>
              <a:rPr lang="en-US" sz="2800" dirty="0">
                <a:latin typeface="Calibri" panose="020F0502020204030204" pitchFamily="34" charset="0"/>
                <a:ea typeface="Calibri" panose="020F0502020204030204" pitchFamily="34" charset="0"/>
                <a:cs typeface="Times New Roman" panose="02020603050405020304" pitchFamily="18" charset="0"/>
              </a:rPr>
              <a:t>Another method is available for separation of proteins a process called electrophoresis.</a:t>
            </a:r>
            <a:endParaRPr lang="en-US" sz="2800" dirty="0"/>
          </a:p>
        </p:txBody>
      </p:sp>
    </p:spTree>
    <p:extLst>
      <p:ext uri="{BB962C8B-B14F-4D97-AF65-F5344CB8AC3E}">
        <p14:creationId xmlns:p14="http://schemas.microsoft.com/office/powerpoint/2010/main" xmlns="" val="32503953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9BD898D6-81C8-4C32-A4B6-5D3F7B355EFB}"/>
              </a:ext>
            </a:extLst>
          </p:cNvPr>
          <p:cNvSpPr/>
          <p:nvPr/>
        </p:nvSpPr>
        <p:spPr>
          <a:xfrm>
            <a:off x="1669774" y="1152939"/>
            <a:ext cx="9144000" cy="4964613"/>
          </a:xfrm>
          <a:prstGeom prst="rect">
            <a:avLst/>
          </a:prstGeom>
        </p:spPr>
        <p:txBody>
          <a:bodyPr wrap="square">
            <a:spAutoFit/>
          </a:bodyPr>
          <a:lstStyle/>
          <a:p>
            <a:pPr marL="457200" marR="0" lvl="0" indent="-457200" algn="just">
              <a:spcBef>
                <a:spcPts val="0"/>
              </a:spcBef>
              <a:spcAft>
                <a:spcPts val="0"/>
              </a:spcAft>
              <a:buFont typeface="Wingdings" panose="05000000000000000000" pitchFamily="2" charset="2"/>
              <a:buChar char="q"/>
            </a:pPr>
            <a:r>
              <a:rPr lang="en-US" sz="2800" dirty="0">
                <a:latin typeface="Calibri" panose="020F0502020204030204" pitchFamily="34" charset="0"/>
                <a:ea typeface="Calibri" panose="020F0502020204030204" pitchFamily="34" charset="0"/>
                <a:cs typeface="Times New Roman" panose="02020603050405020304" pitchFamily="18" charset="0"/>
              </a:rPr>
              <a:t>Gel electrophoresis is advantageous because in this process proteins can be visualized as well as separated.</a:t>
            </a:r>
          </a:p>
          <a:p>
            <a:pPr marL="457200" marR="0" lvl="0" indent="-457200" algn="just">
              <a:spcBef>
                <a:spcPts val="0"/>
              </a:spcBef>
              <a:spcAft>
                <a:spcPts val="0"/>
              </a:spcAft>
              <a:buFont typeface="Wingdings" panose="05000000000000000000" pitchFamily="2" charset="2"/>
              <a:buChar char="q"/>
            </a:pPr>
            <a:r>
              <a:rPr lang="en-US" sz="2800" dirty="0">
                <a:latin typeface="Calibri" panose="020F0502020204030204" pitchFamily="34" charset="0"/>
                <a:ea typeface="Calibri" panose="020F0502020204030204" pitchFamily="34" charset="0"/>
                <a:cs typeface="Times New Roman" panose="02020603050405020304" pitchFamily="18" charset="0"/>
              </a:rPr>
              <a:t> The net charge of a protein will depend on its amino acid composition.</a:t>
            </a:r>
          </a:p>
          <a:p>
            <a:pPr marL="457200" marR="0" lvl="0" indent="-457200" algn="just">
              <a:spcBef>
                <a:spcPts val="0"/>
              </a:spcBef>
              <a:spcAft>
                <a:spcPts val="0"/>
              </a:spcAft>
              <a:buFont typeface="Wingdings" panose="05000000000000000000" pitchFamily="2" charset="2"/>
              <a:buChar char="q"/>
            </a:pPr>
            <a:r>
              <a:rPr lang="en-US" sz="2800" dirty="0">
                <a:latin typeface="Calibri" panose="020F0502020204030204" pitchFamily="34" charset="0"/>
                <a:ea typeface="Calibri" panose="020F0502020204030204" pitchFamily="34" charset="0"/>
                <a:cs typeface="Times New Roman" panose="02020603050405020304" pitchFamily="18" charset="0"/>
              </a:rPr>
              <a:t>Protein even with a variation of one amino acids will have a different overall charge and thus are electrophoretically distinguishable.</a:t>
            </a:r>
          </a:p>
          <a:p>
            <a:pPr marL="457200" marR="0" lvl="0" indent="-457200" algn="just">
              <a:spcBef>
                <a:spcPts val="0"/>
              </a:spcBef>
              <a:spcAft>
                <a:spcPts val="0"/>
              </a:spcAft>
              <a:buFont typeface="Wingdings" panose="05000000000000000000" pitchFamily="2" charset="2"/>
              <a:buChar char="q"/>
            </a:pPr>
            <a:r>
              <a:rPr lang="en-US" sz="2800" dirty="0">
                <a:latin typeface="Calibri" panose="020F0502020204030204" pitchFamily="34" charset="0"/>
                <a:ea typeface="Calibri" panose="020F0502020204030204" pitchFamily="34" charset="0"/>
                <a:cs typeface="Times New Roman" panose="02020603050405020304" pitchFamily="18" charset="0"/>
              </a:rPr>
              <a:t> The gel results will show that some of the high molecular weight bands from the sample not treated with the disulfide reducing agent are missing in the sample treated with the disulfide reducing agent.</a:t>
            </a:r>
          </a:p>
        </p:txBody>
      </p:sp>
    </p:spTree>
    <p:extLst>
      <p:ext uri="{BB962C8B-B14F-4D97-AF65-F5344CB8AC3E}">
        <p14:creationId xmlns:p14="http://schemas.microsoft.com/office/powerpoint/2010/main" xmlns="" val="23064066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9A8AA568-7A83-49BC-80B0-8B6D46765E02}"/>
              </a:ext>
            </a:extLst>
          </p:cNvPr>
          <p:cNvSpPr/>
          <p:nvPr/>
        </p:nvSpPr>
        <p:spPr>
          <a:xfrm>
            <a:off x="1497496" y="1736034"/>
            <a:ext cx="9157252" cy="3539430"/>
          </a:xfrm>
          <a:prstGeom prst="rect">
            <a:avLst/>
          </a:prstGeom>
        </p:spPr>
        <p:txBody>
          <a:bodyPr wrap="square">
            <a:spAutoFit/>
          </a:bodyPr>
          <a:lstStyle/>
          <a:p>
            <a:pPr marL="457200" indent="-457200" algn="just">
              <a:buFont typeface="Wingdings" panose="05000000000000000000" pitchFamily="2" charset="2"/>
              <a:buChar char="q"/>
            </a:pPr>
            <a:r>
              <a:rPr lang="en-US" sz="2800" dirty="0">
                <a:latin typeface="Calibri" panose="020F0502020204030204" pitchFamily="34" charset="0"/>
                <a:ea typeface="Calibri" panose="020F0502020204030204" pitchFamily="34" charset="0"/>
                <a:cs typeface="Times New Roman" panose="02020603050405020304" pitchFamily="18" charset="0"/>
              </a:rPr>
              <a:t>The break up of complex proteins into their respective polypeptides allows us to study the structure of proteins that result from the interaction of several genes.</a:t>
            </a:r>
          </a:p>
          <a:p>
            <a:pPr marL="457200" indent="-457200" algn="just">
              <a:buFont typeface="Wingdings" panose="05000000000000000000" pitchFamily="2" charset="2"/>
              <a:buChar char="q"/>
            </a:pPr>
            <a:r>
              <a:rPr lang="en-US" sz="2800" dirty="0">
                <a:latin typeface="Calibri" panose="020F0502020204030204" pitchFamily="34" charset="0"/>
                <a:ea typeface="Calibri" panose="020F0502020204030204" pitchFamily="34" charset="0"/>
                <a:cs typeface="Times New Roman" panose="02020603050405020304" pitchFamily="18" charset="0"/>
              </a:rPr>
              <a:t>A gene is a discrete unit of hereditary information that usually specifies a protein.</a:t>
            </a:r>
          </a:p>
          <a:p>
            <a:pPr marL="457200" indent="-457200" algn="just">
              <a:buFont typeface="Wingdings" panose="05000000000000000000" pitchFamily="2" charset="2"/>
              <a:buChar char="q"/>
            </a:pPr>
            <a:r>
              <a:rPr lang="en-US" sz="2800" dirty="0">
                <a:latin typeface="Calibri" panose="020F0502020204030204" pitchFamily="34" charset="0"/>
                <a:ea typeface="Calibri" panose="020F0502020204030204" pitchFamily="34" charset="0"/>
                <a:cs typeface="Times New Roman" panose="02020603050405020304" pitchFamily="18" charset="0"/>
              </a:rPr>
              <a:t>A single gene provides the genetic code for only one peptide.</a:t>
            </a:r>
          </a:p>
          <a:p>
            <a:pPr algn="just"/>
            <a:endParaRPr lang="en-US" sz="28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xmlns="" val="37732924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8590C254-8406-4122-9F76-33ECCC7A4EB0}"/>
              </a:ext>
            </a:extLst>
          </p:cNvPr>
          <p:cNvSpPr/>
          <p:nvPr/>
        </p:nvSpPr>
        <p:spPr>
          <a:xfrm>
            <a:off x="2014330" y="1179443"/>
            <a:ext cx="8706678" cy="6186309"/>
          </a:xfrm>
          <a:prstGeom prst="rect">
            <a:avLst/>
          </a:prstGeom>
        </p:spPr>
        <p:txBody>
          <a:bodyPr wrap="square">
            <a:spAutoFit/>
          </a:bodyPr>
          <a:lstStyle/>
          <a:p>
            <a:pPr algn="just"/>
            <a:r>
              <a:rPr lang="en-US" sz="3200" b="1" dirty="0">
                <a:latin typeface="Calibri" panose="020F0502020204030204" pitchFamily="34" charset="0"/>
                <a:ea typeface="Calibri" panose="020F0502020204030204" pitchFamily="34" charset="0"/>
                <a:cs typeface="Times New Roman" panose="02020603050405020304" pitchFamily="18" charset="0"/>
              </a:rPr>
              <a:t>                           Gel Electrophoresis</a:t>
            </a:r>
          </a:p>
          <a:p>
            <a:pPr algn="just"/>
            <a:endParaRPr lang="en-US" sz="3200" b="1" dirty="0">
              <a:latin typeface="Calibri" panose="020F0502020204030204" pitchFamily="34" charset="0"/>
              <a:ea typeface="Calibri" panose="020F0502020204030204" pitchFamily="34" charset="0"/>
              <a:cs typeface="Times New Roman" panose="02020603050405020304" pitchFamily="18" charset="0"/>
            </a:endParaRPr>
          </a:p>
          <a:p>
            <a:pPr marL="457200" marR="0" lvl="0" indent="-457200" algn="just">
              <a:spcBef>
                <a:spcPts val="0"/>
              </a:spcBef>
              <a:spcAft>
                <a:spcPts val="0"/>
              </a:spcAft>
              <a:buFont typeface="Wingdings" panose="05000000000000000000" pitchFamily="2" charset="2"/>
              <a:buChar char="q"/>
            </a:pPr>
            <a:r>
              <a:rPr lang="en-US" sz="2800" dirty="0">
                <a:latin typeface="Calibri" panose="020F0502020204030204" pitchFamily="34" charset="0"/>
                <a:ea typeface="Calibri" panose="020F0502020204030204" pitchFamily="34" charset="0"/>
                <a:cs typeface="Times New Roman" panose="02020603050405020304" pitchFamily="18" charset="0"/>
              </a:rPr>
              <a:t>Gel electrophoresis is a method that separates macromolecules, either nucleic acid or protein.</a:t>
            </a:r>
          </a:p>
          <a:p>
            <a:pPr marL="457200" marR="0" lvl="0" indent="-457200" algn="just">
              <a:spcBef>
                <a:spcPts val="0"/>
              </a:spcBef>
              <a:spcAft>
                <a:spcPts val="0"/>
              </a:spcAft>
              <a:buFont typeface="Wingdings" panose="05000000000000000000" pitchFamily="2" charset="2"/>
              <a:buChar char="q"/>
            </a:pPr>
            <a:r>
              <a:rPr lang="en-US" sz="2800" dirty="0">
                <a:latin typeface="Calibri" panose="020F0502020204030204" pitchFamily="34" charset="0"/>
                <a:ea typeface="Calibri" panose="020F0502020204030204" pitchFamily="34" charset="0"/>
                <a:cs typeface="Times New Roman" panose="02020603050405020304" pitchFamily="18" charset="0"/>
              </a:rPr>
              <a:t>Electrophoresis describes the migration of charged particles under the influence of an electric field.</a:t>
            </a:r>
          </a:p>
          <a:p>
            <a:pPr marL="457200" marR="0" lvl="0" indent="-457200" algn="just">
              <a:spcBef>
                <a:spcPts val="0"/>
              </a:spcBef>
              <a:spcAft>
                <a:spcPts val="0"/>
              </a:spcAft>
              <a:buFont typeface="Wingdings" panose="05000000000000000000" pitchFamily="2" charset="2"/>
              <a:buChar char="q"/>
            </a:pPr>
            <a:r>
              <a:rPr lang="en-US" sz="2800" dirty="0">
                <a:latin typeface="Calibri" panose="020F0502020204030204" pitchFamily="34" charset="0"/>
                <a:ea typeface="Calibri" panose="020F0502020204030204" pitchFamily="34" charset="0"/>
                <a:cs typeface="Times New Roman" panose="02020603050405020304" pitchFamily="18" charset="0"/>
              </a:rPr>
              <a:t>A gel is a colloid in a solid form.</a:t>
            </a:r>
          </a:p>
          <a:p>
            <a:pPr marL="457200" marR="0" lvl="0" indent="-457200" algn="just">
              <a:spcBef>
                <a:spcPts val="0"/>
              </a:spcBef>
              <a:spcAft>
                <a:spcPts val="0"/>
              </a:spcAft>
              <a:buFont typeface="Wingdings" panose="05000000000000000000" pitchFamily="2" charset="2"/>
              <a:buChar char="q"/>
            </a:pPr>
            <a:r>
              <a:rPr lang="en-US" sz="2800" dirty="0">
                <a:latin typeface="Calibri" panose="020F0502020204030204" pitchFamily="34" charset="0"/>
                <a:ea typeface="Calibri" panose="020F0502020204030204" pitchFamily="34" charset="0"/>
                <a:cs typeface="Times New Roman" panose="02020603050405020304" pitchFamily="18" charset="0"/>
              </a:rPr>
              <a:t>Gel electrophoresis refers to the technique in which molecules are forced across a span of gel, motivated by an electrical current.</a:t>
            </a:r>
          </a:p>
          <a:p>
            <a:pPr algn="just"/>
            <a:r>
              <a:rPr lang="en-US" sz="2800" dirty="0">
                <a:latin typeface="Calibri" panose="020F0502020204030204" pitchFamily="34" charset="0"/>
                <a:ea typeface="Calibri" panose="020F0502020204030204" pitchFamily="34" charset="0"/>
                <a:cs typeface="Times New Roman" panose="02020603050405020304" pitchFamily="18" charset="0"/>
              </a:rPr>
              <a:t> </a:t>
            </a:r>
          </a:p>
          <a:p>
            <a:pPr algn="just"/>
            <a:endParaRPr lang="en-US" sz="3200" dirty="0">
              <a:latin typeface="Calibri" panose="020F0502020204030204" pitchFamily="34" charset="0"/>
              <a:ea typeface="Calibri" panose="020F0502020204030204" pitchFamily="34" charset="0"/>
              <a:cs typeface="Times New Roman" panose="02020603050405020304" pitchFamily="18" charset="0"/>
            </a:endParaRPr>
          </a:p>
          <a:p>
            <a:pPr algn="just"/>
            <a:r>
              <a:rPr lang="en-US" sz="2400" dirty="0">
                <a:latin typeface="Calibri" panose="020F0502020204030204" pitchFamily="34" charset="0"/>
                <a:ea typeface="Calibri" panose="020F0502020204030204" pitchFamily="34" charset="0"/>
                <a:cs typeface="Times New Roman" panose="02020603050405020304" pitchFamily="18" charset="0"/>
              </a:rPr>
              <a:t> </a:t>
            </a:r>
          </a:p>
          <a:p>
            <a:pPr algn="just"/>
            <a:r>
              <a:rPr lang="en-US" sz="2400" b="1" dirty="0">
                <a:latin typeface="Calibri" panose="020F0502020204030204" pitchFamily="34" charset="0"/>
                <a:ea typeface="Calibri" panose="020F0502020204030204" pitchFamily="34" charset="0"/>
                <a:cs typeface="Times New Roman" panose="02020603050405020304" pitchFamily="18" charset="0"/>
              </a:rPr>
              <a:t> </a:t>
            </a:r>
            <a:endParaRPr lang="en-US" sz="24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xmlns="" val="20649527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6ED7AF7F-0D23-401A-BC0A-DA84B6EEE8A9}"/>
              </a:ext>
            </a:extLst>
          </p:cNvPr>
          <p:cNvSpPr/>
          <p:nvPr/>
        </p:nvSpPr>
        <p:spPr>
          <a:xfrm>
            <a:off x="1855303" y="1073426"/>
            <a:ext cx="8706679" cy="4955203"/>
          </a:xfrm>
          <a:prstGeom prst="rect">
            <a:avLst/>
          </a:prstGeom>
        </p:spPr>
        <p:txBody>
          <a:bodyPr wrap="square">
            <a:spAutoFit/>
          </a:bodyPr>
          <a:lstStyle/>
          <a:p>
            <a:pPr algn="just"/>
            <a:r>
              <a:rPr lang="en-US" sz="3200" b="1" dirty="0">
                <a:latin typeface="Calibri" panose="020F0502020204030204" pitchFamily="34" charset="0"/>
                <a:ea typeface="Calibri" panose="020F0502020204030204" pitchFamily="34" charset="0"/>
                <a:cs typeface="Times New Roman" panose="02020603050405020304" pitchFamily="18" charset="0"/>
              </a:rPr>
              <a:t>  Applications</a:t>
            </a:r>
            <a:endParaRPr lang="en-US" sz="3200" dirty="0">
              <a:latin typeface="Calibri" panose="020F0502020204030204" pitchFamily="34" charset="0"/>
              <a:ea typeface="Calibri" panose="020F0502020204030204" pitchFamily="34" charset="0"/>
              <a:cs typeface="Times New Roman" panose="02020603050405020304" pitchFamily="18" charset="0"/>
            </a:endParaRPr>
          </a:p>
          <a:p>
            <a:pPr algn="just"/>
            <a:r>
              <a:rPr lang="en-US" sz="3200" b="1" dirty="0">
                <a:latin typeface="Calibri" panose="020F0502020204030204" pitchFamily="34" charset="0"/>
                <a:ea typeface="Calibri" panose="020F0502020204030204" pitchFamily="34" charset="0"/>
                <a:cs typeface="Times New Roman" panose="02020603050405020304" pitchFamily="18" charset="0"/>
              </a:rPr>
              <a:t>DNA Fingerprinting on Trail</a:t>
            </a:r>
            <a:endParaRPr lang="en-US" sz="3200" dirty="0">
              <a:latin typeface="Calibri" panose="020F0502020204030204" pitchFamily="34" charset="0"/>
              <a:ea typeface="Calibri" panose="020F0502020204030204" pitchFamily="34" charset="0"/>
              <a:cs typeface="Times New Roman" panose="02020603050405020304" pitchFamily="18" charset="0"/>
            </a:endParaRPr>
          </a:p>
          <a:p>
            <a:pPr marL="457200" marR="0" lvl="0" indent="-457200" algn="just">
              <a:spcBef>
                <a:spcPts val="0"/>
              </a:spcBef>
              <a:spcAft>
                <a:spcPts val="0"/>
              </a:spcAft>
              <a:buFont typeface="Wingdings" panose="05000000000000000000" pitchFamily="2" charset="2"/>
              <a:buChar char="q"/>
            </a:pPr>
            <a:r>
              <a:rPr lang="en-US" sz="2800" dirty="0">
                <a:latin typeface="Calibri" panose="020F0502020204030204" pitchFamily="34" charset="0"/>
                <a:ea typeface="Calibri" panose="020F0502020204030204" pitchFamily="34" charset="0"/>
                <a:cs typeface="Times New Roman" panose="02020603050405020304" pitchFamily="18" charset="0"/>
              </a:rPr>
              <a:t>An individual DNA is as distinctive as a fingerprint.</a:t>
            </a:r>
          </a:p>
          <a:p>
            <a:pPr marL="457200" marR="0" lvl="0" indent="-457200" algn="just">
              <a:spcBef>
                <a:spcPts val="0"/>
              </a:spcBef>
              <a:spcAft>
                <a:spcPts val="0"/>
              </a:spcAft>
              <a:buFont typeface="Wingdings" panose="05000000000000000000" pitchFamily="2" charset="2"/>
              <a:buChar char="q"/>
            </a:pPr>
            <a:r>
              <a:rPr lang="en-US" sz="2800" dirty="0">
                <a:latin typeface="Calibri" panose="020F0502020204030204" pitchFamily="34" charset="0"/>
                <a:ea typeface="Calibri" panose="020F0502020204030204" pitchFamily="34" charset="0"/>
                <a:cs typeface="Times New Roman" panose="02020603050405020304" pitchFamily="18" charset="0"/>
              </a:rPr>
              <a:t>DNA samples can be obtained from the trace amounts of blood or semen.</a:t>
            </a:r>
          </a:p>
          <a:p>
            <a:pPr marL="457200" marR="0" lvl="0" indent="-457200" algn="just">
              <a:spcBef>
                <a:spcPts val="0"/>
              </a:spcBef>
              <a:spcAft>
                <a:spcPts val="0"/>
              </a:spcAft>
              <a:buFont typeface="Wingdings" panose="05000000000000000000" pitchFamily="2" charset="2"/>
              <a:buChar char="q"/>
            </a:pPr>
            <a:r>
              <a:rPr lang="en-US" sz="2800" dirty="0">
                <a:latin typeface="Calibri" panose="020F0502020204030204" pitchFamily="34" charset="0"/>
                <a:ea typeface="Calibri" panose="020F0502020204030204" pitchFamily="34" charset="0"/>
                <a:cs typeface="Times New Roman" panose="02020603050405020304" pitchFamily="18" charset="0"/>
              </a:rPr>
              <a:t>DNA samples can be separated by using gel electrophoresis.</a:t>
            </a:r>
          </a:p>
          <a:p>
            <a:pPr marL="457200" marR="0" lvl="0" indent="-457200" algn="just">
              <a:spcBef>
                <a:spcPts val="0"/>
              </a:spcBef>
              <a:spcAft>
                <a:spcPts val="0"/>
              </a:spcAft>
              <a:buFont typeface="Wingdings" panose="05000000000000000000" pitchFamily="2" charset="2"/>
              <a:buChar char="q"/>
            </a:pPr>
            <a:r>
              <a:rPr lang="en-US" sz="2800" dirty="0">
                <a:latin typeface="Calibri" panose="020F0502020204030204" pitchFamily="34" charset="0"/>
                <a:ea typeface="Calibri" panose="020F0502020204030204" pitchFamily="34" charset="0"/>
                <a:cs typeface="Times New Roman" panose="02020603050405020304" pitchFamily="18" charset="0"/>
              </a:rPr>
              <a:t>In mid-1980s, genetic fingerprinting has rapidly become a widely used court room tool.</a:t>
            </a:r>
          </a:p>
          <a:p>
            <a:pPr marL="457200" marR="0" lvl="0" indent="-457200" algn="just">
              <a:spcBef>
                <a:spcPts val="0"/>
              </a:spcBef>
              <a:spcAft>
                <a:spcPts val="0"/>
              </a:spcAft>
              <a:buFont typeface="Wingdings" panose="05000000000000000000" pitchFamily="2" charset="2"/>
              <a:buChar char="q"/>
            </a:pPr>
            <a:r>
              <a:rPr lang="en-US" sz="2800" dirty="0">
                <a:latin typeface="Calibri" panose="020F0502020204030204" pitchFamily="34" charset="0"/>
                <a:ea typeface="Calibri" panose="020F0502020204030204" pitchFamily="34" charset="0"/>
                <a:cs typeface="Times New Roman" panose="02020603050405020304" pitchFamily="18" charset="0"/>
              </a:rPr>
              <a:t>In 1988 the first person in the USA was executed based on DNA technology.</a:t>
            </a:r>
          </a:p>
        </p:txBody>
      </p:sp>
    </p:spTree>
    <p:extLst>
      <p:ext uri="{BB962C8B-B14F-4D97-AF65-F5344CB8AC3E}">
        <p14:creationId xmlns:p14="http://schemas.microsoft.com/office/powerpoint/2010/main" xmlns="" val="19175841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F45F06B1-A531-4574-8B9C-7F3079AD4B3F}"/>
              </a:ext>
            </a:extLst>
          </p:cNvPr>
          <p:cNvSpPr/>
          <p:nvPr/>
        </p:nvSpPr>
        <p:spPr>
          <a:xfrm>
            <a:off x="2398644" y="1789043"/>
            <a:ext cx="7938054" cy="2739211"/>
          </a:xfrm>
          <a:prstGeom prst="rect">
            <a:avLst/>
          </a:prstGeom>
        </p:spPr>
        <p:txBody>
          <a:bodyPr wrap="square">
            <a:spAutoFit/>
          </a:bodyPr>
          <a:lstStyle/>
          <a:p>
            <a:pPr algn="just"/>
            <a:r>
              <a:rPr lang="en-US" sz="3200" b="1" dirty="0">
                <a:latin typeface="Calibri" panose="020F0502020204030204" pitchFamily="34" charset="0"/>
                <a:ea typeface="Calibri" panose="020F0502020204030204" pitchFamily="34" charset="0"/>
                <a:cs typeface="Times New Roman" panose="02020603050405020304" pitchFamily="18" charset="0"/>
              </a:rPr>
              <a:t>The Human Genome Project</a:t>
            </a:r>
            <a:endParaRPr lang="en-US" sz="3200" dirty="0">
              <a:latin typeface="Calibri" panose="020F0502020204030204" pitchFamily="34" charset="0"/>
              <a:ea typeface="Calibri" panose="020F0502020204030204" pitchFamily="34" charset="0"/>
              <a:cs typeface="Times New Roman" panose="02020603050405020304" pitchFamily="18" charset="0"/>
            </a:endParaRPr>
          </a:p>
          <a:p>
            <a:pPr marL="457200" indent="-457200" algn="just">
              <a:buFont typeface="Wingdings" panose="05000000000000000000" pitchFamily="2" charset="2"/>
              <a:buChar char="v"/>
            </a:pPr>
            <a:r>
              <a:rPr lang="en-US" sz="2800" dirty="0">
                <a:latin typeface="Calibri" panose="020F0502020204030204" pitchFamily="34" charset="0"/>
                <a:ea typeface="Calibri" panose="020F0502020204030204" pitchFamily="34" charset="0"/>
                <a:cs typeface="Times New Roman" panose="02020603050405020304" pitchFamily="18" charset="0"/>
              </a:rPr>
              <a:t>Four complementary approaches are being used</a:t>
            </a:r>
          </a:p>
          <a:p>
            <a:pPr marL="457200" marR="0" lvl="0" indent="-457200" algn="just">
              <a:spcBef>
                <a:spcPts val="0"/>
              </a:spcBef>
              <a:spcAft>
                <a:spcPts val="0"/>
              </a:spcAft>
              <a:buFont typeface="Wingdings" panose="05000000000000000000" pitchFamily="2" charset="2"/>
              <a:buChar char="q"/>
            </a:pPr>
            <a:r>
              <a:rPr lang="en-US" sz="2800" dirty="0">
                <a:latin typeface="Calibri" panose="020F0502020204030204" pitchFamily="34" charset="0"/>
                <a:ea typeface="Calibri" panose="020F0502020204030204" pitchFamily="34" charset="0"/>
                <a:cs typeface="Times New Roman" panose="02020603050405020304" pitchFamily="18" charset="0"/>
              </a:rPr>
              <a:t>Genetic mapping of the human genome.</a:t>
            </a:r>
          </a:p>
          <a:p>
            <a:pPr marL="457200" marR="0" lvl="0" indent="-457200" algn="just">
              <a:spcBef>
                <a:spcPts val="0"/>
              </a:spcBef>
              <a:spcAft>
                <a:spcPts val="0"/>
              </a:spcAft>
              <a:buFont typeface="Wingdings" panose="05000000000000000000" pitchFamily="2" charset="2"/>
              <a:buChar char="q"/>
            </a:pPr>
            <a:r>
              <a:rPr lang="en-US" sz="2800" dirty="0">
                <a:latin typeface="Calibri" panose="020F0502020204030204" pitchFamily="34" charset="0"/>
                <a:ea typeface="Calibri" panose="020F0502020204030204" pitchFamily="34" charset="0"/>
                <a:cs typeface="Times New Roman" panose="02020603050405020304" pitchFamily="18" charset="0"/>
              </a:rPr>
              <a:t>Physical mapping of the human genome.</a:t>
            </a:r>
          </a:p>
          <a:p>
            <a:pPr marL="457200" marR="0" lvl="0" indent="-457200" algn="just">
              <a:spcBef>
                <a:spcPts val="0"/>
              </a:spcBef>
              <a:spcAft>
                <a:spcPts val="0"/>
              </a:spcAft>
              <a:buFont typeface="Wingdings" panose="05000000000000000000" pitchFamily="2" charset="2"/>
              <a:buChar char="q"/>
            </a:pPr>
            <a:r>
              <a:rPr lang="en-US" sz="2800" dirty="0">
                <a:latin typeface="Calibri" panose="020F0502020204030204" pitchFamily="34" charset="0"/>
                <a:ea typeface="Calibri" panose="020F0502020204030204" pitchFamily="34" charset="0"/>
                <a:cs typeface="Times New Roman" panose="02020603050405020304" pitchFamily="18" charset="0"/>
              </a:rPr>
              <a:t>Sequencing the human genome.</a:t>
            </a:r>
          </a:p>
          <a:p>
            <a:pPr marL="457200" marR="0" lvl="0" indent="-457200" algn="just">
              <a:spcBef>
                <a:spcPts val="0"/>
              </a:spcBef>
              <a:spcAft>
                <a:spcPts val="0"/>
              </a:spcAft>
              <a:buFont typeface="Wingdings" panose="05000000000000000000" pitchFamily="2" charset="2"/>
              <a:buChar char="q"/>
            </a:pPr>
            <a:r>
              <a:rPr lang="en-US" sz="2800" dirty="0">
                <a:latin typeface="Calibri" panose="020F0502020204030204" pitchFamily="34" charset="0"/>
                <a:ea typeface="Calibri" panose="020F0502020204030204" pitchFamily="34" charset="0"/>
                <a:cs typeface="Times New Roman" panose="02020603050405020304" pitchFamily="18" charset="0"/>
              </a:rPr>
              <a:t>Analyzing the genomes of other species.</a:t>
            </a:r>
          </a:p>
        </p:txBody>
      </p:sp>
    </p:spTree>
    <p:extLst>
      <p:ext uri="{BB962C8B-B14F-4D97-AF65-F5344CB8AC3E}">
        <p14:creationId xmlns:p14="http://schemas.microsoft.com/office/powerpoint/2010/main" xmlns="" val="24702055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A8969549-5656-4CEA-9F38-90607968C095}"/>
              </a:ext>
            </a:extLst>
          </p:cNvPr>
          <p:cNvSpPr/>
          <p:nvPr/>
        </p:nvSpPr>
        <p:spPr>
          <a:xfrm>
            <a:off x="1722782" y="1086678"/>
            <a:ext cx="8772939" cy="5262979"/>
          </a:xfrm>
          <a:prstGeom prst="rect">
            <a:avLst/>
          </a:prstGeom>
        </p:spPr>
        <p:txBody>
          <a:bodyPr wrap="square">
            <a:spAutoFit/>
          </a:bodyPr>
          <a:lstStyle/>
          <a:p>
            <a:pPr marL="457200" indent="-457200" algn="just">
              <a:buFont typeface="Wingdings" panose="05000000000000000000" pitchFamily="2" charset="2"/>
              <a:buChar char="q"/>
            </a:pPr>
            <a:r>
              <a:rPr lang="en-US" sz="2800" dirty="0">
                <a:latin typeface="Calibri" panose="020F0502020204030204" pitchFamily="34" charset="0"/>
                <a:ea typeface="Calibri" panose="020F0502020204030204" pitchFamily="34" charset="0"/>
                <a:cs typeface="Times New Roman" panose="02020603050405020304" pitchFamily="18" charset="0"/>
              </a:rPr>
              <a:t>We are now using biotechnology to study the basic processes of life, diagnose illnesses, and develop new treatments for diseases.</a:t>
            </a:r>
          </a:p>
          <a:p>
            <a:pPr marL="457200" indent="-457200" algn="just">
              <a:buFont typeface="Wingdings" panose="05000000000000000000" pitchFamily="2" charset="2"/>
              <a:buChar char="q"/>
            </a:pPr>
            <a:r>
              <a:rPr lang="en-US" sz="2800" dirty="0">
                <a:latin typeface="Calibri" panose="020F0502020204030204" pitchFamily="34" charset="0"/>
                <a:ea typeface="Calibri" panose="020F0502020204030204" pitchFamily="34" charset="0"/>
                <a:cs typeface="Times New Roman" panose="02020603050405020304" pitchFamily="18" charset="0"/>
              </a:rPr>
              <a:t>Some of the tools of biotechnology are natural components of cells.</a:t>
            </a:r>
          </a:p>
          <a:p>
            <a:pPr marL="457200" indent="-457200" algn="just">
              <a:buFont typeface="Wingdings" panose="05000000000000000000" pitchFamily="2" charset="2"/>
              <a:buChar char="q"/>
            </a:pPr>
            <a:r>
              <a:rPr lang="en-US" sz="2800" dirty="0">
                <a:latin typeface="Calibri" panose="020F0502020204030204" pitchFamily="34" charset="0"/>
                <a:ea typeface="Calibri" panose="020F0502020204030204" pitchFamily="34" charset="0"/>
                <a:cs typeface="Times New Roman" panose="02020603050405020304" pitchFamily="18" charset="0"/>
              </a:rPr>
              <a:t>Restriction enzymes are made by bacteria to protect themselves from viruses. They inactive the viral DNA by cutting it in specific places.</a:t>
            </a:r>
          </a:p>
          <a:p>
            <a:pPr marL="457200" indent="-457200" algn="just">
              <a:buFont typeface="Wingdings" panose="05000000000000000000" pitchFamily="2" charset="2"/>
              <a:buChar char="q"/>
            </a:pPr>
            <a:r>
              <a:rPr lang="en-US" sz="2800" dirty="0">
                <a:latin typeface="Calibri" panose="020F0502020204030204" pitchFamily="34" charset="0"/>
                <a:ea typeface="Calibri" panose="020F0502020204030204" pitchFamily="34" charset="0"/>
                <a:cs typeface="Times New Roman" panose="02020603050405020304" pitchFamily="18" charset="0"/>
              </a:rPr>
              <a:t>DNA ligase is an enzyme thar exist in all cells.</a:t>
            </a:r>
          </a:p>
          <a:p>
            <a:pPr marL="457200" indent="-457200" algn="just">
              <a:buFont typeface="Wingdings" panose="05000000000000000000" pitchFamily="2" charset="2"/>
              <a:buChar char="q"/>
            </a:pPr>
            <a:r>
              <a:rPr lang="en-US" sz="2800" dirty="0">
                <a:latin typeface="Calibri" panose="020F0502020204030204" pitchFamily="34" charset="0"/>
                <a:ea typeface="Calibri" panose="020F0502020204030204" pitchFamily="34" charset="0"/>
                <a:cs typeface="Times New Roman" panose="02020603050405020304" pitchFamily="18" charset="0"/>
              </a:rPr>
              <a:t>Restriction enzymes can be used to cut DNA at specific sequences called recognition sites. </a:t>
            </a:r>
          </a:p>
          <a:p>
            <a:pPr algn="just"/>
            <a:r>
              <a:rPr lang="en-US" sz="2800" b="1" dirty="0">
                <a:latin typeface="Calibri" panose="020F0502020204030204" pitchFamily="34" charset="0"/>
                <a:ea typeface="Calibri" panose="020F0502020204030204" pitchFamily="34" charset="0"/>
                <a:cs typeface="Times New Roman" panose="02020603050405020304" pitchFamily="18" charset="0"/>
              </a:rPr>
              <a:t> </a:t>
            </a:r>
            <a:endParaRPr lang="en-US" sz="28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xmlns="" val="11336893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3C047EF0-BFA3-4A1A-BF4B-6730F26DCD88}"/>
              </a:ext>
            </a:extLst>
          </p:cNvPr>
          <p:cNvSpPr/>
          <p:nvPr/>
        </p:nvSpPr>
        <p:spPr>
          <a:xfrm>
            <a:off x="1669774" y="1232452"/>
            <a:ext cx="9462051" cy="4401205"/>
          </a:xfrm>
          <a:prstGeom prst="rect">
            <a:avLst/>
          </a:prstGeom>
        </p:spPr>
        <p:txBody>
          <a:bodyPr wrap="square">
            <a:spAutoFit/>
          </a:bodyPr>
          <a:lstStyle/>
          <a:p>
            <a:pPr marL="457200" indent="-457200" algn="just">
              <a:buFont typeface="Wingdings" panose="05000000000000000000" pitchFamily="2" charset="2"/>
              <a:buChar char="q"/>
            </a:pPr>
            <a:r>
              <a:rPr lang="en-US" sz="2800" dirty="0">
                <a:latin typeface="Calibri" panose="020F0502020204030204" pitchFamily="34" charset="0"/>
                <a:ea typeface="Calibri" panose="020F0502020204030204" pitchFamily="34" charset="0"/>
                <a:cs typeface="Times New Roman" panose="02020603050405020304" pitchFamily="18" charset="0"/>
              </a:rPr>
              <a:t>Recombinant DNA sequences contain genes form two or more organisms.</a:t>
            </a:r>
          </a:p>
          <a:p>
            <a:pPr marL="457200" indent="-457200" algn="just">
              <a:buFont typeface="Wingdings" panose="05000000000000000000" pitchFamily="2" charset="2"/>
              <a:buChar char="q"/>
            </a:pPr>
            <a:r>
              <a:rPr lang="en-US" sz="2800" dirty="0">
                <a:latin typeface="Calibri" panose="020F0502020204030204" pitchFamily="34" charset="0"/>
                <a:ea typeface="Calibri" panose="020F0502020204030204" pitchFamily="34" charset="0"/>
                <a:cs typeface="Times New Roman" panose="02020603050405020304" pitchFamily="18" charset="0"/>
              </a:rPr>
              <a:t>By using DNA technology researchers have gained the ability to diagnose diseases such as sickle cell anemia, Hutingtons chorea early in the course of the disease.</a:t>
            </a:r>
          </a:p>
          <a:p>
            <a:pPr marL="457200" indent="-457200" algn="just">
              <a:buFont typeface="Wingdings" panose="05000000000000000000" pitchFamily="2" charset="2"/>
              <a:buChar char="q"/>
            </a:pPr>
            <a:r>
              <a:rPr lang="en-US" sz="2800" dirty="0">
                <a:latin typeface="Calibri" panose="020F0502020204030204" pitchFamily="34" charset="0"/>
                <a:ea typeface="Calibri" panose="020F0502020204030204" pitchFamily="34" charset="0"/>
                <a:cs typeface="Times New Roman" panose="02020603050405020304" pitchFamily="18" charset="0"/>
              </a:rPr>
              <a:t>The most important achievements resulting from recombinant DNA technology have been advances in our basic understanding of eukaryotic molecular biology.</a:t>
            </a:r>
          </a:p>
          <a:p>
            <a:pPr marL="457200" indent="-457200" algn="just">
              <a:buFont typeface="Wingdings" panose="05000000000000000000" pitchFamily="2" charset="2"/>
              <a:buChar char="q"/>
            </a:pPr>
            <a:r>
              <a:rPr lang="en-US" sz="2800" dirty="0">
                <a:latin typeface="Calibri" panose="020F0502020204030204" pitchFamily="34" charset="0"/>
                <a:ea typeface="Calibri" panose="020F0502020204030204" pitchFamily="34" charset="0"/>
                <a:cs typeface="Times New Roman" panose="02020603050405020304" pitchFamily="18" charset="0"/>
              </a:rPr>
              <a:t>DNA technology is in the process of revolutionizing biological research, human medicine, criminal law and agriculture.</a:t>
            </a:r>
          </a:p>
        </p:txBody>
      </p:sp>
    </p:spTree>
    <p:extLst>
      <p:ext uri="{BB962C8B-B14F-4D97-AF65-F5344CB8AC3E}">
        <p14:creationId xmlns:p14="http://schemas.microsoft.com/office/powerpoint/2010/main" xmlns="" val="27583069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28654646-2D46-4DCE-9922-A56AFE1D22A9}"/>
              </a:ext>
            </a:extLst>
          </p:cNvPr>
          <p:cNvSpPr/>
          <p:nvPr/>
        </p:nvSpPr>
        <p:spPr>
          <a:xfrm>
            <a:off x="1895060" y="1219200"/>
            <a:ext cx="8746435" cy="4031873"/>
          </a:xfrm>
          <a:prstGeom prst="rect">
            <a:avLst/>
          </a:prstGeom>
        </p:spPr>
        <p:txBody>
          <a:bodyPr wrap="square">
            <a:spAutoFit/>
          </a:bodyPr>
          <a:lstStyle/>
          <a:p>
            <a:pPr algn="just"/>
            <a:r>
              <a:rPr lang="en-US" sz="3200" b="1" dirty="0">
                <a:latin typeface="Calibri" panose="020F0502020204030204" pitchFamily="34" charset="0"/>
                <a:ea typeface="Calibri" panose="020F0502020204030204" pitchFamily="34" charset="0"/>
                <a:cs typeface="Times New Roman" panose="02020603050405020304" pitchFamily="18" charset="0"/>
              </a:rPr>
              <a:t>Uses of Gel Electrophoresis</a:t>
            </a:r>
            <a:endParaRPr lang="en-US" sz="3200" dirty="0">
              <a:latin typeface="Calibri" panose="020F0502020204030204" pitchFamily="34" charset="0"/>
              <a:ea typeface="Calibri" panose="020F0502020204030204" pitchFamily="34" charset="0"/>
              <a:cs typeface="Times New Roman" panose="02020603050405020304" pitchFamily="18" charset="0"/>
            </a:endParaRPr>
          </a:p>
          <a:p>
            <a:pPr marL="457200" marR="0" lvl="0" indent="-457200" algn="just">
              <a:spcBef>
                <a:spcPts val="0"/>
              </a:spcBef>
              <a:spcAft>
                <a:spcPts val="0"/>
              </a:spcAft>
              <a:buFont typeface="Wingdings" panose="05000000000000000000" pitchFamily="2" charset="2"/>
              <a:buChar char="q"/>
            </a:pPr>
            <a:r>
              <a:rPr lang="en-US" sz="2800" dirty="0">
                <a:latin typeface="Calibri" panose="020F0502020204030204" pitchFamily="34" charset="0"/>
                <a:ea typeface="Calibri" panose="020F0502020204030204" pitchFamily="34" charset="0"/>
                <a:cs typeface="Times New Roman" panose="02020603050405020304" pitchFamily="18" charset="0"/>
              </a:rPr>
              <a:t>Identification of particular DNA molecules by the band patterns.</a:t>
            </a:r>
          </a:p>
          <a:p>
            <a:pPr marL="457200" marR="0" lvl="0" indent="-457200" algn="just">
              <a:spcBef>
                <a:spcPts val="0"/>
              </a:spcBef>
              <a:spcAft>
                <a:spcPts val="0"/>
              </a:spcAft>
              <a:buFont typeface="Wingdings" panose="05000000000000000000" pitchFamily="2" charset="2"/>
              <a:buChar char="q"/>
            </a:pPr>
            <a:r>
              <a:rPr lang="en-US" sz="2800" dirty="0">
                <a:latin typeface="Calibri" panose="020F0502020204030204" pitchFamily="34" charset="0"/>
                <a:ea typeface="Calibri" panose="020F0502020204030204" pitchFamily="34" charset="0"/>
                <a:cs typeface="Times New Roman" panose="02020603050405020304" pitchFamily="18" charset="0"/>
              </a:rPr>
              <a:t>Viral DNA, plasmid DNA and particular segments of chromosomal DNA can all be identified in this way.</a:t>
            </a:r>
          </a:p>
          <a:p>
            <a:pPr marL="457200" marR="0" lvl="0" indent="-457200" algn="just">
              <a:spcBef>
                <a:spcPts val="0"/>
              </a:spcBef>
              <a:spcAft>
                <a:spcPts val="0"/>
              </a:spcAft>
              <a:buFont typeface="Wingdings" panose="05000000000000000000" pitchFamily="2" charset="2"/>
              <a:buChar char="q"/>
            </a:pPr>
            <a:r>
              <a:rPr lang="en-US" sz="2800" dirty="0">
                <a:latin typeface="Calibri" panose="020F0502020204030204" pitchFamily="34" charset="0"/>
                <a:ea typeface="Calibri" panose="020F0502020204030204" pitchFamily="34" charset="0"/>
                <a:cs typeface="Times New Roman" panose="02020603050405020304" pitchFamily="18" charset="0"/>
              </a:rPr>
              <a:t>Isolation and purification of individual fragments containing interesting genes.</a:t>
            </a:r>
          </a:p>
          <a:p>
            <a:pPr marL="457200" marR="0" lvl="0" indent="-457200" algn="just">
              <a:spcBef>
                <a:spcPts val="0"/>
              </a:spcBef>
              <a:spcAft>
                <a:spcPts val="0"/>
              </a:spcAft>
              <a:buFont typeface="Wingdings" panose="05000000000000000000" pitchFamily="2" charset="2"/>
              <a:buChar char="q"/>
            </a:pPr>
            <a:r>
              <a:rPr lang="en-US" sz="2800" dirty="0">
                <a:latin typeface="Calibri" panose="020F0502020204030204" pitchFamily="34" charset="0"/>
                <a:ea typeface="Calibri" panose="020F0502020204030204" pitchFamily="34" charset="0"/>
                <a:cs typeface="Times New Roman" panose="02020603050405020304" pitchFamily="18" charset="0"/>
              </a:rPr>
              <a:t>It determines the genetic differences and evolutionary relationship among species of plants and animals.</a:t>
            </a:r>
          </a:p>
        </p:txBody>
      </p:sp>
    </p:spTree>
    <p:extLst>
      <p:ext uri="{BB962C8B-B14F-4D97-AF65-F5344CB8AC3E}">
        <p14:creationId xmlns:p14="http://schemas.microsoft.com/office/powerpoint/2010/main" xmlns="" val="40570142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66585EF1-F474-4BE3-9872-7CBCC9494DC5}"/>
              </a:ext>
            </a:extLst>
          </p:cNvPr>
          <p:cNvSpPr/>
          <p:nvPr/>
        </p:nvSpPr>
        <p:spPr>
          <a:xfrm>
            <a:off x="1696277" y="1298712"/>
            <a:ext cx="9395793" cy="4401205"/>
          </a:xfrm>
          <a:prstGeom prst="rect">
            <a:avLst/>
          </a:prstGeom>
        </p:spPr>
        <p:txBody>
          <a:bodyPr wrap="square">
            <a:spAutoFit/>
          </a:bodyPr>
          <a:lstStyle/>
          <a:p>
            <a:pPr marL="342900" indent="-342900" algn="just">
              <a:buFont typeface="Wingdings" panose="05000000000000000000" pitchFamily="2" charset="2"/>
              <a:buChar char="q"/>
            </a:pPr>
            <a:r>
              <a:rPr lang="en-US" sz="2800" dirty="0">
                <a:latin typeface="Calibri" panose="020F0502020204030204" pitchFamily="34" charset="0"/>
                <a:ea typeface="Calibri" panose="020F0502020204030204" pitchFamily="34" charset="0"/>
                <a:cs typeface="Times New Roman" panose="02020603050405020304" pitchFamily="18" charset="0"/>
              </a:rPr>
              <a:t>Biological molecules exist in a solution as cation (+) or anions.</a:t>
            </a:r>
          </a:p>
          <a:p>
            <a:pPr marL="342900" indent="-342900" algn="just">
              <a:buFont typeface="Wingdings" panose="05000000000000000000" pitchFamily="2" charset="2"/>
              <a:buChar char="q"/>
            </a:pPr>
            <a:r>
              <a:rPr lang="en-US" sz="2800" dirty="0">
                <a:latin typeface="Calibri" panose="020F0502020204030204" pitchFamily="34" charset="0"/>
                <a:ea typeface="Calibri" panose="020F0502020204030204" pitchFamily="34" charset="0"/>
                <a:cs typeface="Times New Roman" panose="02020603050405020304" pitchFamily="18" charset="0"/>
              </a:rPr>
              <a:t>Gel electrophoresis is a technique used for separation of nucleic acid and proteins.</a:t>
            </a:r>
          </a:p>
          <a:p>
            <a:pPr marL="342900" indent="-342900" algn="just">
              <a:buFont typeface="Wingdings" panose="05000000000000000000" pitchFamily="2" charset="2"/>
              <a:buChar char="q"/>
            </a:pPr>
            <a:r>
              <a:rPr lang="en-US" sz="2800" dirty="0">
                <a:latin typeface="Calibri" panose="020F0502020204030204" pitchFamily="34" charset="0"/>
                <a:ea typeface="Calibri" panose="020F0502020204030204" pitchFamily="34" charset="0"/>
                <a:cs typeface="Times New Roman" panose="02020603050405020304" pitchFamily="18" charset="0"/>
              </a:rPr>
              <a:t>Separation of macro molecules depend upon two forces; charge and mass. During electrophoresis rate of movement of macromolecules through the electric field depends on the strength of the field, size and shape of the molecules, relative hydrophobicity of the sample and on the ionic strength and temperature of the buffer in which the molecules are moving.</a:t>
            </a:r>
          </a:p>
        </p:txBody>
      </p:sp>
    </p:spTree>
    <p:extLst>
      <p:ext uri="{BB962C8B-B14F-4D97-AF65-F5344CB8AC3E}">
        <p14:creationId xmlns:p14="http://schemas.microsoft.com/office/powerpoint/2010/main" xmlns="" val="18310036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F786949D-C4AA-453D-A277-2D7A642B352D}"/>
              </a:ext>
            </a:extLst>
          </p:cNvPr>
          <p:cNvSpPr/>
          <p:nvPr/>
        </p:nvSpPr>
        <p:spPr>
          <a:xfrm>
            <a:off x="1908313" y="728870"/>
            <a:ext cx="8706678" cy="3231654"/>
          </a:xfrm>
          <a:prstGeom prst="rect">
            <a:avLst/>
          </a:prstGeom>
        </p:spPr>
        <p:txBody>
          <a:bodyPr wrap="square">
            <a:spAutoFit/>
          </a:bodyPr>
          <a:lstStyle/>
          <a:p>
            <a:pPr algn="just"/>
            <a:r>
              <a:rPr lang="en-US" sz="3200" b="1" dirty="0">
                <a:latin typeface="Calibri" panose="020F0502020204030204" pitchFamily="34" charset="0"/>
                <a:ea typeface="Calibri" panose="020F0502020204030204" pitchFamily="34" charset="0"/>
                <a:cs typeface="Times New Roman" panose="02020603050405020304" pitchFamily="18" charset="0"/>
              </a:rPr>
              <a:t>Two Basic Types of Materials are used to make Gels</a:t>
            </a:r>
          </a:p>
          <a:p>
            <a:pPr marL="457200" indent="-457200" algn="just">
              <a:buFont typeface="Wingdings" panose="05000000000000000000" pitchFamily="2" charset="2"/>
              <a:buChar char="q"/>
            </a:pPr>
            <a:r>
              <a:rPr lang="en-US" sz="2800" dirty="0">
                <a:latin typeface="Calibri" panose="020F0502020204030204" pitchFamily="34" charset="0"/>
                <a:ea typeface="Calibri" panose="020F0502020204030204" pitchFamily="34" charset="0"/>
                <a:cs typeface="Times New Roman" panose="02020603050405020304" pitchFamily="18" charset="0"/>
              </a:rPr>
              <a:t>Agarose</a:t>
            </a:r>
          </a:p>
          <a:p>
            <a:pPr marL="457200" indent="-457200" algn="just">
              <a:buFont typeface="Wingdings" panose="05000000000000000000" pitchFamily="2" charset="2"/>
              <a:buChar char="q"/>
            </a:pPr>
            <a:r>
              <a:rPr lang="en-US" sz="2800" dirty="0">
                <a:latin typeface="Calibri" panose="020F0502020204030204" pitchFamily="34" charset="0"/>
                <a:ea typeface="Calibri" panose="020F0502020204030204" pitchFamily="34" charset="0"/>
                <a:cs typeface="Times New Roman" panose="02020603050405020304" pitchFamily="18" charset="0"/>
              </a:rPr>
              <a:t>Polyacrylamide</a:t>
            </a:r>
          </a:p>
          <a:p>
            <a:pPr marL="457200" indent="-457200" algn="just">
              <a:buFont typeface="Wingdings" panose="05000000000000000000" pitchFamily="2" charset="2"/>
              <a:buChar char="q"/>
            </a:pPr>
            <a:r>
              <a:rPr lang="en-US" sz="2800" dirty="0">
                <a:latin typeface="Calibri" panose="020F0502020204030204" pitchFamily="34" charset="0"/>
                <a:ea typeface="Calibri" panose="020F0502020204030204" pitchFamily="34" charset="0"/>
                <a:cs typeface="Times New Roman" panose="02020603050405020304" pitchFamily="18" charset="0"/>
              </a:rPr>
              <a:t>Agarose is a natural colloid extracted from sea weed.</a:t>
            </a:r>
          </a:p>
          <a:p>
            <a:pPr marL="457200" indent="-457200" algn="just">
              <a:buFont typeface="Wingdings" panose="05000000000000000000" pitchFamily="2" charset="2"/>
              <a:buChar char="q"/>
            </a:pPr>
            <a:r>
              <a:rPr lang="en-US" sz="2800" dirty="0">
                <a:latin typeface="Calibri" panose="020F0502020204030204" pitchFamily="34" charset="0"/>
                <a:ea typeface="Calibri" panose="020F0502020204030204" pitchFamily="34" charset="0"/>
                <a:cs typeface="Times New Roman" panose="02020603050405020304" pitchFamily="18" charset="0"/>
              </a:rPr>
              <a:t>Agarose gels can be processed faster than polyacrylamide gels.</a:t>
            </a:r>
          </a:p>
        </p:txBody>
      </p:sp>
      <p:sp>
        <p:nvSpPr>
          <p:cNvPr id="3" name="Rectangle 2">
            <a:extLst>
              <a:ext uri="{FF2B5EF4-FFF2-40B4-BE49-F238E27FC236}">
                <a16:creationId xmlns:a16="http://schemas.microsoft.com/office/drawing/2014/main" xmlns="" id="{63AF3BFF-2A82-49AB-B729-663C45E485FE}"/>
              </a:ext>
            </a:extLst>
          </p:cNvPr>
          <p:cNvSpPr/>
          <p:nvPr/>
        </p:nvSpPr>
        <p:spPr>
          <a:xfrm>
            <a:off x="1908314" y="3960524"/>
            <a:ext cx="8706678" cy="1877437"/>
          </a:xfrm>
          <a:prstGeom prst="rect">
            <a:avLst/>
          </a:prstGeom>
        </p:spPr>
        <p:txBody>
          <a:bodyPr wrap="square">
            <a:spAutoFit/>
          </a:bodyPr>
          <a:lstStyle/>
          <a:p>
            <a:pPr algn="just"/>
            <a:r>
              <a:rPr lang="en-US" sz="3200" b="1" dirty="0">
                <a:latin typeface="Calibri" panose="020F0502020204030204" pitchFamily="34" charset="0"/>
                <a:ea typeface="Calibri" panose="020F0502020204030204" pitchFamily="34" charset="0"/>
                <a:cs typeface="Times New Roman" panose="02020603050405020304" pitchFamily="18" charset="0"/>
              </a:rPr>
              <a:t>Structure of Agarose Gel</a:t>
            </a:r>
          </a:p>
          <a:p>
            <a:pPr marL="457200" indent="-457200" algn="just">
              <a:buFont typeface="Wingdings" panose="05000000000000000000" pitchFamily="2" charset="2"/>
              <a:buChar char="q"/>
            </a:pPr>
            <a:r>
              <a:rPr lang="en-US" sz="2800" dirty="0">
                <a:latin typeface="Calibri" panose="020F0502020204030204" pitchFamily="34" charset="0"/>
                <a:ea typeface="Calibri" panose="020F0502020204030204" pitchFamily="34" charset="0"/>
                <a:cs typeface="Times New Roman" panose="02020603050405020304" pitchFamily="18" charset="0"/>
              </a:rPr>
              <a:t>Agarose is a linear polysaccharide made up of the basic repeat unit agrobiose, which comprises alternating units of galactose and 3, 6 anhydrogalactose.</a:t>
            </a:r>
          </a:p>
        </p:txBody>
      </p:sp>
    </p:spTree>
    <p:extLst>
      <p:ext uri="{BB962C8B-B14F-4D97-AF65-F5344CB8AC3E}">
        <p14:creationId xmlns:p14="http://schemas.microsoft.com/office/powerpoint/2010/main" xmlns="" val="12699597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CCAE6FD-E105-496D-93CF-082B67D73E19}"/>
              </a:ext>
            </a:extLst>
          </p:cNvPr>
          <p:cNvSpPr>
            <a:spLocks noGrp="1"/>
          </p:cNvSpPr>
          <p:nvPr>
            <p:ph type="title"/>
          </p:nvPr>
        </p:nvSpPr>
        <p:spPr/>
        <p:txBody>
          <a:bodyPr>
            <a:normAutofit/>
          </a:bodyPr>
          <a:lstStyle/>
          <a:p>
            <a:r>
              <a:rPr lang="en-US" sz="3200" b="1" dirty="0">
                <a:solidFill>
                  <a:schemeClr val="tx1"/>
                </a:solidFill>
                <a:latin typeface="Calibri" panose="020F0502020204030204" pitchFamily="34" charset="0"/>
                <a:cs typeface="Calibri" panose="020F0502020204030204" pitchFamily="34" charset="0"/>
              </a:rPr>
              <a:t>Agarose gel electrophoresis</a:t>
            </a:r>
          </a:p>
        </p:txBody>
      </p:sp>
      <p:sp>
        <p:nvSpPr>
          <p:cNvPr id="3" name="Content Placeholder 2">
            <a:extLst>
              <a:ext uri="{FF2B5EF4-FFF2-40B4-BE49-F238E27FC236}">
                <a16:creationId xmlns:a16="http://schemas.microsoft.com/office/drawing/2014/main" xmlns="" id="{A4381016-D128-43B2-A5DB-06CD52EFEBAE}"/>
              </a:ext>
            </a:extLst>
          </p:cNvPr>
          <p:cNvSpPr>
            <a:spLocks noGrp="1"/>
          </p:cNvSpPr>
          <p:nvPr>
            <p:ph idx="1"/>
          </p:nvPr>
        </p:nvSpPr>
        <p:spPr>
          <a:xfrm>
            <a:off x="2589212" y="1392702"/>
            <a:ext cx="8915400" cy="4518520"/>
          </a:xfrm>
        </p:spPr>
        <p:txBody>
          <a:bodyPr>
            <a:noAutofit/>
          </a:bodyPr>
          <a:lstStyle/>
          <a:p>
            <a:pPr>
              <a:buFont typeface="Wingdings" panose="05000000000000000000" pitchFamily="2" charset="2"/>
              <a:buChar char="q"/>
            </a:pPr>
            <a:r>
              <a:rPr lang="en-US" sz="2800" dirty="0">
                <a:solidFill>
                  <a:schemeClr val="tx1"/>
                </a:solidFill>
                <a:latin typeface="Calibri" panose="020F0502020204030204" pitchFamily="34" charset="0"/>
                <a:cs typeface="Calibri" panose="020F0502020204030204" pitchFamily="34" charset="0"/>
              </a:rPr>
              <a:t>Agarose gels separated mixtures of fragments up to 20kb</a:t>
            </a:r>
          </a:p>
          <a:p>
            <a:pPr>
              <a:buFont typeface="Wingdings" panose="05000000000000000000" pitchFamily="2" charset="2"/>
              <a:buChar char="q"/>
            </a:pPr>
            <a:r>
              <a:rPr lang="en-US" sz="2800" dirty="0">
                <a:solidFill>
                  <a:schemeClr val="tx1"/>
                </a:solidFill>
                <a:latin typeface="Calibri" panose="020F0502020204030204" pitchFamily="34" charset="0"/>
                <a:cs typeface="Calibri" panose="020F0502020204030204" pitchFamily="34" charset="0"/>
              </a:rPr>
              <a:t>It is easier to prepare than polyacrylamide gel</a:t>
            </a:r>
          </a:p>
          <a:p>
            <a:pPr>
              <a:buFont typeface="Wingdings" panose="05000000000000000000" pitchFamily="2" charset="2"/>
              <a:buChar char="q"/>
            </a:pPr>
            <a:r>
              <a:rPr lang="en-US" sz="2800" dirty="0">
                <a:solidFill>
                  <a:schemeClr val="tx1"/>
                </a:solidFill>
                <a:latin typeface="Calibri" panose="020F0502020204030204" pitchFamily="34" charset="0"/>
                <a:cs typeface="Calibri" panose="020F0502020204030204" pitchFamily="34" charset="0"/>
              </a:rPr>
              <a:t>It separated molecules from each other on the basis of their charges</a:t>
            </a:r>
          </a:p>
          <a:p>
            <a:pPr>
              <a:buFont typeface="Wingdings" panose="05000000000000000000" pitchFamily="2" charset="2"/>
              <a:buChar char="q"/>
            </a:pPr>
            <a:r>
              <a:rPr lang="en-US" sz="2800" dirty="0">
                <a:solidFill>
                  <a:schemeClr val="tx1"/>
                </a:solidFill>
                <a:latin typeface="Calibri" panose="020F0502020204030204" pitchFamily="34" charset="0"/>
                <a:cs typeface="Calibri" panose="020F0502020204030204" pitchFamily="34" charset="0"/>
              </a:rPr>
              <a:t>Basis of separation depends on how the gel and samples are prepared</a:t>
            </a:r>
          </a:p>
          <a:p>
            <a:pPr>
              <a:buFont typeface="Wingdings" panose="05000000000000000000" pitchFamily="2" charset="2"/>
              <a:buChar char="q"/>
            </a:pPr>
            <a:r>
              <a:rPr lang="en-US" sz="2800" dirty="0">
                <a:solidFill>
                  <a:schemeClr val="tx1"/>
                </a:solidFill>
                <a:latin typeface="Calibri" panose="020F0502020204030204" pitchFamily="34" charset="0"/>
                <a:cs typeface="Calibri" panose="020F0502020204030204" pitchFamily="34" charset="0"/>
              </a:rPr>
              <a:t>Higher concentration of agarose facilitate separation of small DNAs and vice versa</a:t>
            </a:r>
          </a:p>
          <a:p>
            <a:pPr>
              <a:buFont typeface="Wingdings" panose="05000000000000000000" pitchFamily="2" charset="2"/>
              <a:buChar char="q"/>
            </a:pPr>
            <a:r>
              <a:rPr lang="en-US" sz="2800" dirty="0">
                <a:solidFill>
                  <a:schemeClr val="tx1"/>
                </a:solidFill>
                <a:latin typeface="Calibri" panose="020F0502020204030204" pitchFamily="34" charset="0"/>
                <a:cs typeface="Calibri" panose="020F0502020204030204" pitchFamily="34" charset="0"/>
              </a:rPr>
              <a:t>Bands of gel are visualized by UV light source and the dye used is ethidium bromide</a:t>
            </a:r>
          </a:p>
          <a:p>
            <a:endParaRPr lang="en-US" sz="2800" b="1" dirty="0">
              <a:latin typeface="Calibri" panose="020F0502020204030204" pitchFamily="34" charset="0"/>
              <a:cs typeface="Calibri" panose="020F0502020204030204" pitchFamily="34" charset="0"/>
            </a:endParaRPr>
          </a:p>
          <a:p>
            <a:endParaRPr lang="en-US" sz="2800" dirty="0"/>
          </a:p>
        </p:txBody>
      </p:sp>
    </p:spTree>
    <p:extLst>
      <p:ext uri="{BB962C8B-B14F-4D97-AF65-F5344CB8AC3E}">
        <p14:creationId xmlns:p14="http://schemas.microsoft.com/office/powerpoint/2010/main" xmlns="" val="13952494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FB12DB9-266C-4F52-A33C-9AD7C7451A2C}"/>
              </a:ext>
            </a:extLst>
          </p:cNvPr>
          <p:cNvSpPr>
            <a:spLocks noGrp="1"/>
          </p:cNvSpPr>
          <p:nvPr>
            <p:ph type="title"/>
          </p:nvPr>
        </p:nvSpPr>
        <p:spPr/>
        <p:txBody>
          <a:bodyPr>
            <a:normAutofit/>
          </a:bodyPr>
          <a:lstStyle/>
          <a:p>
            <a:r>
              <a:rPr lang="en-US" sz="3200" b="1" dirty="0">
                <a:solidFill>
                  <a:schemeClr val="tx1"/>
                </a:solidFill>
                <a:latin typeface="Calibri" panose="020F0502020204030204" pitchFamily="34" charset="0"/>
                <a:cs typeface="Calibri" panose="020F0502020204030204" pitchFamily="34" charset="0"/>
              </a:rPr>
              <a:t>Materials required for AGAROSE gel electrophoresis</a:t>
            </a:r>
          </a:p>
        </p:txBody>
      </p:sp>
      <p:sp>
        <p:nvSpPr>
          <p:cNvPr id="3" name="Content Placeholder 2">
            <a:extLst>
              <a:ext uri="{FF2B5EF4-FFF2-40B4-BE49-F238E27FC236}">
                <a16:creationId xmlns:a16="http://schemas.microsoft.com/office/drawing/2014/main" xmlns="" id="{F121A9FD-F46C-4FCD-A826-D69B68C7F72F}"/>
              </a:ext>
            </a:extLst>
          </p:cNvPr>
          <p:cNvSpPr>
            <a:spLocks noGrp="1"/>
          </p:cNvSpPr>
          <p:nvPr>
            <p:ph idx="1"/>
          </p:nvPr>
        </p:nvSpPr>
        <p:spPr/>
        <p:txBody>
          <a:bodyPr>
            <a:normAutofit fontScale="92500" lnSpcReduction="20000"/>
          </a:bodyPr>
          <a:lstStyle/>
          <a:p>
            <a:pPr>
              <a:buFont typeface="Wingdings" panose="05000000000000000000" pitchFamily="2" charset="2"/>
              <a:buChar char="q"/>
            </a:pPr>
            <a:r>
              <a:rPr lang="en-US" sz="3000" dirty="0">
                <a:latin typeface="Calibri" panose="020F0502020204030204" pitchFamily="34" charset="0"/>
                <a:cs typeface="Calibri" panose="020F0502020204030204" pitchFamily="34" charset="0"/>
              </a:rPr>
              <a:t>E</a:t>
            </a:r>
            <a:r>
              <a:rPr lang="en-US" sz="2800" dirty="0">
                <a:latin typeface="Calibri" panose="020F0502020204030204" pitchFamily="34" charset="0"/>
                <a:cs typeface="Calibri" panose="020F0502020204030204" pitchFamily="34" charset="0"/>
              </a:rPr>
              <a:t>lectrophoresis chamber</a:t>
            </a:r>
          </a:p>
          <a:p>
            <a:pPr>
              <a:buFont typeface="Wingdings" panose="05000000000000000000" pitchFamily="2" charset="2"/>
              <a:buChar char="q"/>
            </a:pPr>
            <a:r>
              <a:rPr lang="en-US" sz="2800" dirty="0">
                <a:latin typeface="Calibri" panose="020F0502020204030204" pitchFamily="34" charset="0"/>
                <a:cs typeface="Calibri" panose="020F0502020204030204" pitchFamily="34" charset="0"/>
              </a:rPr>
              <a:t>Agarose gel</a:t>
            </a:r>
          </a:p>
          <a:p>
            <a:pPr>
              <a:buFont typeface="Wingdings" panose="05000000000000000000" pitchFamily="2" charset="2"/>
              <a:buChar char="q"/>
            </a:pPr>
            <a:r>
              <a:rPr lang="en-US" sz="2800" dirty="0">
                <a:latin typeface="Calibri" panose="020F0502020204030204" pitchFamily="34" charset="0"/>
                <a:cs typeface="Calibri" panose="020F0502020204030204" pitchFamily="34" charset="0"/>
              </a:rPr>
              <a:t>Gel casting tray</a:t>
            </a:r>
          </a:p>
          <a:p>
            <a:pPr>
              <a:buFont typeface="Wingdings" panose="05000000000000000000" pitchFamily="2" charset="2"/>
              <a:buChar char="q"/>
            </a:pPr>
            <a:r>
              <a:rPr lang="en-US" sz="2800" dirty="0">
                <a:latin typeface="Calibri" panose="020F0502020204030204" pitchFamily="34" charset="0"/>
                <a:cs typeface="Calibri" panose="020F0502020204030204" pitchFamily="34" charset="0"/>
              </a:rPr>
              <a:t>Buffer</a:t>
            </a:r>
          </a:p>
          <a:p>
            <a:pPr>
              <a:buFont typeface="Wingdings" panose="05000000000000000000" pitchFamily="2" charset="2"/>
              <a:buChar char="q"/>
            </a:pPr>
            <a:r>
              <a:rPr lang="en-US" sz="2800" dirty="0">
                <a:latin typeface="Calibri" panose="020F0502020204030204" pitchFamily="34" charset="0"/>
                <a:cs typeface="Calibri" panose="020F0502020204030204" pitchFamily="34" charset="0"/>
              </a:rPr>
              <a:t>Staining agent (dye)</a:t>
            </a:r>
          </a:p>
          <a:p>
            <a:pPr>
              <a:buFont typeface="Wingdings" panose="05000000000000000000" pitchFamily="2" charset="2"/>
              <a:buChar char="q"/>
            </a:pPr>
            <a:r>
              <a:rPr lang="en-US" sz="2800" dirty="0">
                <a:latin typeface="Calibri" panose="020F0502020204030204" pitchFamily="34" charset="0"/>
                <a:cs typeface="Calibri" panose="020F0502020204030204" pitchFamily="34" charset="0"/>
              </a:rPr>
              <a:t>A comb</a:t>
            </a:r>
          </a:p>
          <a:p>
            <a:pPr>
              <a:buFont typeface="Wingdings" panose="05000000000000000000" pitchFamily="2" charset="2"/>
              <a:buChar char="q"/>
            </a:pPr>
            <a:r>
              <a:rPr lang="en-US" sz="2800" dirty="0">
                <a:latin typeface="Calibri" panose="020F0502020204030204" pitchFamily="34" charset="0"/>
                <a:cs typeface="Calibri" panose="020F0502020204030204" pitchFamily="34" charset="0"/>
              </a:rPr>
              <a:t>DNA ladder</a:t>
            </a:r>
          </a:p>
          <a:p>
            <a:pPr>
              <a:buFont typeface="Wingdings" panose="05000000000000000000" pitchFamily="2" charset="2"/>
              <a:buChar char="q"/>
            </a:pPr>
            <a:r>
              <a:rPr lang="en-US" sz="2800" dirty="0">
                <a:latin typeface="Calibri" panose="020F0502020204030204" pitchFamily="34" charset="0"/>
                <a:cs typeface="Calibri" panose="020F0502020204030204" pitchFamily="34" charset="0"/>
              </a:rPr>
              <a:t>Sample to be separated</a:t>
            </a:r>
          </a:p>
          <a:p>
            <a:endParaRPr lang="en-US" dirty="0"/>
          </a:p>
        </p:txBody>
      </p:sp>
    </p:spTree>
    <p:extLst>
      <p:ext uri="{BB962C8B-B14F-4D97-AF65-F5344CB8AC3E}">
        <p14:creationId xmlns:p14="http://schemas.microsoft.com/office/powerpoint/2010/main" xmlns="" val="39389865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xmlns="" id="{7E8CB1DA-7CE8-4F36-BBEB-79BB4FC1992C}"/>
              </a:ext>
            </a:extLst>
          </p:cNvPr>
          <p:cNvPicPr>
            <a:picLocks noGrp="1" noChangeAspect="1"/>
          </p:cNvPicPr>
          <p:nvPr>
            <p:ph sz="half" idx="2"/>
          </p:nvPr>
        </p:nvPicPr>
        <p:blipFill>
          <a:blip r:embed="rId2"/>
          <a:stretch>
            <a:fillRect/>
          </a:stretch>
        </p:blipFill>
        <p:spPr>
          <a:xfrm>
            <a:off x="2939373" y="2616668"/>
            <a:ext cx="3993240" cy="3354059"/>
          </a:xfrm>
          <a:prstGeom prst="rect">
            <a:avLst/>
          </a:prstGeom>
        </p:spPr>
      </p:pic>
      <p:pic>
        <p:nvPicPr>
          <p:cNvPr id="8" name="Content Placeholder 7">
            <a:extLst>
              <a:ext uri="{FF2B5EF4-FFF2-40B4-BE49-F238E27FC236}">
                <a16:creationId xmlns:a16="http://schemas.microsoft.com/office/drawing/2014/main" xmlns="" id="{B4589C1F-4A89-4D0C-800F-C4F81E68B2B2}"/>
              </a:ext>
            </a:extLst>
          </p:cNvPr>
          <p:cNvPicPr>
            <a:picLocks noGrp="1" noChangeAspect="1"/>
          </p:cNvPicPr>
          <p:nvPr>
            <p:ph sz="quarter" idx="4"/>
          </p:nvPr>
        </p:nvPicPr>
        <p:blipFill>
          <a:blip r:embed="rId3"/>
          <a:stretch>
            <a:fillRect/>
          </a:stretch>
        </p:blipFill>
        <p:spPr>
          <a:xfrm>
            <a:off x="7506630" y="2616667"/>
            <a:ext cx="3993240" cy="3354059"/>
          </a:xfrm>
          <a:prstGeom prst="rect">
            <a:avLst/>
          </a:prstGeom>
        </p:spPr>
      </p:pic>
      <p:sp>
        <p:nvSpPr>
          <p:cNvPr id="10" name="Title 9">
            <a:extLst>
              <a:ext uri="{FF2B5EF4-FFF2-40B4-BE49-F238E27FC236}">
                <a16:creationId xmlns:a16="http://schemas.microsoft.com/office/drawing/2014/main" xmlns="" id="{514BEB56-352E-420A-91B8-D26FA85A6AC9}"/>
              </a:ext>
            </a:extLst>
          </p:cNvPr>
          <p:cNvSpPr>
            <a:spLocks noGrp="1"/>
          </p:cNvSpPr>
          <p:nvPr>
            <p:ph type="title"/>
          </p:nvPr>
        </p:nvSpPr>
        <p:spPr/>
        <p:txBody>
          <a:bodyPr>
            <a:normAutofit/>
          </a:bodyPr>
          <a:lstStyle/>
          <a:p>
            <a:r>
              <a:rPr lang="en-US" sz="3200" b="1" dirty="0">
                <a:solidFill>
                  <a:schemeClr val="tx1"/>
                </a:solidFill>
                <a:latin typeface="Calibri" panose="020F0502020204030204" pitchFamily="34" charset="0"/>
                <a:cs typeface="Calibri" panose="020F0502020204030204" pitchFamily="34" charset="0"/>
              </a:rPr>
              <a:t>Agarose gel electrophoresis equipment</a:t>
            </a:r>
          </a:p>
        </p:txBody>
      </p:sp>
    </p:spTree>
    <p:extLst>
      <p:ext uri="{BB962C8B-B14F-4D97-AF65-F5344CB8AC3E}">
        <p14:creationId xmlns:p14="http://schemas.microsoft.com/office/powerpoint/2010/main" xmlns="" val="31008999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2B58A15-75FE-42AD-B500-5AC17FD6664E}"/>
              </a:ext>
            </a:extLst>
          </p:cNvPr>
          <p:cNvSpPr>
            <a:spLocks noGrp="1"/>
          </p:cNvSpPr>
          <p:nvPr>
            <p:ph type="title"/>
          </p:nvPr>
        </p:nvSpPr>
        <p:spPr/>
        <p:txBody>
          <a:bodyPr>
            <a:normAutofit/>
          </a:bodyPr>
          <a:lstStyle/>
          <a:p>
            <a:r>
              <a:rPr lang="en-US" sz="3200" b="1" dirty="0">
                <a:solidFill>
                  <a:schemeClr val="tx1"/>
                </a:solidFill>
                <a:latin typeface="Calibri" panose="020F0502020204030204" pitchFamily="34" charset="0"/>
                <a:cs typeface="Calibri" panose="020F0502020204030204" pitchFamily="34" charset="0"/>
              </a:rPr>
              <a:t>Method for agarose gel electrophoresis</a:t>
            </a:r>
          </a:p>
        </p:txBody>
      </p:sp>
      <p:pic>
        <p:nvPicPr>
          <p:cNvPr id="4" name="Content Placeholder 3">
            <a:extLst>
              <a:ext uri="{FF2B5EF4-FFF2-40B4-BE49-F238E27FC236}">
                <a16:creationId xmlns:a16="http://schemas.microsoft.com/office/drawing/2014/main" xmlns="" id="{06C80C3D-4453-434B-BBCE-8E3041372D4B}"/>
              </a:ext>
            </a:extLst>
          </p:cNvPr>
          <p:cNvPicPr>
            <a:picLocks noGrp="1" noChangeAspect="1"/>
          </p:cNvPicPr>
          <p:nvPr>
            <p:ph idx="1"/>
          </p:nvPr>
        </p:nvPicPr>
        <p:blipFill>
          <a:blip r:embed="rId2"/>
          <a:stretch>
            <a:fillRect/>
          </a:stretch>
        </p:blipFill>
        <p:spPr>
          <a:xfrm>
            <a:off x="2377439" y="2365374"/>
            <a:ext cx="8102991" cy="3868515"/>
          </a:xfrm>
          <a:prstGeom prst="rect">
            <a:avLst/>
          </a:prstGeom>
        </p:spPr>
      </p:pic>
    </p:spTree>
    <p:extLst>
      <p:ext uri="{BB962C8B-B14F-4D97-AF65-F5344CB8AC3E}">
        <p14:creationId xmlns:p14="http://schemas.microsoft.com/office/powerpoint/2010/main" xmlns="" val="41640528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F3ED0F84-C25D-469E-BD4E-7E1B215E19FD}"/>
              </a:ext>
            </a:extLst>
          </p:cNvPr>
          <p:cNvPicPr>
            <a:picLocks noChangeAspect="1"/>
          </p:cNvPicPr>
          <p:nvPr/>
        </p:nvPicPr>
        <p:blipFill>
          <a:blip r:embed="rId2"/>
          <a:stretch>
            <a:fillRect/>
          </a:stretch>
        </p:blipFill>
        <p:spPr>
          <a:xfrm>
            <a:off x="2307102" y="1097280"/>
            <a:ext cx="7680960" cy="4811151"/>
          </a:xfrm>
          <a:prstGeom prst="rect">
            <a:avLst/>
          </a:prstGeom>
        </p:spPr>
      </p:pic>
    </p:spTree>
    <p:extLst>
      <p:ext uri="{BB962C8B-B14F-4D97-AF65-F5344CB8AC3E}">
        <p14:creationId xmlns:p14="http://schemas.microsoft.com/office/powerpoint/2010/main" xmlns="" val="3437988890"/>
      </p:ext>
    </p:extLst>
  </p:cSld>
  <p:clrMapOvr>
    <a:masterClrMapping/>
  </p:clrMapOvr>
</p:sld>
</file>

<file path=ppt/theme/theme1.xml><?xml version="1.0" encoding="utf-8"?>
<a:theme xmlns:a="http://schemas.openxmlformats.org/drawingml/2006/main" name="Wisp">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Wisp">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Wisp" id="{7CB32D59-10C0-40DD-B7BD-2E94284A981C}" vid="{4F34B87B-9C7A-41AE-A6CB-48536223DFFD}"/>
    </a:ext>
  </a:extLst>
</a:theme>
</file>

<file path=docProps/app.xml><?xml version="1.0" encoding="utf-8"?>
<Properties xmlns="http://schemas.openxmlformats.org/officeDocument/2006/extended-properties" xmlns:vt="http://schemas.openxmlformats.org/officeDocument/2006/docPropsVTypes">
  <Template>Wisp</Template>
  <TotalTime>238</TotalTime>
  <Words>1158</Words>
  <Application>Microsoft Office PowerPoint</Application>
  <PresentationFormat>Custom</PresentationFormat>
  <Paragraphs>106</Paragraphs>
  <Slides>24</Slides>
  <Notes>0</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Wisp</vt:lpstr>
      <vt:lpstr>Slide 1</vt:lpstr>
      <vt:lpstr>Slide 2</vt:lpstr>
      <vt:lpstr>Slide 3</vt:lpstr>
      <vt:lpstr>Slide 4</vt:lpstr>
      <vt:lpstr>Agarose gel electrophoresis</vt:lpstr>
      <vt:lpstr>Materials required for AGAROSE gel electrophoresis</vt:lpstr>
      <vt:lpstr>Agarose gel electrophoresis equipment</vt:lpstr>
      <vt:lpstr>Method for agarose gel electrophoresis</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Oozi</dc:creator>
  <cp:lastModifiedBy>HP</cp:lastModifiedBy>
  <cp:revision>24</cp:revision>
  <dcterms:created xsi:type="dcterms:W3CDTF">2020-06-08T01:43:20Z</dcterms:created>
  <dcterms:modified xsi:type="dcterms:W3CDTF">2020-07-06T11:35:57Z</dcterms:modified>
</cp:coreProperties>
</file>