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58" r:id="rId4"/>
    <p:sldId id="263" r:id="rId5"/>
    <p:sldId id="260" r:id="rId6"/>
    <p:sldId id="264" r:id="rId7"/>
    <p:sldId id="262" r:id="rId8"/>
    <p:sldId id="265" r:id="rId9"/>
    <p:sldId id="268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B943-B18F-4A5A-9153-094FC1A8A783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DDAA-C179-4D65-B9EA-9FB313E85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02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B943-B18F-4A5A-9153-094FC1A8A783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DDAA-C179-4D65-B9EA-9FB313E85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3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B943-B18F-4A5A-9153-094FC1A8A783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DDAA-C179-4D65-B9EA-9FB313E85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3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B943-B18F-4A5A-9153-094FC1A8A783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DDAA-C179-4D65-B9EA-9FB313E85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82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B943-B18F-4A5A-9153-094FC1A8A783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DDAA-C179-4D65-B9EA-9FB313E85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9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B943-B18F-4A5A-9153-094FC1A8A783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DDAA-C179-4D65-B9EA-9FB313E85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954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B943-B18F-4A5A-9153-094FC1A8A783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DDAA-C179-4D65-B9EA-9FB313E85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9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B943-B18F-4A5A-9153-094FC1A8A783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DDAA-C179-4D65-B9EA-9FB313E85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32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B943-B18F-4A5A-9153-094FC1A8A783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DDAA-C179-4D65-B9EA-9FB313E85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8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B943-B18F-4A5A-9153-094FC1A8A783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DDAA-C179-4D65-B9EA-9FB313E85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1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B943-B18F-4A5A-9153-094FC1A8A783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DDAA-C179-4D65-B9EA-9FB313E85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9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7B943-B18F-4A5A-9153-094FC1A8A783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7DDAA-C179-4D65-B9EA-9FB313E85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21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icrobenotes.com/tca-cycle-citric-acid-cycle-or-krebs-cycle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16042" y="470102"/>
            <a:ext cx="3219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Fates of Pyruvate</a:t>
            </a:r>
            <a:endParaRPr lang="en-US" sz="2400" b="0" i="0" dirty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0271" y="1389891"/>
            <a:ext cx="104483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Two pyruvate molecules are produced during glycolysis</a:t>
            </a:r>
          </a:p>
          <a:p>
            <a:endParaRPr lang="en-US" sz="2400" b="0" i="0" dirty="0" smtClean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  <a:p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Depending on the organism and the metabolic conditions, the pyruvate takes one of the following three essential routes (catabolic):</a:t>
            </a:r>
          </a:p>
          <a:p>
            <a:endParaRPr lang="en-US" sz="2400" b="0" i="0" dirty="0" smtClean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  <a:p>
            <a:pPr marL="342900" indent="-342900">
              <a:buAutoNum type="arabicPeriod"/>
            </a:pPr>
            <a:r>
              <a:rPr lang="en-US" sz="2400" b="1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Oxidation of pyruvate</a:t>
            </a:r>
          </a:p>
          <a:p>
            <a:pPr marL="342900" indent="-342900">
              <a:buFontTx/>
              <a:buAutoNum type="arabicPeriod"/>
            </a:pPr>
            <a:r>
              <a:rPr lang="en-US" sz="2400" b="1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 Lactic acid fermentation</a:t>
            </a:r>
            <a:endParaRPr lang="en-US" sz="2400" b="0" i="0" dirty="0" smtClean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2400" b="1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 Alcoholic Fermentation</a:t>
            </a:r>
            <a:endParaRPr lang="en-US" sz="2400" b="0" i="0" dirty="0" smtClean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  <a:p>
            <a:pPr marL="342900" indent="-342900">
              <a:buAutoNum type="arabicPeriod"/>
            </a:pPr>
            <a:endParaRPr lang="en-US" sz="2400" b="0" i="0" dirty="0" smtClean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  <a:p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820271" y="5175543"/>
            <a:ext cx="104483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Pyruvate also serves as a precursor in many anabolic reactions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6858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6811" y="759350"/>
            <a:ext cx="1033182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0" dirty="0" err="1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NADH</a:t>
            </a:r>
            <a:r>
              <a:rPr lang="en-US" sz="2400" b="1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 produced by glycolysis</a:t>
            </a:r>
          </a:p>
          <a:p>
            <a:r>
              <a:rPr lang="en-US" sz="2400" b="1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/>
            </a:r>
            <a:br>
              <a:rPr lang="en-US" sz="2400" b="1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</a:br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Two moles of </a:t>
            </a:r>
            <a:r>
              <a:rPr lang="en-US" sz="2400" b="0" i="0" dirty="0" err="1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NADH</a:t>
            </a:r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 are produced by glycolysis.</a:t>
            </a:r>
          </a:p>
          <a:p>
            <a:endParaRPr lang="en-US" sz="2400" b="0" i="0" dirty="0" smtClean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  <a:p>
            <a:r>
              <a:rPr lang="en-US" sz="2400" b="1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ATPs formed in glycolysis</a:t>
            </a:r>
          </a:p>
          <a:p>
            <a:r>
              <a:rPr lang="en-US" sz="2400" b="1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/>
            </a:r>
            <a:br>
              <a:rPr lang="en-US" sz="2400" b="1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</a:br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A total of four moles of ATPs are formed in glycolysis. The net gain of ATP in glycolysis is just 2 ATPs as two ATPs are utilized during the preparatory phase of glycolysis.</a:t>
            </a:r>
            <a:endParaRPr lang="en-US" sz="2400" b="0" i="0" dirty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4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ates of Pyruv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176" y="158945"/>
            <a:ext cx="7974106" cy="650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57667" y="2840055"/>
            <a:ext cx="2925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A0A0A"/>
                </a:solidFill>
                <a:latin typeface="Verdana" panose="020B0604030504040204" pitchFamily="34" charset="0"/>
              </a:rPr>
              <a:t>T</a:t>
            </a:r>
            <a:r>
              <a:rPr lang="en-US" sz="2400" b="1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hree possible catabolic fates of the pyruvate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22848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870" y="680027"/>
            <a:ext cx="1086970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400" b="1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Oxidation of pyruvate</a:t>
            </a:r>
          </a:p>
          <a:p>
            <a:pPr marL="457200" indent="-457200">
              <a:buAutoNum type="arabicPeriod"/>
            </a:pPr>
            <a:endParaRPr lang="en-US" sz="2400" b="1" dirty="0">
              <a:solidFill>
                <a:srgbClr val="0A0A0A"/>
              </a:solidFill>
              <a:latin typeface="Verdana" panose="020B0604030504040204" pitchFamily="34" charset="0"/>
            </a:endParaRPr>
          </a:p>
          <a:p>
            <a:pPr marL="457200" indent="-457200">
              <a:buAutoNum type="arabicPeriod"/>
            </a:pPr>
            <a:endParaRPr lang="en-US" sz="2400" b="0" i="0" dirty="0" smtClean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In aerobic organisms, the pyruvate is moved to the mitochondria where it is oxidized into the acetyl group of acetyl-coenzyme A (acetyl Co-A).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0" i="0" dirty="0" smtClean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This process involves the release of one mole of CO</a:t>
            </a:r>
            <a:r>
              <a:rPr lang="en-US" sz="2400" b="0" i="0" baseline="-2500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2</a:t>
            </a:r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0" i="0" dirty="0" smtClean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Later, the acetyl CoA is completely oxidized into CO</a:t>
            </a:r>
            <a:r>
              <a:rPr lang="en-US" sz="2400" b="0" i="0" baseline="-2500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2</a:t>
            </a:r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 and H</a:t>
            </a:r>
            <a:r>
              <a:rPr lang="en-US" sz="2400" b="0" i="0" baseline="-2500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2</a:t>
            </a:r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O by entering the </a:t>
            </a:r>
            <a:r>
              <a:rPr lang="en-US" sz="2400" b="0" i="0" u="none" strike="noStrike" dirty="0" smtClean="0">
                <a:solidFill>
                  <a:srgbClr val="0E33C9"/>
                </a:solidFill>
                <a:effectLst/>
                <a:latin typeface="Verdana" panose="020B0604030504040204" pitchFamily="34" charset="0"/>
                <a:hlinkClick r:id="rId2"/>
              </a:rPr>
              <a:t>citric acid cycle</a:t>
            </a:r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0" i="0" dirty="0" smtClean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This pathway follows glycolysis in aerobic organisms and plants.</a:t>
            </a:r>
            <a:endParaRPr lang="en-US" sz="2400" b="0" i="0" dirty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783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ates of Pyruv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821" y="229454"/>
            <a:ext cx="6362700" cy="644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3199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1318" y="912657"/>
            <a:ext cx="106948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2. Lactic acid fermentation</a:t>
            </a:r>
          </a:p>
          <a:p>
            <a:endParaRPr lang="en-US" sz="2400" b="1" dirty="0">
              <a:solidFill>
                <a:srgbClr val="0A0A0A"/>
              </a:solidFill>
              <a:latin typeface="Verdana" panose="020B0604030504040204" pitchFamily="34" charset="0"/>
            </a:endParaRPr>
          </a:p>
          <a:p>
            <a:endParaRPr lang="en-US" sz="2400" b="0" i="0" dirty="0" smtClean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In conditions where the oxygen is insufficient, like in the skeletal muscle cells, the pyruvate cannot be oxidized due to lack of oxygen.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0" i="0" dirty="0" smtClean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Under such conditions, the pyruvate is reduced to lactate by the process of anaerobic glycolysis.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0" i="0" dirty="0" smtClean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Lactate production from glucose also occurs in other anaerobic organisms by the process of lactic acid fermentation.</a:t>
            </a:r>
            <a:endParaRPr lang="en-US" sz="2400" b="0" i="0" dirty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313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ates of Pyruv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821" y="229454"/>
            <a:ext cx="6362700" cy="644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071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1998" y="1082080"/>
            <a:ext cx="1074868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3. Alcoholic Fermentation</a:t>
            </a:r>
          </a:p>
          <a:p>
            <a:endParaRPr lang="en-US" sz="2400" b="1" dirty="0">
              <a:solidFill>
                <a:srgbClr val="0A0A0A"/>
              </a:solidFill>
              <a:latin typeface="Verdana" panose="020B0604030504040204" pitchFamily="34" charset="0"/>
            </a:endParaRPr>
          </a:p>
          <a:p>
            <a:endParaRPr lang="en-US" sz="2400" b="0" i="0" dirty="0" smtClean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In some microbes like brewer’s yeast, the pyruvate formed from glucose is converted anaerobically into ethanol and CO</a:t>
            </a:r>
            <a:r>
              <a:rPr lang="en-US" sz="2400" b="0" i="0" baseline="-2500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2</a:t>
            </a:r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0" i="0" dirty="0" smtClean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This is considered the most ancient form of the metabolism of glucose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A0A0A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It is observed in conditions where the oxygen concentration is low.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002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6807" y="759131"/>
            <a:ext cx="100297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A0A0A"/>
                </a:solidFill>
                <a:latin typeface="Verdana" panose="020B0604030504040204" pitchFamily="34" charset="0"/>
              </a:rPr>
              <a:t>A</a:t>
            </a:r>
            <a:r>
              <a:rPr lang="en-US" sz="2400" b="1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erobic glycolysis</a:t>
            </a:r>
          </a:p>
          <a:p>
            <a:r>
              <a:rPr lang="en-US" sz="2400" b="1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/>
            </a:r>
            <a:br>
              <a:rPr lang="en-US" sz="2400" b="1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</a:br>
            <a:r>
              <a:rPr lang="en-US" sz="2400" b="1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	</a:t>
            </a:r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Aerobic glycolysis is the process of oxidation of glucose into pyruvate followed by the oxidation of pyruvate into CO</a:t>
            </a:r>
            <a:r>
              <a:rPr lang="en-US" sz="2400" b="0" i="0" baseline="-2500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2</a:t>
            </a:r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 and H</a:t>
            </a:r>
            <a:r>
              <a:rPr lang="en-US" sz="2400" b="0" i="0" baseline="-2500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2</a:t>
            </a:r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O in the presence of a sufficient amount of oxygen.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883022" y="3327520"/>
            <a:ext cx="1019735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A0A0A"/>
                </a:solidFill>
                <a:latin typeface="Verdana" panose="020B0604030504040204" pitchFamily="34" charset="0"/>
              </a:rPr>
              <a:t>A</a:t>
            </a:r>
            <a:r>
              <a:rPr lang="en-US" sz="2400" b="1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naerobic glycolysis</a:t>
            </a:r>
          </a:p>
          <a:p>
            <a:r>
              <a:rPr lang="en-US" sz="2400" b="1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/>
            </a:r>
            <a:br>
              <a:rPr lang="en-US" sz="2400" b="1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</a:br>
            <a:r>
              <a:rPr lang="en-US" sz="2400" b="1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	</a:t>
            </a:r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Anaerobic glycolysis is the process that takes place in the absence of enough oxygen resulting in the reduction of pyruvate into lactate and </a:t>
            </a:r>
            <a:r>
              <a:rPr lang="en-US" sz="2400" b="0" i="0" dirty="0" err="1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reoxidation</a:t>
            </a:r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 of </a:t>
            </a:r>
            <a:r>
              <a:rPr lang="en-US" sz="2400" b="0" i="0" dirty="0" err="1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NADH</a:t>
            </a:r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 into NAD</a:t>
            </a:r>
            <a:r>
              <a:rPr lang="en-US" sz="2400" b="0" i="0" baseline="3000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+</a:t>
            </a:r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4624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342" y="692115"/>
            <a:ext cx="103183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Where does glycolysis occur?</a:t>
            </a:r>
          </a:p>
          <a:p>
            <a:r>
              <a:rPr lang="en-US" sz="2400" b="1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/>
            </a:r>
            <a:br>
              <a:rPr lang="en-US" sz="2400" b="1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</a:br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Glycolysis occurs in the </a:t>
            </a:r>
            <a:r>
              <a:rPr lang="en-US" sz="2400" b="0" i="0" dirty="0" err="1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extramitochondrial</a:t>
            </a:r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 fraction of the cell in the cytosol.</a:t>
            </a:r>
          </a:p>
          <a:p>
            <a:endParaRPr lang="en-US" sz="2400" b="0" i="0" dirty="0" smtClean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  <a:p>
            <a:r>
              <a:rPr lang="en-US" sz="2400" b="1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What are the products of glycolysis?</a:t>
            </a:r>
            <a:br>
              <a:rPr lang="en-US" sz="2400" b="1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</a:br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The products of glycolysis are two moles of pyruvate, four moles of ATPs (net gain of 2 ATPs), and one mole of </a:t>
            </a:r>
            <a:r>
              <a:rPr lang="en-US" sz="2400" b="0" i="0" dirty="0" err="1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NADH</a:t>
            </a:r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.</a:t>
            </a:r>
            <a:endParaRPr lang="en-US" sz="2400" b="0" i="0" dirty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37845" y="4037111"/>
            <a:ext cx="103307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What are the functions of glycolysis?</a:t>
            </a:r>
          </a:p>
          <a:p>
            <a:r>
              <a:rPr lang="en-US" sz="2400" b="1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/>
            </a:r>
            <a:br>
              <a:rPr lang="en-US" sz="2400" b="1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</a:br>
            <a:r>
              <a:rPr lang="en-US" sz="24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The primary function of glycolysis is to produce energy in the form of ATP. Similarly, glycolysis also produces pyruvate, which is then oxidized further to create more ATPs.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4643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243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ZK</dc:creator>
  <cp:lastModifiedBy>ZK</cp:lastModifiedBy>
  <cp:revision>21</cp:revision>
  <dcterms:created xsi:type="dcterms:W3CDTF">2020-11-10T06:17:14Z</dcterms:created>
  <dcterms:modified xsi:type="dcterms:W3CDTF">2020-11-10T07:40:23Z</dcterms:modified>
</cp:coreProperties>
</file>