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2" r:id="rId4"/>
    <p:sldId id="276" r:id="rId5"/>
    <p:sldId id="257" r:id="rId6"/>
    <p:sldId id="258" r:id="rId7"/>
    <p:sldId id="266" r:id="rId8"/>
    <p:sldId id="277" r:id="rId9"/>
    <p:sldId id="278" r:id="rId10"/>
    <p:sldId id="259" r:id="rId11"/>
    <p:sldId id="283" r:id="rId12"/>
    <p:sldId id="279" r:id="rId13"/>
    <p:sldId id="280" r:id="rId14"/>
    <p:sldId id="260" r:id="rId15"/>
    <p:sldId id="284" r:id="rId16"/>
    <p:sldId id="261" r:id="rId17"/>
    <p:sldId id="285" r:id="rId18"/>
    <p:sldId id="262" r:id="rId19"/>
    <p:sldId id="263" r:id="rId20"/>
    <p:sldId id="264" r:id="rId21"/>
    <p:sldId id="265" r:id="rId22"/>
    <p:sldId id="287" r:id="rId23"/>
    <p:sldId id="267" r:id="rId24"/>
    <p:sldId id="288" r:id="rId25"/>
    <p:sldId id="268" r:id="rId26"/>
    <p:sldId id="289" r:id="rId27"/>
    <p:sldId id="269" r:id="rId28"/>
    <p:sldId id="290" r:id="rId29"/>
    <p:sldId id="270" r:id="rId30"/>
    <p:sldId id="291" r:id="rId31"/>
    <p:sldId id="271" r:id="rId32"/>
    <p:sldId id="272" r:id="rId33"/>
    <p:sldId id="27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2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0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4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6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1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7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1F50-32BF-44CC-8516-0F62EE51C06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7016B-A713-472B-B22C-25EE2780F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benotes.com/glycolysi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6080" y="1736916"/>
            <a:ext cx="109362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c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itric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acid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cycle,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also known as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Krebs 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cycle is a cyclic series of reactions that take place in the mitochondria</a:t>
            </a:r>
          </a:p>
          <a:p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It 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results in the oxidation of acetyl CoA (formed during glycolysis) to release carbon dioxide and hydrogen atoms that later lead to the formation of water.</a:t>
            </a:r>
          </a:p>
          <a:p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cycle is termed the citric acid cycle as the first metabolic intermediate formed in the cycle is citric acid.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172" y="415103"/>
            <a:ext cx="4192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Citric </a:t>
            </a:r>
            <a:r>
              <a:rPr lang="en-US" sz="4000" dirty="0">
                <a:solidFill>
                  <a:srgbClr val="FF0000"/>
                </a:solidFill>
                <a:latin typeface="Verdana" panose="020B0604030504040204" pitchFamily="34" charset="0"/>
              </a:rPr>
              <a:t>acid cycle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0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571" y="521987"/>
            <a:ext cx="3732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Krebs cycle Steps</a:t>
            </a:r>
            <a:endParaRPr lang="en-US" sz="28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113" y="1358644"/>
            <a:ext cx="109510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oxidative decarboxylation of pyruvate forms a link between glycolysis and the citric acid cycle.</a:t>
            </a:r>
          </a:p>
          <a:p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After glycolysis, in aerobic organisms, the pyruvate molecules are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decarboxylated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to form acetyl CoA and CO</a:t>
            </a:r>
            <a:r>
              <a:rPr lang="en-US" sz="28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catalyzed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by the pyruvate dehydrogenase complex in the mitochondrial matrix in eukaryotes and in the cytoplasm of the prokaryotes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2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xidative Decarboxylation of pyruvate to Acetyl C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84" y="1204670"/>
            <a:ext cx="9212121" cy="434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33689" y="477557"/>
            <a:ext cx="9430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Oxidative Decarboxylation of pyruvate to Acetyl CoA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9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3627" y="1305342"/>
            <a:ext cx="10277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From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one molecule of glucose, two molecules of pyruvate are formed, each of which forms one acetyl CoA along with one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NADH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by the end of the pyruvate oxidation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acetyl CoA formed from pyruvate oxidation, fatty acid metabolism, and amino acid pathway then enter the citric acid cycle.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056" y="2439300"/>
            <a:ext cx="79119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F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ollowing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are the eight enzyme-catalyzed reactions/ steps in the aerobic oxidation of glucose through the citric acid cycle: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62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ndensation of acetyl CoA with oxaloace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90" y="1152993"/>
            <a:ext cx="6484562" cy="35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6487" y="4814470"/>
            <a:ext cx="10195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first step of the citric acid cycle is the joining of the four-carbon compound oxaloacetate (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OAA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) and a two-carbon compound acetyl CoA.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663" y="302987"/>
            <a:ext cx="11282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1: Condensation of acetyl CoA with oxaloacetate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0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8497" y="4109055"/>
            <a:ext cx="94917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reaction is catalyzed by the enzyme citrate synthase that condenses the methyl group of acetyl CoA and the carbonyl group of oxaloacetate resulting in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citryl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-CoA which is later cleaved to free coenzyme A and to form citrate.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Picture 2" descr="Condensation of acetyl CoA with oxaloace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987" y="457534"/>
            <a:ext cx="6484562" cy="35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66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somerization of citrate into isocit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939" y="984782"/>
            <a:ext cx="6514077" cy="430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9702" y="5384270"/>
            <a:ext cx="106250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for further metabolism, citrate is converted into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isocitrate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through the formation of intermediate cis-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aconitase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48970" y="332116"/>
            <a:ext cx="946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2: Isomerization of citrate into </a:t>
            </a:r>
            <a:r>
              <a:rPr lang="en-US" sz="2800" b="1" dirty="0" err="1">
                <a:solidFill>
                  <a:srgbClr val="0A0A0A"/>
                </a:solidFill>
                <a:latin typeface="Verdana" panose="020B0604030504040204" pitchFamily="34" charset="0"/>
              </a:rPr>
              <a:t>isocitrate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5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394" y="4340180"/>
            <a:ext cx="10914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reaction takes place by a two-step process where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first step involves dehydration of citrate to cis-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aconitase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second step involving rehydration of cis-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aconitase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into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isocitrate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Picture 2" descr="Isomerization of citrate into isocit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450" y="327835"/>
            <a:ext cx="6066408" cy="401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39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xidative decarboxylations of isocit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4614"/>
            <a:ext cx="12038290" cy="326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260" y="4438215"/>
            <a:ext cx="113417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third step of the citric acid cycle is the first of the four oxidation-reduction reactions in this cycle.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Isocitrate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is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oxidatively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decarboxylated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to form a five-carbon compound, α-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ketoglutarate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catalyzed by the enzyme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isocitrate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dehydrogenase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928" y="296002"/>
            <a:ext cx="10844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3: Oxidative </a:t>
            </a:r>
            <a:r>
              <a:rPr lang="en-US" sz="2800" b="1" dirty="0" err="1">
                <a:solidFill>
                  <a:srgbClr val="0A0A0A"/>
                </a:solidFill>
                <a:latin typeface="Verdana" panose="020B0604030504040204" pitchFamily="34" charset="0"/>
              </a:rPr>
              <a:t>decarboxylations</a:t>
            </a:r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 of </a:t>
            </a:r>
            <a:r>
              <a:rPr lang="en-US" sz="2800" b="1" dirty="0" err="1">
                <a:solidFill>
                  <a:srgbClr val="0A0A0A"/>
                </a:solidFill>
                <a:latin typeface="Verdana" panose="020B0604030504040204" pitchFamily="34" charset="0"/>
              </a:rPr>
              <a:t>isocitrate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08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356" y="760961"/>
            <a:ext cx="112526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This reaction is also a two-step reaction: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In the first step,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isocitrate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is dehydrogenated to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oxalosuccinate</a:t>
            </a: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second step involves the decarboxylation of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oxalosuccinate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to α-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ketoglutarate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Both the reactions are irreversible and catalyzed by the same enzyme.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first step, however, results in the formation of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while the second step involves the release of CO</a:t>
            </a:r>
            <a:r>
              <a:rPr lang="en-US" sz="28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5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ducts of one turn of the citric acid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296" y="466511"/>
            <a:ext cx="7620000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27786" y="466511"/>
            <a:ext cx="4192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Citric </a:t>
            </a:r>
            <a:r>
              <a:rPr lang="en-US" sz="4000" dirty="0">
                <a:solidFill>
                  <a:srgbClr val="FF0000"/>
                </a:solidFill>
                <a:latin typeface="Verdana" panose="020B0604030504040204" pitchFamily="34" charset="0"/>
              </a:rPr>
              <a:t>acid cycle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47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39" y="320582"/>
            <a:ext cx="108589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4: Oxidative decarboxylation of α-</a:t>
            </a:r>
            <a:r>
              <a:rPr lang="en-US" sz="2800" b="1" dirty="0" err="1">
                <a:solidFill>
                  <a:srgbClr val="0A0A0A"/>
                </a:solidFill>
                <a:latin typeface="Verdana" panose="020B0604030504040204" pitchFamily="34" charset="0"/>
              </a:rPr>
              <a:t>ketoglutarate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1026" name="Picture 2" descr="Oxidative decarboxylation of α-ketogluta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39" y="1370364"/>
            <a:ext cx="561022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9397" y="3791861"/>
            <a:ext cx="110371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step is another one of the oxidation-reduction reactions where α-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ketoglutarate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is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oxidatively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decarboxylated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to form a four-carbon compound,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succinyl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-CoA, and CO</a:t>
            </a:r>
            <a:r>
              <a:rPr lang="en-US" sz="2800" baseline="-25000" dirty="0">
                <a:solidFill>
                  <a:srgbClr val="0A0A0A"/>
                </a:solidFill>
                <a:latin typeface="Verdana" panose="020B0604030504040204" pitchFamily="34" charset="0"/>
              </a:rPr>
              <a:t>2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reaction irreversible and catalyzed by the enzyme complex α-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ketoglutarate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dehydrogenase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2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483" y="331365"/>
            <a:ext cx="11303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5: Conversion of </a:t>
            </a:r>
            <a:r>
              <a:rPr lang="en-US" sz="2800" b="1" dirty="0" err="1">
                <a:solidFill>
                  <a:srgbClr val="0A0A0A"/>
                </a:solidFill>
                <a:latin typeface="Verdana" panose="020B0604030504040204" pitchFamily="34" charset="0"/>
              </a:rPr>
              <a:t>succinyl</a:t>
            </a:r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-CoA into </a:t>
            </a:r>
            <a:r>
              <a:rPr lang="en-US" sz="2800" b="1" dirty="0" smtClean="0">
                <a:solidFill>
                  <a:srgbClr val="0A0A0A"/>
                </a:solidFill>
                <a:latin typeface="Verdana" panose="020B0604030504040204" pitchFamily="34" charset="0"/>
              </a:rPr>
              <a:t>succinate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  <p:pic>
        <p:nvPicPr>
          <p:cNvPr id="2050" name="Picture 2" descr="Conversion of succinyl-CoA into succin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24" y="1339406"/>
            <a:ext cx="7475004" cy="273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60780" y="4546902"/>
            <a:ext cx="10594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In the next step,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succinyl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-CoA undergoes an energy-conserving reaction in which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succinyl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-CoA is cleaved to form succinate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91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0107" y="3994270"/>
            <a:ext cx="105520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reaction is accompanied by phosphorylation of guanosine diphosphate (GDP) to guanosine triphosphate (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GTP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GTP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thus formed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then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readily transfers its terminal phosphate group to ADP forming an ATP molecule.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  <p:pic>
        <p:nvPicPr>
          <p:cNvPr id="3" name="Picture 2" descr="Conversion of succinyl-CoA into succin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308" y="940161"/>
            <a:ext cx="7475004" cy="273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895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886" y="610862"/>
            <a:ext cx="9296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6: Dehydration of succinate to fumarate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074" name="Picture 2" descr="Dehydration of succinate to fuma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41" y="1440037"/>
            <a:ext cx="6821903" cy="255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2582" y="4303966"/>
            <a:ext cx="113900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Here, the succinate formed from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succinyl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-CoA is dehydrogenated to fumarate catalyzed by the enzyme complex succinate dehydrogenase found in the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intramitochondrial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space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50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5" y="3102255"/>
            <a:ext cx="111402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is the only dehydrogenation step in the citric acid cycle in which NAD</a:t>
            </a:r>
            <a:r>
              <a:rPr lang="en-US" sz="2800" baseline="30000" dirty="0">
                <a:solidFill>
                  <a:srgbClr val="0A0A0A"/>
                </a:solidFill>
                <a:latin typeface="Verdana" panose="020B0604030504040204" pitchFamily="34" charset="0"/>
              </a:rPr>
              <a:t>+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 doesn’t participate.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Instead, another high-energy electron carrier,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flavin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adenine dinucleotide (FAD) acts as the hydrogen acceptor resulting in the formation of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FADH</a:t>
            </a:r>
            <a:r>
              <a:rPr lang="en-US" sz="2800" baseline="-25000" dirty="0" err="1">
                <a:solidFill>
                  <a:srgbClr val="0A0A0A"/>
                </a:solidFill>
                <a:latin typeface="Verdana" panose="020B0604030504040204" pitchFamily="34" charset="0"/>
              </a:rPr>
              <a:t>2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FADH</a:t>
            </a:r>
            <a:r>
              <a:rPr lang="en-US" sz="2800" baseline="-25000" dirty="0" err="1">
                <a:solidFill>
                  <a:srgbClr val="0A0A0A"/>
                </a:solidFill>
                <a:latin typeface="Verdana" panose="020B0604030504040204" pitchFamily="34" charset="0"/>
              </a:rPr>
              <a:t>2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 then enters the electron transport chain via the complex II transferring the electrons to ubiquinone, finally forming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2ATPs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  <p:pic>
        <p:nvPicPr>
          <p:cNvPr id="3" name="Picture 2" descr="Dehydration of succinate to fuma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706" y="422606"/>
            <a:ext cx="6821903" cy="255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137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816" y="443591"/>
            <a:ext cx="11308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A0A0A"/>
                </a:solidFill>
                <a:latin typeface="Verdana" panose="020B0604030504040204" pitchFamily="34" charset="0"/>
              </a:rPr>
              <a:t>Step 7: Hydration of fumarate to malate</a:t>
            </a:r>
            <a:endParaRPr lang="en-US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 descr="Hydration of fumarate to ma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27" y="1058291"/>
            <a:ext cx="55721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8330" y="5679751"/>
            <a:ext cx="10957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fumarate is reversibly hydrated to form L-malate in the presence of the enzyme fumarate hydratase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89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330" y="5216112"/>
            <a:ext cx="10957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As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it is a reversible reaction, the formation of L-malate involves hydration, whereas the formation of fumarate involves dehydration.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Picture 2" descr="Hydration of fumarate to ma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75" y="362832"/>
            <a:ext cx="55721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556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968" y="579412"/>
            <a:ext cx="10942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8: Dehydrogenation of L-malate to oxaloacetate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122" name="Picture 2" descr="Dehydrogenation of L-malate to oxaloace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81" y="1342693"/>
            <a:ext cx="6973383" cy="268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3672" y="4480851"/>
            <a:ext cx="11106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last step of the citric acid cycle is also an oxidation-reduction reaction where L-malate is dehydrogenated to oxaloacetate in the presence of L-malate dehydrogenase, which is present in the mitochondrial matrix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0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968" y="579412"/>
            <a:ext cx="10942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Step 8: Dehydrogenation of L-malate to oxaloacetate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122" name="Picture 2" descr="Dehydrogenation of L-malate to oxaloace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03" y="1188148"/>
            <a:ext cx="56578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376" y="3720997"/>
            <a:ext cx="11106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This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is a reversible reaction involving oxidation of L-malate and reduction of NAD</a:t>
            </a:r>
            <a:r>
              <a:rPr lang="en-US" sz="2800" baseline="30000" dirty="0">
                <a:solidFill>
                  <a:srgbClr val="0A0A0A"/>
                </a:solidFill>
                <a:latin typeface="Verdana" panose="020B0604030504040204" pitchFamily="34" charset="0"/>
              </a:rPr>
              <a:t>+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 into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NADH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Oxaloacetate thus formed, allows the repetition of the cycle and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NADH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formed participates in the oxidative phosphorylation.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reaction completes the cycle.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95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oducts of one turn of the citric acid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35" y="440753"/>
            <a:ext cx="7620000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5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ates of Pyruv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71" y="226694"/>
            <a:ext cx="636270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6503" y="399246"/>
            <a:ext cx="1547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Recall….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8062" y="3284112"/>
            <a:ext cx="1867436" cy="3470855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65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8470" y="2465059"/>
            <a:ext cx="10155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Since this is a cyclic process, the oxaloacetate formed at the end as it condenses with acetyl CoA in the next cycle.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5465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684" y="193331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ach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turn of the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cycle produces,</a:t>
            </a:r>
          </a:p>
          <a:p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3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NADH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1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FADH2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1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GTP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(or ATP),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2 CO2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1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120" y="665262"/>
            <a:ext cx="107411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What is the purpose of the Krebs cycle?</a:t>
            </a:r>
            <a:b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</a:b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purpose of the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Kreb’s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cycle is the complete oxidation of glucose, resulting in energy-rich molecules that later produce ATPs in the electron transport chain.</a:t>
            </a:r>
          </a:p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Where does the Krebs cycle take place?</a:t>
            </a:r>
            <a:b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</a:b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Krebs cycle takes place in the mitochondria of eukaryote and in the cytoplasm of the prokaryotes.</a:t>
            </a:r>
          </a:p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How many ATP are produced in the citric acid cycle?</a:t>
            </a:r>
            <a:b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</a:b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One ATP is formed in a single citric acid cycle while two ATPs are formed from a single molecule of glucose (two molecules of pyruvate are formed from one molecule of glucose).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58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985" y="822899"/>
            <a:ext cx="90967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>What inhibits the citric acid cycle</a:t>
            </a:r>
            <a:r>
              <a:rPr lang="en-US" sz="2800" b="1" dirty="0" smtClean="0">
                <a:solidFill>
                  <a:srgbClr val="0A0A0A"/>
                </a:solidFill>
                <a:latin typeface="Verdana" panose="020B0604030504040204" pitchFamily="34" charset="0"/>
              </a:rPr>
              <a:t>?</a:t>
            </a:r>
          </a:p>
          <a:p>
            <a: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  <a:t/>
            </a:r>
            <a:br>
              <a:rPr lang="en-US" sz="2800" b="1" dirty="0">
                <a:solidFill>
                  <a:srgbClr val="0A0A0A"/>
                </a:solidFill>
                <a:latin typeface="Verdana" panose="020B0604030504040204" pitchFamily="34" charset="0"/>
              </a:rPr>
            </a:b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Various factors like the absence of oxygen, low levels of oxaloacetate or pyruvate, necessary enzymes and coenzymes, high levels of ATP and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NADH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, and the accumulation of ketone bodies.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512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258" y="1055218"/>
            <a:ext cx="10580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Pyruvate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formed at the end of 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  <a:hlinkClick r:id="rId2"/>
              </a:rPr>
              <a:t>glycolysis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 is first oxidized into Acetyl CoA which then enters the citric acid cycle.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citric acid cycle is the final common pathway for the oxidation of all biomolecules; proteins, fatty acids, carbohydrates. </a:t>
            </a:r>
            <a:endParaRPr lang="en-US" sz="2800" dirty="0" smtClean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Molecules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from other cycles and pathways enter this cycle through Acetyl CoA.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4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765998"/>
            <a:ext cx="108053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citric acid cycle is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formed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of 8 enzyme-mediated reactions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cycle is also particularly important as it provides electrons/ high-energy molecules to the </a:t>
            </a: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electron transport chain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 for the production of ATPs and water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This cycle only occurs under aerobic conditions as energy-rich molecules like NAD</a:t>
            </a:r>
            <a:r>
              <a:rPr lang="en-US" sz="2800" baseline="30000" dirty="0">
                <a:solidFill>
                  <a:srgbClr val="0A0A0A"/>
                </a:solidFill>
                <a:latin typeface="Verdana" panose="020B0604030504040204" pitchFamily="34" charset="0"/>
              </a:rPr>
              <a:t>+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 and FAD can only be retrieved from their reduced form once they transfer electrons to molecular oxygen.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3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022" y="1423030"/>
            <a:ext cx="110182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citric acid cycle in eukaryotes takes place in the mitochondria while in prokaryotes, it takes place in the cytoplasm.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pyruvate formed in the cytoplasm (from glycolysis) is brought into the mitochondria where further reactions take place.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different enzymes involved in the citric acid cycle are located either in the inner membrane or in the matrix space of the mitochondria.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9930" y="400231"/>
            <a:ext cx="5546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A0A0A"/>
                </a:solidFill>
                <a:latin typeface="Verdana" panose="020B0604030504040204" pitchFamily="34" charset="0"/>
              </a:rPr>
              <a:t>The citric acid cycle </a:t>
            </a:r>
          </a:p>
        </p:txBody>
      </p:sp>
    </p:spTree>
    <p:extLst>
      <p:ext uri="{BB962C8B-B14F-4D97-AF65-F5344CB8AC3E}">
        <p14:creationId xmlns:p14="http://schemas.microsoft.com/office/powerpoint/2010/main" val="239827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112" y="2682503"/>
            <a:ext cx="104544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The overall reaction/ equation of the citric acid cycle is:</a:t>
            </a:r>
          </a:p>
          <a:p>
            <a:endParaRPr lang="en-US" sz="2800" b="0" i="0" dirty="0" smtClean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Acetyl CoA + 3 NAD</a:t>
            </a:r>
            <a:r>
              <a:rPr lang="en-US" sz="2800" b="0" i="0" baseline="30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+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+ 1 FAD + 1 ADP + 1 P</a:t>
            </a:r>
            <a:r>
              <a:rPr lang="en-US" sz="28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   →   </a:t>
            </a:r>
          </a:p>
          <a:p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 CO</a:t>
            </a:r>
            <a:r>
              <a:rPr lang="en-US" sz="2800" b="0" i="0" baseline="-25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+ 3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NADH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 + 3 H</a:t>
            </a:r>
            <a:r>
              <a:rPr lang="en-US" sz="2800" b="0" i="0" baseline="3000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+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+ 1 </a:t>
            </a:r>
            <a:r>
              <a:rPr lang="en-US" sz="2800" b="0" i="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FADH</a:t>
            </a:r>
            <a:r>
              <a:rPr lang="en-US" sz="2800" b="0" i="0" baseline="-25000" dirty="0" err="1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sz="2800" b="0" i="0" dirty="0" smtClean="0">
                <a:solidFill>
                  <a:srgbClr val="0A0A0A"/>
                </a:solidFill>
                <a:effectLst/>
                <a:latin typeface="Verdana" panose="020B0604030504040204" pitchFamily="34" charset="0"/>
              </a:rPr>
              <a:t> + 1 ATP</a:t>
            </a:r>
            <a:endParaRPr lang="en-US" sz="28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73" y="850992"/>
            <a:ext cx="55464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A0A0A"/>
                </a:solidFill>
                <a:latin typeface="Verdana" panose="020B0604030504040204" pitchFamily="34" charset="0"/>
              </a:rPr>
              <a:t>The citric acid </a:t>
            </a:r>
            <a:r>
              <a:rPr lang="en-US" sz="32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cycle-Equation</a:t>
            </a:r>
            <a:endParaRPr lang="en-US" sz="32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6601" y="430558"/>
            <a:ext cx="4990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A0A0A"/>
                </a:solidFill>
                <a:latin typeface="Verdana" panose="020B0604030504040204" pitchFamily="34" charset="0"/>
              </a:rPr>
              <a:t>Krebs cycle Enzymes</a:t>
            </a:r>
            <a:endParaRPr lang="en-US" sz="3200" b="0" i="0" dirty="0">
              <a:solidFill>
                <a:srgbClr val="0A0A0A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549" y="1292670"/>
            <a:ext cx="110243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In eukaryotic cells, the enzymes that catalyze the reactions of the citric acid cycle are present in the matrix of the 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mitochondria except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for </a:t>
            </a:r>
            <a:endParaRPr lang="en-US" sz="2800" dirty="0" smtClean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succinate </a:t>
            </a: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dehydrogenase and </a:t>
            </a:r>
            <a:endParaRPr lang="en-US" sz="2800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Aconitase</a:t>
            </a:r>
            <a:endParaRPr lang="en-US" sz="2800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which </a:t>
            </a:r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are present in the inner mitochondrial membrane</a:t>
            </a:r>
            <a:r>
              <a:rPr lang="en-US" sz="28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.</a:t>
            </a:r>
          </a:p>
          <a:p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One common characteristic in all the enzymes involved in the citric acid cycle is that nearly all of them require </a:t>
            </a:r>
            <a:r>
              <a:rPr lang="en-US" sz="2800" dirty="0" err="1">
                <a:solidFill>
                  <a:srgbClr val="0A0A0A"/>
                </a:solidFill>
                <a:latin typeface="Verdana" panose="020B0604030504040204" pitchFamily="34" charset="0"/>
              </a:rPr>
              <a:t>Mg</a:t>
            </a:r>
            <a:r>
              <a:rPr lang="en-US" sz="2800" baseline="30000" dirty="0" err="1">
                <a:solidFill>
                  <a:srgbClr val="0A0A0A"/>
                </a:solidFill>
                <a:latin typeface="Verdana" panose="020B0604030504040204" pitchFamily="34" charset="0"/>
              </a:rPr>
              <a:t>2</a:t>
            </a:r>
            <a:r>
              <a:rPr lang="en-US" sz="2800" baseline="30000" dirty="0" smtClean="0">
                <a:solidFill>
                  <a:srgbClr val="0A0A0A"/>
                </a:solidFill>
                <a:latin typeface="Verdana" panose="020B0604030504040204" pitchFamily="34" charset="0"/>
              </a:rPr>
              <a:t>+</a:t>
            </a:r>
            <a:endParaRPr lang="en-US" sz="2800" dirty="0">
              <a:solidFill>
                <a:srgbClr val="0A0A0A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81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Citrate synthase</a:t>
            </a:r>
          </a:p>
          <a:p>
            <a:pPr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Aconitase</a:t>
            </a:r>
            <a:endParaRPr lang="en-US" sz="2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Isocitrate</a:t>
            </a: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 dehydrogenase</a:t>
            </a:r>
          </a:p>
          <a:p>
            <a:pPr>
              <a:buFont typeface="+mj-lt"/>
              <a:buAutoNum type="arabicPeriod"/>
            </a:pPr>
            <a:r>
              <a:rPr lang="el-GR" sz="2800" dirty="0">
                <a:solidFill>
                  <a:srgbClr val="FF0000"/>
                </a:solidFill>
                <a:latin typeface="Verdana" panose="020B0604030504040204" pitchFamily="34" charset="0"/>
              </a:rPr>
              <a:t>α-</a:t>
            </a: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ketoglutarate</a:t>
            </a:r>
            <a:endParaRPr lang="en-US" sz="2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Succinyl</a:t>
            </a: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-CoA </a:t>
            </a: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synthetase</a:t>
            </a:r>
            <a:endParaRPr lang="en-US" sz="2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Succinate dehydrogenase</a:t>
            </a:r>
          </a:p>
          <a:p>
            <a:pPr>
              <a:buFont typeface="+mj-lt"/>
              <a:buAutoNum type="arabicPeriod"/>
            </a:pPr>
            <a:r>
              <a:rPr lang="en-US" sz="2800" dirty="0" err="1">
                <a:solidFill>
                  <a:srgbClr val="FF0000"/>
                </a:solidFill>
                <a:latin typeface="Verdana" panose="020B0604030504040204" pitchFamily="34" charset="0"/>
              </a:rPr>
              <a:t>Fumarase</a:t>
            </a:r>
            <a:endParaRPr lang="en-US" sz="2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Verdana" panose="020B0604030504040204" pitchFamily="34" charset="0"/>
              </a:rPr>
              <a:t>Malate dehydrogenase</a:t>
            </a:r>
            <a:endParaRPr lang="en-US" sz="2800" b="0" i="0" dirty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8656" y="736199"/>
            <a:ext cx="10087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A0A0A"/>
                </a:solidFill>
                <a:latin typeface="Verdana" panose="020B0604030504040204" pitchFamily="34" charset="0"/>
              </a:rPr>
              <a:t>The following are the enzymes that catalyze different steps throughout the process of the citric acid cycle:</a:t>
            </a:r>
          </a:p>
        </p:txBody>
      </p:sp>
    </p:spTree>
    <p:extLst>
      <p:ext uri="{BB962C8B-B14F-4D97-AF65-F5344CB8AC3E}">
        <p14:creationId xmlns:p14="http://schemas.microsoft.com/office/powerpoint/2010/main" val="114544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1024</Words>
  <Application>Microsoft Office PowerPoint</Application>
  <PresentationFormat>Widescreen</PresentationFormat>
  <Paragraphs>113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ZK</dc:creator>
  <cp:lastModifiedBy>ZK</cp:lastModifiedBy>
  <cp:revision>55</cp:revision>
  <dcterms:created xsi:type="dcterms:W3CDTF">2020-11-13T05:52:13Z</dcterms:created>
  <dcterms:modified xsi:type="dcterms:W3CDTF">2020-11-17T00:24:50Z</dcterms:modified>
</cp:coreProperties>
</file>