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B502-9BBF-4415-BF41-7DF279AC0CF1}"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8A043-8FE5-4E5B-9960-A709E458F659}" type="slidenum">
              <a:rPr lang="en-US" smtClean="0"/>
              <a:t>‹#›</a:t>
            </a:fld>
            <a:endParaRPr lang="en-US"/>
          </a:p>
        </p:txBody>
      </p:sp>
    </p:spTree>
    <p:extLst>
      <p:ext uri="{BB962C8B-B14F-4D97-AF65-F5344CB8AC3E}">
        <p14:creationId xmlns:p14="http://schemas.microsoft.com/office/powerpoint/2010/main" val="87839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1: In order to retrieve the </a:t>
            </a:r>
            <a:r>
              <a:rPr lang="en-US" baseline="0" dirty="0" err="1" smtClean="0"/>
              <a:t>rna</a:t>
            </a:r>
            <a:r>
              <a:rPr lang="en-US" baseline="0" dirty="0" smtClean="0"/>
              <a:t> sequence, enter RNA sequence query in search bar for options. Pick ideal or common one </a:t>
            </a:r>
            <a:r>
              <a:rPr lang="en-US" baseline="0" dirty="0" err="1" smtClean="0"/>
              <a:t>i.e</a:t>
            </a:r>
            <a:r>
              <a:rPr lang="en-US" baseline="0" dirty="0" smtClean="0"/>
              <a:t>: RNA CENTRAL. Enter RNA CENTRAL in query Google bar and open the first link that appears afterwards.</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2</a:t>
            </a:fld>
            <a:endParaRPr lang="en-US"/>
          </a:p>
        </p:txBody>
      </p:sp>
    </p:spTree>
    <p:extLst>
      <p:ext uri="{BB962C8B-B14F-4D97-AF65-F5344CB8AC3E}">
        <p14:creationId xmlns:p14="http://schemas.microsoft.com/office/powerpoint/2010/main" val="14504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10:</a:t>
            </a:r>
            <a:r>
              <a:rPr lang="en-US" baseline="0" dirty="0" smtClean="0"/>
              <a:t> Results then started to appear like this. Where )))” indicate linear sequences and .” / Dots exhibits No bonding or pairing.</a:t>
            </a:r>
          </a:p>
          <a:p>
            <a:r>
              <a:rPr lang="en-US" baseline="0" dirty="0" smtClean="0"/>
              <a:t>Dots are basically those bases that didn’t get to bond as they are in loop or round circle of RNA shape were they are very quite away from each other. Keep scrolling.</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11</a:t>
            </a:fld>
            <a:endParaRPr lang="en-US"/>
          </a:p>
        </p:txBody>
      </p:sp>
    </p:spTree>
    <p:extLst>
      <p:ext uri="{BB962C8B-B14F-4D97-AF65-F5344CB8AC3E}">
        <p14:creationId xmlns:p14="http://schemas.microsoft.com/office/powerpoint/2010/main" val="2863474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11: Scrolling down for further results will display Graphical output of RNA Shape.</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12</a:t>
            </a:fld>
            <a:endParaRPr lang="en-US"/>
          </a:p>
        </p:txBody>
      </p:sp>
    </p:spTree>
    <p:extLst>
      <p:ext uri="{BB962C8B-B14F-4D97-AF65-F5344CB8AC3E}">
        <p14:creationId xmlns:p14="http://schemas.microsoft.com/office/powerpoint/2010/main" val="198279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Step 12: After</a:t>
            </a:r>
            <a:r>
              <a:rPr lang="en-US" sz="1200" b="0" i="0" kern="1200" baseline="0" dirty="0" smtClean="0">
                <a:solidFill>
                  <a:schemeClr val="tx1"/>
                </a:solidFill>
                <a:effectLst/>
                <a:latin typeface="+mn-lt"/>
                <a:ea typeface="+mn-ea"/>
                <a:cs typeface="+mn-cs"/>
              </a:rPr>
              <a:t> Graphical representation, now </a:t>
            </a:r>
            <a:r>
              <a:rPr lang="en-US" sz="1200" b="0" i="0" u="none" strike="noStrike" kern="1200" dirty="0" smtClean="0">
                <a:solidFill>
                  <a:schemeClr val="tx1"/>
                </a:solidFill>
                <a:effectLst/>
                <a:latin typeface="+mn-lt"/>
                <a:ea typeface="+mn-ea"/>
                <a:cs typeface="+mn-cs"/>
              </a:rPr>
              <a:t>mountain plot</a:t>
            </a:r>
            <a:r>
              <a:rPr lang="en-US" sz="1200" b="0" i="0" kern="1200" dirty="0" smtClean="0">
                <a:solidFill>
                  <a:schemeClr val="tx1"/>
                </a:solidFill>
                <a:effectLst/>
                <a:latin typeface="+mn-lt"/>
                <a:ea typeface="+mn-ea"/>
                <a:cs typeface="+mn-cs"/>
              </a:rPr>
              <a:t> representation of the structure shown indicating, the thermodynamic ensemblensce of RNA structures, and the centroid structure. Additionally we present the positional entropy for each position. </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13</a:t>
            </a:fld>
            <a:endParaRPr lang="en-US"/>
          </a:p>
        </p:txBody>
      </p:sp>
    </p:spTree>
    <p:extLst>
      <p:ext uri="{BB962C8B-B14F-4D97-AF65-F5344CB8AC3E}">
        <p14:creationId xmlns:p14="http://schemas.microsoft.com/office/powerpoint/2010/main" val="436898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2a:</a:t>
            </a:r>
            <a:r>
              <a:rPr lang="en-US" baseline="0" dirty="0" smtClean="0"/>
              <a:t> When you open RNA CENTRAL home site, apart from choosing that you can also scroll down for other tools like these to retrieve RNA sequence.</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14</a:t>
            </a:fld>
            <a:endParaRPr lang="en-US"/>
          </a:p>
        </p:txBody>
      </p:sp>
    </p:spTree>
    <p:extLst>
      <p:ext uri="{BB962C8B-B14F-4D97-AF65-F5344CB8AC3E}">
        <p14:creationId xmlns:p14="http://schemas.microsoft.com/office/powerpoint/2010/main" val="329340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Step:2 RNA CENTRAL</a:t>
            </a:r>
            <a:r>
              <a:rPr lang="en-US" baseline="0" dirty="0" smtClean="0"/>
              <a:t> home page will appear like wise having query search bar and several options to retrieve sequence as you scroll down.</a:t>
            </a:r>
          </a:p>
          <a:p>
            <a:r>
              <a:rPr lang="en-US" baseline="0" dirty="0" smtClean="0"/>
              <a:t>Hit option of BROWSE” on left side.</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3</a:t>
            </a:fld>
            <a:endParaRPr lang="en-US"/>
          </a:p>
        </p:txBody>
      </p:sp>
    </p:spTree>
    <p:extLst>
      <p:ext uri="{BB962C8B-B14F-4D97-AF65-F5344CB8AC3E}">
        <p14:creationId xmlns:p14="http://schemas.microsoft.com/office/powerpoint/2010/main" val="415320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3: Browse will open many options at the left from where you can choose specie” (</a:t>
            </a:r>
            <a:r>
              <a:rPr lang="en-US" baseline="0" dirty="0" err="1" smtClean="0"/>
              <a:t>e.g</a:t>
            </a:r>
            <a:r>
              <a:rPr lang="en-US" baseline="0" dirty="0" smtClean="0"/>
              <a:t>: human, Bacteria) as required. All the sequences available in this tool will appear and then you can use according to specific length, name or accession number as your choice.</a:t>
            </a:r>
            <a:br>
              <a:rPr lang="en-US" baseline="0" dirty="0" smtClean="0"/>
            </a:b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4</a:t>
            </a:fld>
            <a:endParaRPr lang="en-US"/>
          </a:p>
        </p:txBody>
      </p:sp>
    </p:spTree>
    <p:extLst>
      <p:ext uri="{BB962C8B-B14F-4D97-AF65-F5344CB8AC3E}">
        <p14:creationId xmlns:p14="http://schemas.microsoft.com/office/powerpoint/2010/main" val="23728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4: After choosing particular sequence and clicking the hyperlink. You will get to the page having its features and sequence available in several format. Scroll down for retrieving sequence.</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5</a:t>
            </a:fld>
            <a:endParaRPr lang="en-US"/>
          </a:p>
        </p:txBody>
      </p:sp>
    </p:spTree>
    <p:extLst>
      <p:ext uri="{BB962C8B-B14F-4D97-AF65-F5344CB8AC3E}">
        <p14:creationId xmlns:p14="http://schemas.microsoft.com/office/powerpoint/2010/main" val="329630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5: Hit</a:t>
            </a:r>
            <a:r>
              <a:rPr lang="en-US" baseline="0" dirty="0" smtClean="0"/>
              <a:t> the option for sequence, RNA” and copy the following sequence in FASTA FORMAT of your chosen nucleotide. </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6</a:t>
            </a:fld>
            <a:endParaRPr lang="en-US"/>
          </a:p>
        </p:txBody>
      </p:sp>
    </p:spTree>
    <p:extLst>
      <p:ext uri="{BB962C8B-B14F-4D97-AF65-F5344CB8AC3E}">
        <p14:creationId xmlns:p14="http://schemas.microsoft.com/office/powerpoint/2010/main" val="277648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Step:6</a:t>
            </a:r>
            <a:r>
              <a:rPr lang="en-US" baseline="0" dirty="0" smtClean="0"/>
              <a:t> Enter RNA fold” in your Google query bar and select the first link that appears.</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7</a:t>
            </a:fld>
            <a:endParaRPr lang="en-US"/>
          </a:p>
        </p:txBody>
      </p:sp>
    </p:spTree>
    <p:extLst>
      <p:ext uri="{BB962C8B-B14F-4D97-AF65-F5344CB8AC3E}">
        <p14:creationId xmlns:p14="http://schemas.microsoft.com/office/powerpoint/2010/main" val="375549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7:</a:t>
            </a:r>
            <a:r>
              <a:rPr lang="en-US" baseline="0" dirty="0" smtClean="0"/>
              <a:t> When RNA fold home page appears copy your sequence you retrieved before from RNA CENTRAL and paste in RNA fold bar or hit choose file if you have downloaded the sequence file in your system. </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8</a:t>
            </a:fld>
            <a:endParaRPr lang="en-US"/>
          </a:p>
        </p:txBody>
      </p:sp>
    </p:spTree>
    <p:extLst>
      <p:ext uri="{BB962C8B-B14F-4D97-AF65-F5344CB8AC3E}">
        <p14:creationId xmlns:p14="http://schemas.microsoft.com/office/powerpoint/2010/main" val="579855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8: Hit all output options and enter your in email address in the bar provided in order to get and save your output in system. Enter proceed</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9</a:t>
            </a:fld>
            <a:endParaRPr lang="en-US"/>
          </a:p>
        </p:txBody>
      </p:sp>
    </p:spTree>
    <p:extLst>
      <p:ext uri="{BB962C8B-B14F-4D97-AF65-F5344CB8AC3E}">
        <p14:creationId xmlns:p14="http://schemas.microsoft.com/office/powerpoint/2010/main" val="107922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9: When</a:t>
            </a:r>
            <a:r>
              <a:rPr lang="en-US" baseline="0" dirty="0" smtClean="0"/>
              <a:t> your results are processing, this screen having URL or hyperlink will appear you can open it in another tab to specifically see your result after its done.</a:t>
            </a:r>
            <a:endParaRPr lang="en-US" dirty="0"/>
          </a:p>
        </p:txBody>
      </p:sp>
      <p:sp>
        <p:nvSpPr>
          <p:cNvPr id="4" name="Slide Number Placeholder 3"/>
          <p:cNvSpPr>
            <a:spLocks noGrp="1"/>
          </p:cNvSpPr>
          <p:nvPr>
            <p:ph type="sldNum" sz="quarter" idx="10"/>
          </p:nvPr>
        </p:nvSpPr>
        <p:spPr/>
        <p:txBody>
          <a:bodyPr/>
          <a:lstStyle/>
          <a:p>
            <a:fld id="{32FE3EE3-92C5-404C-8775-90AF2CAF5B7B}" type="slidenum">
              <a:rPr lang="en-US" smtClean="0"/>
              <a:t>10</a:t>
            </a:fld>
            <a:endParaRPr lang="en-US"/>
          </a:p>
        </p:txBody>
      </p:sp>
    </p:spTree>
    <p:extLst>
      <p:ext uri="{BB962C8B-B14F-4D97-AF65-F5344CB8AC3E}">
        <p14:creationId xmlns:p14="http://schemas.microsoft.com/office/powerpoint/2010/main" val="423408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46D4E0-AAEC-435A-BA36-EFEB6AB7160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52309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6D4E0-AAEC-435A-BA36-EFEB6AB7160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286346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6D4E0-AAEC-435A-BA36-EFEB6AB7160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326571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46D4E0-AAEC-435A-BA36-EFEB6AB7160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201785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6D4E0-AAEC-435A-BA36-EFEB6AB7160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36807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46D4E0-AAEC-435A-BA36-EFEB6AB71605}"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235107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46D4E0-AAEC-435A-BA36-EFEB6AB71605}" type="datetimeFigureOut">
              <a:rPr lang="en-US" smtClean="0"/>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177870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46D4E0-AAEC-435A-BA36-EFEB6AB71605}" type="datetimeFigureOut">
              <a:rPr lang="en-US" smtClean="0"/>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414052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6D4E0-AAEC-435A-BA36-EFEB6AB71605}" type="datetimeFigureOut">
              <a:rPr lang="en-US" smtClean="0"/>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93855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6D4E0-AAEC-435A-BA36-EFEB6AB71605}"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423903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6D4E0-AAEC-435A-BA36-EFEB6AB71605}"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750B0-33CF-4E87-A312-07D1C5BA9F4B}" type="slidenum">
              <a:rPr lang="en-US" smtClean="0"/>
              <a:t>‹#›</a:t>
            </a:fld>
            <a:endParaRPr lang="en-US"/>
          </a:p>
        </p:txBody>
      </p:sp>
    </p:spTree>
    <p:extLst>
      <p:ext uri="{BB962C8B-B14F-4D97-AF65-F5344CB8AC3E}">
        <p14:creationId xmlns:p14="http://schemas.microsoft.com/office/powerpoint/2010/main" val="209750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6D4E0-AAEC-435A-BA36-EFEB6AB71605}" type="datetimeFigureOut">
              <a:rPr lang="en-US" smtClean="0"/>
              <a:t>5/20/2020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750B0-33CF-4E87-A312-07D1C5BA9F4B}" type="slidenum">
              <a:rPr lang="en-US" smtClean="0"/>
              <a:t>‹#›</a:t>
            </a:fld>
            <a:endParaRPr lang="en-US"/>
          </a:p>
        </p:txBody>
      </p:sp>
    </p:spTree>
    <p:extLst>
      <p:ext uri="{BB962C8B-B14F-4D97-AF65-F5344CB8AC3E}">
        <p14:creationId xmlns:p14="http://schemas.microsoft.com/office/powerpoint/2010/main" val="2779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accent1">
                    <a:lumMod val="75000"/>
                  </a:schemeClr>
                </a:solidFill>
                <a:latin typeface="Adobe Fan Heiti Std B" panose="020B0700000000000000" pitchFamily="34" charset="-128"/>
                <a:ea typeface="Adobe Fan Heiti Std B" panose="020B0700000000000000" pitchFamily="34" charset="-128"/>
              </a:rPr>
              <a:t>PREDICTING  ELEMENTS  OF  DNA/RNA  SECONDARY STRUCTURE  </a:t>
            </a:r>
            <a:endParaRPr lang="en-US" b="1" dirty="0">
              <a:solidFill>
                <a:schemeClr val="accent1">
                  <a:lumMod val="75000"/>
                </a:schemeClr>
              </a:solidFill>
              <a:latin typeface="Adobe Fan Heiti Std B" panose="020B0700000000000000" pitchFamily="34" charset="-128"/>
              <a:ea typeface="Adobe Fan Heiti Std B" panose="020B0700000000000000" pitchFamily="34" charset="-128"/>
            </a:endParaRPr>
          </a:p>
        </p:txBody>
      </p:sp>
      <p:sp>
        <p:nvSpPr>
          <p:cNvPr id="3" name="Subtitle 2"/>
          <p:cNvSpPr>
            <a:spLocks noGrp="1"/>
          </p:cNvSpPr>
          <p:nvPr>
            <p:ph type="subTitle" idx="1"/>
          </p:nvPr>
        </p:nvSpPr>
        <p:spPr/>
        <p:txBody>
          <a:bodyPr/>
          <a:lstStyle/>
          <a:p>
            <a:r>
              <a:rPr lang="en-US" b="1" dirty="0" smtClean="0">
                <a:solidFill>
                  <a:srgbClr val="FF0000"/>
                </a:solidFill>
              </a:rPr>
              <a:t>By: Dr. </a:t>
            </a:r>
            <a:r>
              <a:rPr lang="en-US" b="1" dirty="0" err="1" smtClean="0">
                <a:solidFill>
                  <a:srgbClr val="FF0000"/>
                </a:solidFill>
              </a:rPr>
              <a:t>Irfana</a:t>
            </a:r>
            <a:r>
              <a:rPr lang="en-US" b="1" dirty="0" smtClean="0">
                <a:solidFill>
                  <a:srgbClr val="FF0000"/>
                </a:solidFill>
              </a:rPr>
              <a:t> Iqbal</a:t>
            </a:r>
          </a:p>
          <a:p>
            <a:r>
              <a:rPr lang="en-US" b="1" dirty="0" smtClean="0">
                <a:solidFill>
                  <a:srgbClr val="FF0000"/>
                </a:solidFill>
              </a:rPr>
              <a:t>MSc II, 4</a:t>
            </a:r>
            <a:r>
              <a:rPr lang="en-US" b="1" baseline="30000" dirty="0" smtClean="0">
                <a:solidFill>
                  <a:srgbClr val="FF0000"/>
                </a:solidFill>
              </a:rPr>
              <a:t>th</a:t>
            </a:r>
            <a:r>
              <a:rPr lang="en-US" b="1" dirty="0" smtClean="0">
                <a:solidFill>
                  <a:srgbClr val="FF0000"/>
                </a:solidFill>
              </a:rPr>
              <a:t> Semester </a:t>
            </a:r>
          </a:p>
          <a:p>
            <a:r>
              <a:rPr lang="en-US" b="1" smtClean="0">
                <a:solidFill>
                  <a:srgbClr val="FF0000"/>
                </a:solidFill>
              </a:rPr>
              <a:t>Fundamentals </a:t>
            </a:r>
            <a:r>
              <a:rPr lang="en-US" b="1" dirty="0" smtClean="0">
                <a:solidFill>
                  <a:srgbClr val="FF0000"/>
                </a:solidFill>
              </a:rPr>
              <a:t>of Bioinformatics</a:t>
            </a:r>
            <a:endParaRPr lang="en-US" b="1" dirty="0">
              <a:solidFill>
                <a:srgbClr val="FF0000"/>
              </a:solidFill>
            </a:endParaRPr>
          </a:p>
        </p:txBody>
      </p:sp>
    </p:spTree>
    <p:extLst>
      <p:ext uri="{BB962C8B-B14F-4D97-AF65-F5344CB8AC3E}">
        <p14:creationId xmlns:p14="http://schemas.microsoft.com/office/powerpoint/2010/main" val="105003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39" t="19841" r="24674" b="18056"/>
          <a:stretch/>
        </p:blipFill>
        <p:spPr bwMode="auto">
          <a:xfrm>
            <a:off x="1524000" y="620486"/>
            <a:ext cx="9027886" cy="5410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9F2EC78-185A-48B5-BA95-0C32370D6ADF}" type="slidenum">
              <a:rPr lang="en-US" smtClean="0"/>
              <a:t>10</a:t>
            </a:fld>
            <a:endParaRPr lang="en-US"/>
          </a:p>
        </p:txBody>
      </p:sp>
      <p:cxnSp>
        <p:nvCxnSpPr>
          <p:cNvPr id="4" name="Straight Arrow Connector 3"/>
          <p:cNvCxnSpPr/>
          <p:nvPr/>
        </p:nvCxnSpPr>
        <p:spPr>
          <a:xfrm flipH="1" flipV="1">
            <a:off x="9296400" y="1981200"/>
            <a:ext cx="685800" cy="13443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420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194"/>
                                        </p:tgtEl>
                                        <p:attrNameLst>
                                          <p:attrName>r</p:attrName>
                                        </p:attrNameLst>
                                      </p:cBhvr>
                                    </p:animRot>
                                    <p:animRot by="-240000">
                                      <p:cBhvr>
                                        <p:cTn id="7" dur="200" fill="hold">
                                          <p:stCondLst>
                                            <p:cond delay="200"/>
                                          </p:stCondLst>
                                        </p:cTn>
                                        <p:tgtEl>
                                          <p:spTgt spid="8194"/>
                                        </p:tgtEl>
                                        <p:attrNameLst>
                                          <p:attrName>r</p:attrName>
                                        </p:attrNameLst>
                                      </p:cBhvr>
                                    </p:animRot>
                                    <p:animRot by="240000">
                                      <p:cBhvr>
                                        <p:cTn id="8" dur="200" fill="hold">
                                          <p:stCondLst>
                                            <p:cond delay="400"/>
                                          </p:stCondLst>
                                        </p:cTn>
                                        <p:tgtEl>
                                          <p:spTgt spid="8194"/>
                                        </p:tgtEl>
                                        <p:attrNameLst>
                                          <p:attrName>r</p:attrName>
                                        </p:attrNameLst>
                                      </p:cBhvr>
                                    </p:animRot>
                                    <p:animRot by="-240000">
                                      <p:cBhvr>
                                        <p:cTn id="9" dur="200" fill="hold">
                                          <p:stCondLst>
                                            <p:cond delay="600"/>
                                          </p:stCondLst>
                                        </p:cTn>
                                        <p:tgtEl>
                                          <p:spTgt spid="8194"/>
                                        </p:tgtEl>
                                        <p:attrNameLst>
                                          <p:attrName>r</p:attrName>
                                        </p:attrNameLst>
                                      </p:cBhvr>
                                    </p:animRot>
                                    <p:animRot by="120000">
                                      <p:cBhvr>
                                        <p:cTn id="10" dur="200" fill="hold">
                                          <p:stCondLst>
                                            <p:cond delay="800"/>
                                          </p:stCondLst>
                                        </p:cTn>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9" t="11309" r="24032" b="5456"/>
          <a:stretch/>
        </p:blipFill>
        <p:spPr bwMode="auto">
          <a:xfrm>
            <a:off x="2133601" y="152400"/>
            <a:ext cx="8077199" cy="6553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9F2EC78-185A-48B5-BA95-0C32370D6ADF}" type="slidenum">
              <a:rPr lang="en-US" smtClean="0"/>
              <a:t>11</a:t>
            </a:fld>
            <a:endParaRPr lang="en-US"/>
          </a:p>
        </p:txBody>
      </p:sp>
    </p:spTree>
    <p:extLst>
      <p:ext uri="{BB962C8B-B14F-4D97-AF65-F5344CB8AC3E}">
        <p14:creationId xmlns:p14="http://schemas.microsoft.com/office/powerpoint/2010/main" val="37520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42"/>
                                        </p:tgtEl>
                                      </p:cBhvr>
                                    </p:animEffect>
                                    <p:animScale>
                                      <p:cBhvr>
                                        <p:cTn id="7" dur="25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97" t="14484" r="7467" b="6399"/>
          <a:stretch/>
        </p:blipFill>
        <p:spPr bwMode="auto">
          <a:xfrm>
            <a:off x="1752601" y="645886"/>
            <a:ext cx="8713745" cy="5867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3" name="Straight Arrow Connector 2"/>
          <p:cNvCxnSpPr/>
          <p:nvPr/>
        </p:nvCxnSpPr>
        <p:spPr>
          <a:xfrm flipH="1">
            <a:off x="4572000" y="2796722"/>
            <a:ext cx="457200" cy="78286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 name="Explosion 1 3"/>
          <p:cNvSpPr/>
          <p:nvPr/>
        </p:nvSpPr>
        <p:spPr>
          <a:xfrm>
            <a:off x="3853543" y="1729922"/>
            <a:ext cx="2895600" cy="1066800"/>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6229 w 21600"/>
              <a:gd name="connsiteY22" fmla="*/ 1324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8178 w 21600"/>
              <a:gd name="connsiteY22" fmla="*/ 8377 h 21600"/>
              <a:gd name="connsiteX23" fmla="*/ 8352 w 21600"/>
              <a:gd name="connsiteY23" fmla="*/ 2295 h 21600"/>
              <a:gd name="connsiteX24" fmla="*/ 10800 w 21600"/>
              <a:gd name="connsiteY24" fmla="*/ 58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00" h="21600">
                <a:moveTo>
                  <a:pt x="10800" y="5800"/>
                </a:moveTo>
                <a:lnTo>
                  <a:pt x="14522" y="0"/>
                </a:lnTo>
                <a:cubicBezTo>
                  <a:pt x="14400" y="1775"/>
                  <a:pt x="14277" y="3550"/>
                  <a:pt x="14155" y="5325"/>
                </a:cubicBez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cubicBezTo>
                  <a:pt x="8228" y="19609"/>
                  <a:pt x="7972" y="17618"/>
                  <a:pt x="7715" y="15627"/>
                </a:cubicBezTo>
                <a:lnTo>
                  <a:pt x="4762" y="17617"/>
                </a:lnTo>
                <a:lnTo>
                  <a:pt x="5667" y="13937"/>
                </a:lnTo>
                <a:lnTo>
                  <a:pt x="135" y="14587"/>
                </a:lnTo>
                <a:lnTo>
                  <a:pt x="3722" y="11775"/>
                </a:lnTo>
                <a:lnTo>
                  <a:pt x="0" y="8615"/>
                </a:lnTo>
                <a:lnTo>
                  <a:pt x="4627" y="7617"/>
                </a:lnTo>
                <a:lnTo>
                  <a:pt x="370" y="2295"/>
                </a:lnTo>
                <a:lnTo>
                  <a:pt x="8178" y="8377"/>
                </a:lnTo>
                <a:lnTo>
                  <a:pt x="8352" y="2295"/>
                </a:lnTo>
                <a:lnTo>
                  <a:pt x="10800" y="5800"/>
                </a:ln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dirty="0"/>
              <a:t>          Dot= present here</a:t>
            </a:r>
          </a:p>
        </p:txBody>
      </p:sp>
      <p:sp>
        <p:nvSpPr>
          <p:cNvPr id="7" name="Slide Number Placeholder 6"/>
          <p:cNvSpPr>
            <a:spLocks noGrp="1"/>
          </p:cNvSpPr>
          <p:nvPr>
            <p:ph type="sldNum" sz="quarter" idx="12"/>
          </p:nvPr>
        </p:nvSpPr>
        <p:spPr/>
        <p:txBody>
          <a:bodyPr/>
          <a:lstStyle/>
          <a:p>
            <a:fld id="{69F2EC78-185A-48B5-BA95-0C32370D6ADF}" type="slidenum">
              <a:rPr lang="en-US" smtClean="0"/>
              <a:t>12</a:t>
            </a:fld>
            <a:endParaRPr lang="en-US"/>
          </a:p>
        </p:txBody>
      </p:sp>
    </p:spTree>
    <p:extLst>
      <p:ext uri="{BB962C8B-B14F-4D97-AF65-F5344CB8AC3E}">
        <p14:creationId xmlns:p14="http://schemas.microsoft.com/office/powerpoint/2010/main" val="300452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27" t="19470" r="29499" b="16445"/>
          <a:stretch/>
        </p:blipFill>
        <p:spPr bwMode="auto">
          <a:xfrm>
            <a:off x="1828800" y="152400"/>
            <a:ext cx="8610600" cy="6324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9F2EC78-185A-48B5-BA95-0C32370D6ADF}" type="slidenum">
              <a:rPr lang="en-US" smtClean="0"/>
              <a:t>13</a:t>
            </a:fld>
            <a:endParaRPr lang="en-US"/>
          </a:p>
        </p:txBody>
      </p:sp>
    </p:spTree>
    <p:extLst>
      <p:ext uri="{BB962C8B-B14F-4D97-AF65-F5344CB8AC3E}">
        <p14:creationId xmlns:p14="http://schemas.microsoft.com/office/powerpoint/2010/main" val="922278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52" t="16370" r="7052" b="9027"/>
          <a:stretch/>
        </p:blipFill>
        <p:spPr bwMode="auto">
          <a:xfrm>
            <a:off x="1981201" y="304800"/>
            <a:ext cx="8425543" cy="6324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Right Brace 2"/>
          <p:cNvSpPr/>
          <p:nvPr/>
        </p:nvSpPr>
        <p:spPr>
          <a:xfrm rot="5400000">
            <a:off x="5638801" y="2133600"/>
            <a:ext cx="1295399" cy="6934200"/>
          </a:xfrm>
          <a:prstGeom prst="rightBrace">
            <a:avLst>
              <a:gd name="adj1" fmla="val 8333"/>
              <a:gd name="adj2" fmla="val 5108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9F2EC78-185A-48B5-BA95-0C32370D6ADF}" type="slidenum">
              <a:rPr lang="en-US" smtClean="0"/>
              <a:t>14</a:t>
            </a:fld>
            <a:endParaRPr lang="en-US"/>
          </a:p>
        </p:txBody>
      </p:sp>
    </p:spTree>
    <p:extLst>
      <p:ext uri="{BB962C8B-B14F-4D97-AF65-F5344CB8AC3E}">
        <p14:creationId xmlns:p14="http://schemas.microsoft.com/office/powerpoint/2010/main" val="87315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F2EC78-185A-48B5-BA95-0C32370D6ADF}" type="slidenum">
              <a:rPr lang="en-US" smtClean="0"/>
              <a:t>15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257" y="914401"/>
            <a:ext cx="8305800" cy="48174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09150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 t="13294" r="48518" b="43353"/>
          <a:stretch/>
        </p:blipFill>
        <p:spPr bwMode="auto">
          <a:xfrm>
            <a:off x="2133600" y="228600"/>
            <a:ext cx="8077200" cy="6400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9F2EC78-185A-48B5-BA95-0C32370D6ADF}" type="slidenum">
              <a:rPr lang="en-US" smtClean="0"/>
              <a:t>2</a:t>
            </a:fld>
            <a:endParaRPr lang="en-US"/>
          </a:p>
        </p:txBody>
      </p:sp>
    </p:spTree>
    <p:extLst>
      <p:ext uri="{BB962C8B-B14F-4D97-AF65-F5344CB8AC3E}">
        <p14:creationId xmlns:p14="http://schemas.microsoft.com/office/powerpoint/2010/main" val="426953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2" t="11706" r="8471" b="5705"/>
          <a:stretch/>
        </p:blipFill>
        <p:spPr bwMode="auto">
          <a:xfrm>
            <a:off x="1752600" y="838201"/>
            <a:ext cx="8763000" cy="53048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5" name="Group 4"/>
          <p:cNvGrpSpPr/>
          <p:nvPr/>
        </p:nvGrpSpPr>
        <p:grpSpPr>
          <a:xfrm>
            <a:off x="2144486" y="2173515"/>
            <a:ext cx="3657600" cy="1317125"/>
            <a:chOff x="620486" y="2173514"/>
            <a:chExt cx="3657600" cy="1317125"/>
          </a:xfrm>
        </p:grpSpPr>
        <p:sp>
          <p:nvSpPr>
            <p:cNvPr id="2" name="Curved Up Arrow 1"/>
            <p:cNvSpPr/>
            <p:nvPr/>
          </p:nvSpPr>
          <p:spPr>
            <a:xfrm>
              <a:off x="620486" y="2209800"/>
              <a:ext cx="2819400" cy="1280839"/>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3" name="10-Point Star 2"/>
            <p:cNvSpPr/>
            <p:nvPr/>
          </p:nvSpPr>
          <p:spPr>
            <a:xfrm>
              <a:off x="3439886" y="2173514"/>
              <a:ext cx="838200" cy="442639"/>
            </a:xfrm>
            <a:prstGeom prst="star1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t>Hit</a:t>
              </a:r>
            </a:p>
          </p:txBody>
        </p:sp>
      </p:grpSp>
      <p:sp>
        <p:nvSpPr>
          <p:cNvPr id="4" name="Slide Number Placeholder 3"/>
          <p:cNvSpPr>
            <a:spLocks noGrp="1"/>
          </p:cNvSpPr>
          <p:nvPr>
            <p:ph type="sldNum" sz="quarter" idx="12"/>
          </p:nvPr>
        </p:nvSpPr>
        <p:spPr/>
        <p:txBody>
          <a:bodyPr/>
          <a:lstStyle/>
          <a:p>
            <a:fld id="{69F2EC78-185A-48B5-BA95-0C32370D6ADF}" type="slidenum">
              <a:rPr lang="en-US" smtClean="0"/>
              <a:t>3</a:t>
            </a:fld>
            <a:endParaRPr lang="en-US"/>
          </a:p>
        </p:txBody>
      </p:sp>
    </p:spTree>
    <p:extLst>
      <p:ext uri="{BB962C8B-B14F-4D97-AF65-F5344CB8AC3E}">
        <p14:creationId xmlns:p14="http://schemas.microsoft.com/office/powerpoint/2010/main" val="131909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3" t="12103" r="8136" b="5556"/>
          <a:stretch/>
        </p:blipFill>
        <p:spPr bwMode="auto">
          <a:xfrm>
            <a:off x="1752601" y="304800"/>
            <a:ext cx="8813256" cy="6248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9F2EC78-185A-48B5-BA95-0C32370D6ADF}" type="slidenum">
              <a:rPr lang="en-US" smtClean="0"/>
              <a:t>4</a:t>
            </a:fld>
            <a:endParaRPr lang="en-US"/>
          </a:p>
        </p:txBody>
      </p:sp>
    </p:spTree>
    <p:extLst>
      <p:ext uri="{BB962C8B-B14F-4D97-AF65-F5344CB8AC3E}">
        <p14:creationId xmlns:p14="http://schemas.microsoft.com/office/powerpoint/2010/main" val="144814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06" t="11507" r="4873" b="6448"/>
          <a:stretch/>
        </p:blipFill>
        <p:spPr bwMode="auto">
          <a:xfrm>
            <a:off x="1752601" y="304800"/>
            <a:ext cx="8804011" cy="62048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6248400" y="2590800"/>
            <a:ext cx="2819400" cy="1524000"/>
            <a:chOff x="4724400" y="2590800"/>
            <a:chExt cx="2819400" cy="1524000"/>
          </a:xfrm>
        </p:grpSpPr>
        <p:cxnSp>
          <p:nvCxnSpPr>
            <p:cNvPr id="3" name="Straight Arrow Connector 2"/>
            <p:cNvCxnSpPr/>
            <p:nvPr/>
          </p:nvCxnSpPr>
          <p:spPr>
            <a:xfrm flipV="1">
              <a:off x="6248400" y="3505200"/>
              <a:ext cx="1295400" cy="609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 name="Explosion 1 3"/>
            <p:cNvSpPr/>
            <p:nvPr/>
          </p:nvSpPr>
          <p:spPr>
            <a:xfrm>
              <a:off x="4724400" y="2590800"/>
              <a:ext cx="2751997" cy="1219200"/>
            </a:xfrm>
            <a:prstGeom prst="irregularSeal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     Download</a:t>
              </a:r>
            </a:p>
            <a:p>
              <a:pPr algn="ctr"/>
              <a:r>
                <a:rPr lang="en-US" b="1" dirty="0"/>
                <a:t>Save </a:t>
              </a:r>
            </a:p>
          </p:txBody>
        </p:sp>
        <p:sp>
          <p:nvSpPr>
            <p:cNvPr id="5" name="Right Arrow 4"/>
            <p:cNvSpPr/>
            <p:nvPr/>
          </p:nvSpPr>
          <p:spPr>
            <a:xfrm>
              <a:off x="5370287" y="3200400"/>
              <a:ext cx="381000" cy="97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69F2EC78-185A-48B5-BA95-0C32370D6ADF}" type="slidenum">
              <a:rPr lang="en-US" smtClean="0"/>
              <a:t>5</a:t>
            </a:fld>
            <a:endParaRPr lang="en-US"/>
          </a:p>
        </p:txBody>
      </p:sp>
    </p:spTree>
    <p:extLst>
      <p:ext uri="{BB962C8B-B14F-4D97-AF65-F5344CB8AC3E}">
        <p14:creationId xmlns:p14="http://schemas.microsoft.com/office/powerpoint/2010/main" val="28040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52" t="16965" r="8527" b="27678"/>
          <a:stretch/>
        </p:blipFill>
        <p:spPr bwMode="auto">
          <a:xfrm>
            <a:off x="1752601" y="914400"/>
            <a:ext cx="8795073" cy="5562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3" name="Elbow Connector 2"/>
          <p:cNvCxnSpPr/>
          <p:nvPr/>
        </p:nvCxnSpPr>
        <p:spPr>
          <a:xfrm>
            <a:off x="7162800" y="1143000"/>
            <a:ext cx="1905000" cy="228600"/>
          </a:xfrm>
          <a:prstGeom prst="bentConnector3">
            <a:avLst/>
          </a:prstGeom>
          <a:ln>
            <a:solidFill>
              <a:schemeClr val="accent2">
                <a:lumMod val="75000"/>
              </a:schemeClr>
            </a:solidFill>
            <a:tailEnd type="arrow"/>
          </a:ln>
        </p:spPr>
        <p:style>
          <a:lnRef idx="2">
            <a:schemeClr val="accent2"/>
          </a:lnRef>
          <a:fillRef idx="0">
            <a:schemeClr val="accent2"/>
          </a:fillRef>
          <a:effectRef idx="1">
            <a:schemeClr val="accent2"/>
          </a:effectRef>
          <a:fontRef idx="minor">
            <a:schemeClr val="tx1"/>
          </a:fontRef>
        </p:style>
      </p:cxnSp>
      <p:sp>
        <p:nvSpPr>
          <p:cNvPr id="9" name="Flowchart: Multidocument 8"/>
          <p:cNvSpPr/>
          <p:nvPr/>
        </p:nvSpPr>
        <p:spPr>
          <a:xfrm>
            <a:off x="4800600" y="1143000"/>
            <a:ext cx="2340136" cy="762000"/>
          </a:xfrm>
          <a:prstGeom prst="flowChartMultidocumen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solidFill>
                  <a:schemeClr val="tx1"/>
                </a:solidFill>
                <a:latin typeface="Aharoni" pitchFamily="2" charset="-79"/>
                <a:cs typeface="Aharoni" pitchFamily="2" charset="-79"/>
              </a:rPr>
              <a:t>Select and copy sequence</a:t>
            </a:r>
          </a:p>
        </p:txBody>
      </p:sp>
      <p:sp>
        <p:nvSpPr>
          <p:cNvPr id="10" name="Slide Number Placeholder 9"/>
          <p:cNvSpPr>
            <a:spLocks noGrp="1"/>
          </p:cNvSpPr>
          <p:nvPr>
            <p:ph type="sldNum" sz="quarter" idx="12"/>
          </p:nvPr>
        </p:nvSpPr>
        <p:spPr/>
        <p:txBody>
          <a:bodyPr/>
          <a:lstStyle/>
          <a:p>
            <a:fld id="{69F2EC78-185A-48B5-BA95-0C32370D6ADF}" type="slidenum">
              <a:rPr lang="en-US" smtClean="0"/>
              <a:t>6</a:t>
            </a:fld>
            <a:endParaRPr lang="en-US"/>
          </a:p>
        </p:txBody>
      </p:sp>
    </p:spTree>
    <p:extLst>
      <p:ext uri="{BB962C8B-B14F-4D97-AF65-F5344CB8AC3E}">
        <p14:creationId xmlns:p14="http://schemas.microsoft.com/office/powerpoint/2010/main" val="42717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492" r="37587" b="55258"/>
          <a:stretch/>
        </p:blipFill>
        <p:spPr bwMode="auto">
          <a:xfrm>
            <a:off x="2057401" y="609600"/>
            <a:ext cx="8120743" cy="5867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12"/>
          </p:nvPr>
        </p:nvSpPr>
        <p:spPr/>
        <p:txBody>
          <a:bodyPr/>
          <a:lstStyle/>
          <a:p>
            <a:fld id="{69F2EC78-185A-48B5-BA95-0C32370D6ADF}" type="slidenum">
              <a:rPr lang="en-US" smtClean="0"/>
              <a:t>7</a:t>
            </a:fld>
            <a:endParaRPr lang="en-US"/>
          </a:p>
        </p:txBody>
      </p:sp>
    </p:spTree>
    <p:extLst>
      <p:ext uri="{BB962C8B-B14F-4D97-AF65-F5344CB8AC3E}">
        <p14:creationId xmlns:p14="http://schemas.microsoft.com/office/powerpoint/2010/main" val="3801713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06" t="15574" r="2232" b="13678"/>
          <a:stretch/>
        </p:blipFill>
        <p:spPr bwMode="auto">
          <a:xfrm>
            <a:off x="1752600" y="152400"/>
            <a:ext cx="8458200" cy="6705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9F2EC78-185A-48B5-BA95-0C32370D6ADF}" type="slidenum">
              <a:rPr lang="en-US" smtClean="0"/>
              <a:t>8</a:t>
            </a:fld>
            <a:endParaRPr lang="en-US"/>
          </a:p>
        </p:txBody>
      </p:sp>
    </p:spTree>
    <p:extLst>
      <p:ext uri="{BB962C8B-B14F-4D97-AF65-F5344CB8AC3E}">
        <p14:creationId xmlns:p14="http://schemas.microsoft.com/office/powerpoint/2010/main" val="2315295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38" t="24008" r="6052" b="9920"/>
          <a:stretch/>
        </p:blipFill>
        <p:spPr bwMode="auto">
          <a:xfrm>
            <a:off x="1752601" y="228600"/>
            <a:ext cx="8686799" cy="66294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6019800" y="1447799"/>
            <a:ext cx="2899232" cy="5181602"/>
            <a:chOff x="4495800" y="1447799"/>
            <a:chExt cx="2899232" cy="5181602"/>
          </a:xfrm>
        </p:grpSpPr>
        <p:cxnSp>
          <p:nvCxnSpPr>
            <p:cNvPr id="3" name="Straight Arrow Connector 2"/>
            <p:cNvCxnSpPr/>
            <p:nvPr/>
          </p:nvCxnSpPr>
          <p:spPr>
            <a:xfrm rot="16200000">
              <a:off x="4571999" y="1371600"/>
              <a:ext cx="609601"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Right Bracket 3"/>
            <p:cNvSpPr/>
            <p:nvPr/>
          </p:nvSpPr>
          <p:spPr>
            <a:xfrm>
              <a:off x="5257800" y="4572000"/>
              <a:ext cx="381000" cy="1600200"/>
            </a:xfrm>
            <a:prstGeom prst="righ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6" name="Straight Arrow Connector 5"/>
            <p:cNvCxnSpPr/>
            <p:nvPr/>
          </p:nvCxnSpPr>
          <p:spPr>
            <a:xfrm flipH="1" flipV="1">
              <a:off x="5642429" y="5372099"/>
              <a:ext cx="1066802"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6328230" y="6629400"/>
              <a:ext cx="1066802"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7" name="Slide Number Placeholder 6"/>
          <p:cNvSpPr>
            <a:spLocks noGrp="1"/>
          </p:cNvSpPr>
          <p:nvPr>
            <p:ph type="sldNum" sz="quarter" idx="12"/>
          </p:nvPr>
        </p:nvSpPr>
        <p:spPr/>
        <p:txBody>
          <a:bodyPr/>
          <a:lstStyle/>
          <a:p>
            <a:fld id="{69F2EC78-185A-48B5-BA95-0C32370D6ADF}" type="slidenum">
              <a:rPr lang="en-US" smtClean="0"/>
              <a:t>9</a:t>
            </a:fld>
            <a:endParaRPr lang="en-US"/>
          </a:p>
        </p:txBody>
      </p:sp>
    </p:spTree>
    <p:extLst>
      <p:ext uri="{BB962C8B-B14F-4D97-AF65-F5344CB8AC3E}">
        <p14:creationId xmlns:p14="http://schemas.microsoft.com/office/powerpoint/2010/main" val="85524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479</Words>
  <Application>Microsoft Office PowerPoint</Application>
  <PresentationFormat>Widescreen</PresentationFormat>
  <Paragraphs>51</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Adobe Fan Heiti Std B</vt:lpstr>
      <vt:lpstr>Aharoni</vt:lpstr>
      <vt:lpstr>Arial</vt:lpstr>
      <vt:lpstr>Calibri</vt:lpstr>
      <vt:lpstr>Calibri Light</vt:lpstr>
      <vt:lpstr>Office Theme</vt:lpstr>
      <vt:lpstr>PREDICTING  ELEMENTS  OF  DNA/RNA  SECONDARY STRUCTURE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PREDICTING  ELEMENTS  OF  DNA/RNA  SECONDARY STRUCTURE  </dc:title>
  <dc:creator>PC</dc:creator>
  <cp:lastModifiedBy>PC</cp:lastModifiedBy>
  <cp:revision>2</cp:revision>
  <dcterms:created xsi:type="dcterms:W3CDTF">2020-05-19T22:36:23Z</dcterms:created>
  <dcterms:modified xsi:type="dcterms:W3CDTF">2020-05-19T23:27:24Z</dcterms:modified>
</cp:coreProperties>
</file>