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8"/>
  </p:notesMasterIdLst>
  <p:sldIdLst>
    <p:sldId id="256" r:id="rId2"/>
    <p:sldId id="257" r:id="rId3"/>
    <p:sldId id="314" r:id="rId4"/>
    <p:sldId id="315" r:id="rId5"/>
    <p:sldId id="316" r:id="rId6"/>
    <p:sldId id="318" r:id="rId7"/>
    <p:sldId id="319" r:id="rId8"/>
    <p:sldId id="327" r:id="rId9"/>
    <p:sldId id="328" r:id="rId10"/>
    <p:sldId id="329" r:id="rId11"/>
    <p:sldId id="324" r:id="rId12"/>
    <p:sldId id="331" r:id="rId13"/>
    <p:sldId id="334" r:id="rId14"/>
    <p:sldId id="335" r:id="rId15"/>
    <p:sldId id="332" r:id="rId16"/>
    <p:sldId id="333" r:id="rId17"/>
    <p:sldId id="336" r:id="rId18"/>
    <p:sldId id="259" r:id="rId19"/>
    <p:sldId id="260" r:id="rId20"/>
    <p:sldId id="261" r:id="rId21"/>
    <p:sldId id="262" r:id="rId22"/>
    <p:sldId id="266" r:id="rId23"/>
    <p:sldId id="267" r:id="rId24"/>
    <p:sldId id="268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337" r:id="rId35"/>
    <p:sldId id="338" r:id="rId36"/>
    <p:sldId id="340" r:id="rId37"/>
    <p:sldId id="341" r:id="rId38"/>
    <p:sldId id="281" r:id="rId39"/>
    <p:sldId id="282" r:id="rId40"/>
    <p:sldId id="283" r:id="rId41"/>
    <p:sldId id="284" r:id="rId42"/>
    <p:sldId id="285" r:id="rId43"/>
    <p:sldId id="286" r:id="rId44"/>
    <p:sldId id="291" r:id="rId45"/>
    <p:sldId id="293" r:id="rId46"/>
    <p:sldId id="296" r:id="rId47"/>
    <p:sldId id="297" r:id="rId48"/>
    <p:sldId id="298" r:id="rId49"/>
    <p:sldId id="302" r:id="rId50"/>
    <p:sldId id="303" r:id="rId51"/>
    <p:sldId id="307" r:id="rId52"/>
    <p:sldId id="308" r:id="rId53"/>
    <p:sldId id="309" r:id="rId54"/>
    <p:sldId id="310" r:id="rId55"/>
    <p:sldId id="311" r:id="rId56"/>
    <p:sldId id="313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8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01109-621B-4107-BD0F-6DC0199BF36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2E8AB-57AA-4B64-A053-598904168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8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9D1A99-8B5F-493A-8B75-BA3F15CB2A4F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272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802A52A-32C0-4C97-90AD-5F3FAEE1FBA4}" type="slidenum">
              <a:rPr lang="es-PA" sz="1200">
                <a:latin typeface="Calibri" charset="0"/>
              </a:rPr>
              <a:pPr eaLnBrk="1" hangingPunct="1"/>
              <a:t>36</a:t>
            </a:fld>
            <a:endParaRPr lang="es-PA" sz="1200">
              <a:latin typeface="Calibri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P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1D49CF-A35D-4A72-A11C-90E9C2B70B75}" type="slidenum">
              <a:rPr lang="es-PA" sz="1200">
                <a:latin typeface="Calibri" charset="0"/>
              </a:rPr>
              <a:pPr eaLnBrk="1" hangingPunct="1"/>
              <a:t>37</a:t>
            </a:fld>
            <a:endParaRPr lang="es-PA" sz="1200">
              <a:latin typeface="Calibri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P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5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247A12-D886-4542-AEA5-4C28335FB021}" type="slidenum">
              <a:rPr lang="en-I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I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5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247A12-D886-4542-AEA5-4C28335FB021}" type="slidenum">
              <a:rPr lang="en-I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I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CD31-045F-4A9D-9CA0-8BAA5BB4DC1B}" type="datetime1">
              <a:rPr lang="en-US" smtClean="0"/>
              <a:t>9/10/2018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9B9C-73AE-498E-86F4-0428F241480A}" type="datetime1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8720-4E6D-424B-B4AB-7EEB93A60319}" type="datetime1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EED87-3190-4A86-9BB7-18406D063002}" type="datetime1">
              <a:rPr lang="en-US" smtClean="0"/>
              <a:t>9/10/2018</a:t>
            </a:fld>
            <a:endParaRPr lang="es-ES_tradnl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STAGES OF RESEARCH</a:t>
            </a:r>
            <a:endParaRPr lang="es-ES_tradnl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D8B45-2D92-4683-9A5D-2B11C5FF88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5DF0-4CFB-45F9-BC9A-ACDA13B9B668}" type="datetime1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BCA-377D-4C6F-984A-1BDC7F7D7218}" type="datetime1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986F-F913-40D8-8EEB-B406FC3DE12C}" type="datetime1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926E-EB0F-4226-8A1C-8A4555D31ED0}" type="datetime1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E5F2-831C-40C8-9678-A21697A08545}" type="datetime1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0CBB-F7BA-4A0E-81F4-8F4AB6E53CB6}" type="datetime1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16AD-FB23-4F9B-9FBE-ED0FCC5AEDE5}" type="datetime1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A6D6-3049-425A-A37A-0C0B892580B2}" type="datetime1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E55CAB4-799F-4939-8972-BCA9AE2CBCB2}" type="datetime1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910092-EBAE-45B3-9938-6271640A8D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ransition spd="slow">
    <p:cover/>
  </p:transition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5486400" cy="21336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latin typeface="+mn-lt"/>
                <a:cs typeface="Aharoni" pitchFamily="2" charset="-79"/>
              </a:rPr>
              <a:t/>
            </a:r>
            <a:br>
              <a:rPr lang="en-US" sz="4400" b="1" dirty="0" smtClean="0">
                <a:latin typeface="+mn-lt"/>
                <a:cs typeface="Aharoni" pitchFamily="2" charset="-79"/>
              </a:rPr>
            </a:br>
            <a:r>
              <a:rPr lang="en-US" sz="4400" b="1" dirty="0">
                <a:latin typeface="+mn-lt"/>
                <a:cs typeface="Aharoni" pitchFamily="2" charset="-79"/>
              </a:rPr>
              <a:t/>
            </a:r>
            <a:br>
              <a:rPr lang="en-US" sz="4400" b="1" dirty="0">
                <a:latin typeface="+mn-lt"/>
                <a:cs typeface="Aharoni" pitchFamily="2" charset="-79"/>
              </a:rPr>
            </a:br>
            <a:r>
              <a:rPr lang="en-US" sz="4400" b="1" dirty="0" smtClean="0">
                <a:latin typeface="+mn-lt"/>
                <a:cs typeface="Aharoni" pitchFamily="2" charset="-79"/>
              </a:rPr>
              <a:t/>
            </a:r>
            <a:br>
              <a:rPr lang="en-US" sz="4400" b="1" dirty="0" smtClean="0">
                <a:latin typeface="+mn-lt"/>
                <a:cs typeface="Aharoni" pitchFamily="2" charset="-79"/>
              </a:rPr>
            </a:br>
            <a:r>
              <a:rPr lang="en-US" sz="4400" b="1" dirty="0">
                <a:latin typeface="+mn-lt"/>
                <a:cs typeface="Aharoni" pitchFamily="2" charset="-79"/>
              </a:rPr>
              <a:t/>
            </a:r>
            <a:br>
              <a:rPr lang="en-US" sz="4400" b="1" dirty="0">
                <a:latin typeface="+mn-lt"/>
                <a:cs typeface="Aharoni" pitchFamily="2" charset="-79"/>
              </a:rPr>
            </a:br>
            <a:r>
              <a:rPr lang="en-US" sz="4400" b="1" dirty="0" smtClean="0">
                <a:latin typeface="+mn-lt"/>
                <a:cs typeface="Aharoni" pitchFamily="2" charset="-79"/>
              </a:rPr>
              <a:t/>
            </a:r>
            <a:br>
              <a:rPr lang="en-US" sz="4400" b="1" dirty="0" smtClean="0">
                <a:latin typeface="+mn-lt"/>
                <a:cs typeface="Aharoni" pitchFamily="2" charset="-79"/>
              </a:rPr>
            </a:br>
            <a:r>
              <a:rPr lang="en-US" sz="4400" b="1" dirty="0">
                <a:latin typeface="+mn-lt"/>
                <a:cs typeface="Aharoni" pitchFamily="2" charset="-79"/>
              </a:rPr>
              <a:t/>
            </a:r>
            <a:br>
              <a:rPr lang="en-US" sz="4400" b="1" dirty="0">
                <a:latin typeface="+mn-lt"/>
                <a:cs typeface="Aharoni" pitchFamily="2" charset="-79"/>
              </a:rPr>
            </a:br>
            <a:r>
              <a:rPr lang="en-US" sz="4400" b="1" dirty="0" smtClean="0">
                <a:latin typeface="+mn-lt"/>
                <a:cs typeface="Aharoni" pitchFamily="2" charset="-79"/>
              </a:rPr>
              <a:t/>
            </a:r>
            <a:br>
              <a:rPr lang="en-US" sz="4400" b="1" dirty="0" smtClean="0">
                <a:latin typeface="+mn-lt"/>
                <a:cs typeface="Aharoni" pitchFamily="2" charset="-79"/>
              </a:rPr>
            </a:br>
            <a:r>
              <a:rPr lang="en-US" sz="4400" b="1" dirty="0">
                <a:latin typeface="+mn-lt"/>
                <a:cs typeface="Aharoni" pitchFamily="2" charset="-79"/>
              </a:rPr>
              <a:t/>
            </a:r>
            <a:br>
              <a:rPr lang="en-US" sz="4400" b="1" dirty="0">
                <a:latin typeface="+mn-lt"/>
                <a:cs typeface="Aharoni" pitchFamily="2" charset="-79"/>
              </a:rPr>
            </a:br>
            <a:r>
              <a:rPr lang="en-US" sz="4400" b="1" dirty="0" smtClean="0">
                <a:latin typeface="+mn-lt"/>
                <a:cs typeface="Aharoni" pitchFamily="2" charset="-79"/>
              </a:rPr>
              <a:t/>
            </a:r>
            <a:br>
              <a:rPr lang="en-US" sz="4400" b="1" dirty="0" smtClean="0">
                <a:latin typeface="+mn-lt"/>
                <a:cs typeface="Aharoni" pitchFamily="2" charset="-79"/>
              </a:rPr>
            </a:br>
            <a:r>
              <a:rPr lang="en-US" sz="4400" b="1" dirty="0">
                <a:latin typeface="+mn-lt"/>
                <a:cs typeface="Aharoni" pitchFamily="2" charset="-79"/>
              </a:rPr>
              <a:t/>
            </a:r>
            <a:br>
              <a:rPr lang="en-US" sz="4400" b="1" dirty="0">
                <a:latin typeface="+mn-lt"/>
                <a:cs typeface="Aharoni" pitchFamily="2" charset="-79"/>
              </a:rPr>
            </a:br>
            <a:r>
              <a:rPr lang="en-US" sz="6700" b="1" dirty="0" smtClean="0">
                <a:latin typeface="Baskerville Old Face" pitchFamily="18" charset="0"/>
                <a:cs typeface="Aharoni" pitchFamily="2" charset="-79"/>
              </a:rPr>
              <a:t>Lecture 02</a:t>
            </a:r>
            <a:r>
              <a:rPr lang="en-US" sz="5400" b="1" dirty="0" smtClean="0">
                <a:latin typeface="+mn-lt"/>
                <a:cs typeface="Aharoni" pitchFamily="2" charset="-79"/>
              </a:rPr>
              <a:t/>
            </a:r>
            <a:br>
              <a:rPr lang="en-US" sz="5400" b="1" dirty="0" smtClean="0">
                <a:latin typeface="+mn-lt"/>
                <a:cs typeface="Aharoni" pitchFamily="2" charset="-79"/>
              </a:rPr>
            </a:br>
            <a:r>
              <a:rPr lang="en-US" sz="6700" b="1" dirty="0" smtClean="0">
                <a:latin typeface="Baskerville Old Face" pitchFamily="18" charset="0"/>
                <a:cs typeface="Aharoni" pitchFamily="2" charset="-79"/>
              </a:rPr>
              <a:t>STAGES OF RESEARCH</a:t>
            </a:r>
            <a:endParaRPr lang="en-US" sz="6700" b="1" dirty="0">
              <a:latin typeface="Baskerville Old Face" pitchFamily="18" charset="0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85800"/>
            <a:ext cx="33528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D2C7-D6BE-41A9-AB2C-A0A6FED7AA47}" type="datetime1">
              <a:rPr lang="en-US" smtClean="0"/>
              <a:t>9/10/2018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876800"/>
            <a:ext cx="32004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386367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Experimental studies versus Intervention studies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Experimental studies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special type of cohort or other studies in which all conditions are determined by investigator, like during follow up management of disease, treatment etc.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Intervention studies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the epidemiological experiments that are designed to test cause-effect hypothesis, for example effect of fluorinated water on dental problems in children.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2477-8126-4CCF-A8B5-4CC8F2FBCD0E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984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37160" y="762000"/>
            <a:ext cx="8763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en-US" b="1" dirty="0">
                <a:cs typeface="Times New Roman" pitchFamily="18" charset="0"/>
              </a:rPr>
              <a:t>STEP </a:t>
            </a:r>
            <a:r>
              <a:rPr lang="en-US" b="1" dirty="0" smtClean="0">
                <a:cs typeface="Times New Roman" pitchFamily="18" charset="0"/>
              </a:rPr>
              <a:t>2: Hypothesis</a:t>
            </a:r>
            <a:endParaRPr lang="en-US" b="1" dirty="0">
              <a:cs typeface="Times New Roman" pitchFamily="18" charset="0"/>
            </a:endParaRP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Once</a:t>
            </a:r>
            <a:r>
              <a:rPr lang="en-US" dirty="0"/>
              <a:t> a problem or question has </a:t>
            </a:r>
            <a:r>
              <a:rPr lang="en-US" dirty="0" smtClean="0"/>
              <a:t>been stated</a:t>
            </a:r>
            <a:r>
              <a:rPr lang="en-US" dirty="0"/>
              <a:t> a hypothesis must be created. </a:t>
            </a:r>
            <a:endParaRPr lang="en-US" dirty="0" smtClean="0"/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Hypothesis is a possible solution to a question or problem based on observation and measurement.</a:t>
            </a:r>
          </a:p>
          <a:p>
            <a:pPr marL="0" indent="0"/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cs typeface="Times New Roman" pitchFamily="18" charset="0"/>
              </a:rPr>
              <a:t>STEP </a:t>
            </a:r>
            <a:r>
              <a:rPr lang="en-US" b="1" dirty="0">
                <a:cs typeface="Times New Roman" pitchFamily="18" charset="0"/>
              </a:rPr>
              <a:t>3: Test the Hypothesis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cs typeface="Times New Roman" pitchFamily="18" charset="0"/>
              </a:rPr>
              <a:t>Once a hypothesis has been proposed it  must be tested to see if it is valid. A  hypothesis is tested through controlled  experimentation.</a:t>
            </a:r>
          </a:p>
          <a:p>
            <a:pPr marL="0" indent="0"/>
            <a:endParaRPr lang="en-US" dirty="0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426450" y="6248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6A1F454F-A712-4D39-9FE1-CD147DDBEBC7}" type="slidenum">
              <a:rPr lang="en-US"/>
              <a:pPr algn="ctr"/>
              <a:t>11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0C983-8742-401B-AC4E-1E9C107B6DB1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854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STEP 4: Design 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experiment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Formally test the identified hypotheses in a research study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study should follow a specific plan or protocol 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designs direct how the investigation is conducted and allows for the translation of a conceptual hypothesis into an operational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one.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includes the hypothesis, population under study, sample, area of study, variables, grouping of population and sample, sub-grouping if required, comparisons required, statistical tests to be applied.</a:t>
            </a:r>
          </a:p>
          <a:p>
            <a:pPr lvl="1">
              <a:buFontTx/>
              <a:buChar char="•"/>
            </a:pP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E071-035F-46E9-A6EC-0EA87137049E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976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58674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Variables are classified based upon their relationship with each other.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Independent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variable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variable that is  purposely changed in the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experiment.</a:t>
            </a:r>
          </a:p>
          <a:p>
            <a:pPr marL="457200" indent="-457200">
              <a:lnSpc>
                <a:spcPct val="150000"/>
              </a:lnSpc>
              <a:buAutoNum type="alphaLcParenR" startAt="2"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that changes due to the value of the independent variable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Sometimes also called a predictor variable.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E1D-46AA-4F7E-815B-D03A4601F329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567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Confounding Factors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variables which are not the part of experiment but can affect the relationship between any experimental variables. For instance, if we are relating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weight gain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then exercise and diet will be confounding factors. Here weight gain will be dependent and age will be independent variable.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example, prevalence of a disease in different age groups; in this study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independent variable and </a:t>
            </a:r>
            <a:r>
              <a:rPr lang="en-US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prevalence of disease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dependent variable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Experiment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must be repeated more than once to make sure that the results are valid. 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3D06-2C54-4C5C-A502-4A6F48E4D00A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182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1371600"/>
          </a:xfrm>
        </p:spPr>
        <p:txBody>
          <a:bodyPr/>
          <a:lstStyle/>
          <a:p>
            <a:pPr algn="r"/>
            <a:r>
              <a:rPr lang="en-US" b="1" dirty="0" smtClean="0"/>
              <a:t>STEP 5: Collect  Data In Experiment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Results of the experiment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May be quantitative (numbers) or qualitative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Must be organized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 be organized into charts, tables, or graphs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10F-50FB-4290-A757-01F69A1ADA14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692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47800"/>
          </a:xfrm>
        </p:spPr>
        <p:txBody>
          <a:bodyPr/>
          <a:lstStyle/>
          <a:p>
            <a:r>
              <a:rPr lang="en-US" sz="4800" b="1" dirty="0" smtClean="0"/>
              <a:t>STEP 6-7: State</a:t>
            </a:r>
            <a:r>
              <a:rPr lang="en-US" sz="4800" b="1" dirty="0"/>
              <a:t> a 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382000" cy="40687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 hypothesis must be denied or  supported through data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crea-ted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during the  experiment. 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writing the conclusion the hypothesis must be stated.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the data that denies or supports the  hypothesis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607D-256E-4A15-AF8A-336A6FB15BAC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799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  <a:latin typeface="Aldhabi" pitchFamily="2" charset="-78"/>
                <a:cs typeface="Aldhabi" pitchFamily="2" charset="-78"/>
              </a:rPr>
              <a:t>STAGES OF RESEARCH</a:t>
            </a:r>
            <a:endParaRPr lang="en-US" sz="8800" b="1" dirty="0">
              <a:solidFill>
                <a:schemeClr val="accent1">
                  <a:lumMod val="75000"/>
                </a:schemeClr>
              </a:solidFill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DCD6-543B-4E69-BDE7-DDD307C9AABE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780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 bwMode="auto">
          <a:xfrm rot="5400000">
            <a:off x="1524000" y="3124200"/>
            <a:ext cx="2438400" cy="914400"/>
          </a:xfrm>
          <a:prstGeom prst="homePlate">
            <a:avLst/>
          </a:prstGeom>
          <a:solidFill>
            <a:srgbClr val="EF8BF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Define</a:t>
            </a:r>
          </a:p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Research Problem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6" name="Chevron 5"/>
          <p:cNvSpPr/>
          <p:nvPr/>
        </p:nvSpPr>
        <p:spPr bwMode="auto">
          <a:xfrm>
            <a:off x="2286000" y="4343400"/>
            <a:ext cx="3048000" cy="941832"/>
          </a:xfrm>
          <a:prstGeom prst="chevron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Review of Literature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7" name="Chevron 6"/>
          <p:cNvSpPr/>
          <p:nvPr/>
        </p:nvSpPr>
        <p:spPr bwMode="auto">
          <a:xfrm>
            <a:off x="4953000" y="4343400"/>
            <a:ext cx="3124200" cy="941832"/>
          </a:xfrm>
          <a:prstGeom prst="chevron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Methodology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8" name="Chevron 7"/>
          <p:cNvSpPr/>
          <p:nvPr/>
        </p:nvSpPr>
        <p:spPr bwMode="auto">
          <a:xfrm rot="16200000">
            <a:off x="6919768" y="3595832"/>
            <a:ext cx="2342297" cy="941832"/>
          </a:xfrm>
          <a:prstGeom prst="chevr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Data Collection for Pretest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9" name="Chevron 8"/>
          <p:cNvSpPr/>
          <p:nvPr/>
        </p:nvSpPr>
        <p:spPr bwMode="auto">
          <a:xfrm rot="16200000">
            <a:off x="6757418" y="1548384"/>
            <a:ext cx="2666999" cy="941832"/>
          </a:xfrm>
          <a:prstGeom prst="chevr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Execution</a:t>
            </a:r>
          </a:p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Data Collection 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1" name="Chevron 10"/>
          <p:cNvSpPr/>
          <p:nvPr/>
        </p:nvSpPr>
        <p:spPr bwMode="auto">
          <a:xfrm rot="10800000">
            <a:off x="5486400" y="685800"/>
            <a:ext cx="2644157" cy="941832"/>
          </a:xfrm>
          <a:prstGeom prst="chevron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defRPr/>
            </a:pP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2" name="Chevron 11"/>
          <p:cNvSpPr/>
          <p:nvPr/>
        </p:nvSpPr>
        <p:spPr bwMode="auto">
          <a:xfrm rot="10800000">
            <a:off x="3200400" y="685800"/>
            <a:ext cx="2644157" cy="941832"/>
          </a:xfrm>
          <a:prstGeom prst="chevron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defRPr/>
            </a:pP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57913" y="990600"/>
            <a:ext cx="11350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Analysis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0" y="990600"/>
            <a:ext cx="13382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Inferences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5400000">
            <a:off x="8151812" y="2624138"/>
            <a:ext cx="12874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Execution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1752600"/>
            <a:ext cx="476418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Steps in Research</a:t>
            </a:r>
            <a:endParaRPr lang="en-IN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71938" y="0"/>
            <a:ext cx="27622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Process of Concluding 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9" name="Chevron 18"/>
          <p:cNvSpPr/>
          <p:nvPr/>
        </p:nvSpPr>
        <p:spPr bwMode="auto">
          <a:xfrm rot="10800000">
            <a:off x="914400" y="685800"/>
            <a:ext cx="2644157" cy="941832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defRPr/>
            </a:pP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2113" y="990600"/>
            <a:ext cx="13398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Reporting 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8200" y="5410200"/>
            <a:ext cx="11588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Planning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928813" y="28194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IN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162800" y="2286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  <a:endParaRPr lang="en-IN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610600" y="1447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  <a:endParaRPr lang="en-IN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610600" y="4572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  <a:endParaRPr lang="en-IN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324600" y="528637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  <a:endParaRPr lang="en-IN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048000" y="521493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IN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752600" y="3159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  <a:endParaRPr lang="en-IN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886200" y="2286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  <a:endParaRPr lang="en-IN"/>
          </a:p>
        </p:txBody>
      </p:sp>
      <p:sp>
        <p:nvSpPr>
          <p:cNvPr id="30" name="Left Arrow 29"/>
          <p:cNvSpPr/>
          <p:nvPr/>
        </p:nvSpPr>
        <p:spPr>
          <a:xfrm>
            <a:off x="1500188" y="142875"/>
            <a:ext cx="2549525" cy="1428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31" name="Left Arrow 30"/>
          <p:cNvSpPr/>
          <p:nvPr/>
        </p:nvSpPr>
        <p:spPr>
          <a:xfrm>
            <a:off x="2143125" y="5572125"/>
            <a:ext cx="2549525" cy="1428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32" name="Right Arrow 31"/>
          <p:cNvSpPr/>
          <p:nvPr/>
        </p:nvSpPr>
        <p:spPr>
          <a:xfrm>
            <a:off x="6786563" y="142875"/>
            <a:ext cx="135731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33" name="Right Arrow 32"/>
          <p:cNvSpPr/>
          <p:nvPr/>
        </p:nvSpPr>
        <p:spPr>
          <a:xfrm>
            <a:off x="5786438" y="5643563"/>
            <a:ext cx="1714500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34" name="Up Arrow 33"/>
          <p:cNvSpPr/>
          <p:nvPr/>
        </p:nvSpPr>
        <p:spPr>
          <a:xfrm>
            <a:off x="8715375" y="1785938"/>
            <a:ext cx="46038" cy="3571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35" name="Down Arrow 34"/>
          <p:cNvSpPr/>
          <p:nvPr/>
        </p:nvSpPr>
        <p:spPr>
          <a:xfrm>
            <a:off x="8786813" y="3500438"/>
            <a:ext cx="46037" cy="10715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495E-3ED6-4275-AF1A-84657B972166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735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  <p:bldP spid="21" grpId="0"/>
      <p:bldP spid="22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2" name="Rectangle 4"/>
          <p:cNvSpPr>
            <a:spLocks noGrp="1" noChangeArrowheads="1"/>
          </p:cNvSpPr>
          <p:nvPr/>
        </p:nvSpPr>
        <p:spPr bwMode="auto">
          <a:xfrm>
            <a:off x="457200" y="1876425"/>
            <a:ext cx="8382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DEFINITION </a:t>
            </a:r>
          </a:p>
          <a:p>
            <a:pPr algn="ctr">
              <a:defRPr/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OF THE </a:t>
            </a:r>
          </a:p>
          <a:p>
            <a:pPr algn="ctr">
              <a:defRPr/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RESEARCH PROBLEM</a:t>
            </a:r>
          </a:p>
        </p:txBody>
      </p:sp>
      <p:sp>
        <p:nvSpPr>
          <p:cNvPr id="39939" name="Oval 5"/>
          <p:cNvSpPr>
            <a:spLocks noChangeArrowheads="1"/>
          </p:cNvSpPr>
          <p:nvPr/>
        </p:nvSpPr>
        <p:spPr bwMode="auto">
          <a:xfrm>
            <a:off x="3733800" y="685800"/>
            <a:ext cx="1600200" cy="609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rgbClr val="57232F"/>
                </a:solidFill>
                <a:latin typeface="Arial" charset="0"/>
                <a:cs typeface="Arial" charset="0"/>
              </a:rPr>
              <a:t>STEP-1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E53F-A866-44A1-A5F7-C64505EDE2F7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307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8229600" cy="830997"/>
          </a:xfrm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Definition of Research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>
          <a:xfrm>
            <a:off x="152400" y="228600"/>
            <a:ext cx="8786813" cy="6019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endParaRPr lang="en-US" sz="36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36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36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	“Research is a </a:t>
            </a:r>
          </a:p>
          <a:p>
            <a:pPr>
              <a:buFont typeface="Wingdings 3" pitchFamily="18" charset="2"/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			systematized effort </a:t>
            </a:r>
          </a:p>
          <a:p>
            <a:pPr>
              <a:buFont typeface="Wingdings 3" pitchFamily="18" charset="2"/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					to gain new knowledge”.  </a:t>
            </a:r>
          </a:p>
          <a:p>
            <a:pPr marL="0" indent="0">
              <a:buNone/>
            </a:pPr>
            <a:r>
              <a:rPr lang="en-US" sz="1600" dirty="0" smtClean="0"/>
              <a:t>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36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                                                                        </a:t>
            </a:r>
            <a:r>
              <a:rPr lang="en-US" sz="2600" b="1" dirty="0" smtClean="0">
                <a:latin typeface="Andalus" pitchFamily="18" charset="-78"/>
                <a:cs typeface="Andalus" pitchFamily="18" charset="-78"/>
              </a:rPr>
              <a:t>Dr</a:t>
            </a:r>
            <a:r>
              <a:rPr lang="en-US" sz="2600" b="1" dirty="0">
                <a:latin typeface="Andalus" pitchFamily="18" charset="-78"/>
                <a:cs typeface="Andalus" pitchFamily="18" charset="-78"/>
              </a:rPr>
              <a:t>. </a:t>
            </a:r>
            <a:r>
              <a:rPr lang="en-US" sz="2600" b="1" dirty="0" err="1">
                <a:latin typeface="Andalus" pitchFamily="18" charset="-78"/>
                <a:cs typeface="Andalus" pitchFamily="18" charset="-78"/>
              </a:rPr>
              <a:t>Kusum</a:t>
            </a:r>
            <a:r>
              <a:rPr lang="en-US" sz="2600" b="1" dirty="0">
                <a:latin typeface="Andalus" pitchFamily="18" charset="-78"/>
                <a:cs typeface="Andalus" pitchFamily="18" charset="-78"/>
              </a:rPr>
              <a:t> Gaur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 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lvl="0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Research is the creative side of knowledge. It includes creation of new knowledge and also discovering the undiscovered.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4B96-4978-4ACE-8012-9AB8607B6F0E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11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ln>
            <a:miter lim="800000"/>
            <a:headEnd/>
            <a:tailEnd/>
          </a:ln>
        </p:spPr>
        <p:txBody>
          <a:bodyPr anchorCtr="1"/>
          <a:lstStyle/>
          <a:p>
            <a:pPr algn="ctr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RESEARCH  PROBLEM 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?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2770" name="Content Placeholder 1"/>
          <p:cNvSpPr>
            <a:spLocks noGrp="1"/>
          </p:cNvSpPr>
          <p:nvPr>
            <p:ph idx="1"/>
          </p:nvPr>
        </p:nvSpPr>
        <p:spPr>
          <a:xfrm>
            <a:off x="714375" y="1617663"/>
            <a:ext cx="8143875" cy="4525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Research Problem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</a:rPr>
              <a:t>refers to some difficulty  which a researcher experiences and </a:t>
            </a:r>
          </a:p>
          <a:p>
            <a:pPr>
              <a:buFont typeface="Wingdings 3" pitchFamily="18" charset="2"/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</a:rPr>
              <a:t>wants to obtain a solution for the same.</a:t>
            </a:r>
          </a:p>
          <a:p>
            <a:pPr>
              <a:buFont typeface="Wingdings 3" pitchFamily="18" charset="2"/>
              <a:buNone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</a:rPr>
              <a:t>		i.e. a question or issue to be examined.</a:t>
            </a:r>
          </a:p>
          <a:p>
            <a:pPr>
              <a:buFont typeface="Wingdings 3" pitchFamily="18" charset="2"/>
              <a:buNone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en-US" sz="32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en-IN" sz="3200" dirty="0" smtClean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328E-7292-4C84-8DAD-7B8C647D12A8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537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Process of Defining Problem</a:t>
            </a:r>
            <a:endParaRPr lang="en-US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600200"/>
            <a:ext cx="4953000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Analysis of the Situation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21341" y="2590800"/>
            <a:ext cx="2959592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Identify Problem</a:t>
            </a:r>
            <a:endParaRPr lang="en-US" sz="2400" b="1" dirty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3657600"/>
            <a:ext cx="4310925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Select &amp; Define Problem</a:t>
            </a:r>
            <a:endParaRPr lang="en-US" sz="2400" b="1" dirty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8251" y="4648200"/>
            <a:ext cx="365394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Statement of 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Research Objectives</a:t>
            </a:r>
            <a:endParaRPr lang="en-US" sz="2400" b="1" dirty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267200" y="2057400"/>
            <a:ext cx="76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267200" y="3124200"/>
            <a:ext cx="76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267200" y="4114800"/>
            <a:ext cx="76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21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29FB-0B32-4EED-AA3B-89B5F2D6502E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063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4" name="Rectangle 1028"/>
          <p:cNvSpPr>
            <a:spLocks noGrp="1" noChangeArrowheads="1"/>
          </p:cNvSpPr>
          <p:nvPr/>
        </p:nvSpPr>
        <p:spPr bwMode="auto">
          <a:xfrm>
            <a:off x="457200" y="3810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DEFINE RESEARCH PROBLEM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(Title of the Research Topic)</a:t>
            </a:r>
          </a:p>
        </p:txBody>
      </p:sp>
      <p:sp>
        <p:nvSpPr>
          <p:cNvPr id="49155" name="Rectangle 1029"/>
          <p:cNvSpPr>
            <a:spLocks noGrp="1" noChangeArrowheads="1"/>
          </p:cNvSpPr>
          <p:nvPr/>
        </p:nvSpPr>
        <p:spPr bwMode="auto">
          <a:xfrm>
            <a:off x="152400" y="571480"/>
            <a:ext cx="8839200" cy="529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Transforming the selected research problem into a scientifically researchable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statement.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Problem definition or Problem statement should be  clear, precise, self-explanatory and include:-</a:t>
            </a:r>
          </a:p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3886200" lvl="7" indent="-400050">
              <a:buClr>
                <a:srgbClr val="002060"/>
              </a:buClr>
              <a:buSzPct val="71000"/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What</a:t>
            </a:r>
          </a:p>
          <a:p>
            <a:pPr marL="3886200" lvl="7" indent="-400050">
              <a:buClr>
                <a:srgbClr val="002060"/>
              </a:buClr>
              <a:buSzPct val="71000"/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How</a:t>
            </a:r>
          </a:p>
          <a:p>
            <a:pPr marL="3886200" lvl="7" indent="-400050">
              <a:buClr>
                <a:srgbClr val="002060"/>
              </a:buClr>
              <a:buSzPct val="71000"/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When</a:t>
            </a:r>
          </a:p>
          <a:p>
            <a:pPr marL="3886200" lvl="7" indent="-400050">
              <a:buClr>
                <a:srgbClr val="002060"/>
              </a:buClr>
              <a:buSzPct val="71000"/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Where</a:t>
            </a:r>
          </a:p>
          <a:p>
            <a:pPr marL="685800" indent="-400050">
              <a:buClr>
                <a:srgbClr val="002060"/>
              </a:buClr>
              <a:buSzPct val="71000"/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 </a:t>
            </a:r>
          </a:p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685800" indent="-400050">
              <a:buClr>
                <a:srgbClr val="002060"/>
              </a:buClr>
              <a:buSzPct val="71000"/>
              <a:defRPr/>
            </a:pPr>
            <a:endParaRPr lang="en-US" sz="2800" b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It is concerned with specifying exactly -</a:t>
            </a:r>
          </a:p>
          <a:p>
            <a:pPr marL="685800" indent="-400050">
              <a:buClr>
                <a:srgbClr val="002060"/>
              </a:buClr>
              <a:buSzPct val="71000"/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	What the researcher wants to find out (Objectives) ?</a:t>
            </a:r>
          </a:p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Ø"/>
              <a:defRPr/>
            </a:pPr>
            <a:endParaRPr lang="en-US" sz="2800" b="1" dirty="0">
              <a:solidFill>
                <a:srgbClr val="00206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CF85-3B43-4B36-8DB6-11862E1DCFF0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556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/>
        </p:nvSpPr>
        <p:spPr bwMode="auto">
          <a:xfrm>
            <a:off x="0" y="1600200"/>
            <a:ext cx="8839200" cy="46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Ø"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Research Objectives are the statement of the questions that is to be investigated with the goal of  answering the overall research problem.                 </a:t>
            </a:r>
          </a:p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Ø"/>
            </a:pPr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Research Objectives should be clear and achievable.</a:t>
            </a:r>
          </a:p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v"/>
            </a:pPr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Generally, they are written as statements, using the word “to” </a:t>
            </a:r>
          </a:p>
          <a:p>
            <a:pPr marL="685800" indent="-400050">
              <a:buClr>
                <a:srgbClr val="002060"/>
              </a:buClr>
              <a:buSzPct val="71000"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	(For example, ‘to discover …’, ‘to determine …’, ‘to establish …’, ‘to find out -----’, ‘to assess -----’etc. )  </a:t>
            </a:r>
          </a:p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Ø"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  <a:p>
            <a:pPr marL="685800" indent="-400050">
              <a:buClr>
                <a:srgbClr val="002060"/>
              </a:buClr>
              <a:buSzPct val="71000"/>
              <a:buFont typeface="Wingdings" pitchFamily="2" charset="2"/>
              <a:buChar char="Ø"/>
            </a:pPr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4" name="Rectangle 1028"/>
          <p:cNvSpPr>
            <a:spLocks noGrp="1" noChangeArrowheads="1"/>
          </p:cNvSpPr>
          <p:nvPr/>
        </p:nvSpPr>
        <p:spPr bwMode="auto">
          <a:xfrm>
            <a:off x="500063" y="3048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RESEARCH OBJECTIVES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(Objectives)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2976" y="5907420"/>
            <a:ext cx="6947736" cy="738664"/>
          </a:xfrm>
          <a:prstGeom prst="rect">
            <a:avLst/>
          </a:prstGeom>
          <a:gradFill flip="none" rotWithShape="1">
            <a:gsLst>
              <a:gs pos="0">
                <a:srgbClr val="D60093">
                  <a:tint val="66000"/>
                  <a:satMod val="160000"/>
                </a:srgbClr>
              </a:gs>
              <a:gs pos="50000">
                <a:srgbClr val="D60093">
                  <a:tint val="44500"/>
                  <a:satMod val="160000"/>
                </a:srgbClr>
              </a:gs>
              <a:gs pos="100000">
                <a:srgbClr val="D6009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Objectives should infer in the end of the study</a:t>
            </a:r>
          </a:p>
          <a:p>
            <a:pPr>
              <a:defRPr/>
            </a:pPr>
            <a:endParaRPr lang="en-US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8AD7-8887-4487-9326-543D8CCB2606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588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Hypothetical Research Question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219200"/>
            <a:ext cx="7534275" cy="504825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Problem:</a:t>
            </a:r>
          </a:p>
          <a:p>
            <a:pPr>
              <a:buFont typeface="Wingdings 3" pitchFamily="18" charset="2"/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PCR of Diabetes Mellitus is increasing very fast during last five year</a:t>
            </a:r>
          </a:p>
          <a:p>
            <a:pPr>
              <a:buFont typeface="Wingdings" pitchFamily="2" charset="2"/>
              <a:buChar char="Ø"/>
            </a:pPr>
            <a:r>
              <a:rPr lang="en-US" alt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Mission:</a:t>
            </a:r>
          </a:p>
          <a:p>
            <a:pPr lvl="1">
              <a:buFont typeface="Verdana" pitchFamily="34" charset="0"/>
              <a:buNone/>
            </a:pP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Reduce the incidence of heart disease</a:t>
            </a:r>
          </a:p>
          <a:p>
            <a:pPr>
              <a:buFont typeface="Wingdings" pitchFamily="2" charset="2"/>
              <a:buChar char="Ø"/>
            </a:pPr>
            <a:r>
              <a:rPr lang="en-US" alt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Belief:</a:t>
            </a:r>
          </a:p>
          <a:p>
            <a:pPr lvl="1">
              <a:buFont typeface="Verdana" pitchFamily="34" charset="0"/>
              <a:buNone/>
            </a:pP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Meditation is good to reduce stress which is an important precursor of DM</a:t>
            </a:r>
          </a:p>
          <a:p>
            <a:pPr>
              <a:buFont typeface="Wingdings" pitchFamily="2" charset="2"/>
              <a:buChar char="Ø"/>
            </a:pPr>
            <a:r>
              <a:rPr lang="en-US" alt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Hypothesis</a:t>
            </a:r>
          </a:p>
          <a:p>
            <a:pPr lvl="1">
              <a:buFont typeface="Verdana" pitchFamily="34" charset="0"/>
              <a:buNone/>
            </a:pPr>
            <a:r>
              <a:rPr lang="en-US" alt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H- Meditation decreases the risk of DM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7B4-823B-4978-821E-1CA2D7AD1411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719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6" name="Rectangle 1028"/>
          <p:cNvSpPr>
            <a:spLocks noGrp="1" noChangeArrowheads="1"/>
          </p:cNvSpPr>
          <p:nvPr/>
        </p:nvSpPr>
        <p:spPr bwMode="auto">
          <a:xfrm>
            <a:off x="457200" y="2133600"/>
            <a:ext cx="8382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REVIEW </a:t>
            </a:r>
          </a:p>
          <a:p>
            <a:pPr algn="ctr">
              <a:defRPr/>
            </a:pP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OF </a:t>
            </a:r>
          </a:p>
          <a:p>
            <a:pPr algn="ctr">
              <a:defRPr/>
            </a:pP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LITERATURE</a:t>
            </a:r>
          </a:p>
        </p:txBody>
      </p:sp>
      <p:sp>
        <p:nvSpPr>
          <p:cNvPr id="39939" name="Oval 1029"/>
          <p:cNvSpPr>
            <a:spLocks noChangeArrowheads="1"/>
          </p:cNvSpPr>
          <p:nvPr/>
        </p:nvSpPr>
        <p:spPr bwMode="auto">
          <a:xfrm>
            <a:off x="3733800" y="685800"/>
            <a:ext cx="1600200" cy="609600"/>
          </a:xfrm>
          <a:prstGeom prst="ellipse">
            <a:avLst/>
          </a:prstGeom>
          <a:solidFill>
            <a:srgbClr val="EF8B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57232F"/>
                </a:solidFill>
              </a:rPr>
              <a:t>STEP-2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FAEB-FDD4-410B-8453-7EACBC1963A9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6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Review of literature</a:t>
            </a:r>
            <a:endParaRPr lang="en-IN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7400" y="1600200"/>
            <a:ext cx="6629400" cy="4495800"/>
          </a:xfrm>
        </p:spPr>
        <p:txBody>
          <a:bodyPr/>
          <a:lstStyle/>
          <a:p>
            <a:pPr>
              <a:buFont typeface="Wingdings" pitchFamily="2" charset="2"/>
              <a:buChar char="v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?</a:t>
            </a:r>
          </a:p>
          <a:p>
            <a:pPr>
              <a:buFont typeface="Wingdings" pitchFamily="2" charset="2"/>
              <a:buChar char="v"/>
              <a:defRPr/>
            </a:pPr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?</a:t>
            </a:r>
          </a:p>
          <a:p>
            <a:pPr>
              <a:buFont typeface="Wingdings" pitchFamily="2" charset="2"/>
              <a:buChar char="v"/>
              <a:defRPr/>
            </a:pPr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?</a:t>
            </a:r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D5C5-E311-415C-9D9B-2BF88AB8C661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915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0" name="Rectangle 4"/>
          <p:cNvSpPr>
            <a:spLocks noGrp="1" noChangeArrowheads="1"/>
          </p:cNvSpPr>
          <p:nvPr/>
        </p:nvSpPr>
        <p:spPr bwMode="auto">
          <a:xfrm>
            <a:off x="365760" y="569912"/>
            <a:ext cx="8763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What ? </a:t>
            </a:r>
            <a:endParaRPr lang="en-US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Arial" charset="0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REVIEW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OF LITERATURE</a:t>
            </a:r>
          </a:p>
        </p:txBody>
      </p:sp>
      <p:sp>
        <p:nvSpPr>
          <p:cNvPr id="41987" name="Rectangle 5"/>
          <p:cNvSpPr>
            <a:spLocks noGrp="1" noChangeArrowheads="1"/>
          </p:cNvSpPr>
          <p:nvPr/>
        </p:nvSpPr>
        <p:spPr bwMode="auto">
          <a:xfrm>
            <a:off x="214313" y="1870075"/>
            <a:ext cx="86439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ctr">
              <a:buClr>
                <a:srgbClr val="F1FB33"/>
              </a:buClr>
              <a:buSzPct val="71000"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	Literature Review is the documentation </a:t>
            </a:r>
          </a:p>
          <a:p>
            <a:pPr marL="285750" indent="-285750" algn="ctr">
              <a:buClr>
                <a:srgbClr val="F1FB33"/>
              </a:buClr>
              <a:buSzPct val="71000"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	</a:t>
            </a:r>
          </a:p>
          <a:p>
            <a:pPr marL="285750" indent="-285750" algn="ctr">
              <a:buClr>
                <a:srgbClr val="F1FB33"/>
              </a:buClr>
              <a:buSzPct val="71000"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of a published and unpublished work </a:t>
            </a:r>
          </a:p>
          <a:p>
            <a:pPr marL="285750" indent="-285750" algn="ctr">
              <a:buClr>
                <a:srgbClr val="F1FB33"/>
              </a:buClr>
              <a:buSzPct val="71000"/>
            </a:pPr>
            <a:endParaRPr lang="en-US" sz="32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285750" indent="-285750" algn="ctr">
              <a:buClr>
                <a:srgbClr val="F1FB33"/>
              </a:buClr>
              <a:buSzPct val="71000"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	from secondary sources of data </a:t>
            </a:r>
          </a:p>
          <a:p>
            <a:pPr marL="285750" indent="-285750" algn="ctr">
              <a:buClr>
                <a:srgbClr val="F1FB33"/>
              </a:buClr>
              <a:buSzPct val="71000"/>
            </a:pPr>
            <a:endParaRPr lang="en-US" sz="32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285750" indent="-285750" algn="ctr">
              <a:buClr>
                <a:srgbClr val="F1FB33"/>
              </a:buClr>
              <a:buSzPct val="71000"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in the areas of specific interest to the researcher.</a:t>
            </a:r>
          </a:p>
          <a:p>
            <a:pPr marL="285750" indent="-285750">
              <a:buClr>
                <a:srgbClr val="F1FB33"/>
              </a:buClr>
              <a:buSzPct val="71000"/>
              <a:buFont typeface="Wingdings" pitchFamily="2" charset="2"/>
              <a:buChar char="v"/>
            </a:pPr>
            <a:endParaRPr lang="en-US" sz="32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1F06-B8EA-497A-86B7-4889227C71B1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630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4" name="Rectangle 4"/>
          <p:cNvSpPr>
            <a:spLocks noGrp="1" noChangeArrowheads="1"/>
          </p:cNvSpPr>
          <p:nvPr/>
        </p:nvSpPr>
        <p:spPr bwMode="auto">
          <a:xfrm>
            <a:off x="457200" y="2286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Why ? - PURPOSE OF REVIEW 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/>
        </p:nvSpPr>
        <p:spPr bwMode="auto">
          <a:xfrm>
            <a:off x="214313" y="1143000"/>
            <a:ext cx="8786812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Clr>
                <a:srgbClr val="C00000"/>
              </a:buClr>
              <a:buSzPct val="71000"/>
              <a:buFont typeface="Wingdings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To find out already investigated problems and those that need further investigation.</a:t>
            </a:r>
          </a:p>
          <a:p>
            <a:pPr marL="285750" indent="-285750">
              <a:buClr>
                <a:srgbClr val="C00000"/>
              </a:buClr>
              <a:buSzPct val="71000"/>
              <a:buFont typeface="Wingdings" pitchFamily="2" charset="2"/>
              <a:buChar char="v"/>
            </a:pPr>
            <a:endParaRPr lang="en-US" sz="32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285750" indent="-285750">
              <a:buClr>
                <a:srgbClr val="C00000"/>
              </a:buClr>
              <a:buSzPct val="71000"/>
              <a:buFont typeface="Wingdings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To formulate researchable hypothesis.</a:t>
            </a:r>
          </a:p>
          <a:p>
            <a:pPr marL="285750" indent="-285750">
              <a:buClr>
                <a:srgbClr val="C00000"/>
              </a:buClr>
              <a:buSzPct val="71000"/>
              <a:buFont typeface="Wingdings" pitchFamily="2" charset="2"/>
              <a:buChar char="v"/>
            </a:pPr>
            <a:endParaRPr lang="en-US" sz="32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285750" indent="-285750">
              <a:buClr>
                <a:srgbClr val="C00000"/>
              </a:buClr>
              <a:buSzPct val="71000"/>
              <a:buFont typeface="Wingdings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To gain a background knowledge </a:t>
            </a:r>
          </a:p>
          <a:p>
            <a:pPr marL="285750" indent="-285750">
              <a:buClr>
                <a:srgbClr val="C00000"/>
              </a:buClr>
              <a:buSzPct val="71000"/>
              <a:buFont typeface="Wingdings" pitchFamily="2" charset="2"/>
              <a:buChar char="v"/>
            </a:pPr>
            <a:endParaRPr lang="en-US" sz="32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285750" indent="-285750">
              <a:buClr>
                <a:srgbClr val="C00000"/>
              </a:buClr>
              <a:buSzPct val="71000"/>
              <a:buFont typeface="Wingdings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To identify data sources </a:t>
            </a:r>
          </a:p>
          <a:p>
            <a:pPr marL="285750" indent="-285750">
              <a:buClr>
                <a:srgbClr val="C00000"/>
              </a:buClr>
              <a:buSzPct val="71000"/>
              <a:buFont typeface="Wingdings" pitchFamily="2" charset="2"/>
              <a:buChar char="v"/>
            </a:pPr>
            <a:endParaRPr lang="en-US" sz="32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285750" indent="-285750">
              <a:buClr>
                <a:srgbClr val="C00000"/>
              </a:buClr>
              <a:buSzPct val="71000"/>
              <a:buFont typeface="Wingdings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To learn how others structured their reports.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EBAC-EE2D-46BA-9463-0C23EBD7296A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966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8" name="Rectangle 4"/>
          <p:cNvSpPr>
            <a:spLocks noGrp="1" noChangeArrowheads="1"/>
          </p:cNvSpPr>
          <p:nvPr/>
        </p:nvSpPr>
        <p:spPr bwMode="auto">
          <a:xfrm>
            <a:off x="152400" y="3810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Where ?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SOURCES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OF LITERATURE</a:t>
            </a:r>
          </a:p>
        </p:txBody>
      </p:sp>
      <p:sp>
        <p:nvSpPr>
          <p:cNvPr id="292869" name="Rectangle 5"/>
          <p:cNvSpPr>
            <a:spLocks noGrp="1" noChangeArrowheads="1"/>
          </p:cNvSpPr>
          <p:nvPr/>
        </p:nvSpPr>
        <p:spPr bwMode="auto">
          <a:xfrm>
            <a:off x="685800" y="1214438"/>
            <a:ext cx="7620000" cy="49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00050" indent="-400050">
              <a:buClr>
                <a:srgbClr val="C00000"/>
              </a:buClr>
              <a:buSzPct val="71000"/>
              <a:buFont typeface="Wingdings" pitchFamily="2" charset="2"/>
              <a:buChar char="v"/>
              <a:tabLst>
                <a:tab pos="228600" algn="l"/>
              </a:tabLst>
              <a:defRPr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pPr marL="400050" indent="-400050">
              <a:buClr>
                <a:srgbClr val="C00000"/>
              </a:buClr>
              <a:buSzPct val="71000"/>
              <a:buFont typeface="Wingdings" pitchFamily="2" charset="2"/>
              <a:buChar char="v"/>
              <a:tabLst>
                <a:tab pos="228600" algn="l"/>
              </a:tabLst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Books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and Journals</a:t>
            </a:r>
          </a:p>
          <a:p>
            <a:pPr marL="400050" indent="-400050">
              <a:buClr>
                <a:srgbClr val="C00000"/>
              </a:buClr>
              <a:buSzPct val="71000"/>
              <a:buFont typeface="Wingdings" pitchFamily="2" charset="2"/>
              <a:buChar char="v"/>
              <a:tabLst>
                <a:tab pos="228600" algn="l"/>
              </a:tabLst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Databases</a:t>
            </a:r>
          </a:p>
          <a:p>
            <a:pPr lvl="2">
              <a:buClr>
                <a:srgbClr val="C00000"/>
              </a:buClr>
              <a:buSzPct val="71000"/>
              <a:buFont typeface="Wingdings" pitchFamily="2" charset="2"/>
              <a:buChar char="v"/>
              <a:tabLst>
                <a:tab pos="228600" algn="l"/>
              </a:tabLst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Bibliographic Databases</a:t>
            </a:r>
          </a:p>
          <a:p>
            <a:pPr lvl="2">
              <a:buClr>
                <a:srgbClr val="C00000"/>
              </a:buClr>
              <a:buSzPct val="71000"/>
              <a:buFont typeface="Wingdings" pitchFamily="2" charset="2"/>
              <a:buChar char="v"/>
              <a:tabLst>
                <a:tab pos="228600" algn="l"/>
              </a:tabLst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Abstract Databases</a:t>
            </a:r>
          </a:p>
          <a:p>
            <a:pPr lvl="2">
              <a:buClr>
                <a:srgbClr val="C00000"/>
              </a:buClr>
              <a:buSzPct val="71000"/>
              <a:buFont typeface="Wingdings" pitchFamily="2" charset="2"/>
              <a:buChar char="v"/>
              <a:tabLst>
                <a:tab pos="228600" algn="l"/>
              </a:tabLst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Full-Text Databases</a:t>
            </a:r>
          </a:p>
          <a:p>
            <a:pPr marL="400050" indent="-400050">
              <a:buClr>
                <a:srgbClr val="C00000"/>
              </a:buClr>
              <a:buSzPct val="71000"/>
              <a:buFont typeface="Wingdings" pitchFamily="2" charset="2"/>
              <a:buChar char="v"/>
              <a:tabLst>
                <a:tab pos="228600" algn="l"/>
              </a:tabLst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Govt. and NGO Records &amp; Reports</a:t>
            </a:r>
          </a:p>
          <a:p>
            <a:pPr marL="400050" indent="-400050">
              <a:buClr>
                <a:srgbClr val="C00000"/>
              </a:buClr>
              <a:buSzPct val="71000"/>
              <a:buFont typeface="Wingdings" pitchFamily="2" charset="2"/>
              <a:buChar char="v"/>
              <a:tabLst>
                <a:tab pos="228600" algn="l"/>
              </a:tabLst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Internet </a:t>
            </a:r>
          </a:p>
          <a:p>
            <a:pPr marL="857250" lvl="1" indent="-400050">
              <a:buClr>
                <a:srgbClr val="C00000"/>
              </a:buClr>
              <a:buSzPct val="71000"/>
              <a:buFont typeface="Wingdings" pitchFamily="2" charset="2"/>
              <a:buChar char="v"/>
              <a:tabLst>
                <a:tab pos="228600" algn="l"/>
              </a:tabLst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On line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journals</a:t>
            </a:r>
          </a:p>
          <a:p>
            <a:pPr marL="857250" lvl="1" indent="-400050">
              <a:buClr>
                <a:srgbClr val="C00000"/>
              </a:buClr>
              <a:buSzPct val="71000"/>
              <a:buFont typeface="Wingdings" pitchFamily="2" charset="2"/>
              <a:buChar char="v"/>
              <a:tabLst>
                <a:tab pos="228600" algn="l"/>
              </a:tabLst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Research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Dissertations / Thesis</a:t>
            </a:r>
          </a:p>
          <a:p>
            <a:pPr marL="685800" lvl="1">
              <a:buClr>
                <a:srgbClr val="C00000"/>
              </a:buClr>
              <a:buSzPct val="71000"/>
              <a:buFont typeface="Wingdings" pitchFamily="2" charset="2"/>
              <a:buChar char="v"/>
              <a:tabLst>
                <a:tab pos="228600" algn="l"/>
              </a:tabLst>
              <a:defRPr/>
            </a:pP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DA41-88F9-4A5F-9422-36751E9FABAA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107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scientific method is an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organized, logical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approach used to solve a problem or question.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371E0-DE7C-4068-99A2-5463579588C1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784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848600" cy="19272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</a:t>
            </a:r>
            <a:br>
              <a:rPr lang="en-US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Methodology</a:t>
            </a:r>
            <a:br>
              <a:rPr lang="en-US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en-IN" sz="4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395662" y="671513"/>
            <a:ext cx="1785938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Step-3</a:t>
            </a:r>
            <a:endParaRPr lang="en-IN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688D-1330-46B9-8940-78303FEFFF49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067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Study Design</a:t>
            </a:r>
            <a:endParaRPr lang="en-IN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3352800"/>
          </a:xfrm>
        </p:spPr>
        <p:txBody>
          <a:bodyPr>
            <a:normAutofit/>
          </a:bodyPr>
          <a:lstStyle/>
          <a:p>
            <a:pPr>
              <a:buFont typeface="Wingdings 3" pitchFamily="18" charset="2"/>
              <a:buNone/>
              <a:defRPr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study design is a specific plan or protocol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conducting the study,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which allows the investigator to translate the </a:t>
            </a: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conceptual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hypothesis  into an </a:t>
            </a: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operational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one.</a:t>
            </a:r>
          </a:p>
          <a:p>
            <a:pPr>
              <a:defRPr/>
            </a:pP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91C7-B99E-4536-8619-5E38E1867EEA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483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Methodology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29650" cy="4724400"/>
          </a:xfrm>
        </p:spPr>
        <p:txBody>
          <a:bodyPr>
            <a:noAutofit/>
          </a:bodyPr>
          <a:lstStyle/>
          <a:p>
            <a:pPr lvl="1" eaLnBrk="1" hangingPunct="1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Study Area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Location of study - Hospital, community etc.</a:t>
            </a:r>
          </a:p>
          <a:p>
            <a:pPr lvl="1" eaLnBrk="1" hangingPunct="1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Period: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Start to end of Study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Selection of Study Design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Selection of Study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Population</a:t>
            </a:r>
          </a:p>
          <a:p>
            <a:pPr marL="457200" lvl="1" indent="0">
              <a:buNone/>
            </a:pP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Sample Size</a:t>
            </a:r>
          </a:p>
          <a:p>
            <a:pPr lvl="3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Sampling Technique</a:t>
            </a:r>
          </a:p>
          <a:p>
            <a:pPr lvl="1" eaLnBrk="1" hangingPunct="1">
              <a:buFont typeface="Wingdings" pitchFamily="2" charset="2"/>
              <a:buChar char="v"/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32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C7BD-3D9E-4BA5-BAD3-BBE22D9065FE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028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Methodology……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Study Tools for data collection: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subjects,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proforma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examination, measurements, lab investigations </a:t>
            </a:r>
          </a:p>
          <a:p>
            <a:pPr eaLnBrk="1" hangingPunct="1">
              <a:defRPr/>
            </a:pP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Planning </a:t>
            </a:r>
          </a:p>
          <a:p>
            <a:pPr lvl="1" indent="-255588" eaLnBrk="1" hangingPunct="1">
              <a:buFont typeface="Wingdings 3" pitchFamily="18" charset="2"/>
              <a:buChar char="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Data collection, compilation, data entry</a:t>
            </a:r>
          </a:p>
          <a:p>
            <a:pPr lvl="1" indent="-255588" eaLnBrk="1" hangingPunct="1">
              <a:buFont typeface="Wingdings 3" pitchFamily="18" charset="2"/>
              <a:buChar char="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Data cleaning</a:t>
            </a:r>
          </a:p>
          <a:p>
            <a:pPr lvl="1" indent="-255588" eaLnBrk="1" hangingPunct="1">
              <a:buFont typeface="Wingdings 3" pitchFamily="18" charset="2"/>
              <a:buChar char="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Analysis plan: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33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6AD58-A790-414C-93EE-97804516E959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658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38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Population ?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entire set of objects, observations, or scores that have something in common. For example, a population might be defined as all students between ages of 15-18 in a school.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Sample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sample is a small representative segment of a population</a:t>
            </a:r>
          </a:p>
          <a:p>
            <a:pPr>
              <a:lnSpc>
                <a:spcPct val="150000"/>
              </a:lnSpc>
            </a:pP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Inferences drawn from a sample are expected to be applicable for the source population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34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9AF8-8520-45EF-8EA2-1665E94D90A0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488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en-US" dirty="0" smtClean="0"/>
              <a:t>        </a:t>
            </a:r>
            <a:r>
              <a:rPr lang="en-US" b="1" dirty="0" smtClean="0"/>
              <a:t>Sample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35</a:t>
            </a:fld>
            <a:endParaRPr lang="en-US"/>
          </a:p>
        </p:txBody>
      </p:sp>
      <p:pic>
        <p:nvPicPr>
          <p:cNvPr id="7" name="Content Placeholder 6" descr="figur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6553199" cy="41147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3CB3-543C-42E9-9BFC-17E47E904CD4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262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508125" y="5572125"/>
            <a:ext cx="1844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s-PA" sz="1800">
              <a:latin typeface="Calibri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260725" y="5651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s-PA" sz="1800">
              <a:latin typeface="Calibri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108325" y="641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s-PA" sz="1800">
              <a:latin typeface="Symbol" charset="2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886200" y="3025775"/>
            <a:ext cx="11430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PA" sz="11700" dirty="0">
                <a:latin typeface="Symbol" charset="2"/>
              </a:rPr>
              <a:t>S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85750" y="228600"/>
            <a:ext cx="862965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s-PA" sz="4400" b="1" dirty="0" err="1">
                <a:solidFill>
                  <a:schemeClr val="tx2"/>
                </a:solidFill>
                <a:latin typeface="Calibri" charset="0"/>
              </a:rPr>
              <a:t>The</a:t>
            </a:r>
            <a:r>
              <a:rPr lang="es-PA" sz="4400" b="1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PA" sz="4400" b="1" i="1" dirty="0">
                <a:solidFill>
                  <a:schemeClr val="tx2"/>
                </a:solidFill>
                <a:latin typeface="Calibri" charset="0"/>
              </a:rPr>
              <a:t>Mean</a:t>
            </a:r>
            <a:r>
              <a:rPr lang="es-PA" sz="4400" b="1" dirty="0">
                <a:solidFill>
                  <a:schemeClr val="tx2"/>
                </a:solidFill>
                <a:latin typeface="Calibri" charset="0"/>
              </a:rPr>
              <a:t>: </a:t>
            </a:r>
          </a:p>
          <a:p>
            <a:pPr algn="ctr" eaLnBrk="1" hangingPunct="1"/>
            <a:r>
              <a:rPr lang="es-PA" sz="3200" b="1" dirty="0" err="1">
                <a:solidFill>
                  <a:schemeClr val="tx2"/>
                </a:solidFill>
                <a:latin typeface="Calibri" charset="0"/>
              </a:rPr>
              <a:t>Most</a:t>
            </a:r>
            <a:r>
              <a:rPr lang="es-PA" sz="3200" b="1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PA" sz="3200" b="1" dirty="0" err="1">
                <a:solidFill>
                  <a:schemeClr val="tx2"/>
                </a:solidFill>
                <a:latin typeface="Calibri" charset="0"/>
              </a:rPr>
              <a:t>important</a:t>
            </a:r>
            <a:r>
              <a:rPr lang="es-PA" sz="3200" b="1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PA" sz="3200" b="1" dirty="0" err="1">
                <a:solidFill>
                  <a:schemeClr val="tx2"/>
                </a:solidFill>
                <a:latin typeface="Calibri" charset="0"/>
              </a:rPr>
              <a:t>measure</a:t>
            </a:r>
            <a:r>
              <a:rPr lang="es-PA" sz="3200" b="1" dirty="0">
                <a:solidFill>
                  <a:schemeClr val="tx2"/>
                </a:solidFill>
                <a:latin typeface="Calibri" charset="0"/>
              </a:rPr>
              <a:t> of “central </a:t>
            </a:r>
            <a:r>
              <a:rPr lang="es-PA" sz="3200" b="1" dirty="0" err="1">
                <a:solidFill>
                  <a:schemeClr val="tx2"/>
                </a:solidFill>
                <a:latin typeface="Calibri" charset="0"/>
              </a:rPr>
              <a:t>tendency</a:t>
            </a:r>
            <a:r>
              <a:rPr lang="es-PA" sz="3200" dirty="0">
                <a:latin typeface="Calibri" charset="0"/>
              </a:rPr>
              <a:t>”</a:t>
            </a:r>
            <a:endParaRPr lang="es-PA" sz="1800" dirty="0">
              <a:latin typeface="Calibri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876800" y="3324225"/>
            <a:ext cx="990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s-PA" sz="8000">
                <a:latin typeface="Calibri" charset="0"/>
              </a:rPr>
              <a:t>X</a:t>
            </a:r>
            <a:r>
              <a:rPr lang="es-PA" sz="4800" baseline="-25000">
                <a:latin typeface="Calibri" charset="0"/>
              </a:rPr>
              <a:t>i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114800" y="4625975"/>
            <a:ext cx="565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s-PA">
                <a:latin typeface="Calibri" charset="0"/>
              </a:rPr>
              <a:t>i=1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278313" y="29083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s-PA">
                <a:solidFill>
                  <a:srgbClr val="3366FF"/>
                </a:solidFill>
                <a:latin typeface="Calibri" charset="0"/>
              </a:rPr>
              <a:t>N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447800" y="3940175"/>
            <a:ext cx="1385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s-PA" sz="7200" dirty="0">
                <a:solidFill>
                  <a:srgbClr val="3366FF"/>
                </a:solidFill>
                <a:latin typeface="Symbol" charset="2"/>
              </a:rPr>
              <a:t>m</a:t>
            </a:r>
            <a:r>
              <a:rPr lang="es-PA" sz="7200" dirty="0">
                <a:latin typeface="Calibri" charset="0"/>
              </a:rPr>
              <a:t> =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352800" y="5235575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191000" y="5235575"/>
            <a:ext cx="83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s-PA" sz="7200">
                <a:solidFill>
                  <a:srgbClr val="3366FF"/>
                </a:solidFill>
                <a:latin typeface="Calibri" charset="0"/>
              </a:rPr>
              <a:t>N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2462213" y="2006600"/>
            <a:ext cx="42195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s-PA" sz="4400" u="sng">
                <a:solidFill>
                  <a:srgbClr val="3366FF"/>
                </a:solidFill>
                <a:latin typeface="Calibri" charset="0"/>
              </a:rPr>
              <a:t>Population</a:t>
            </a:r>
            <a:r>
              <a:rPr lang="es-PA" sz="4400">
                <a:solidFill>
                  <a:srgbClr val="3366FF"/>
                </a:solidFill>
                <a:latin typeface="Calibri" charset="0"/>
              </a:rPr>
              <a:t> </a:t>
            </a:r>
            <a:r>
              <a:rPr lang="es-PA" sz="4400">
                <a:latin typeface="Calibri" charset="0"/>
              </a:rPr>
              <a:t>Mean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STAGES OF RESEARCH</a:t>
            </a:r>
            <a:endParaRPr lang="es-ES_tradn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8B45-2D92-4683-9A5D-2B11C5FF885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3AC5-D5ED-426A-8D16-7A3F73BD519E}" type="datetime1">
              <a:rPr lang="en-US" smtClean="0"/>
              <a:t>9/10/2018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79748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508125" y="5572125"/>
            <a:ext cx="1844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s-PA" sz="1800">
              <a:latin typeface="Calibri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260725" y="5651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s-PA" sz="1800">
              <a:latin typeface="Calibri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108325" y="641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s-PA" sz="1800">
              <a:latin typeface="Symbol" charset="2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886200" y="3025775"/>
            <a:ext cx="11430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PA" sz="11700">
                <a:latin typeface="Symbol" charset="2"/>
              </a:rPr>
              <a:t>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85750" y="228600"/>
            <a:ext cx="862965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s-PA" sz="4400" b="1" dirty="0" err="1">
                <a:solidFill>
                  <a:schemeClr val="tx2"/>
                </a:solidFill>
                <a:latin typeface="Calibri" charset="0"/>
              </a:rPr>
              <a:t>The</a:t>
            </a:r>
            <a:r>
              <a:rPr lang="es-PA" sz="4400" b="1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PA" sz="4400" b="1" i="1" dirty="0">
                <a:solidFill>
                  <a:schemeClr val="tx2"/>
                </a:solidFill>
                <a:latin typeface="Calibri" charset="0"/>
              </a:rPr>
              <a:t>Mean</a:t>
            </a:r>
            <a:r>
              <a:rPr lang="es-PA" sz="4400" b="1" dirty="0">
                <a:solidFill>
                  <a:schemeClr val="tx2"/>
                </a:solidFill>
                <a:latin typeface="Calibri" charset="0"/>
              </a:rPr>
              <a:t>: </a:t>
            </a:r>
          </a:p>
          <a:p>
            <a:pPr algn="ctr" eaLnBrk="1" hangingPunct="1"/>
            <a:r>
              <a:rPr lang="es-PA" sz="3200" b="1" dirty="0" err="1">
                <a:solidFill>
                  <a:schemeClr val="tx2"/>
                </a:solidFill>
                <a:latin typeface="Calibri" charset="0"/>
              </a:rPr>
              <a:t>Most</a:t>
            </a:r>
            <a:r>
              <a:rPr lang="es-PA" sz="3200" b="1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PA" sz="3200" b="1" dirty="0" err="1">
                <a:solidFill>
                  <a:schemeClr val="tx2"/>
                </a:solidFill>
                <a:latin typeface="Calibri" charset="0"/>
              </a:rPr>
              <a:t>important</a:t>
            </a:r>
            <a:r>
              <a:rPr lang="es-PA" sz="3200" b="1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PA" sz="3200" b="1" dirty="0" err="1">
                <a:solidFill>
                  <a:schemeClr val="tx2"/>
                </a:solidFill>
                <a:latin typeface="Calibri" charset="0"/>
              </a:rPr>
              <a:t>measure</a:t>
            </a:r>
            <a:r>
              <a:rPr lang="es-PA" sz="3200" b="1" dirty="0">
                <a:solidFill>
                  <a:schemeClr val="tx2"/>
                </a:solidFill>
                <a:latin typeface="Calibri" charset="0"/>
              </a:rPr>
              <a:t> of “central </a:t>
            </a:r>
            <a:r>
              <a:rPr lang="es-PA" sz="3200" b="1" dirty="0" err="1">
                <a:solidFill>
                  <a:schemeClr val="tx2"/>
                </a:solidFill>
                <a:latin typeface="Calibri" charset="0"/>
              </a:rPr>
              <a:t>tendency</a:t>
            </a:r>
            <a:r>
              <a:rPr lang="es-PA" sz="3200" b="1" dirty="0">
                <a:solidFill>
                  <a:schemeClr val="tx2"/>
                </a:solidFill>
                <a:latin typeface="Calibri" charset="0"/>
              </a:rPr>
              <a:t>”</a:t>
            </a:r>
            <a:endParaRPr lang="es-PA" sz="1800" b="1" dirty="0">
              <a:solidFill>
                <a:schemeClr val="tx2"/>
              </a:solidFill>
              <a:latin typeface="Calibri" charset="0"/>
            </a:endParaRPr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4114800" y="4625975"/>
            <a:ext cx="565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s-PA">
                <a:latin typeface="Calibri" charset="0"/>
              </a:rPr>
              <a:t>i=1</a:t>
            </a: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4278313" y="2908300"/>
            <a:ext cx="346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s-PA" dirty="0">
                <a:latin typeface="Calibri" charset="0"/>
              </a:rPr>
              <a:t>n</a:t>
            </a:r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>
            <a:off x="3352800" y="5235575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2"/>
          <p:cNvSpPr txBox="1">
            <a:spLocks noChangeArrowheads="1"/>
          </p:cNvSpPr>
          <p:nvPr/>
        </p:nvSpPr>
        <p:spPr bwMode="auto">
          <a:xfrm>
            <a:off x="4191000" y="5235575"/>
            <a:ext cx="693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s-PA" sz="7200">
                <a:latin typeface="Calibri" charset="0"/>
              </a:rPr>
              <a:t>n</a:t>
            </a:r>
          </a:p>
        </p:txBody>
      </p:sp>
      <p:sp>
        <p:nvSpPr>
          <p:cNvPr id="26635" name="Text Box 17"/>
          <p:cNvSpPr txBox="1">
            <a:spLocks noChangeArrowheads="1"/>
          </p:cNvSpPr>
          <p:nvPr/>
        </p:nvSpPr>
        <p:spPr bwMode="auto">
          <a:xfrm>
            <a:off x="2871856" y="2006600"/>
            <a:ext cx="340029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s-PA" sz="4400" b="1" u="sng" dirty="0" err="1">
                <a:solidFill>
                  <a:schemeClr val="tx2"/>
                </a:solidFill>
                <a:latin typeface="Calibri" charset="0"/>
              </a:rPr>
              <a:t>Sample</a:t>
            </a:r>
            <a:r>
              <a:rPr lang="es-PA" sz="4400" b="1" dirty="0">
                <a:solidFill>
                  <a:schemeClr val="tx2"/>
                </a:solidFill>
                <a:latin typeface="Calibri" charset="0"/>
              </a:rPr>
              <a:t> Mean</a:t>
            </a:r>
          </a:p>
        </p:txBody>
      </p:sp>
      <p:sp>
        <p:nvSpPr>
          <p:cNvPr id="26636" name="Text Box 10"/>
          <p:cNvSpPr txBox="1">
            <a:spLocks noChangeArrowheads="1"/>
          </p:cNvSpPr>
          <p:nvPr/>
        </p:nvSpPr>
        <p:spPr bwMode="auto">
          <a:xfrm>
            <a:off x="1498600" y="3943350"/>
            <a:ext cx="13319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s-PA" sz="7200" dirty="0">
                <a:latin typeface="Calibri" charset="0"/>
              </a:rPr>
              <a:t>X</a:t>
            </a:r>
            <a:r>
              <a:rPr lang="es-PA" sz="7200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PA" sz="7200" dirty="0">
                <a:latin typeface="Calibri" charset="0"/>
              </a:rPr>
              <a:t>=</a:t>
            </a:r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>
            <a:off x="1546225" y="4187825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Text Box 7"/>
          <p:cNvSpPr txBox="1">
            <a:spLocks noChangeArrowheads="1"/>
          </p:cNvSpPr>
          <p:nvPr/>
        </p:nvSpPr>
        <p:spPr bwMode="auto">
          <a:xfrm>
            <a:off x="4876800" y="3324225"/>
            <a:ext cx="990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s-PA" sz="8000">
                <a:latin typeface="Calibri" charset="0"/>
              </a:rPr>
              <a:t>X</a:t>
            </a:r>
            <a:r>
              <a:rPr lang="es-PA" sz="4800" baseline="-25000">
                <a:latin typeface="Calibri" charset="0"/>
              </a:rPr>
              <a:t>i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STAGES OF RESEARCH</a:t>
            </a:r>
            <a:endParaRPr lang="es-ES_tradn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8B45-2D92-4683-9A5D-2B11C5FF885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E13A-2ED2-4758-A53B-4C6A0B3F78FF}" type="datetime1">
              <a:rPr lang="en-US" smtClean="0"/>
              <a:t>9/10/2018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7312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Sample – Qualities </a:t>
            </a:r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Sample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is a </a:t>
            </a:r>
            <a:r>
              <a:rPr lang="en-US" b="1" dirty="0">
                <a:solidFill>
                  <a:srgbClr val="002060"/>
                </a:solidFill>
              </a:rPr>
              <a:t>part of population but it is true representative of whole.</a:t>
            </a:r>
            <a:endParaRPr lang="en-IN" b="1" dirty="0">
              <a:solidFill>
                <a:srgbClr val="00206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Qualities </a:t>
            </a:r>
            <a:endParaRPr lang="en-IN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Adequate size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IN" b="1" dirty="0">
              <a:solidFill>
                <a:srgbClr val="00206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rgbClr val="002060"/>
                </a:solidFill>
              </a:rPr>
              <a:t>Appropriate </a:t>
            </a:r>
            <a:r>
              <a:rPr lang="en-US" b="1" dirty="0">
                <a:solidFill>
                  <a:srgbClr val="002060"/>
                </a:solidFill>
              </a:rPr>
              <a:t>sampling </a:t>
            </a:r>
            <a:r>
              <a:rPr lang="en-US" b="1" dirty="0" smtClean="0">
                <a:solidFill>
                  <a:srgbClr val="002060"/>
                </a:solidFill>
              </a:rPr>
              <a:t>technique</a:t>
            </a:r>
            <a:endParaRPr lang="en-IN" b="1" dirty="0" smtClean="0">
              <a:solidFill>
                <a:srgbClr val="00206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38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EB9C-B519-40AF-85AC-57516363B774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621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239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Factors on which SAMPLE SIZE depend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: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endParaRPr lang="en-IN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304800" y="1230313"/>
            <a:ext cx="8686800" cy="4865687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Population Factors 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Type of information available</a:t>
            </a:r>
            <a:endParaRPr lang="en-US" sz="2400" b="1" dirty="0" smtClean="0">
              <a:solidFill>
                <a:schemeClr val="bg2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Type of study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Type of Data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Type of study design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Type of sampling 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</a:rPr>
              <a:t>Type of Statistical Analysis for outcome needed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Determined values of research </a:t>
            </a:r>
            <a:r>
              <a:rPr lang="en-US" sz="2400" b="1" dirty="0" smtClean="0">
                <a:solidFill>
                  <a:srgbClr val="C00000"/>
                </a:solidFill>
              </a:rPr>
              <a:t>by researcher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</a:rPr>
              <a:t>Power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</a:rPr>
              <a:t>Significance level</a:t>
            </a:r>
          </a:p>
          <a:p>
            <a:pPr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en-US" sz="2400" b="1" dirty="0" smtClean="0">
                <a:latin typeface="Arial" pitchFamily="34" charset="0"/>
              </a:rPr>
              <a:t> </a:t>
            </a:r>
          </a:p>
          <a:p>
            <a:endParaRPr lang="en-IN" sz="24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39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9B6B-3219-4676-8F91-FCEEB6E45DBD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127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dirty="0" smtClean="0"/>
              <a:t>Steps in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Choose a question to investigate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Identify a hypothesis related to the question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Make testable predictions in the hypothesis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Design an experiment to answer hypothesis question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Collect data in experiment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Determine results and assess their validity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Determine if results support or refute your hypothesis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6327-027B-42EF-8B5A-E7076AD4CEC7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74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86100" y="472440"/>
            <a:ext cx="28575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Step-4 &amp; 5</a:t>
            </a:r>
            <a:endParaRPr lang="en-IN" sz="2400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628650" y="2133600"/>
            <a:ext cx="7772400" cy="2514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17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7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7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Data Collection </a:t>
            </a:r>
            <a:br>
              <a:rPr lang="en-US" sz="17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7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</a:t>
            </a:r>
            <a:br>
              <a:rPr lang="en-US" sz="17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7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Data Management</a:t>
            </a:r>
            <a:br>
              <a:rPr lang="en-US" sz="17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IN" sz="17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40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B55E-4FCB-4A1B-B043-3D2C69379101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106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Sources of Data</a:t>
            </a:r>
            <a:endParaRPr lang="en-IN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0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–Own generated data</a:t>
            </a:r>
          </a:p>
          <a:p>
            <a:pPr eaLnBrk="1" hangingPunct="1"/>
            <a:endParaRPr lang="en-IN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Secondary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–Already generated data </a:t>
            </a:r>
            <a:endParaRPr lang="en-IN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Published</a:t>
            </a:r>
            <a:endParaRPr lang="en-IN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Non-Published</a:t>
            </a:r>
            <a:endParaRPr lang="en-IN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41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1062-8BC0-4524-A076-3F5AAF97932D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183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214282" y="273050"/>
            <a:ext cx="8786874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Primary Vs Secondary source of Data</a:t>
            </a:r>
          </a:p>
        </p:txBody>
      </p:sp>
      <p:sp>
        <p:nvSpPr>
          <p:cNvPr id="112643" name="Text Placeholder 4"/>
          <p:cNvSpPr>
            <a:spLocks noGrp="1"/>
          </p:cNvSpPr>
          <p:nvPr>
            <p:ph type="body" idx="1"/>
          </p:nvPr>
        </p:nvSpPr>
        <p:spPr>
          <a:xfrm>
            <a:off x="4786313" y="1285875"/>
            <a:ext cx="4040187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Secondary data</a:t>
            </a:r>
          </a:p>
        </p:txBody>
      </p:sp>
      <p:sp>
        <p:nvSpPr>
          <p:cNvPr id="112645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285750" y="1285875"/>
            <a:ext cx="4041775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Primary data</a:t>
            </a:r>
          </a:p>
        </p:txBody>
      </p:sp>
      <p:sp>
        <p:nvSpPr>
          <p:cNvPr id="114692" name="Content Placeholder 5"/>
          <p:cNvSpPr>
            <a:spLocks noGrp="1"/>
          </p:cNvSpPr>
          <p:nvPr>
            <p:ph sz="quarter" idx="13"/>
          </p:nvPr>
        </p:nvSpPr>
        <p:spPr>
          <a:xfrm>
            <a:off x="4419600" y="2209800"/>
            <a:ext cx="4500562" cy="4410075"/>
          </a:xfrm>
          <a:solidFill>
            <a:srgbClr val="FFCCFF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Readily available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Second  hand information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Not need of questionnaire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Descriptive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Less expensive</a:t>
            </a:r>
          </a:p>
          <a:p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114694" name="Content Placeholder 7"/>
          <p:cNvSpPr>
            <a:spLocks noGrp="1"/>
          </p:cNvSpPr>
          <p:nvPr>
            <p:ph sz="quarter" idx="14"/>
          </p:nvPr>
        </p:nvSpPr>
        <p:spPr>
          <a:xfrm>
            <a:off x="304800" y="2184082"/>
            <a:ext cx="4041775" cy="4643438"/>
          </a:xfrm>
          <a:solidFill>
            <a:srgbClr val="CCFF99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Need to be generated</a:t>
            </a: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First hand information</a:t>
            </a: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Questionnaire</a:t>
            </a: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Analysis as per purpose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rgbClr val="0070C0"/>
                </a:solidFill>
              </a:rPr>
              <a:t>Require more time and money</a:t>
            </a:r>
          </a:p>
          <a:p>
            <a:pPr>
              <a:spcBef>
                <a:spcPct val="0"/>
              </a:spcBef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42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77C5-9059-4E3E-99F9-B729A36FF132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566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4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4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4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14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46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46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46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14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v"/>
            </a:pPr>
            <a:endParaRPr lang="en-US" b="1" dirty="0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Interview </a:t>
            </a:r>
            <a:endParaRPr lang="en-IN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3"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Personnel</a:t>
            </a:r>
            <a:endParaRPr lang="en-IN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3"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Telephonic</a:t>
            </a:r>
            <a:endParaRPr lang="en-IN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Observation</a:t>
            </a:r>
            <a:endParaRPr lang="en-IN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endParaRPr lang="en-IN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Interview and Observation</a:t>
            </a:r>
            <a:endParaRPr lang="en-IN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Observation and Experimental</a:t>
            </a:r>
            <a:endParaRPr lang="en-IN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Interview ,Observation and Experimental</a:t>
            </a:r>
            <a:endParaRPr lang="en-IN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n-US" b="1" dirty="0" smtClean="0"/>
              <a:t> </a:t>
            </a:r>
            <a:endParaRPr lang="en-IN" b="1" dirty="0" smtClean="0"/>
          </a:p>
          <a:p>
            <a:pPr eaLnBrk="1" hangingPunct="1">
              <a:buFont typeface="Wingdings 2" pitchFamily="18" charset="2"/>
              <a:buChar char=""/>
            </a:pPr>
            <a:endParaRPr lang="en-IN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3716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Type of Data Collection Methods</a:t>
            </a:r>
            <a:r>
              <a:rPr lang="e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en-IN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43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B7A3-E621-4B05-8658-57F18C0B3114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279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686800" cy="14176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Organization and Compilation of Data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480"/>
            <a:ext cx="8229600" cy="5074920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Organization and Compilation of Data in such a way :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reliable,  relevant, adequate and reasonably complete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data with following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requisites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endParaRPr lang="en-IN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51860" lvl="7" indent="-256032">
              <a:buFont typeface="Wingdings" pitchFamily="2" charset="2"/>
              <a:buChar char="v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Simplicity</a:t>
            </a:r>
            <a:endParaRPr lang="en-IN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51860" lvl="7" indent="-256032">
              <a:buFont typeface="Wingdings" pitchFamily="2" charset="2"/>
              <a:buChar char="v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Briefness</a:t>
            </a:r>
            <a:endParaRPr lang="en-IN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51860" lvl="7" indent="-256032">
              <a:buFont typeface="Wingdings" pitchFamily="2" charset="2"/>
              <a:buChar char="v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Utility</a:t>
            </a:r>
            <a:endParaRPr lang="en-IN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51860" lvl="7" indent="-256032">
              <a:buFont typeface="Wingdings" pitchFamily="2" charset="2"/>
              <a:buChar char="v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Distinctively</a:t>
            </a:r>
            <a:endParaRPr lang="en-IN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51860" lvl="7" indent="-256032">
              <a:buFont typeface="Wingdings" pitchFamily="2" charset="2"/>
              <a:buChar char="v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Comparability</a:t>
            </a:r>
            <a:endParaRPr lang="en-IN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51860" lvl="7" indent="-256032">
              <a:buFont typeface="Wingdings" pitchFamily="2" charset="2"/>
              <a:buChar char="v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Scientific Arrangement</a:t>
            </a:r>
            <a:endParaRPr lang="en-IN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51860" lvl="7" indent="-256032">
              <a:buFont typeface="Wingdings" pitchFamily="2" charset="2"/>
              <a:buChar char="v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Attractive </a:t>
            </a:r>
            <a:endParaRPr lang="en-IN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51860" lvl="7" indent="-256032">
              <a:buFont typeface="Wingdings" pitchFamily="2" charset="2"/>
              <a:buChar char="v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Effective</a:t>
            </a:r>
            <a:endParaRPr lang="en-IN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IN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44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864D-A960-4E73-87B3-35CF05622FEE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865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419196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Analysis of Data</a:t>
            </a:r>
            <a:r>
              <a:rPr lang="en-IN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IN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endParaRPr lang="en-IN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505200" y="457200"/>
            <a:ext cx="1785938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Step-6</a:t>
            </a:r>
            <a:endParaRPr lang="en-IN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45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B0D6-E1F1-4FBA-A7BF-75A021FAB309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331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52400" y="1181962"/>
            <a:ext cx="9144000" cy="530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defRPr/>
            </a:pPr>
            <a:endParaRPr lang="en-US" sz="2400" dirty="0">
              <a:latin typeface="Times New Roman" pitchFamily="18" charset="0"/>
              <a:cs typeface="Arial" charset="0"/>
            </a:endParaRPr>
          </a:p>
          <a:p>
            <a:pPr>
              <a:defRPr/>
            </a:pP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defRPr/>
            </a:pPr>
            <a:endParaRPr lang="en-US" sz="2400" b="1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900" b="1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defRPr/>
            </a:pPr>
            <a:endParaRPr lang="en-US" sz="1900" b="1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defRPr/>
            </a:pPr>
            <a:endParaRPr lang="en-US" sz="1900" b="1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defRPr/>
            </a:pPr>
            <a:endParaRPr lang="en-US" sz="1900" b="1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defRPr/>
            </a:pPr>
            <a:endParaRPr lang="en-US" sz="1900" b="1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40000"/>
              </a:lnSpc>
              <a:defRPr/>
            </a:pPr>
            <a:endParaRPr lang="en-US" sz="1900" b="1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40000"/>
              </a:lnSpc>
              <a:defRPr/>
            </a:pPr>
            <a:endParaRPr lang="en-US" sz="1900" b="1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40000"/>
              </a:lnSpc>
              <a:defRPr/>
            </a:pPr>
            <a:endParaRPr lang="en-US" sz="1900" b="1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40000"/>
              </a:lnSpc>
              <a:defRPr/>
            </a:pPr>
            <a:endParaRPr lang="en-US" sz="1900" b="1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>
              <a:defRPr/>
            </a:pPr>
            <a:endParaRPr lang="en-US" sz="19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4617720"/>
            <a:ext cx="4724400" cy="169277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b="1" dirty="0" smtClean="0">
                <a:solidFill>
                  <a:srgbClr val="7030A0"/>
                </a:solidFill>
              </a:rPr>
              <a:t>Central Tendencies 		</a:t>
            </a:r>
          </a:p>
          <a:p>
            <a:pPr lvl="1">
              <a:buFont typeface="Wingdings" pitchFamily="2" charset="2"/>
              <a:buChar char="v"/>
            </a:pPr>
            <a:r>
              <a:rPr lang="pt-BR" sz="2000" b="1" dirty="0" smtClean="0">
                <a:solidFill>
                  <a:srgbClr val="7030A0"/>
                </a:solidFill>
              </a:rPr>
              <a:t>Mean</a:t>
            </a:r>
          </a:p>
          <a:p>
            <a:pPr lvl="1">
              <a:buFont typeface="Wingdings" pitchFamily="2" charset="2"/>
              <a:buChar char="v"/>
            </a:pPr>
            <a:r>
              <a:rPr lang="pt-BR" sz="2000" b="1" dirty="0" smtClean="0">
                <a:solidFill>
                  <a:srgbClr val="7030A0"/>
                </a:solidFill>
              </a:rPr>
              <a:t>Mode</a:t>
            </a:r>
          </a:p>
          <a:p>
            <a:pPr lvl="1">
              <a:buFont typeface="Wingdings" pitchFamily="2" charset="2"/>
              <a:buChar char="v"/>
            </a:pPr>
            <a:r>
              <a:rPr lang="pt-BR" sz="2000" b="1" dirty="0" smtClean="0">
                <a:solidFill>
                  <a:srgbClr val="7030A0"/>
                </a:solidFill>
              </a:rPr>
              <a:t>Median</a:t>
            </a:r>
          </a:p>
          <a:p>
            <a:pPr lvl="1"/>
            <a:endParaRPr lang="en-IN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0" y="2218439"/>
            <a:ext cx="4038600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Ratios </a:t>
            </a:r>
          </a:p>
          <a:p>
            <a:pPr algn="ctr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Proportions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597187"/>
            <a:ext cx="7858125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Descriptive Analysis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48300" y="4842287"/>
            <a:ext cx="3276600" cy="143885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365125" indent="-255588">
              <a:buFont typeface="Wingdings" pitchFamily="2" charset="2"/>
              <a:buChar char="v"/>
            </a:pPr>
            <a:r>
              <a:rPr lang="pt-BR" sz="2000" b="1" dirty="0" smtClean="0">
                <a:solidFill>
                  <a:srgbClr val="7030A0"/>
                </a:solidFill>
              </a:rPr>
              <a:t>Disperson</a:t>
            </a:r>
            <a:endParaRPr lang="en-IN" sz="2000" b="1" dirty="0" smtClean="0">
              <a:solidFill>
                <a:srgbClr val="7030A0"/>
              </a:solidFill>
            </a:endParaRPr>
          </a:p>
          <a:p>
            <a:pPr marL="620713" lvl="1">
              <a:spcBef>
                <a:spcPts val="325"/>
              </a:spcBef>
              <a:buFont typeface="Wingdings" pitchFamily="2" charset="2"/>
              <a:buChar char="v"/>
            </a:pPr>
            <a:r>
              <a:rPr lang="pt-BR" sz="2000" b="1" dirty="0" smtClean="0">
                <a:solidFill>
                  <a:srgbClr val="7030A0"/>
                </a:solidFill>
              </a:rPr>
              <a:t>Standard Deviation</a:t>
            </a:r>
            <a:endParaRPr lang="en-IN" sz="2000" b="1" dirty="0" smtClean="0">
              <a:solidFill>
                <a:srgbClr val="7030A0"/>
              </a:solidFill>
            </a:endParaRPr>
          </a:p>
          <a:p>
            <a:pPr marL="620713" lvl="1">
              <a:spcBef>
                <a:spcPts val="325"/>
              </a:spcBef>
              <a:buFont typeface="Wingdings" pitchFamily="2" charset="2"/>
              <a:buChar char="v"/>
            </a:pPr>
            <a:r>
              <a:rPr lang="pt-BR" sz="2000" b="1" dirty="0" smtClean="0">
                <a:solidFill>
                  <a:srgbClr val="7030A0"/>
                </a:solidFill>
              </a:rPr>
              <a:t>Standard Error</a:t>
            </a:r>
          </a:p>
          <a:p>
            <a:pPr marL="620713" lvl="1">
              <a:spcBef>
                <a:spcPts val="325"/>
              </a:spcBef>
            </a:pPr>
            <a:endParaRPr lang="en-IN" sz="2000" b="1" dirty="0" smtClean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76600" y="3701296"/>
            <a:ext cx="3276600" cy="46166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Quantitative Data</a:t>
            </a:r>
            <a:endParaRPr lang="en-IN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76600" y="1371600"/>
            <a:ext cx="3352800" cy="6142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lnSpc>
                <a:spcPct val="160000"/>
              </a:lnSpc>
            </a:pP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Qualitative Data 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46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1A0B-5B2F-40BE-8362-3637EB6E1BEB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199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346074"/>
            <a:ext cx="9144000" cy="454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defRPr/>
            </a:pPr>
            <a:endParaRPr lang="en-US" sz="2400" dirty="0">
              <a:latin typeface="Times New Roman" pitchFamily="18" charset="0"/>
              <a:cs typeface="Arial" charset="0"/>
            </a:endParaRPr>
          </a:p>
          <a:p>
            <a:pPr>
              <a:defRPr/>
            </a:pPr>
            <a:r>
              <a:rPr lang="en-US" sz="24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defRPr/>
            </a:pPr>
            <a:endParaRPr lang="en-US" sz="2400" b="1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defRPr/>
            </a:pPr>
            <a:endParaRPr lang="en-US" sz="1900" b="1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defRPr/>
            </a:pPr>
            <a:endParaRPr lang="en-US" sz="1900" b="1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defRPr/>
            </a:pPr>
            <a:endParaRPr lang="en-US" sz="1900" b="1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40000"/>
              </a:lnSpc>
              <a:defRPr/>
            </a:pPr>
            <a:endParaRPr lang="en-US" sz="1900" b="1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40000"/>
              </a:lnSpc>
              <a:defRPr/>
            </a:pPr>
            <a:endParaRPr lang="en-US" sz="1900" b="1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40000"/>
              </a:lnSpc>
              <a:defRPr/>
            </a:pPr>
            <a:endParaRPr lang="en-US" sz="1900" b="1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40000"/>
              </a:lnSpc>
              <a:defRPr/>
            </a:pPr>
            <a:endParaRPr lang="en-US" sz="1900" b="1" dirty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>
              <a:defRPr/>
            </a:pPr>
            <a:endParaRPr lang="en-US" sz="19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037" y="457200"/>
            <a:ext cx="7858125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Descriptive Analysis of Qualitative Data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5337" y="1752600"/>
            <a:ext cx="7696200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			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No. of total (A)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Ratio = 					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No. of total (B)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337" y="3556337"/>
            <a:ext cx="7696200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			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No. of Specific Events (A)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Percentage of Events =				       * 100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Total Events (T)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5232737"/>
            <a:ext cx="7696200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Event of Sp. Cause (A)     	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Proportional Rate =			               * 10 </a:t>
            </a:r>
            <a:r>
              <a:rPr lang="en-US" sz="2000" b="1" baseline="48000" dirty="0" smtClean="0">
                <a:latin typeface="Arial" pitchFamily="34" charset="0"/>
                <a:cs typeface="Arial" pitchFamily="34" charset="0"/>
              </a:rPr>
              <a:t>n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Total Deaths (T)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810000" y="2351176"/>
            <a:ext cx="3124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62400" y="4064168"/>
            <a:ext cx="3124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114800" y="5715000"/>
            <a:ext cx="3124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47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8CA4-74C2-427D-BBB6-D2768E88FC67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540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2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0075" y="457200"/>
            <a:ext cx="7858125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Descriptive Analysis of Quantitative Data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1981349"/>
            <a:ext cx="7543800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Mean = 	 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athematical Average 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" y="2867740"/>
            <a:ext cx="7543800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Mode = 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ost commonly occurring value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8581" y="4227493"/>
            <a:ext cx="7696200" cy="13234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Standard Deviation = It tells how much scores deviate from the mean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it is the square root of the variance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it is the most commonly used measure of spread</a:t>
            </a:r>
          </a:p>
          <a:p>
            <a:pPr>
              <a:buFont typeface="Wingdings" pitchFamily="2" charset="2"/>
              <a:buChar char="v"/>
            </a:pP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40750" y="5791200"/>
            <a:ext cx="7696200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Standard Error = Deviation from mean per observation	              	</a:t>
            </a:r>
          </a:p>
          <a:p>
            <a:r>
              <a:rPr lang="en-US" sz="2000" b="1" dirty="0" smtClean="0"/>
              <a:t>				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" y="3300234"/>
            <a:ext cx="76962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Median = 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enter value when arrange in increasing 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or decreasing fashion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65509" y="3389531"/>
            <a:ext cx="56618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b="1" dirty="0" smtClean="0"/>
              <a:t>N+1</a:t>
            </a:r>
          </a:p>
          <a:p>
            <a:r>
              <a:rPr lang="en-US" b="1" dirty="0" smtClean="0"/>
              <a:t>   2</a:t>
            </a:r>
            <a:endParaRPr lang="en-US" b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7611228" y="3697456"/>
            <a:ext cx="520462" cy="76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35551" y="1966852"/>
            <a:ext cx="54373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b="1" dirty="0" smtClean="0"/>
              <a:t>∑ X </a:t>
            </a:r>
          </a:p>
          <a:p>
            <a:r>
              <a:rPr lang="en-US" b="1" dirty="0" smtClean="0"/>
              <a:t>   N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502652" y="5960477"/>
            <a:ext cx="85953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b="1" dirty="0" smtClean="0"/>
              <a:t>SD/ √N</a:t>
            </a:r>
          </a:p>
        </p:txBody>
      </p:sp>
      <p:cxnSp>
        <p:nvCxnSpPr>
          <p:cNvPr id="32" name="Straight Connector 31"/>
          <p:cNvCxnSpPr>
            <a:stCxn id="29" idx="1"/>
            <a:endCxn id="29" idx="3"/>
          </p:cNvCxnSpPr>
          <p:nvPr/>
        </p:nvCxnSpPr>
        <p:spPr>
          <a:xfrm>
            <a:off x="7435551" y="2290018"/>
            <a:ext cx="5437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39726" y="4627602"/>
            <a:ext cx="1785381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		(X-X)</a:t>
            </a:r>
          </a:p>
          <a:p>
            <a:r>
              <a:rPr lang="en-US" b="1" dirty="0" smtClean="0"/>
              <a:t>SD=√           N</a:t>
            </a:r>
            <a:endParaRPr lang="en-US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131690" y="5257800"/>
            <a:ext cx="4789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362183" y="4889212"/>
            <a:ext cx="24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48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C3BB-D2F5-44BF-9DC4-97512E25BD95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583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74902"/>
            <a:ext cx="8229600" cy="115409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Inferences </a:t>
            </a:r>
            <a:endParaRPr lang="en-IN" sz="4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683256" y="692643"/>
            <a:ext cx="1785938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Step-7</a:t>
            </a:r>
            <a:endParaRPr lang="en-IN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49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AD1F-2766-4586-AE55-29A90E4E421D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337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STEP 1: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the problem or question: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the problem or question can be stated 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following must be done.  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Observation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­ The use of all or some of the senses (sight, taste, feel, hearing, or smell) to gather information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Example: Observations </a:t>
            </a: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clinical practice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Examination of disease/outcome patterns</a:t>
            </a:r>
          </a:p>
          <a:p>
            <a:pPr marL="457200" lvl="2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disease rates increased in the presence of certain factors?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Observations in laboratory 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</a:t>
            </a:r>
          </a:p>
          <a:p>
            <a:pPr>
              <a:lnSpc>
                <a:spcPct val="150000"/>
              </a:lnSpc>
            </a:pPr>
            <a:r>
              <a:rPr lang="en-US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Inference </a:t>
            </a: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­ An assumption based on observation.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7F37-6881-4CD7-B936-3735EAB61611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093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Steps in Statistical Inference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Generating  NULL and ALTERNATIVE hypothesis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Testing the hypothesis using appropriate statistical tests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Obtaining ‘p’ value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Concluding from the p value.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Obtaining Level of Significance</a:t>
            </a:r>
          </a:p>
          <a:p>
            <a:pPr marL="0" indent="0" eaLnBrk="1" hangingPunct="1"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50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B0A9-DF6A-452C-8B30-111AE51FDACD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122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Conventionally Accepted Significance Level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925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P Value &gt; 0.05		LS=Not Significant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P Value &lt; 0.05		LS=Significant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P Value &lt; 0.001	           LS=Highly Significant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51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40EB-933D-4706-B7D8-61E428475A62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198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74902"/>
            <a:ext cx="8229600" cy="115409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Reporting </a:t>
            </a:r>
            <a:endParaRPr lang="en-IN" sz="4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644620" y="1085449"/>
            <a:ext cx="1785938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Step-8</a:t>
            </a:r>
            <a:endParaRPr lang="en-IN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52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C4B6-28AA-4B6E-A13E-507DBC8BA137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334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Steps of Report Writing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IN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en-IN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214313" y="838200"/>
            <a:ext cx="8929687" cy="571500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2060"/>
                </a:solidFill>
              </a:rPr>
              <a:t>Title of Project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2060"/>
                </a:solidFill>
              </a:rPr>
              <a:t>Abstract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2060"/>
                </a:solidFill>
              </a:rPr>
              <a:t>Introduction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2060"/>
                </a:solidFill>
              </a:rPr>
              <a:t>Aims &amp; Objectives</a:t>
            </a:r>
            <a:endParaRPr lang="en-IN" sz="2400" b="1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2060"/>
                </a:solidFill>
              </a:rPr>
              <a:t>Methodology</a:t>
            </a:r>
            <a:endParaRPr lang="en-IN" sz="2400" b="1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2060"/>
                </a:solidFill>
              </a:rPr>
              <a:t>Observations-Compilation, Classification &amp; Presentation of data with analysis and inferences</a:t>
            </a:r>
            <a:endParaRPr lang="en-IN" sz="2400" b="1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2060"/>
                </a:solidFill>
              </a:rPr>
              <a:t>Discussion</a:t>
            </a:r>
            <a:endParaRPr lang="en-IN" sz="2400" b="1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2060"/>
                </a:solidFill>
              </a:rPr>
              <a:t>Conclusions</a:t>
            </a:r>
            <a:endParaRPr lang="en-IN" sz="2400" b="1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2060"/>
                </a:solidFill>
              </a:rPr>
              <a:t>Recommendations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2060"/>
                </a:solidFill>
              </a:rPr>
              <a:t>Limitations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2060"/>
                </a:solidFill>
              </a:rPr>
              <a:t>Acknowledgment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2060"/>
                </a:solidFill>
              </a:rPr>
              <a:t>Bibliography</a:t>
            </a:r>
            <a:endParaRPr lang="en-IN" sz="24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53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184-A811-4686-B622-F5777DAF9F41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071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7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7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Discussion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8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002060"/>
                </a:solidFill>
              </a:rPr>
              <a:t>Explanation of findings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002060"/>
                </a:solidFill>
              </a:rPr>
              <a:t>Logic and reasoning for the results as it appears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002060"/>
                </a:solidFill>
              </a:rPr>
              <a:t>Compare and contrast with findings of other researchers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002060"/>
                </a:solidFill>
              </a:rPr>
              <a:t>Based on objectives of the study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002060"/>
                </a:solidFill>
              </a:rPr>
              <a:t>Should answer the research question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002060"/>
                </a:solidFill>
              </a:rPr>
              <a:t>Scope &amp; limitations of the study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54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145B9-98CC-41C0-9747-AA9BCA073440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304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Recommendations &amp; conclusions</a:t>
            </a:r>
            <a:endParaRPr lang="en-US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89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b="1" dirty="0" smtClean="0">
                <a:solidFill>
                  <a:srgbClr val="002060"/>
                </a:solidFill>
              </a:rPr>
              <a:t>Based on our findings</a:t>
            </a:r>
          </a:p>
          <a:p>
            <a:pPr eaLnBrk="1" hangingPunct="1"/>
            <a:r>
              <a:rPr lang="en-US" b="1" dirty="0" smtClean="0">
                <a:solidFill>
                  <a:srgbClr val="002060"/>
                </a:solidFill>
              </a:rPr>
              <a:t>Limited to objectives of the study</a:t>
            </a:r>
          </a:p>
          <a:p>
            <a:pPr eaLnBrk="1" hangingPunct="1"/>
            <a:r>
              <a:rPr lang="en-US" b="1" dirty="0" smtClean="0">
                <a:solidFill>
                  <a:srgbClr val="002060"/>
                </a:solidFill>
              </a:rPr>
              <a:t>Relevance should be emphasized</a:t>
            </a:r>
          </a:p>
          <a:p>
            <a:pPr eaLnBrk="1" hangingPunct="1"/>
            <a:r>
              <a:rPr lang="en-US" b="1" dirty="0" smtClean="0">
                <a:solidFill>
                  <a:srgbClr val="002060"/>
                </a:solidFill>
              </a:rPr>
              <a:t>Should be exclusively limited to observations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55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3F10-99E4-43B6-AE5E-0B086C936325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728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>
                <a:latin typeface="Algerian" pitchFamily="82" charset="0"/>
              </a:rPr>
              <a:t>           THANKS</a:t>
            </a:r>
            <a:endParaRPr lang="en-US" sz="7200" dirty="0">
              <a:latin typeface="Algerian" pitchFamily="8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56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D2F8-C5D8-43BA-9747-63E8861EBB42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147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077200" cy="5638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Identify variables :</a:t>
            </a:r>
          </a:p>
          <a:p>
            <a:pPr marL="609600" indent="-609600">
              <a:buFontTx/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• Exposure  -  (risk factor, protective factor,</a:t>
            </a:r>
          </a:p>
          <a:p>
            <a:pPr marL="609600" indent="-609600">
              <a:buFontTx/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predictor variable, treatment)</a:t>
            </a:r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• Outcome  -  (disease, event)</a:t>
            </a:r>
          </a:p>
          <a:p>
            <a:pPr marL="609600" indent="-609600">
              <a:buFontTx/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Formulate a specific hypothesis</a:t>
            </a:r>
          </a:p>
          <a:p>
            <a:pPr marL="990600" lvl="1" indent="-533400"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Frame a hypothesis which seeks to answer a specific question about the relationship between an exposure and an outcome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686800" y="6289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85FD853B-D9AA-41BF-A25E-F96E0CFC3CD4}" type="slidenum">
              <a:rPr lang="en-US"/>
              <a:pPr algn="ctr"/>
              <a:t>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AD6F-B509-452A-B6CB-EE7A22E50584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289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en-US" smtClean="0"/>
              <a:t>Basic Question in Research</a:t>
            </a:r>
            <a:endParaRPr lang="en-US" sz="48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7620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sz="4000" dirty="0" smtClean="0"/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Are exposure and disease/outcome linked?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057400" y="3657600"/>
            <a:ext cx="990600" cy="137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E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6019800" y="3657600"/>
            <a:ext cx="990600" cy="137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D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660525" y="5302250"/>
            <a:ext cx="191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/>
              <a:t>Exposure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105400" y="5302250"/>
            <a:ext cx="3460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/>
              <a:t>Disease / Health</a:t>
            </a:r>
          </a:p>
          <a:p>
            <a:r>
              <a:rPr lang="en-US" sz="3600"/>
              <a:t>              Outcome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3733800" y="4191000"/>
            <a:ext cx="1600200" cy="4572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279525" y="2438400"/>
            <a:ext cx="6340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Is there an association between them?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8686800" y="6289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D23867BD-650F-4207-9D5A-71DBC4B114A7}" type="slidenum">
              <a:rPr lang="en-US"/>
              <a:pPr algn="ctr"/>
              <a:t>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CA92-C7ED-4545-A7F3-165CAD757BF2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899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Types </a:t>
            </a:r>
            <a:r>
              <a:rPr lang="en-US" b="1" dirty="0"/>
              <a:t>of Research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Descriptive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versus Inferential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Studies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Descriptive studies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are concerned with organization, summarization and description of population characteristics; for example, fertility rate in an area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Inferential studies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uses sample data to make inference about a population (i.e., comparison of different groups). In this type analytical techniques are used.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947E-0EA1-4001-A415-CDFE6221D007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403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Cross-sectional study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in which, data or measurement is collected or recorded just once.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Cohort study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In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study, subjects are followed up for the observations or measurements for characteristics to study, for example we study fauna and flora of a lake in four seasons.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Case-control study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In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case study, a patient or subject is observed and history of disease or other information is recorded to find the suspected cause.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Also, we can compare the case with a control then it will be called a case-control study.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0092-EBAE-45B3-9938-6271640A8D3A}" type="slidenum">
              <a:rPr lang="en-US" smtClean="0"/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STAGES OF RESEARCH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AEFE8-0C6B-4722-BBDC-294421B0FE9B}" type="datetime1">
              <a:rPr lang="en-US" smtClean="0"/>
              <a:t>9/10/2018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414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2624</TotalTime>
  <Words>1455</Words>
  <Application>Microsoft Office PowerPoint</Application>
  <PresentationFormat>On-screen Show (4:3)</PresentationFormat>
  <Paragraphs>638</Paragraphs>
  <Slides>56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Executive</vt:lpstr>
      <vt:lpstr>          Lecture 02 STAGES OF RESEARCH</vt:lpstr>
      <vt:lpstr>Definition of Research</vt:lpstr>
      <vt:lpstr>Scientific Method</vt:lpstr>
      <vt:lpstr>Steps in Scientific Method</vt:lpstr>
      <vt:lpstr>PowerPoint Presentation</vt:lpstr>
      <vt:lpstr>PowerPoint Presentation</vt:lpstr>
      <vt:lpstr>Basic Question in Research</vt:lpstr>
      <vt:lpstr>                  Types of Research Studies</vt:lpstr>
      <vt:lpstr>PowerPoint Presentation</vt:lpstr>
      <vt:lpstr>PowerPoint Presentation</vt:lpstr>
      <vt:lpstr>PowerPoint Presentation</vt:lpstr>
      <vt:lpstr>STEP 4: Design an experiment</vt:lpstr>
      <vt:lpstr>PowerPoint Presentation</vt:lpstr>
      <vt:lpstr>PowerPoint Presentation</vt:lpstr>
      <vt:lpstr>STEP 5: Collect  Data In Experiment </vt:lpstr>
      <vt:lpstr>STEP 6-7: State a conclusion</vt:lpstr>
      <vt:lpstr>PowerPoint Presentation</vt:lpstr>
      <vt:lpstr>PowerPoint Presentation</vt:lpstr>
      <vt:lpstr>PowerPoint Presentation</vt:lpstr>
      <vt:lpstr>RESEARCH  PROBLEM ?</vt:lpstr>
      <vt:lpstr>Process of Defining Problem</vt:lpstr>
      <vt:lpstr>PowerPoint Presentation</vt:lpstr>
      <vt:lpstr>PowerPoint Presentation</vt:lpstr>
      <vt:lpstr>Hypothetical Research Question</vt:lpstr>
      <vt:lpstr>PowerPoint Presentation</vt:lpstr>
      <vt:lpstr>Review of literature</vt:lpstr>
      <vt:lpstr>PowerPoint Presentation</vt:lpstr>
      <vt:lpstr>PowerPoint Presentation</vt:lpstr>
      <vt:lpstr>PowerPoint Presentation</vt:lpstr>
      <vt:lpstr>             Methodology </vt:lpstr>
      <vt:lpstr>Study Design</vt:lpstr>
      <vt:lpstr>Methodology</vt:lpstr>
      <vt:lpstr>Methodology……</vt:lpstr>
      <vt:lpstr>PowerPoint Presentation</vt:lpstr>
      <vt:lpstr>Population        Sample</vt:lpstr>
      <vt:lpstr>PowerPoint Presentation</vt:lpstr>
      <vt:lpstr>PowerPoint Presentation</vt:lpstr>
      <vt:lpstr> Sample – Qualities  </vt:lpstr>
      <vt:lpstr>Factors on which SAMPLE SIZE depend:  </vt:lpstr>
      <vt:lpstr>PowerPoint Presentation</vt:lpstr>
      <vt:lpstr>Sources of Data</vt:lpstr>
      <vt:lpstr>Primary Vs Secondary source of Data</vt:lpstr>
      <vt:lpstr>                                    Type of Data Collection Methods </vt:lpstr>
      <vt:lpstr>    Organization and Compilation of Data </vt:lpstr>
      <vt:lpstr>           Analysis of Data  </vt:lpstr>
      <vt:lpstr>PowerPoint Presentation</vt:lpstr>
      <vt:lpstr>PowerPoint Presentation</vt:lpstr>
      <vt:lpstr>PowerPoint Presentation</vt:lpstr>
      <vt:lpstr>Inferences </vt:lpstr>
      <vt:lpstr>Steps in Statistical Inference</vt:lpstr>
      <vt:lpstr> Conventionally Accepted Significance Level</vt:lpstr>
      <vt:lpstr>Reporting </vt:lpstr>
      <vt:lpstr>  Steps of Report Writing </vt:lpstr>
      <vt:lpstr>Discussion</vt:lpstr>
      <vt:lpstr>Recommendations &amp; 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02 STAGES OF RESEARCH</dc:title>
  <dc:creator>820</dc:creator>
  <cp:lastModifiedBy>820</cp:lastModifiedBy>
  <cp:revision>80</cp:revision>
  <dcterms:created xsi:type="dcterms:W3CDTF">2017-09-22T10:36:56Z</dcterms:created>
  <dcterms:modified xsi:type="dcterms:W3CDTF">2018-09-11T04:53:54Z</dcterms:modified>
</cp:coreProperties>
</file>