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57F349-5E7D-4186-AB9B-FF3FACE2CDA8}" type="datetimeFigureOut">
              <a:rPr lang="en-ZA" smtClean="0"/>
              <a:t>2020/05/19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7F349-5E7D-4186-AB9B-FF3FACE2CDA8}" type="datetimeFigureOut">
              <a:rPr lang="en-ZA" smtClean="0"/>
              <a:t>2020/05/19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7F349-5E7D-4186-AB9B-FF3FACE2CDA8}" type="datetimeFigureOut">
              <a:rPr lang="en-ZA" smtClean="0"/>
              <a:t>2020/05/19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7F349-5E7D-4186-AB9B-FF3FACE2CDA8}" type="datetimeFigureOut">
              <a:rPr lang="en-ZA" smtClean="0"/>
              <a:t>2020/05/19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57F349-5E7D-4186-AB9B-FF3FACE2CDA8}" type="datetimeFigureOut">
              <a:rPr lang="en-ZA" smtClean="0"/>
              <a:t>2020/05/19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57F349-5E7D-4186-AB9B-FF3FACE2CDA8}" type="datetimeFigureOut">
              <a:rPr lang="en-ZA" smtClean="0"/>
              <a:t>2020/05/19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57F349-5E7D-4186-AB9B-FF3FACE2CDA8}" type="datetimeFigureOut">
              <a:rPr lang="en-ZA" smtClean="0"/>
              <a:t>2020/05/19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57F349-5E7D-4186-AB9B-FF3FACE2CDA8}" type="datetimeFigureOut">
              <a:rPr lang="en-ZA" smtClean="0"/>
              <a:t>2020/05/19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7F349-5E7D-4186-AB9B-FF3FACE2CDA8}" type="datetimeFigureOut">
              <a:rPr lang="en-ZA" smtClean="0"/>
              <a:t>2020/05/19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BC68F91-253C-4F0E-833A-93277C4266B2}"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7F349-5E7D-4186-AB9B-FF3FACE2CDA8}" type="datetimeFigureOut">
              <a:rPr lang="en-ZA" smtClean="0"/>
              <a:t>2020/05/19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BC68F91-253C-4F0E-833A-93277C4266B2}" type="slidenum">
              <a:rPr lang="en-ZA" smtClean="0"/>
              <a:t>‹#›</a:t>
            </a:fld>
            <a:endParaRPr lang="en-Z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B57F349-5E7D-4186-AB9B-FF3FACE2CDA8}" type="datetimeFigureOut">
              <a:rPr lang="en-ZA" smtClean="0"/>
              <a:t>2020/05/19</a:t>
            </a:fld>
            <a:endParaRPr lang="en-ZA"/>
          </a:p>
        </p:txBody>
      </p:sp>
      <p:sp>
        <p:nvSpPr>
          <p:cNvPr id="9" name="Slide Number Placeholder 8"/>
          <p:cNvSpPr>
            <a:spLocks noGrp="1"/>
          </p:cNvSpPr>
          <p:nvPr>
            <p:ph type="sldNum" sz="quarter" idx="11"/>
          </p:nvPr>
        </p:nvSpPr>
        <p:spPr/>
        <p:txBody>
          <a:bodyPr/>
          <a:lstStyle/>
          <a:p>
            <a:fld id="{ABC68F91-253C-4F0E-833A-93277C4266B2}" type="slidenum">
              <a:rPr lang="en-ZA" smtClean="0"/>
              <a:t>‹#›</a:t>
            </a:fld>
            <a:endParaRPr lang="en-ZA"/>
          </a:p>
        </p:txBody>
      </p:sp>
      <p:sp>
        <p:nvSpPr>
          <p:cNvPr id="10" name="Footer Placeholder 9"/>
          <p:cNvSpPr>
            <a:spLocks noGrp="1"/>
          </p:cNvSpPr>
          <p:nvPr>
            <p:ph type="ftr" sz="quarter" idx="12"/>
          </p:nvPr>
        </p:nvSpPr>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BC68F91-253C-4F0E-833A-93277C4266B2}" type="slidenum">
              <a:rPr lang="en-ZA" smtClean="0"/>
              <a:t>‹#›</a:t>
            </a:fld>
            <a:endParaRPr lang="en-Z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Z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B57F349-5E7D-4186-AB9B-FF3FACE2CDA8}" type="datetimeFigureOut">
              <a:rPr lang="en-ZA" smtClean="0"/>
              <a:t>2020/05/19</a:t>
            </a:fld>
            <a:endParaRPr lang="en-Z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543800" cy="1296143"/>
          </a:xfrm>
        </p:spPr>
        <p:style>
          <a:lnRef idx="2">
            <a:schemeClr val="dk1"/>
          </a:lnRef>
          <a:fillRef idx="1">
            <a:schemeClr val="lt1"/>
          </a:fillRef>
          <a:effectRef idx="0">
            <a:schemeClr val="dk1"/>
          </a:effectRef>
          <a:fontRef idx="minor">
            <a:schemeClr val="dk1"/>
          </a:fontRef>
        </p:style>
        <p:txBody>
          <a:bodyPr/>
          <a:lstStyle/>
          <a:p>
            <a:r>
              <a:rPr lang="en-ZA" sz="4000" b="1" dirty="0" err="1" smtClean="0">
                <a:solidFill>
                  <a:schemeClr val="tx1"/>
                </a:solidFill>
                <a:latin typeface="Times New Roman" pitchFamily="18" charset="0"/>
                <a:cs typeface="Times New Roman" pitchFamily="18" charset="0"/>
              </a:rPr>
              <a:t>Contional</a:t>
            </a:r>
            <a:r>
              <a:rPr lang="en-ZA" sz="4000" b="1" dirty="0" smtClean="0">
                <a:solidFill>
                  <a:schemeClr val="tx1"/>
                </a:solidFill>
                <a:latin typeface="Times New Roman" pitchFamily="18" charset="0"/>
                <a:cs typeface="Times New Roman" pitchFamily="18" charset="0"/>
              </a:rPr>
              <a:t> </a:t>
            </a:r>
            <a:r>
              <a:rPr lang="en-ZA" sz="4000" b="1" dirty="0" err="1" smtClean="0">
                <a:solidFill>
                  <a:schemeClr val="tx1"/>
                </a:solidFill>
                <a:latin typeface="Times New Roman" pitchFamily="18" charset="0"/>
                <a:cs typeface="Times New Roman" pitchFamily="18" charset="0"/>
              </a:rPr>
              <a:t>behavior</a:t>
            </a:r>
            <a:endParaRPr lang="en-ZA" sz="4000"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755576" y="2420888"/>
            <a:ext cx="6461760" cy="3217912"/>
          </a:xfrm>
        </p:spPr>
        <p:txBody>
          <a:bodyPr>
            <a:normAutofit/>
          </a:bodyPr>
          <a:lstStyle/>
          <a:p>
            <a:endParaRPr lang="en-ZA" sz="28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19894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1124744"/>
            <a:ext cx="4800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2400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7620000" cy="1296144"/>
          </a:xfrm>
        </p:spPr>
        <p:txBody>
          <a:bodyPr/>
          <a:lstStyle/>
          <a:p>
            <a:r>
              <a:rPr lang="en-ZA" sz="4000" b="1" dirty="0" smtClean="0">
                <a:solidFill>
                  <a:schemeClr val="tx1"/>
                </a:solidFill>
                <a:latin typeface="Times New Roman" pitchFamily="18" charset="0"/>
                <a:cs typeface="Times New Roman" pitchFamily="18" charset="0"/>
              </a:rPr>
              <a:t>Conditional </a:t>
            </a:r>
            <a:r>
              <a:rPr lang="en-ZA" sz="4000" b="1" dirty="0" err="1" smtClean="0">
                <a:solidFill>
                  <a:schemeClr val="tx1"/>
                </a:solidFill>
                <a:latin typeface="Times New Roman" pitchFamily="18" charset="0"/>
                <a:cs typeface="Times New Roman" pitchFamily="18" charset="0"/>
              </a:rPr>
              <a:t>behavior</a:t>
            </a:r>
            <a:r>
              <a:rPr lang="en-ZA" sz="4000" b="1" dirty="0" smtClean="0">
                <a:solidFill>
                  <a:schemeClr val="tx1"/>
                </a:solidFill>
                <a:latin typeface="Times New Roman" pitchFamily="18" charset="0"/>
                <a:cs typeface="Times New Roman" pitchFamily="18" charset="0"/>
              </a:rPr>
              <a:t>:</a:t>
            </a:r>
            <a:endParaRPr lang="en-ZA"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348880"/>
            <a:ext cx="7620000" cy="4051920"/>
          </a:xfrm>
        </p:spPr>
        <p:txBody>
          <a:bodyPr>
            <a:normAutofit/>
          </a:bodyPr>
          <a:lstStyle/>
          <a:p>
            <a:r>
              <a:rPr lang="en-ZA" sz="2800" dirty="0" smtClean="0">
                <a:latin typeface="Times New Roman" pitchFamily="18" charset="0"/>
                <a:cs typeface="Times New Roman" pitchFamily="18" charset="0"/>
              </a:rPr>
              <a:t>A way to modify an animal’s </a:t>
            </a:r>
            <a:r>
              <a:rPr lang="en-ZA" sz="2800" dirty="0" err="1" smtClean="0">
                <a:latin typeface="Times New Roman" pitchFamily="18" charset="0"/>
                <a:cs typeface="Times New Roman" pitchFamily="18" charset="0"/>
              </a:rPr>
              <a:t>behavior</a:t>
            </a:r>
            <a:r>
              <a:rPr lang="en-ZA" sz="2800" dirty="0" smtClean="0">
                <a:latin typeface="Times New Roman" pitchFamily="18" charset="0"/>
                <a:cs typeface="Times New Roman" pitchFamily="18" charset="0"/>
              </a:rPr>
              <a:t> in response to a certain stimuli.</a:t>
            </a:r>
          </a:p>
          <a:p>
            <a:r>
              <a:rPr lang="en-ZA" sz="2800" dirty="0" smtClean="0">
                <a:latin typeface="Times New Roman" pitchFamily="18" charset="0"/>
                <a:cs typeface="Times New Roman" pitchFamily="18" charset="0"/>
              </a:rPr>
              <a:t>Reward or punishment</a:t>
            </a:r>
          </a:p>
          <a:p>
            <a:r>
              <a:rPr lang="en-ZA" sz="2800" b="1" dirty="0" smtClean="0">
                <a:latin typeface="Times New Roman" pitchFamily="18" charset="0"/>
                <a:cs typeface="Times New Roman" pitchFamily="18" charset="0"/>
              </a:rPr>
              <a:t>Types</a:t>
            </a:r>
            <a:r>
              <a:rPr lang="en-ZA" sz="2800" dirty="0" smtClean="0">
                <a:latin typeface="Times New Roman" pitchFamily="18" charset="0"/>
                <a:cs typeface="Times New Roman" pitchFamily="18" charset="0"/>
              </a:rPr>
              <a:t>:</a:t>
            </a:r>
          </a:p>
          <a:p>
            <a:pPr marL="628650" indent="-514350">
              <a:buFont typeface="+mj-lt"/>
              <a:buAutoNum type="arabicPeriod"/>
            </a:pPr>
            <a:r>
              <a:rPr lang="en-ZA" sz="2800" dirty="0" smtClean="0">
                <a:latin typeface="Times New Roman" pitchFamily="18" charset="0"/>
                <a:cs typeface="Times New Roman" pitchFamily="18" charset="0"/>
              </a:rPr>
              <a:t>Classical conditioning</a:t>
            </a:r>
          </a:p>
          <a:p>
            <a:pPr marL="628650" indent="-514350">
              <a:buFont typeface="+mj-lt"/>
              <a:buAutoNum type="arabicPeriod"/>
            </a:pPr>
            <a:r>
              <a:rPr lang="en-ZA" sz="2800" dirty="0" smtClean="0">
                <a:latin typeface="Times New Roman" pitchFamily="18" charset="0"/>
                <a:cs typeface="Times New Roman" pitchFamily="18" charset="0"/>
              </a:rPr>
              <a:t>Operant conditioning</a:t>
            </a:r>
            <a:endParaRPr lang="en-ZA" sz="2800" dirty="0">
              <a:latin typeface="Times New Roman" pitchFamily="18" charset="0"/>
              <a:cs typeface="Times New Roman" pitchFamily="18" charset="0"/>
            </a:endParaRPr>
          </a:p>
        </p:txBody>
      </p:sp>
    </p:spTree>
    <p:extLst>
      <p:ext uri="{BB962C8B-B14F-4D97-AF65-F5344CB8AC3E}">
        <p14:creationId xmlns:p14="http://schemas.microsoft.com/office/powerpoint/2010/main" val="3933791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620000" cy="1224136"/>
          </a:xfrm>
        </p:spPr>
        <p:txBody>
          <a:bodyPr/>
          <a:lstStyle/>
          <a:p>
            <a:r>
              <a:rPr lang="en-ZA" sz="4000" b="1" dirty="0" smtClean="0">
                <a:solidFill>
                  <a:schemeClr val="tx1"/>
                </a:solidFill>
                <a:latin typeface="Times New Roman" pitchFamily="18" charset="0"/>
                <a:cs typeface="Times New Roman" pitchFamily="18" charset="0"/>
              </a:rPr>
              <a:t>Operant Conditioning:</a:t>
            </a:r>
            <a:endParaRPr lang="en-ZA"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420888"/>
            <a:ext cx="7620000" cy="3979912"/>
          </a:xfrm>
        </p:spPr>
        <p:txBody>
          <a:bodyPr>
            <a:normAutofit/>
          </a:bodyPr>
          <a:lstStyle/>
          <a:p>
            <a:r>
              <a:rPr lang="en-ZA" sz="2800" dirty="0">
                <a:latin typeface="Times New Roman" pitchFamily="18" charset="0"/>
                <a:cs typeface="Times New Roman" pitchFamily="18" charset="0"/>
              </a:rPr>
              <a:t>Operant conditioning (sometimes referred to as instrumental </a:t>
            </a:r>
            <a:r>
              <a:rPr lang="en-ZA" sz="2800" dirty="0" smtClean="0">
                <a:latin typeface="Times New Roman" pitchFamily="18" charset="0"/>
                <a:cs typeface="Times New Roman" pitchFamily="18" charset="0"/>
              </a:rPr>
              <a:t>conditioning) </a:t>
            </a:r>
            <a:r>
              <a:rPr lang="en-ZA" sz="2800" dirty="0">
                <a:latin typeface="Times New Roman" pitchFamily="18" charset="0"/>
                <a:cs typeface="Times New Roman" pitchFamily="18" charset="0"/>
              </a:rPr>
              <a:t>is a method of learning that occurs through rewards and punishments for </a:t>
            </a:r>
            <a:r>
              <a:rPr lang="en-ZA" sz="2800" dirty="0" err="1">
                <a:latin typeface="Times New Roman" pitchFamily="18" charset="0"/>
                <a:cs typeface="Times New Roman" pitchFamily="18" charset="0"/>
              </a:rPr>
              <a:t>behavior</a:t>
            </a:r>
            <a:r>
              <a:rPr lang="en-ZA" sz="2800" dirty="0" smtClean="0">
                <a:latin typeface="Times New Roman" pitchFamily="18" charset="0"/>
                <a:cs typeface="Times New Roman" pitchFamily="18" charset="0"/>
              </a:rPr>
              <a:t>.</a:t>
            </a:r>
          </a:p>
          <a:p>
            <a:r>
              <a:rPr lang="en-ZA" sz="2800" dirty="0" smtClean="0">
                <a:latin typeface="Times New Roman" pitchFamily="18" charset="0"/>
                <a:cs typeface="Times New Roman" pitchFamily="18" charset="0"/>
              </a:rPr>
              <a:t> </a:t>
            </a:r>
            <a:r>
              <a:rPr lang="en-ZA" sz="2800" dirty="0">
                <a:latin typeface="Times New Roman" pitchFamily="18" charset="0"/>
                <a:cs typeface="Times New Roman" pitchFamily="18" charset="0"/>
              </a:rPr>
              <a:t>Through operant conditioning, an association is made between a </a:t>
            </a:r>
            <a:r>
              <a:rPr lang="en-ZA" sz="2800" dirty="0" err="1">
                <a:latin typeface="Times New Roman" pitchFamily="18" charset="0"/>
                <a:cs typeface="Times New Roman" pitchFamily="18" charset="0"/>
              </a:rPr>
              <a:t>behavior</a:t>
            </a:r>
            <a:r>
              <a:rPr lang="en-ZA" sz="2800" dirty="0">
                <a:latin typeface="Times New Roman" pitchFamily="18" charset="0"/>
                <a:cs typeface="Times New Roman" pitchFamily="18" charset="0"/>
              </a:rPr>
              <a:t> and a consequence for that </a:t>
            </a:r>
            <a:r>
              <a:rPr lang="en-ZA" sz="2800" dirty="0" err="1">
                <a:latin typeface="Times New Roman" pitchFamily="18" charset="0"/>
                <a:cs typeface="Times New Roman" pitchFamily="18" charset="0"/>
              </a:rPr>
              <a:t>behavior</a:t>
            </a:r>
            <a:endParaRPr lang="en-ZA"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0213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620000" cy="1656184"/>
          </a:xfrm>
        </p:spPr>
        <p:txBody>
          <a:bodyPr/>
          <a:lstStyle/>
          <a:p>
            <a:r>
              <a:rPr lang="en-ZA" sz="4000" b="1" dirty="0" smtClean="0">
                <a:solidFill>
                  <a:schemeClr val="tx1"/>
                </a:solidFill>
                <a:latin typeface="Times New Roman" pitchFamily="18" charset="0"/>
                <a:cs typeface="Times New Roman" pitchFamily="18" charset="0"/>
              </a:rPr>
              <a:t>Example:</a:t>
            </a:r>
            <a:endParaRPr lang="en-ZA"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76872"/>
            <a:ext cx="7620000" cy="2880320"/>
          </a:xfrm>
        </p:spPr>
        <p:txBody>
          <a:bodyPr>
            <a:normAutofit/>
          </a:bodyPr>
          <a:lstStyle/>
          <a:p>
            <a:r>
              <a:rPr lang="en-ZA" sz="2800" dirty="0">
                <a:latin typeface="Times New Roman" pitchFamily="18" charset="0"/>
                <a:cs typeface="Times New Roman" pitchFamily="18" charset="0"/>
              </a:rPr>
              <a:t>For example, when a lab rat presses a blue button, he receives a food pellet as a reward, but when he presses the red button he receives a mild electric shock. As a result, he learns to press the blue button but avoid the red button</a:t>
            </a:r>
            <a:r>
              <a:rPr lang="en-ZA" sz="2800" dirty="0" smtClean="0">
                <a:latin typeface="Times New Roman" pitchFamily="18" charset="0"/>
                <a:cs typeface="Times New Roman" pitchFamily="18" charset="0"/>
              </a:rPr>
              <a:t>.</a:t>
            </a:r>
          </a:p>
          <a:p>
            <a:endParaRPr lang="en-ZA" sz="2800" dirty="0">
              <a:latin typeface="Times New Roman" pitchFamily="18" charset="0"/>
              <a:cs typeface="Times New Roman" pitchFamily="18" charset="0"/>
            </a:endParaRPr>
          </a:p>
        </p:txBody>
      </p:sp>
    </p:spTree>
    <p:extLst>
      <p:ext uri="{BB962C8B-B14F-4D97-AF65-F5344CB8AC3E}">
        <p14:creationId xmlns:p14="http://schemas.microsoft.com/office/powerpoint/2010/main" val="1521375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smtClean="0">
                <a:solidFill>
                  <a:schemeClr val="tx1"/>
                </a:solidFill>
                <a:latin typeface="Times New Roman" pitchFamily="18" charset="0"/>
                <a:cs typeface="Times New Roman" pitchFamily="18" charset="0"/>
              </a:rPr>
              <a:t>Continue…</a:t>
            </a:r>
            <a:endParaRPr lang="en-ZA" sz="4000" b="1" dirty="0">
              <a:solidFill>
                <a:schemeClr val="tx1"/>
              </a:solidFill>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6768752"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00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smtClean="0">
                <a:solidFill>
                  <a:schemeClr val="tx1"/>
                </a:solidFill>
                <a:latin typeface="Times New Roman" pitchFamily="18" charset="0"/>
                <a:cs typeface="Times New Roman" pitchFamily="18" charset="0"/>
              </a:rPr>
              <a:t>Classical </a:t>
            </a:r>
            <a:r>
              <a:rPr lang="en-ZA" sz="4000" b="1" dirty="0" err="1" smtClean="0">
                <a:solidFill>
                  <a:schemeClr val="tx1"/>
                </a:solidFill>
                <a:latin typeface="Times New Roman" pitchFamily="18" charset="0"/>
                <a:cs typeface="Times New Roman" pitchFamily="18" charset="0"/>
              </a:rPr>
              <a:t>Behavior</a:t>
            </a:r>
            <a:r>
              <a:rPr lang="en-ZA" sz="4000" b="1" dirty="0" smtClean="0">
                <a:solidFill>
                  <a:schemeClr val="tx1"/>
                </a:solidFill>
                <a:latin typeface="Times New Roman" pitchFamily="18" charset="0"/>
                <a:cs typeface="Times New Roman" pitchFamily="18" charset="0"/>
              </a:rPr>
              <a:t>:</a:t>
            </a:r>
            <a:endParaRPr lang="en-ZA"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ZA" sz="2800" dirty="0">
                <a:latin typeface="Times New Roman" pitchFamily="18" charset="0"/>
                <a:cs typeface="Times New Roman" pitchFamily="18" charset="0"/>
              </a:rPr>
              <a:t>Classical conditioning (also known as </a:t>
            </a:r>
            <a:r>
              <a:rPr lang="en-ZA" sz="2800" dirty="0" err="1">
                <a:latin typeface="Times New Roman" pitchFamily="18" charset="0"/>
                <a:cs typeface="Times New Roman" pitchFamily="18" charset="0"/>
              </a:rPr>
              <a:t>Pavlovian</a:t>
            </a:r>
            <a:r>
              <a:rPr lang="en-ZA" sz="2800" dirty="0">
                <a:latin typeface="Times New Roman" pitchFamily="18" charset="0"/>
                <a:cs typeface="Times New Roman" pitchFamily="18" charset="0"/>
              </a:rPr>
              <a:t> conditioning) is learning through association and was discovered by </a:t>
            </a:r>
            <a:r>
              <a:rPr lang="en-ZA" sz="2800" dirty="0" smtClean="0">
                <a:latin typeface="Times New Roman" pitchFamily="18" charset="0"/>
                <a:cs typeface="Times New Roman" pitchFamily="18" charset="0"/>
              </a:rPr>
              <a:t>Pavlov, </a:t>
            </a:r>
            <a:r>
              <a:rPr lang="en-ZA" sz="2800" dirty="0">
                <a:latin typeface="Times New Roman" pitchFamily="18" charset="0"/>
                <a:cs typeface="Times New Roman" pitchFamily="18" charset="0"/>
              </a:rPr>
              <a:t>a Russian physiologist</a:t>
            </a:r>
            <a:r>
              <a:rPr lang="en-ZA" sz="2800" dirty="0" smtClean="0">
                <a:latin typeface="Times New Roman" pitchFamily="18" charset="0"/>
                <a:cs typeface="Times New Roman" pitchFamily="18" charset="0"/>
              </a:rPr>
              <a:t>.</a:t>
            </a:r>
          </a:p>
          <a:p>
            <a:r>
              <a:rPr lang="en-ZA" sz="2800" dirty="0" smtClean="0">
                <a:latin typeface="Times New Roman" pitchFamily="18" charset="0"/>
                <a:cs typeface="Times New Roman" pitchFamily="18" charset="0"/>
              </a:rPr>
              <a:t> </a:t>
            </a:r>
            <a:r>
              <a:rPr lang="en-ZA" sz="2800" dirty="0">
                <a:latin typeface="Times New Roman" pitchFamily="18" charset="0"/>
                <a:cs typeface="Times New Roman" pitchFamily="18" charset="0"/>
              </a:rPr>
              <a:t>In simple terms, two stimuli are linked together to produce a new learned response in a person or animal.</a:t>
            </a:r>
          </a:p>
        </p:txBody>
      </p:sp>
    </p:spTree>
    <p:extLst>
      <p:ext uri="{BB962C8B-B14F-4D97-AF65-F5344CB8AC3E}">
        <p14:creationId xmlns:p14="http://schemas.microsoft.com/office/powerpoint/2010/main" val="2193989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smtClean="0">
                <a:solidFill>
                  <a:schemeClr val="tx1"/>
                </a:solidFill>
                <a:latin typeface="Times New Roman" pitchFamily="18" charset="0"/>
                <a:cs typeface="Times New Roman" pitchFamily="18" charset="0"/>
              </a:rPr>
              <a:t>Example:</a:t>
            </a:r>
            <a:endParaRPr lang="en-ZA"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r>
              <a:rPr lang="en-ZA" sz="2800" dirty="0"/>
              <a:t>For example, imagine that you are conditioning a dog to salivate in response to the sound of a bell. You repeatedly pair the presentation of food with the sound of the bell. You can say the response has been acquired as soon as the dog begins to salivate in response to the bell tone.</a:t>
            </a:r>
          </a:p>
          <a:p>
            <a:pPr fontAlgn="base"/>
            <a:r>
              <a:rPr lang="en-ZA" sz="2800" dirty="0"/>
              <a:t>Once the response has been established, you can gradually reinforce the salivation response to make sure the </a:t>
            </a:r>
            <a:r>
              <a:rPr lang="en-ZA" sz="2800" dirty="0" err="1"/>
              <a:t>behavior</a:t>
            </a:r>
            <a:r>
              <a:rPr lang="en-ZA" sz="2800" dirty="0"/>
              <a:t> is well learned.</a:t>
            </a:r>
          </a:p>
          <a:p>
            <a:endParaRPr lang="en-ZA"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7244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smtClean="0">
                <a:solidFill>
                  <a:schemeClr val="tx1"/>
                </a:solidFill>
                <a:latin typeface="Times New Roman" pitchFamily="18" charset="0"/>
                <a:cs typeface="Times New Roman" pitchFamily="18" charset="0"/>
              </a:rPr>
              <a:t>Continue…..</a:t>
            </a:r>
            <a:endParaRPr lang="en-ZA" sz="4000" b="1" dirty="0">
              <a:solidFill>
                <a:schemeClr val="tx1"/>
              </a:solidFill>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3450" y="1776412"/>
            <a:ext cx="6667500"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3874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smtClean="0">
                <a:solidFill>
                  <a:schemeClr val="tx1"/>
                </a:solidFill>
                <a:latin typeface="Times New Roman" pitchFamily="18" charset="0"/>
                <a:cs typeface="Times New Roman" pitchFamily="18" charset="0"/>
              </a:rPr>
              <a:t>Comparison:</a:t>
            </a:r>
            <a:endParaRPr lang="en-ZA" sz="4000" b="1" dirty="0">
              <a:solidFill>
                <a:schemeClr val="tx1"/>
              </a:solidFill>
              <a:latin typeface="Times New Roman" pitchFamily="18" charset="0"/>
              <a:cs typeface="Times New Roman" pitchFamily="18" charset="0"/>
            </a:endParaRPr>
          </a:p>
        </p:txBody>
      </p:sp>
      <p:sp>
        <p:nvSpPr>
          <p:cNvPr id="5" name="Content Placeholder 4"/>
          <p:cNvSpPr>
            <a:spLocks noGrp="1"/>
          </p:cNvSpPr>
          <p:nvPr>
            <p:ph idx="1"/>
          </p:nvPr>
        </p:nvSpPr>
        <p:spPr>
          <a:xfrm>
            <a:off x="457200" y="1268760"/>
            <a:ext cx="7620000" cy="5184576"/>
          </a:xfrm>
        </p:spPr>
        <p:txBody>
          <a:bodyPr>
            <a:noAutofit/>
          </a:bodyPr>
          <a:lstStyle/>
          <a:p>
            <a:pPr fontAlgn="base"/>
            <a:r>
              <a:rPr lang="en-ZA" sz="2800" b="1" dirty="0">
                <a:latin typeface="Times New Roman" pitchFamily="18" charset="0"/>
                <a:cs typeface="Times New Roman" pitchFamily="18" charset="0"/>
              </a:rPr>
              <a:t>Classical </a:t>
            </a:r>
            <a:r>
              <a:rPr lang="en-ZA" sz="2800" b="1" dirty="0" smtClean="0">
                <a:latin typeface="Times New Roman" pitchFamily="18" charset="0"/>
                <a:cs typeface="Times New Roman" pitchFamily="18" charset="0"/>
              </a:rPr>
              <a:t>Conditioning </a:t>
            </a:r>
            <a:r>
              <a:rPr lang="en-ZA" sz="2800" dirty="0" smtClean="0">
                <a:latin typeface="Times New Roman" pitchFamily="18" charset="0"/>
                <a:cs typeface="Times New Roman" pitchFamily="18" charset="0"/>
              </a:rPr>
              <a:t>:First </a:t>
            </a:r>
            <a:r>
              <a:rPr lang="en-ZA" sz="2800" dirty="0">
                <a:latin typeface="Times New Roman" pitchFamily="18" charset="0"/>
                <a:cs typeface="Times New Roman" pitchFamily="18" charset="0"/>
              </a:rPr>
              <a:t>described by Ivan Pavlov, a Russian physiologist</a:t>
            </a:r>
          </a:p>
          <a:p>
            <a:pPr fontAlgn="base"/>
            <a:r>
              <a:rPr lang="en-ZA" sz="2800" dirty="0">
                <a:latin typeface="Times New Roman" pitchFamily="18" charset="0"/>
                <a:cs typeface="Times New Roman" pitchFamily="18" charset="0"/>
              </a:rPr>
              <a:t>Focuses on involuntary, automatic </a:t>
            </a:r>
            <a:r>
              <a:rPr lang="en-ZA" sz="2800" dirty="0" err="1">
                <a:latin typeface="Times New Roman" pitchFamily="18" charset="0"/>
                <a:cs typeface="Times New Roman" pitchFamily="18" charset="0"/>
              </a:rPr>
              <a:t>behaviors</a:t>
            </a:r>
            <a:endParaRPr lang="en-ZA" sz="2800" dirty="0">
              <a:latin typeface="Times New Roman" pitchFamily="18" charset="0"/>
              <a:cs typeface="Times New Roman" pitchFamily="18" charset="0"/>
            </a:endParaRPr>
          </a:p>
          <a:p>
            <a:pPr fontAlgn="base"/>
            <a:r>
              <a:rPr lang="en-ZA" sz="2800" dirty="0">
                <a:latin typeface="Times New Roman" pitchFamily="18" charset="0"/>
                <a:cs typeface="Times New Roman" pitchFamily="18" charset="0"/>
              </a:rPr>
              <a:t>Involves placing a neutral signal before a reflex</a:t>
            </a:r>
          </a:p>
          <a:p>
            <a:pPr fontAlgn="base"/>
            <a:r>
              <a:rPr lang="en-ZA" sz="2800" b="1" dirty="0">
                <a:latin typeface="Times New Roman" pitchFamily="18" charset="0"/>
                <a:cs typeface="Times New Roman" pitchFamily="18" charset="0"/>
              </a:rPr>
              <a:t>Operant </a:t>
            </a:r>
            <a:r>
              <a:rPr lang="en-ZA" sz="2800" b="1" dirty="0" smtClean="0">
                <a:latin typeface="Times New Roman" pitchFamily="18" charset="0"/>
                <a:cs typeface="Times New Roman" pitchFamily="18" charset="0"/>
              </a:rPr>
              <a:t>Conditioning </a:t>
            </a:r>
            <a:r>
              <a:rPr lang="en-ZA" sz="2800" dirty="0" smtClean="0">
                <a:latin typeface="Times New Roman" pitchFamily="18" charset="0"/>
                <a:cs typeface="Times New Roman" pitchFamily="18" charset="0"/>
              </a:rPr>
              <a:t>:First </a:t>
            </a:r>
            <a:r>
              <a:rPr lang="en-ZA" sz="2800" dirty="0">
                <a:latin typeface="Times New Roman" pitchFamily="18" charset="0"/>
                <a:cs typeface="Times New Roman" pitchFamily="18" charset="0"/>
              </a:rPr>
              <a:t>described by B. F. Skinner, an American psychologist</a:t>
            </a:r>
          </a:p>
          <a:p>
            <a:pPr fontAlgn="base"/>
            <a:r>
              <a:rPr lang="en-ZA" sz="2800" dirty="0" smtClean="0">
                <a:latin typeface="Times New Roman" pitchFamily="18" charset="0"/>
                <a:cs typeface="Times New Roman" pitchFamily="18" charset="0"/>
              </a:rPr>
              <a:t>Involves applying</a:t>
            </a:r>
            <a:r>
              <a:rPr lang="en-ZA" sz="2800" dirty="0">
                <a:latin typeface="Times New Roman" pitchFamily="18" charset="0"/>
                <a:cs typeface="Times New Roman" pitchFamily="18" charset="0"/>
              </a:rPr>
              <a:t> </a:t>
            </a:r>
            <a:r>
              <a:rPr lang="en-ZA" sz="2800" dirty="0" smtClean="0">
                <a:solidFill>
                  <a:schemeClr val="tx1">
                    <a:lumMod val="90000"/>
                    <a:lumOff val="10000"/>
                  </a:schemeClr>
                </a:solidFill>
                <a:latin typeface="Times New Roman" pitchFamily="18" charset="0"/>
                <a:cs typeface="Times New Roman" pitchFamily="18" charset="0"/>
              </a:rPr>
              <a:t>reinforcement or punishment</a:t>
            </a:r>
            <a:r>
              <a:rPr lang="en-ZA" sz="2800" dirty="0">
                <a:latin typeface="Times New Roman" pitchFamily="18" charset="0"/>
                <a:cs typeface="Times New Roman" pitchFamily="18" charset="0"/>
              </a:rPr>
              <a:t> after a </a:t>
            </a:r>
            <a:r>
              <a:rPr lang="en-ZA" sz="2800" dirty="0" err="1">
                <a:latin typeface="Times New Roman" pitchFamily="18" charset="0"/>
                <a:cs typeface="Times New Roman" pitchFamily="18" charset="0"/>
              </a:rPr>
              <a:t>behavior</a:t>
            </a:r>
            <a:endParaRPr lang="en-ZA" sz="2800" dirty="0">
              <a:latin typeface="Times New Roman" pitchFamily="18" charset="0"/>
              <a:cs typeface="Times New Roman" pitchFamily="18" charset="0"/>
            </a:endParaRPr>
          </a:p>
          <a:p>
            <a:pPr fontAlgn="base"/>
            <a:r>
              <a:rPr lang="en-ZA" sz="2800" dirty="0">
                <a:latin typeface="Times New Roman" pitchFamily="18" charset="0"/>
                <a:cs typeface="Times New Roman" pitchFamily="18" charset="0"/>
              </a:rPr>
              <a:t>Focuses on strengthening or weakening voluntary </a:t>
            </a:r>
            <a:r>
              <a:rPr lang="en-ZA" sz="2800" dirty="0" err="1">
                <a:latin typeface="Times New Roman" pitchFamily="18" charset="0"/>
                <a:cs typeface="Times New Roman" pitchFamily="18" charset="0"/>
              </a:rPr>
              <a:t>behaviors</a:t>
            </a:r>
            <a:endParaRPr lang="en-ZA" sz="2800" dirty="0">
              <a:latin typeface="Times New Roman" pitchFamily="18" charset="0"/>
              <a:cs typeface="Times New Roman" pitchFamily="18" charset="0"/>
            </a:endParaRPr>
          </a:p>
          <a:p>
            <a:endParaRPr lang="en-ZA" sz="2800" dirty="0">
              <a:latin typeface="Times New Roman" pitchFamily="18" charset="0"/>
              <a:cs typeface="Times New Roman" pitchFamily="18" charset="0"/>
            </a:endParaRPr>
          </a:p>
        </p:txBody>
      </p:sp>
    </p:spTree>
    <p:extLst>
      <p:ext uri="{BB962C8B-B14F-4D97-AF65-F5344CB8AC3E}">
        <p14:creationId xmlns:p14="http://schemas.microsoft.com/office/powerpoint/2010/main" val="3952850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TotalTime>
  <Words>239</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Contional behavior</vt:lpstr>
      <vt:lpstr>Conditional behavior:</vt:lpstr>
      <vt:lpstr>Operant Conditioning:</vt:lpstr>
      <vt:lpstr>Example:</vt:lpstr>
      <vt:lpstr>Continue…</vt:lpstr>
      <vt:lpstr>Classical Behavior:</vt:lpstr>
      <vt:lpstr>Example:</vt:lpstr>
      <vt:lpstr>Continue…..</vt:lpstr>
      <vt:lpstr>Comparison: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Contional behavior</dc:title>
  <dc:creator>Rana Umer</dc:creator>
  <cp:lastModifiedBy>ismail - [2010]</cp:lastModifiedBy>
  <cp:revision>8</cp:revision>
  <dcterms:created xsi:type="dcterms:W3CDTF">2020-04-30T08:39:59Z</dcterms:created>
  <dcterms:modified xsi:type="dcterms:W3CDTF">2020-05-19T18:42:58Z</dcterms:modified>
</cp:coreProperties>
</file>