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2" r:id="rId6"/>
    <p:sldId id="298" r:id="rId7"/>
    <p:sldId id="299" r:id="rId8"/>
    <p:sldId id="279" r:id="rId9"/>
    <p:sldId id="300" r:id="rId10"/>
    <p:sldId id="27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F44"/>
    <a:srgbClr val="FFAE37"/>
    <a:srgbClr val="F6DD22"/>
    <a:srgbClr val="BDC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4BF9545-CD41-4132-8CD5-85B1BC8023CB}">
  <a:tblStyle styleId="{34BF9545-CD41-4132-8CD5-85B1BC8023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6551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a89db416_0_7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0a89db416_0_7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afd247686_0_23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afd247686_0_23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0a89db416_0_7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0a89db416_0_7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aee8bff7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aee8bff7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6afd247686_0_23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6afd247686_0_23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0b3ebe10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0b3ebe10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75804" y="1660125"/>
            <a:ext cx="400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75800" y="3749675"/>
            <a:ext cx="2627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05800" y="1622614"/>
            <a:ext cx="46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318650" y="2302989"/>
            <a:ext cx="2976300" cy="13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-6300" y="4542025"/>
            <a:ext cx="5752200" cy="37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795725" y="572650"/>
            <a:ext cx="3729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795725" y="1809450"/>
            <a:ext cx="2689800" cy="18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793475" y="526350"/>
            <a:ext cx="3764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ONE_COLUMN_TEXT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/>
          <p:nvPr/>
        </p:nvSpPr>
        <p:spPr>
          <a:xfrm>
            <a:off x="565650" y="831000"/>
            <a:ext cx="8012700" cy="431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795725" y="572650"/>
            <a:ext cx="5573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795725" y="1387450"/>
            <a:ext cx="69063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1688575" y="1125600"/>
            <a:ext cx="5542800" cy="401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921975" y="3668200"/>
            <a:ext cx="4045200" cy="7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921975" y="560950"/>
            <a:ext cx="4761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nton"/>
              <a:buNone/>
              <a:defRPr sz="36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71850" y="445025"/>
            <a:ext cx="816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nton"/>
              <a:buNone/>
              <a:defRPr sz="2800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1850" y="1152475"/>
            <a:ext cx="81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  <a:defRPr sz="1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8" r:id="rId5"/>
    <p:sldLayoutId id="2147483659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ctrTitle"/>
          </p:nvPr>
        </p:nvSpPr>
        <p:spPr>
          <a:xfrm>
            <a:off x="686545" y="1581150"/>
            <a:ext cx="400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AE37"/>
                </a:solidFill>
              </a:rPr>
              <a:t>Hormones and Behavior</a:t>
            </a:r>
            <a:endParaRPr dirty="0">
              <a:solidFill>
                <a:srgbClr val="FFAE37"/>
              </a:solidFill>
            </a:endParaRPr>
          </a:p>
        </p:txBody>
      </p:sp>
      <p:sp>
        <p:nvSpPr>
          <p:cNvPr id="131" name="Google Shape;131;p28"/>
          <p:cNvSpPr txBox="1">
            <a:spLocks noGrp="1"/>
          </p:cNvSpPr>
          <p:nvPr>
            <p:ph type="subTitle" idx="1"/>
          </p:nvPr>
        </p:nvSpPr>
        <p:spPr>
          <a:xfrm>
            <a:off x="762000" y="3612236"/>
            <a:ext cx="2627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</a:rPr>
              <a:t>Behavior of Animals in response to Hormones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601175" y="1302800"/>
            <a:ext cx="66600" cy="3036900"/>
          </a:xfrm>
          <a:prstGeom prst="rect">
            <a:avLst/>
          </a:prstGeom>
          <a:solidFill>
            <a:srgbClr val="FFAE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AE3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Mechanism </a:t>
            </a:r>
            <a:r>
              <a:rPr lang="en-US" dirty="0" smtClean="0">
                <a:solidFill>
                  <a:schemeClr val="bg1"/>
                </a:solidFill>
              </a:rPr>
              <a:t>of Behavior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280" y="440483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5"/>
          <p:cNvSpPr txBox="1">
            <a:spLocks noGrp="1"/>
          </p:cNvSpPr>
          <p:nvPr>
            <p:ph type="title"/>
          </p:nvPr>
        </p:nvSpPr>
        <p:spPr>
          <a:xfrm>
            <a:off x="4793475" y="526350"/>
            <a:ext cx="3764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lgerian" panose="04020705040A02060702" pitchFamily="82" charset="0"/>
              </a:rPr>
              <a:t>thanku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553" name="Google Shape;553;p45"/>
          <p:cNvSpPr/>
          <p:nvPr/>
        </p:nvSpPr>
        <p:spPr>
          <a:xfrm>
            <a:off x="4544250" y="1498050"/>
            <a:ext cx="55500" cy="214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/>
          <p:nvPr/>
        </p:nvSpPr>
        <p:spPr>
          <a:xfrm>
            <a:off x="5105400" y="1289100"/>
            <a:ext cx="4038700" cy="31876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4648200" y="1257760"/>
            <a:ext cx="46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472F44"/>
                </a:solidFill>
              </a:rPr>
              <a:t>Introduction</a:t>
            </a:r>
            <a:endParaRPr b="1" dirty="0">
              <a:solidFill>
                <a:srgbClr val="472F44"/>
              </a:solidFill>
            </a:endParaRPr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xfrm>
            <a:off x="5105400" y="1809750"/>
            <a:ext cx="4038600" cy="23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800" dirty="0">
                <a:solidFill>
                  <a:srgbClr val="472F44"/>
                </a:solidFill>
              </a:rPr>
              <a:t>Hormones are chemical messengers released from endocrine glands that travel through the blood system to influence the nervous system to regulate behaviors such as aggression, mating, and parenting of individuals.</a:t>
            </a:r>
          </a:p>
          <a:p>
            <a:pPr marL="0" lvl="0" indent="0">
              <a:spcAft>
                <a:spcPts val="1600"/>
              </a:spcAft>
              <a:buNone/>
            </a:pPr>
            <a:endParaRPr lang="en-US" sz="1800" dirty="0">
              <a:solidFill>
                <a:srgbClr val="472F44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rgbClr val="472F4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76200" y="-4302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HOW HORMONES EFFECT ANIMAL BEHAVIOR?</a:t>
            </a:r>
            <a:endParaRPr sz="3200" dirty="0">
              <a:solidFill>
                <a:schemeClr val="bg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-15910" y="666750"/>
            <a:ext cx="5205884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Changes in external or internal stimuli causes hormonal changes and release.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Endocrine glands secrete hormones which cause emotional changes.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Effects on nervous system, sensory perception and effector system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Animal show social, sexual, maternal, aggressive behavior in response to hormone release.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sz="2400" dirty="0" smtClean="0">
              <a:solidFill>
                <a:schemeClr val="tx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sz="2400" dirty="0">
              <a:solidFill>
                <a:srgbClr val="472F44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4350"/>
            <a:ext cx="40386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subTitle" idx="1"/>
          </p:nvPr>
        </p:nvSpPr>
        <p:spPr>
          <a:xfrm>
            <a:off x="533400" y="0"/>
            <a:ext cx="7239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Algerian" panose="04020705040A02060702" pitchFamily="82" charset="0"/>
              </a:rPr>
              <a:t>1.HORMONES AND PARENTAL CARE</a:t>
            </a:r>
            <a:endParaRPr sz="3200" dirty="0">
              <a:solidFill>
                <a:schemeClr val="accent4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90099"/>
            <a:ext cx="716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Lato Light"/>
              </a:rPr>
              <a:t>Hormones ensures great return for parental care efforts.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Lato Light"/>
              </a:rPr>
              <a:t>Male parental care is facilitated by increase in prolactin and reduction in plasma testosterone.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Lato Light"/>
              </a:rPr>
              <a:t>Male mammals express parental behaviors, mediated by seasonally- regulated hormones e.g. </a:t>
            </a:r>
            <a:r>
              <a:rPr lang="en-US" sz="2400" i="1" dirty="0" err="1" smtClean="0">
                <a:latin typeface="Lato Light"/>
              </a:rPr>
              <a:t>Rhabdomys</a:t>
            </a:r>
            <a:r>
              <a:rPr lang="en-US" sz="2400" i="1" dirty="0" smtClean="0">
                <a:latin typeface="Lato Light"/>
              </a:rPr>
              <a:t> </a:t>
            </a:r>
            <a:r>
              <a:rPr lang="en-US" sz="2400" i="1" dirty="0" err="1" smtClean="0">
                <a:latin typeface="Lato Light"/>
              </a:rPr>
              <a:t>pumilio</a:t>
            </a:r>
            <a:endParaRPr lang="en-US" sz="2400" i="1" dirty="0" smtClean="0">
              <a:latin typeface="Lato Light"/>
            </a:endParaRPr>
          </a:p>
          <a:p>
            <a:r>
              <a:rPr lang="en-US" sz="2400" dirty="0">
                <a:latin typeface="Algerian" panose="04020705040A02060702" pitchFamily="82" charset="0"/>
              </a:rPr>
              <a:t>Maternal</a:t>
            </a:r>
            <a:r>
              <a:rPr lang="en-US" sz="2400" b="1" dirty="0"/>
              <a:t> </a:t>
            </a:r>
            <a:r>
              <a:rPr lang="en-US" sz="2400" dirty="0">
                <a:latin typeface="Algerian" panose="04020705040A02060702" pitchFamily="82" charset="0"/>
              </a:rPr>
              <a:t>Behavior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Lato Light"/>
              </a:rPr>
              <a:t>In </a:t>
            </a:r>
            <a:r>
              <a:rPr lang="en-US" sz="2400" dirty="0">
                <a:latin typeface="Lato Light"/>
              </a:rPr>
              <a:t>vertebrates hormones regulate maternal behavior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Lato Light"/>
              </a:rPr>
              <a:t>Pituitary hormone, </a:t>
            </a:r>
            <a:r>
              <a:rPr lang="en-US" sz="2400" dirty="0">
                <a:latin typeface="Lato Light"/>
              </a:rPr>
              <a:t>prolactin influence </a:t>
            </a:r>
            <a:endParaRPr lang="en-US" sz="2400" dirty="0" smtClean="0">
              <a:latin typeface="Lato Light"/>
            </a:endParaRPr>
          </a:p>
          <a:p>
            <a:r>
              <a:rPr lang="en-US" sz="2400" dirty="0" smtClean="0">
                <a:latin typeface="Lato Light"/>
              </a:rPr>
              <a:t>secretion </a:t>
            </a:r>
            <a:r>
              <a:rPr lang="en-US" sz="2400" dirty="0">
                <a:latin typeface="Lato Light"/>
              </a:rPr>
              <a:t>of milk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i="1" dirty="0" smtClean="0">
              <a:latin typeface="Lato Light"/>
            </a:endParaRPr>
          </a:p>
          <a:p>
            <a:r>
              <a:rPr lang="en-US" sz="2400" i="1" dirty="0" smtClean="0"/>
              <a:t> </a:t>
            </a:r>
            <a:endParaRPr lang="en-US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57" y="27653"/>
            <a:ext cx="1502207" cy="140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70" y="1276350"/>
            <a:ext cx="1688772" cy="144780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13" y="2564862"/>
            <a:ext cx="1671687" cy="1513455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23791"/>
            <a:ext cx="1600200" cy="1632614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17206" y="285750"/>
            <a:ext cx="6138475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rgbClr val="472F44"/>
                </a:solidFill>
                <a:latin typeface="Algerian" panose="04020705040A02060702" pitchFamily="82" charset="0"/>
              </a:rPr>
              <a:t/>
            </a:r>
            <a:br>
              <a:rPr lang="en-US" dirty="0">
                <a:solidFill>
                  <a:srgbClr val="472F44"/>
                </a:solidFill>
                <a:latin typeface="Algerian" panose="04020705040A02060702" pitchFamily="82" charset="0"/>
              </a:rPr>
            </a:br>
            <a:endParaRPr dirty="0">
              <a:solidFill>
                <a:srgbClr val="472F44"/>
              </a:solidFill>
              <a:latin typeface="Algerian" panose="04020705040A02060702" pitchFamily="82" charset="0"/>
            </a:endParaRPr>
          </a:p>
        </p:txBody>
      </p:sp>
      <p:sp>
        <p:nvSpPr>
          <p:cNvPr id="187" name="Google Shape;187;p34"/>
          <p:cNvSpPr/>
          <p:nvPr/>
        </p:nvSpPr>
        <p:spPr>
          <a:xfrm>
            <a:off x="-6300" y="4542025"/>
            <a:ext cx="5752200" cy="37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644650"/>
            <a:ext cx="43037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185;p34"/>
          <p:cNvSpPr txBox="1">
            <a:spLocks noGrp="1"/>
          </p:cNvSpPr>
          <p:nvPr>
            <p:ph type="body" idx="1"/>
          </p:nvPr>
        </p:nvSpPr>
        <p:spPr>
          <a:xfrm>
            <a:off x="0" y="637624"/>
            <a:ext cx="7772400" cy="18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Lato Light"/>
              </a:rPr>
              <a:t>1. Thyroid hormones mediate migratory behaviors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Lato Light"/>
              </a:rPr>
              <a:t>2. Thyroidectomy inhibit pre-migratory fattening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Lato Light"/>
              </a:rPr>
              <a:t>3. Androgens regulate spring migration to breeding grounds in fish and birds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Lato Light"/>
              </a:rPr>
              <a:t>4. Mammals, amphibians, fishes, reptiles and birds migrate due to seasonal hormonal changes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Lato Light"/>
              </a:rPr>
              <a:t>5. Seasonal and circadian rhythms of melatonin concerns with migratory nocturnal restlessness or “</a:t>
            </a:r>
            <a:r>
              <a:rPr lang="en-US" sz="2400" dirty="0" err="1" smtClean="0">
                <a:solidFill>
                  <a:schemeClr val="tx1"/>
                </a:solidFill>
                <a:latin typeface="Lato Light"/>
              </a:rPr>
              <a:t>zugunruhe</a:t>
            </a:r>
            <a:r>
              <a:rPr lang="en-US" sz="2400" dirty="0" smtClean="0">
                <a:solidFill>
                  <a:schemeClr val="tx1"/>
                </a:solidFill>
                <a:latin typeface="Lato Light"/>
              </a:rPr>
              <a:t>”</a:t>
            </a:r>
            <a:r>
              <a:rPr lang="en-US" sz="2400" b="1" dirty="0" smtClean="0">
                <a:solidFill>
                  <a:schemeClr val="tx1"/>
                </a:solidFill>
                <a:latin typeface="Lato Ligh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Lato Light"/>
              </a:rPr>
              <a:t>in birds for night flight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42402"/>
            <a:ext cx="5756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2.Hormones and migration</a:t>
            </a:r>
            <a:endParaRPr lang="en-US" sz="3200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6" y="17577"/>
            <a:ext cx="2209799" cy="1885513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64" y="1886127"/>
            <a:ext cx="2039936" cy="1815497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80" y="3497263"/>
            <a:ext cx="1937820" cy="163389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95"/>
            <a:ext cx="9296399" cy="7557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3.Hormones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and 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hibernation &amp; torpor 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1123950"/>
            <a:ext cx="7067665" cy="3616300"/>
          </a:xfrm>
        </p:spPr>
        <p:txBody>
          <a:bodyPr/>
          <a:lstStyle/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1. Duration of melatonin secretion, decreased plasma level of gonadal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2. Steroids during short photoperiods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stimulates hibernation 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3. Food intake and brown adipose tissue 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growth increase due hormonal changes,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signals to hibernate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4. Elevated testosterone inhibits, terminate hibernation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5. Thyroid hormone terminate hibernation</a:t>
            </a:r>
          </a:p>
          <a:p>
            <a:pPr marL="152400" indent="0">
              <a:buNone/>
            </a:pPr>
            <a:endParaRPr lang="en-US" sz="24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152400" indent="0">
              <a:buNone/>
            </a:pPr>
            <a:endParaRPr lang="en-US" sz="2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66750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lgerian" panose="04020705040A02060702" pitchFamily="82" charset="0"/>
              </a:rPr>
              <a:t>Hibernation:</a:t>
            </a:r>
            <a:endParaRPr lang="en-US" sz="2800" dirty="0"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4001"/>
            <a:ext cx="2195052" cy="1802964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254322"/>
            <a:ext cx="2187678" cy="192128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97" y="1896397"/>
            <a:ext cx="1981200" cy="183347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724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363"/>
            <a:ext cx="5573100" cy="7557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torpor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90550"/>
            <a:ext cx="5181600" cy="2971800"/>
          </a:xfrm>
        </p:spPr>
        <p:txBody>
          <a:bodyPr/>
          <a:lstStyle/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1. Increase insulation, decrease heat loss.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2. Maintenance of body temperature, metabolism and water balance  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3. Thyroid hormones effects 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on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torpor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lowered intracellular T3 concentrations in peripheral tissues promote torpor e.g.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</a:rPr>
              <a:t>Djungarian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 hamsters (</a:t>
            </a:r>
            <a:r>
              <a:rPr lang="en-US" sz="2400" i="1" dirty="0" err="1">
                <a:solidFill>
                  <a:schemeClr val="accent6">
                    <a:lumMod val="10000"/>
                  </a:schemeClr>
                </a:solidFill>
              </a:rPr>
              <a:t>Phodopus</a:t>
            </a:r>
            <a:r>
              <a:rPr lang="en-US" sz="2400" i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10000"/>
                  </a:schemeClr>
                </a:solidFill>
              </a:rPr>
              <a:t>sungorus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)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4. Leptin play role in, duration and depth of torpor expression</a:t>
            </a:r>
            <a:endParaRPr lang="en-US" sz="24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2312782" cy="178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854461"/>
            <a:ext cx="22066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80204"/>
            <a:ext cx="2448232" cy="2089421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45" y="3105150"/>
            <a:ext cx="2357300" cy="2038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6383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1"/>
          <p:cNvSpPr txBox="1">
            <a:spLocks noGrp="1"/>
          </p:cNvSpPr>
          <p:nvPr>
            <p:ph type="body" idx="1"/>
          </p:nvPr>
        </p:nvSpPr>
        <p:spPr>
          <a:xfrm>
            <a:off x="0" y="514350"/>
            <a:ext cx="9143999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1. Vertebrates change external appearance in response to environmental changes and seasonal frequency</a:t>
            </a:r>
          </a:p>
          <a:p>
            <a:pPr marL="15240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2. Purposes: 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en-US" sz="2400" dirty="0" smtClean="0">
                <a:solidFill>
                  <a:schemeClr val="dk1"/>
                </a:solidFill>
              </a:rPr>
              <a:t>Replacement of damage covering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en-US" sz="2400" dirty="0" smtClean="0">
                <a:solidFill>
                  <a:schemeClr val="dk1"/>
                </a:solidFill>
              </a:rPr>
              <a:t>Camouflage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en-US" sz="2400" dirty="0" smtClean="0">
                <a:solidFill>
                  <a:schemeClr val="dk1"/>
                </a:solidFill>
              </a:rPr>
              <a:t>Signaling of sexual competence</a:t>
            </a:r>
          </a:p>
          <a:p>
            <a:pPr marL="15240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3. Directly constrain expression of specific behavior</a:t>
            </a:r>
          </a:p>
          <a:p>
            <a:pPr marL="15240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4. Example: Birds molt seasonally, contain brown feather in summer due to a-MSH production, molt in winter, replace brown with white feathers, for matching to winter snow 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873" name="Google Shape;873;p51"/>
          <p:cNvSpPr txBox="1">
            <a:spLocks noGrp="1"/>
          </p:cNvSpPr>
          <p:nvPr>
            <p:ph type="title"/>
          </p:nvPr>
        </p:nvSpPr>
        <p:spPr>
          <a:xfrm>
            <a:off x="762000" y="-1844"/>
            <a:ext cx="7738675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4. </a:t>
            </a:r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H</a:t>
            </a:r>
            <a:r>
              <a:rPr lang="en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ormones and molting </a:t>
            </a:r>
            <a:endParaRPr sz="3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28749"/>
            <a:ext cx="4038600" cy="17526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557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5. Hormones and aggressive behavior</a:t>
            </a:r>
            <a:endParaRPr lang="en-US" sz="3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14350"/>
            <a:ext cx="6906300" cy="2971800"/>
          </a:xfrm>
        </p:spPr>
        <p:txBody>
          <a:bodyPr/>
          <a:lstStyle/>
          <a:p>
            <a:pPr marL="15240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1. Males more aggressive then females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2. Aggressive behavior in young male animals (testosterone)</a:t>
            </a:r>
          </a:p>
          <a:p>
            <a:pPr marL="1524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en-US" sz="2400" dirty="0" smtClean="0">
                <a:solidFill>
                  <a:schemeClr val="tx1"/>
                </a:solidFill>
              </a:rPr>
              <a:t>Testosterone, Serotonin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4. Endocrine </a:t>
            </a:r>
            <a:r>
              <a:rPr lang="en-US" sz="2400" dirty="0">
                <a:solidFill>
                  <a:schemeClr val="tx1"/>
                </a:solidFill>
              </a:rPr>
              <a:t>system produces hundreds of </a:t>
            </a:r>
            <a:r>
              <a:rPr lang="en-US" sz="2400" dirty="0" smtClean="0">
                <a:solidFill>
                  <a:schemeClr val="tx1"/>
                </a:solidFill>
              </a:rPr>
              <a:t>hormones, </a:t>
            </a:r>
            <a:r>
              <a:rPr lang="en-US" sz="2400" dirty="0">
                <a:solidFill>
                  <a:schemeClr val="tx1"/>
                </a:solidFill>
              </a:rPr>
              <a:t>interact </a:t>
            </a:r>
            <a:r>
              <a:rPr lang="en-US" sz="2400" dirty="0" smtClean="0">
                <a:solidFill>
                  <a:schemeClr val="tx1"/>
                </a:solidFill>
              </a:rPr>
              <a:t>with </a:t>
            </a:r>
            <a:r>
              <a:rPr lang="en-US" sz="2400" dirty="0">
                <a:solidFill>
                  <a:schemeClr val="tx1"/>
                </a:solidFill>
              </a:rPr>
              <a:t>nervous system to </a:t>
            </a:r>
            <a:r>
              <a:rPr lang="en-US" sz="2400" dirty="0" smtClean="0">
                <a:solidFill>
                  <a:schemeClr val="tx1"/>
                </a:solidFill>
              </a:rPr>
              <a:t>regulate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• Short Term process: (responses to threats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• Long Term process: (sex </a:t>
            </a:r>
            <a:r>
              <a:rPr lang="en-US" sz="2400" dirty="0" smtClean="0">
                <a:solidFill>
                  <a:schemeClr val="tx1"/>
                </a:solidFill>
              </a:rPr>
              <a:t>differentiation, maturation, </a:t>
            </a:r>
            <a:r>
              <a:rPr lang="en-US" sz="2400" dirty="0">
                <a:solidFill>
                  <a:schemeClr val="tx1"/>
                </a:solidFill>
              </a:rPr>
              <a:t>reproduction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5. Hormones secreted in response to external and internal stimuli, results in </a:t>
            </a:r>
            <a:r>
              <a:rPr lang="en-US" sz="2400" dirty="0" err="1" smtClean="0">
                <a:solidFill>
                  <a:schemeClr val="tx1"/>
                </a:solidFill>
              </a:rPr>
              <a:t>agression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609600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44" y="514350"/>
            <a:ext cx="1828800" cy="1828800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99" y="1813437"/>
            <a:ext cx="1766402" cy="1828800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8907" r="10361"/>
          <a:stretch/>
        </p:blipFill>
        <p:spPr>
          <a:xfrm>
            <a:off x="7166488" y="3257550"/>
            <a:ext cx="1977513" cy="18859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1679745"/>
      </p:ext>
    </p:extLst>
  </p:cSld>
  <p:clrMapOvr>
    <a:masterClrMapping/>
  </p:clrMapOvr>
</p:sld>
</file>

<file path=ppt/theme/theme1.xml><?xml version="1.0" encoding="utf-8"?>
<a:theme xmlns:a="http://schemas.openxmlformats.org/drawingml/2006/main" name="Animal Kingdom Lesson by Slidesgo">
  <a:themeElements>
    <a:clrScheme name="Custom 2">
      <a:dk1>
        <a:srgbClr val="2F2B20"/>
      </a:dk1>
      <a:lt1>
        <a:srgbClr val="FFFFFF"/>
      </a:lt1>
      <a:dk2>
        <a:srgbClr val="675E47"/>
      </a:dk2>
      <a:lt2>
        <a:srgbClr val="D8D8D8"/>
      </a:lt2>
      <a:accent1>
        <a:srgbClr val="A9A57C"/>
      </a:accent1>
      <a:accent2>
        <a:srgbClr val="9CBEBD"/>
      </a:accent2>
      <a:accent3>
        <a:srgbClr val="D2CB6C"/>
      </a:accent3>
      <a:accent4>
        <a:srgbClr val="F1FABE"/>
      </a:accent4>
      <a:accent5>
        <a:srgbClr val="C89F5D"/>
      </a:accent5>
      <a:accent6>
        <a:srgbClr val="F1FABE"/>
      </a:accent6>
      <a:hlink>
        <a:srgbClr val="FADCCB"/>
      </a:hlink>
      <a:folHlink>
        <a:srgbClr val="F5B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507</Words>
  <Application>Microsoft Office PowerPoint</Application>
  <PresentationFormat>On-screen Show (16:9)</PresentationFormat>
  <Paragraphs>59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Animal Kingdom Lesson by Slidesgo</vt:lpstr>
      <vt:lpstr>Hormones and Behavior</vt:lpstr>
      <vt:lpstr>Introduction</vt:lpstr>
      <vt:lpstr>HOW HORMONES EFFECT ANIMAL BEHAVIOR?</vt:lpstr>
      <vt:lpstr>PowerPoint Presentation</vt:lpstr>
      <vt:lpstr> </vt:lpstr>
      <vt:lpstr>3.Hormones and hibernation &amp; torpor </vt:lpstr>
      <vt:lpstr>torpor</vt:lpstr>
      <vt:lpstr>4. Hormones and molting </vt:lpstr>
      <vt:lpstr>5. Hormones and aggressive behavior</vt:lpstr>
      <vt:lpstr>thanku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Hormones and Behavior</dc:title>
  <dc:creator>Nomii</dc:creator>
  <cp:lastModifiedBy>ismail - [2010]</cp:lastModifiedBy>
  <cp:revision>35</cp:revision>
  <dcterms:modified xsi:type="dcterms:W3CDTF">2020-05-19T18:40:51Z</dcterms:modified>
</cp:coreProperties>
</file>