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5" r:id="rId3"/>
    <p:sldId id="266" r:id="rId4"/>
    <p:sldId id="257" r:id="rId5"/>
    <p:sldId id="259" r:id="rId6"/>
    <p:sldId id="261" r:id="rId7"/>
    <p:sldId id="262" r:id="rId8"/>
    <p:sldId id="263" r:id="rId9"/>
    <p:sldId id="264" r:id="rId10"/>
    <p:sldId id="267" r:id="rId11"/>
    <p:sldId id="268"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9202"/>
    <a:srgbClr val="FFF3E7"/>
    <a:srgbClr val="5EEC3C"/>
    <a:srgbClr val="FFDC47"/>
    <a:srgbClr val="CCCC00"/>
    <a:srgbClr val="FFCC66"/>
    <a:srgbClr val="007033"/>
    <a:srgbClr val="990099"/>
    <a:srgbClr val="CC0099"/>
    <a:srgbClr val="6C1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2" d="100"/>
          <a:sy n="102" d="100"/>
        </p:scale>
        <p:origin x="-456" y="24"/>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2D71A6-77B4-4D7E-976B-51C5FFF1161C}" type="datetimeFigureOut">
              <a:rPr lang="en-US" smtClean="0"/>
              <a:t>5/20/2020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4A8495-BEFD-4FBE-A04D-F3C0D3732259}" type="slidenum">
              <a:rPr lang="en-US" smtClean="0"/>
              <a:t>‹#›</a:t>
            </a:fld>
            <a:endParaRPr lang="en-US"/>
          </a:p>
        </p:txBody>
      </p:sp>
    </p:spTree>
    <p:extLst>
      <p:ext uri="{BB962C8B-B14F-4D97-AF65-F5344CB8AC3E}">
        <p14:creationId xmlns:p14="http://schemas.microsoft.com/office/powerpoint/2010/main" val="1658340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65195" y="1197405"/>
            <a:ext cx="7329840" cy="1221640"/>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365195" y="2877160"/>
            <a:ext cx="7329840" cy="1221640"/>
          </a:xfrm>
        </p:spPr>
        <p:txBody>
          <a:bodyPr>
            <a:normAutofit/>
          </a:bodyPr>
          <a:lstStyle>
            <a:lvl1pPr marL="0" indent="0" algn="r">
              <a:buNone/>
              <a:defRPr sz="2800" b="0" i="0">
                <a:solidFill>
                  <a:srgbClr val="FF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p>
          <a:p>
            <a:r>
              <a:rPr lang="en-US" dirty="0"/>
              <a:t>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 xmlns:a16="http://schemas.microsoft.com/office/drawing/2014/main" id="{08BBE2E9-CE5A-4D24-887A-6B0FB62D559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8246070" cy="610820"/>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502815"/>
            <a:ext cx="8246070" cy="3206800"/>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86835" y="433880"/>
            <a:ext cx="6260905" cy="572644"/>
          </a:xfrm>
        </p:spPr>
        <p:txBody>
          <a:bodyPr>
            <a:normAutofit/>
          </a:bodyPr>
          <a:lstStyle>
            <a:lvl1pPr algn="l">
              <a:defRPr sz="360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586835" y="1197406"/>
            <a:ext cx="6260905" cy="3358356"/>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433880"/>
            <a:ext cx="8246071" cy="610820"/>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834820"/>
            <a:ext cx="4040188" cy="479822"/>
          </a:xfrm>
        </p:spPr>
        <p:txBody>
          <a:bodyPr anchor="b"/>
          <a:lstStyle>
            <a:lvl1pPr marL="0" indent="0" algn="ctr">
              <a:buNone/>
              <a:defRPr sz="2400" b="1">
                <a:solidFill>
                  <a:srgbClr val="FF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266340"/>
            <a:ext cx="4040188" cy="2137871"/>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834820"/>
            <a:ext cx="4041775" cy="479822"/>
          </a:xfrm>
        </p:spPr>
        <p:txBody>
          <a:bodyPr anchor="b"/>
          <a:lstStyle>
            <a:lvl1pPr marL="0" indent="0" algn="ctr">
              <a:buNone/>
              <a:defRPr sz="2400" b="1">
                <a:solidFill>
                  <a:srgbClr val="FF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266340"/>
            <a:ext cx="4041775" cy="2137871"/>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5/20/2020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 xmlns:a16="http://schemas.microsoft.com/office/drawing/2014/main" id="{D7EECA04-E091-4D52-9855-58A15939B2F6}"/>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Movement and muscles </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5770" y="205979"/>
            <a:ext cx="5031030" cy="991426"/>
          </a:xfrm>
        </p:spPr>
        <p:txBody>
          <a:bodyPr>
            <a:normAutofit fontScale="90000"/>
          </a:bodyPr>
          <a:lstStyle/>
          <a:p>
            <a:r>
              <a:rPr lang="en-US" dirty="0" smtClean="0"/>
              <a:t>Cross bridge </a:t>
            </a:r>
            <a:br>
              <a:rPr lang="en-US" dirty="0" smtClean="0"/>
            </a:br>
            <a:r>
              <a:rPr lang="en-US" dirty="0" smtClean="0"/>
              <a:t>cycle</a:t>
            </a:r>
            <a:endParaRPr lang="en-US" dirty="0"/>
          </a:p>
        </p:txBody>
      </p:sp>
      <p:pic>
        <p:nvPicPr>
          <p:cNvPr id="4098" name="Picture 2" descr="Schematic diagram of the cross-bridge cycle. a ATP binds to the ATP-binding domain on the myosin head. b ATP is hydrolyzed to ADP and a phosphate allowing the myosin head to move towards the actin filament. c Binding of Ca 2? to troponin C (TnC) results in a conformational change in the troponin complex, allowing the movement of tropomyosin around the actin filament (as indica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966" y="1350110"/>
            <a:ext cx="7635250" cy="3664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579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The Value Of A Well-Written Thank-You No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855" y="0"/>
            <a:ext cx="9305855"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034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Sliding filament theory</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sliding filament theory describes a process used by muscle to </a:t>
            </a:r>
            <a:r>
              <a:rPr lang="en-US" dirty="0" smtClean="0"/>
              <a:t>contract.It is </a:t>
            </a:r>
            <a:r>
              <a:rPr lang="en-US" dirty="0"/>
              <a:t>developed by Andrew Huxley and Rolf Nieergerke and by Hugh Huxley and jean Hanson in </a:t>
            </a:r>
            <a:r>
              <a:rPr lang="en-US" dirty="0" smtClean="0"/>
              <a:t>1954.The </a:t>
            </a:r>
            <a:r>
              <a:rPr lang="en-US" dirty="0"/>
              <a:t>contraction is not uniform across the sarcomere; the central position of the thick filaments becomes unstable and can shift during contraction. However the actions of elastic proteins such as titin are hypothesised to maintain uniform tension across the sarcomere and pull the thick filament into a central position</a:t>
            </a:r>
          </a:p>
        </p:txBody>
      </p:sp>
    </p:spTree>
    <p:extLst>
      <p:ext uri="{BB962C8B-B14F-4D97-AF65-F5344CB8AC3E}">
        <p14:creationId xmlns:p14="http://schemas.microsoft.com/office/powerpoint/2010/main" val="3842701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3884" y="128470"/>
            <a:ext cx="4572915" cy="1068935"/>
          </a:xfrm>
        </p:spPr>
        <p:txBody>
          <a:bodyPr>
            <a:normAutofit fontScale="90000"/>
          </a:bodyPr>
          <a:lstStyle/>
          <a:p>
            <a:r>
              <a:rPr lang="en-US" dirty="0" smtClean="0"/>
              <a:t>Sliding filament</a:t>
            </a:r>
            <a:br>
              <a:rPr lang="en-US" dirty="0" smtClean="0"/>
            </a:br>
            <a:r>
              <a:rPr lang="en-US" dirty="0" smtClean="0"/>
              <a:t>theory</a:t>
            </a:r>
            <a:endParaRPr lang="en-US" dirty="0"/>
          </a:p>
        </p:txBody>
      </p:sp>
      <p:sp>
        <p:nvSpPr>
          <p:cNvPr id="3" name="Rectangle 2"/>
          <p:cNvSpPr>
            <a:spLocks noChangeArrowheads="1"/>
          </p:cNvSpPr>
          <p:nvPr/>
        </p:nvSpPr>
        <p:spPr bwMode="auto">
          <a:xfrm>
            <a:off x="2907604" y="0"/>
            <a:ext cx="623639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3073" name="Picture 1" descr="https://upload.wikimedia.org/wikipedia/commons/thumb/6/6e/Sarcomere.svg/800px-Sarcomere.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0605" y="1502815"/>
            <a:ext cx="5191970" cy="342954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2907604" y="4932363"/>
            <a:ext cx="6236396"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41125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8246070" cy="916230"/>
          </a:xfrm>
        </p:spPr>
        <p:txBody>
          <a:bodyPr>
            <a:normAutofit fontScale="90000"/>
          </a:bodyPr>
          <a:lstStyle/>
          <a:p>
            <a:r>
              <a:rPr lang="en-US" dirty="0" smtClean="0"/>
              <a:t>Mechanism of muscle</a:t>
            </a:r>
            <a:br>
              <a:rPr lang="en-US" dirty="0" smtClean="0"/>
            </a:br>
            <a:r>
              <a:rPr lang="en-US" dirty="0" smtClean="0"/>
              <a:t> contraction</a:t>
            </a:r>
            <a:endParaRPr lang="en-US" dirty="0"/>
          </a:p>
        </p:txBody>
      </p:sp>
      <p:sp>
        <p:nvSpPr>
          <p:cNvPr id="3" name="Content Placeholder 2"/>
          <p:cNvSpPr>
            <a:spLocks noGrp="1"/>
          </p:cNvSpPr>
          <p:nvPr>
            <p:ph idx="1"/>
          </p:nvPr>
        </p:nvSpPr>
        <p:spPr/>
        <p:txBody>
          <a:bodyPr>
            <a:normAutofit lnSpcReduction="10000"/>
          </a:bodyPr>
          <a:lstStyle/>
          <a:p>
            <a:r>
              <a:rPr lang="en-US" b="1" dirty="0"/>
              <a:t>Cross bridge Cycle :</a:t>
            </a:r>
            <a:endParaRPr lang="en-US" dirty="0"/>
          </a:p>
          <a:p>
            <a:pPr marL="0" indent="0">
              <a:buNone/>
            </a:pPr>
            <a:r>
              <a:rPr lang="en-US" dirty="0"/>
              <a:t>Cross bridge cycle is a myosin projection.</a:t>
            </a:r>
          </a:p>
          <a:p>
            <a:pPr marL="0" indent="0">
              <a:buNone/>
            </a:pPr>
            <a:r>
              <a:rPr lang="en-US" dirty="0"/>
              <a:t>Consisting of two myosin heads, that extends from the thick filaments. Each myosin head has two binding sites: </a:t>
            </a:r>
          </a:p>
          <a:p>
            <a:pPr lvl="0">
              <a:buFont typeface="Wingdings" panose="05000000000000000000" pitchFamily="2" charset="2"/>
              <a:buChar char="q"/>
            </a:pPr>
            <a:r>
              <a:rPr lang="en-US" dirty="0"/>
              <a:t>ATP</a:t>
            </a:r>
          </a:p>
          <a:p>
            <a:pPr lvl="0">
              <a:buFont typeface="Wingdings" panose="05000000000000000000" pitchFamily="2" charset="2"/>
              <a:buChar char="q"/>
            </a:pPr>
            <a:r>
              <a:rPr lang="en-US" dirty="0"/>
              <a:t>ACTIN</a:t>
            </a:r>
          </a:p>
        </p:txBody>
      </p:sp>
    </p:spTree>
    <p:extLst>
      <p:ext uri="{BB962C8B-B14F-4D97-AF65-F5344CB8AC3E}">
        <p14:creationId xmlns:p14="http://schemas.microsoft.com/office/powerpoint/2010/main" val="4103309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Cross bridge cycle</a:t>
            </a:r>
            <a:endParaRPr lang="en-US" dirty="0"/>
          </a:p>
        </p:txBody>
      </p:sp>
      <p:sp>
        <p:nvSpPr>
          <p:cNvPr id="5" name="Content Placeholder 4"/>
          <p:cNvSpPr>
            <a:spLocks noGrp="1"/>
          </p:cNvSpPr>
          <p:nvPr>
            <p:ph idx="1"/>
          </p:nvPr>
        </p:nvSpPr>
        <p:spPr/>
        <p:txBody>
          <a:bodyPr/>
          <a:lstStyle/>
          <a:p>
            <a:pPr marL="0" indent="0">
              <a:buNone/>
            </a:pPr>
            <a:r>
              <a:rPr lang="en-US" dirty="0" smtClean="0"/>
              <a:t>Step 1: </a:t>
            </a:r>
          </a:p>
          <a:p>
            <a:pPr marL="0" indent="0">
              <a:buNone/>
            </a:pPr>
            <a:r>
              <a:rPr lang="en-US" dirty="0" smtClean="0"/>
              <a:t>When a muscle is relaxed, tropomyosin cover the binding site of actin.</a:t>
            </a:r>
          </a:p>
          <a:p>
            <a:pPr marL="0" indent="0">
              <a:buNone/>
            </a:pPr>
            <a:r>
              <a:rPr lang="en-US" dirty="0" smtClean="0"/>
              <a:t>A molecule of ADP and phosphate remains attached to myosin from the previous contraction.</a:t>
            </a:r>
            <a:endParaRPr lang="en-US" dirty="0"/>
          </a:p>
        </p:txBody>
      </p:sp>
    </p:spTree>
    <p:extLst>
      <p:ext uri="{BB962C8B-B14F-4D97-AF65-F5344CB8AC3E}">
        <p14:creationId xmlns:p14="http://schemas.microsoft.com/office/powerpoint/2010/main" val="1101633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 bridge cycle </a:t>
            </a:r>
            <a:endParaRPr lang="en-US" dirty="0"/>
          </a:p>
        </p:txBody>
      </p:sp>
      <p:sp>
        <p:nvSpPr>
          <p:cNvPr id="3" name="Content Placeholder 2"/>
          <p:cNvSpPr>
            <a:spLocks noGrp="1"/>
          </p:cNvSpPr>
          <p:nvPr>
            <p:ph idx="1"/>
          </p:nvPr>
        </p:nvSpPr>
        <p:spPr/>
        <p:txBody>
          <a:bodyPr/>
          <a:lstStyle/>
          <a:p>
            <a:pPr marL="0" indent="0">
              <a:buNone/>
            </a:pPr>
            <a:r>
              <a:rPr lang="en-US" dirty="0" smtClean="0"/>
              <a:t>Step 2:</a:t>
            </a:r>
          </a:p>
          <a:p>
            <a:pPr marL="0" indent="0">
              <a:buNone/>
            </a:pPr>
            <a:r>
              <a:rPr lang="en-US" dirty="0" smtClean="0"/>
              <a:t>During a contraction, calcium bind to troponin.</a:t>
            </a:r>
          </a:p>
          <a:p>
            <a:pPr marL="0" indent="0">
              <a:buNone/>
            </a:pPr>
            <a:r>
              <a:rPr lang="en-US" dirty="0" smtClean="0"/>
              <a:t>Tropomyosin is repositioned, exposing the myosin binding site of actin filaments.</a:t>
            </a:r>
          </a:p>
        </p:txBody>
      </p:sp>
    </p:spTree>
    <p:extLst>
      <p:ext uri="{BB962C8B-B14F-4D97-AF65-F5344CB8AC3E}">
        <p14:creationId xmlns:p14="http://schemas.microsoft.com/office/powerpoint/2010/main" val="3859008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 bridge cycle </a:t>
            </a:r>
            <a:endParaRPr lang="en-US" dirty="0"/>
          </a:p>
        </p:txBody>
      </p:sp>
      <p:sp>
        <p:nvSpPr>
          <p:cNvPr id="3" name="Content Placeholder 2"/>
          <p:cNvSpPr>
            <a:spLocks noGrp="1"/>
          </p:cNvSpPr>
          <p:nvPr>
            <p:ph idx="1"/>
          </p:nvPr>
        </p:nvSpPr>
        <p:spPr>
          <a:xfrm>
            <a:off x="754375" y="1502815"/>
            <a:ext cx="8246069" cy="3206800"/>
          </a:xfrm>
        </p:spPr>
        <p:txBody>
          <a:bodyPr/>
          <a:lstStyle/>
          <a:p>
            <a:pPr marL="0" indent="0">
              <a:buNone/>
            </a:pPr>
            <a:r>
              <a:rPr lang="en-US" dirty="0" smtClean="0"/>
              <a:t>Step 3:</a:t>
            </a:r>
          </a:p>
          <a:p>
            <a:pPr marL="0" indent="0">
              <a:buNone/>
            </a:pPr>
            <a:r>
              <a:rPr lang="en-US" dirty="0" smtClean="0"/>
              <a:t>Myosin heads bind to actin filaments. And the phosphate is released.</a:t>
            </a:r>
          </a:p>
          <a:p>
            <a:pPr marL="0" indent="0">
              <a:buNone/>
            </a:pPr>
            <a:r>
              <a:rPr lang="en-US" dirty="0" smtClean="0"/>
              <a:t>Step 4:</a:t>
            </a:r>
          </a:p>
          <a:p>
            <a:pPr marL="0" indent="0">
              <a:buNone/>
            </a:pPr>
            <a:r>
              <a:rPr lang="en-US" dirty="0" smtClean="0"/>
              <a:t>Myosin head spring forward “power stroke” pulling the actin filaments. ADP is released from myosin.</a:t>
            </a:r>
            <a:endParaRPr lang="en-US" dirty="0"/>
          </a:p>
        </p:txBody>
      </p:sp>
    </p:spTree>
    <p:extLst>
      <p:ext uri="{BB962C8B-B14F-4D97-AF65-F5344CB8AC3E}">
        <p14:creationId xmlns:p14="http://schemas.microsoft.com/office/powerpoint/2010/main" val="2291424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 bridge cycle</a:t>
            </a:r>
            <a:endParaRPr lang="en-US" dirty="0"/>
          </a:p>
        </p:txBody>
      </p:sp>
      <p:sp>
        <p:nvSpPr>
          <p:cNvPr id="3" name="Content Placeholder 2"/>
          <p:cNvSpPr>
            <a:spLocks noGrp="1"/>
          </p:cNvSpPr>
          <p:nvPr>
            <p:ph idx="1"/>
          </p:nvPr>
        </p:nvSpPr>
        <p:spPr/>
        <p:txBody>
          <a:bodyPr/>
          <a:lstStyle/>
          <a:p>
            <a:pPr marL="0" indent="0">
              <a:buNone/>
            </a:pPr>
            <a:r>
              <a:rPr lang="en-US" dirty="0" smtClean="0"/>
              <a:t>Step 5:</a:t>
            </a:r>
          </a:p>
          <a:p>
            <a:pPr marL="0" indent="0">
              <a:buNone/>
            </a:pPr>
            <a:r>
              <a:rPr lang="en-US" dirty="0" smtClean="0"/>
              <a:t>Myosin is released from actin.</a:t>
            </a:r>
          </a:p>
          <a:p>
            <a:pPr>
              <a:buFont typeface="Wingdings" panose="05000000000000000000" pitchFamily="2" charset="2"/>
              <a:buChar char="q"/>
            </a:pPr>
            <a:r>
              <a:rPr lang="en-US" dirty="0" smtClean="0"/>
              <a:t>A new molecule of ATP binds to myosin, causing it to be released from the actin filaments.</a:t>
            </a:r>
          </a:p>
          <a:p>
            <a:pPr>
              <a:buFont typeface="Wingdings" panose="05000000000000000000" pitchFamily="2" charset="2"/>
              <a:buChar char="q"/>
            </a:pPr>
            <a:r>
              <a:rPr lang="en-US" dirty="0" smtClean="0"/>
              <a:t>ATP is not yet broken down, but is essential to release the cross bridge.</a:t>
            </a:r>
            <a:endParaRPr lang="en-US" dirty="0"/>
          </a:p>
        </p:txBody>
      </p:sp>
    </p:spTree>
    <p:extLst>
      <p:ext uri="{BB962C8B-B14F-4D97-AF65-F5344CB8AC3E}">
        <p14:creationId xmlns:p14="http://schemas.microsoft.com/office/powerpoint/2010/main" val="1428941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 bridge cycle</a:t>
            </a:r>
            <a:endParaRPr lang="en-US" dirty="0"/>
          </a:p>
        </p:txBody>
      </p:sp>
      <p:sp>
        <p:nvSpPr>
          <p:cNvPr id="3" name="Content Placeholder 2"/>
          <p:cNvSpPr>
            <a:spLocks noGrp="1"/>
          </p:cNvSpPr>
          <p:nvPr>
            <p:ph idx="1"/>
          </p:nvPr>
        </p:nvSpPr>
        <p:spPr/>
        <p:txBody>
          <a:bodyPr/>
          <a:lstStyle/>
          <a:p>
            <a:pPr marL="0" indent="0">
              <a:buNone/>
            </a:pPr>
            <a:r>
              <a:rPr lang="en-US" dirty="0" smtClean="0"/>
              <a:t>Step 6:</a:t>
            </a:r>
          </a:p>
          <a:p>
            <a:pPr marL="0" indent="0">
              <a:buNone/>
            </a:pPr>
            <a:r>
              <a:rPr lang="en-US" dirty="0" smtClean="0"/>
              <a:t>ATP is broken down, providing the energy to “cock” the myosin filaments (recovery stroke).</a:t>
            </a:r>
          </a:p>
          <a:p>
            <a:pPr marL="0" indent="0">
              <a:buNone/>
            </a:pPr>
            <a:r>
              <a:rPr lang="en-US" dirty="0" smtClean="0"/>
              <a:t>Step 7:</a:t>
            </a:r>
          </a:p>
          <a:p>
            <a:pPr marL="0" indent="0">
              <a:buNone/>
            </a:pPr>
            <a:r>
              <a:rPr lang="en-US" dirty="0" smtClean="0"/>
              <a:t>Steps 1-6 are repeated several time</a:t>
            </a:r>
            <a:endParaRPr lang="en-US" dirty="0"/>
          </a:p>
        </p:txBody>
      </p:sp>
    </p:spTree>
    <p:extLst>
      <p:ext uri="{BB962C8B-B14F-4D97-AF65-F5344CB8AC3E}">
        <p14:creationId xmlns:p14="http://schemas.microsoft.com/office/powerpoint/2010/main" val="28721246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TotalTime>
  <Words>312</Words>
  <Application>Microsoft Office PowerPoint</Application>
  <PresentationFormat>On-screen Show (16:9)</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Movement and muscles </vt:lpstr>
      <vt:lpstr>Sliding filament theory</vt:lpstr>
      <vt:lpstr>Sliding filament theory</vt:lpstr>
      <vt:lpstr>Mechanism of muscle  contraction</vt:lpstr>
      <vt:lpstr>Cross bridge cycle</vt:lpstr>
      <vt:lpstr>Cross bridge cycle </vt:lpstr>
      <vt:lpstr>Cross bridge cycle </vt:lpstr>
      <vt:lpstr>Cross bridge cycle</vt:lpstr>
      <vt:lpstr>Cross bridge cycle</vt:lpstr>
      <vt:lpstr>Cross bridge  cycle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ismail - [2010]</cp:lastModifiedBy>
  <cp:revision>141</cp:revision>
  <dcterms:created xsi:type="dcterms:W3CDTF">2013-08-21T19:17:07Z</dcterms:created>
  <dcterms:modified xsi:type="dcterms:W3CDTF">2020-05-19T19:57:40Z</dcterms:modified>
</cp:coreProperties>
</file>