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256" r:id="rId3"/>
    <p:sldId id="257" r:id="rId4"/>
    <p:sldId id="262" r:id="rId5"/>
    <p:sldId id="261" r:id="rId6"/>
    <p:sldId id="260" r:id="rId7"/>
    <p:sldId id="263" r:id="rId8"/>
    <p:sldId id="269" r:id="rId9"/>
    <p:sldId id="268" r:id="rId10"/>
    <p:sldId id="266" r:id="rId11"/>
    <p:sldId id="264" r:id="rId12"/>
    <p:sldId id="259" r:id="rId13"/>
    <p:sldId id="258" r:id="rId14"/>
    <p:sldId id="273" r:id="rId15"/>
    <p:sldId id="272" r:id="rId16"/>
    <p:sldId id="271" r:id="rId17"/>
    <p:sldId id="274" r:id="rId18"/>
    <p:sldId id="275" r:id="rId19"/>
    <p:sldId id="270" r:id="rId20"/>
    <p:sldId id="276" r:id="rId21"/>
    <p:sldId id="277" r:id="rId22"/>
    <p:sldId id="278" r:id="rId23"/>
    <p:sldId id="281" r:id="rId24"/>
    <p:sldId id="282" r:id="rId25"/>
    <p:sldId id="284" r:id="rId26"/>
    <p:sldId id="286" r:id="rId27"/>
    <p:sldId id="280" r:id="rId28"/>
    <p:sldId id="279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08D8-450E-46AC-9517-B35C6FBB3772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27286-80B7-49DA-8C05-FE900016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E840-C2F3-4C92-B3DA-3392ACAD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D0697-8836-4ADB-81E8-D95454B5B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34409-979D-4761-8467-104912E6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5A69-E199-499C-91B6-E033C1D911BB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0CD51-8776-4542-98C0-94431616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B09E9-3216-42F4-B8F2-E413BB62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EF0E-7621-428E-B27A-9032A26F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CB72E-8F0D-44E3-A3A6-136C1E553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F79F-AD98-42A8-9C2A-74DEEA8B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8F72-40AE-41A6-BD6D-2897585583FE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3F24D-B6F7-4755-B52F-4B33DAF61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FFF2-56E1-4965-9851-47122F74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1EC39-6440-4C25-8CCB-A641160F3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DFFC2-9636-4553-BECC-D166BBAC0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CB2B5-7227-4B8C-87D9-FA747E4F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FAFE-7C9D-48F2-9130-FDBAB471DC0C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0AF6-74AA-4046-8887-70FA778F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5D687-63A8-4862-B518-D86BE8C8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3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325F-E206-4A48-8463-E581108D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FC9CF-C726-45BB-9E9F-A4F3E417E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2F3C-0C58-4C84-AEAC-2DE1453E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AB12B-8480-47EC-9CA7-1B7BD6746F02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4D065-AE17-426A-B67C-2874F632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782A8-7588-4587-B3A3-D97049F8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F106-C977-43C6-A464-275AAA95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42F40-635B-4F94-9AEC-01CADF59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32C11-8963-4BC4-8203-5D535BD4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634D-16A5-4A36-A4DF-A4D031A704EF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3685F-F0CA-473C-8ED0-6D23EC06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33A34-2A25-44FC-B067-2CF79592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EAED-34AE-424F-BDFB-D5FE11F5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F34F7-C9A6-49D1-81C8-C3985BE24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D8ACC-97F2-4DE3-BD94-0E55774A5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C8952-B39A-4D6E-A8CB-31BEFE46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FBF02-B40F-4E5D-8073-13F852C0909B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F09C7-1396-470A-9CC5-6CB8FB35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A0821-207C-4500-B6BE-D4C28272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73A6-A8BC-4E2E-A4FD-8864D5EE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157B7-46EA-4184-9211-66AB640B0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054E4-F048-4B87-B89B-2A6203ECE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E05CF-4FFD-4F7E-B92C-471E8B4A8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A935CE-767A-4302-BC4B-AB0872A2E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3ECA3-BDB7-4104-925B-E01C6CC1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98CD-098E-40F3-B5C6-97D865E5D04C}" type="datetime1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16E27-678A-4F5D-BAB0-F59B8DC7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81C78-90F2-4199-AED6-7C23C147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D48C-8578-4B08-A5B5-2DBABE36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1E1C2-F7FE-47D9-878C-CEEA5E28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425F-2826-4637-8807-FFDC5F2A8C37}" type="datetime1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324E0-F02B-43AA-9C27-3EF86007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5A69-234B-42C6-A4FA-91CC381E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4CCE4-3C14-4234-932A-DABD40C3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EFB9-0B33-44DD-9640-5F82A3C8AD50}" type="datetime1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35331-E22E-4B21-A95B-4764B075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14C09-F484-4A55-ABED-3425F6C0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CD54-3BE0-496A-83F1-6F688104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28DF9-0B2F-42E4-8A5B-7B60321C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7A712-ACBC-410F-8C2D-9B64448E2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7C729-C654-488D-BD4E-2883B38E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B2E4-3EAB-45FD-A613-9993F16EF519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E0FD9-3FE1-4FCF-913F-E19CCBBC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5C0FB-AA2F-4819-9074-9375A15F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24AB-2546-42FD-8E6D-73FA06A1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15AF8-3492-4B29-9348-AB979AC3A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1A4F5-4CF3-493D-809F-7D7D571A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601B0-BABD-495D-809A-02694EF9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411-74F2-4D65-A344-5BD422484683}" type="datetime1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3867C-9736-48F5-91FF-FBF92C77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64EF5-1AE3-4DA2-A0FF-E9FDEFEB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0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D5A47-7271-429F-BF9E-58149BB1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C7CF-5C73-4B83-9F74-7B795BB64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BD081-9A57-4286-B4C6-A0E46F332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1A656-0095-48AD-903C-060177B9EB0B}" type="datetime1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A8D44-ACB0-4943-B041-30FF168D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13CB2-699D-42E2-BCAB-80D9F8F39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C0BA-E43D-4C19-B419-DFC073C39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733649" cy="858129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F6672-153F-4CB5-B398-48F68D2F3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858129"/>
            <a:ext cx="10733649" cy="5472333"/>
          </a:xfrm>
        </p:spPr>
        <p:txBody>
          <a:bodyPr/>
          <a:lstStyle/>
          <a:p>
            <a:endParaRPr lang="en-US" dirty="0"/>
          </a:p>
          <a:p>
            <a:pPr algn="l"/>
            <a:r>
              <a:rPr lang="en-US" b="1" dirty="0"/>
              <a:t>                                                                            Phrases </a:t>
            </a:r>
          </a:p>
          <a:p>
            <a:pPr algn="l"/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Adjective phrase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Adverb phrase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Noun phrase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Verb phrase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Prepositional phrase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FE7B13-4266-4B91-8F11-1B9A5F2B0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2B9A8-84B6-49C9-9A81-9A69FF59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98C5-14D0-4C0A-B303-38CAE43C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53"/>
    </mc:Choice>
    <mc:Fallback>
      <p:transition spd="slow" advTm="2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 fontAlgn="t"/>
            <a:r>
              <a:rPr lang="en-US" b="1" dirty="0"/>
              <a:t>Adverb phrases most characteristically roam free in the sentence and without very major effects on the meaning of the sentence.</a:t>
            </a:r>
            <a:endParaRPr lang="en-US" dirty="0"/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i="1" dirty="0"/>
              <a:t>Quite quickly</a:t>
            </a:r>
            <a:r>
              <a:rPr lang="en-US" dirty="0"/>
              <a:t> I saw the swimmer. (ASVO)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I </a:t>
            </a:r>
            <a:r>
              <a:rPr lang="en-US" i="1" dirty="0"/>
              <a:t>quite quickly </a:t>
            </a:r>
            <a:r>
              <a:rPr lang="en-US" dirty="0"/>
              <a:t>saw the swimmer.(SAVO)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I saw </a:t>
            </a:r>
            <a:r>
              <a:rPr lang="en-US" i="1" dirty="0"/>
              <a:t>quite quickly </a:t>
            </a:r>
            <a:r>
              <a:rPr lang="en-US" dirty="0"/>
              <a:t>the swimmer. (SVAO)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*I saw the </a:t>
            </a:r>
            <a:r>
              <a:rPr lang="en-US" i="1" dirty="0"/>
              <a:t>quite quickly </a:t>
            </a:r>
            <a:r>
              <a:rPr lang="en-US" dirty="0"/>
              <a:t>swimmer.(The adverb phrase cannot roam into the noun phrase.)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I saw the swimmer </a:t>
            </a:r>
            <a:r>
              <a:rPr lang="en-US" i="1" dirty="0"/>
              <a:t>quite quickly</a:t>
            </a:r>
            <a:r>
              <a:rPr lang="en-US" dirty="0"/>
              <a:t>. (SVOA)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EA240B-EDEA-4DD1-8D23-F18A90FFF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F909C-7662-4C30-A090-DD53CFCA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3450F-0716-4134-ADC7-44155954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36"/>
    </mc:Choice>
    <mc:Fallback>
      <p:transition spd="slow" advTm="9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1"/>
            <a:ext cx="10452295" cy="745588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745589"/>
            <a:ext cx="10452295" cy="5634109"/>
          </a:xfrm>
        </p:spPr>
        <p:txBody>
          <a:bodyPr>
            <a:normAutofit fontScale="92500" lnSpcReduction="20000"/>
          </a:bodyPr>
          <a:lstStyle/>
          <a:p>
            <a:pPr algn="l" fontAlgn="t"/>
            <a:r>
              <a:rPr lang="en-US" b="1" dirty="0"/>
              <a:t>Adverb as an adverbial </a:t>
            </a:r>
            <a:endParaRPr lang="en-US" dirty="0"/>
          </a:p>
          <a:p>
            <a:pPr algn="l" fontAlgn="t"/>
            <a:r>
              <a:rPr lang="en-US" b="1" dirty="0"/>
              <a:t>Adjuncts</a:t>
            </a:r>
            <a:r>
              <a:rPr lang="en-US" dirty="0"/>
              <a:t>: </a:t>
            </a:r>
          </a:p>
          <a:p>
            <a:pPr algn="l" fontAlgn="t"/>
            <a:r>
              <a:rPr lang="en-US" dirty="0"/>
              <a:t>Integrated with the structure of the clause to some extent 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They are waiting </a:t>
            </a:r>
            <a:r>
              <a:rPr lang="en-US" i="1" dirty="0"/>
              <a:t>outside</a:t>
            </a:r>
            <a:endParaRPr lang="en-US" dirty="0"/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He spoke about it </a:t>
            </a:r>
            <a:r>
              <a:rPr lang="en-US" i="1" dirty="0"/>
              <a:t>briefly</a:t>
            </a:r>
            <a:endParaRPr lang="en-US" dirty="0"/>
          </a:p>
          <a:p>
            <a:pPr algn="l" fontAlgn="t"/>
            <a:r>
              <a:rPr lang="en-US" b="1" dirty="0"/>
              <a:t>Disjuncts </a:t>
            </a:r>
          </a:p>
          <a:p>
            <a:pPr algn="l" fontAlgn="t"/>
            <a:r>
              <a:rPr lang="en-US" dirty="0"/>
              <a:t>Not integrated within the clause. Semantically express an evaluation of what is said.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i="1" dirty="0"/>
              <a:t>Frankly</a:t>
            </a:r>
            <a:r>
              <a:rPr lang="en-US" dirty="0"/>
              <a:t>, I am tired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i="1" dirty="0"/>
              <a:t>Fortunately</a:t>
            </a:r>
            <a:r>
              <a:rPr lang="en-US" dirty="0"/>
              <a:t>, no one complained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They are </a:t>
            </a:r>
            <a:r>
              <a:rPr lang="en-US" i="1" dirty="0"/>
              <a:t>probably</a:t>
            </a:r>
            <a:r>
              <a:rPr lang="en-US" dirty="0"/>
              <a:t> at home</a:t>
            </a:r>
          </a:p>
          <a:p>
            <a:pPr algn="l" fontAlgn="t"/>
            <a:r>
              <a:rPr lang="en-US" b="1" dirty="0"/>
              <a:t>Conjuncts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Have connective function. Indicate the connection what is said and what was said before.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If you open all the window, then I am leaving</a:t>
            </a:r>
          </a:p>
          <a:p>
            <a:pPr marL="342900" indent="-342900" algn="l" fontAlgn="t">
              <a:buFont typeface="Arial" panose="020B0604020202020204" pitchFamily="34" charset="0"/>
              <a:buChar char="•"/>
            </a:pPr>
            <a:r>
              <a:rPr lang="en-US" dirty="0"/>
              <a:t>I have not looked into his qualification. He seems very intelligent, </a:t>
            </a:r>
            <a:r>
              <a:rPr lang="en-US" i="1" dirty="0"/>
              <a:t>though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EEAC61-5BF5-4443-954E-142069923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4032-5201-44DF-9ACF-EE190F8E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2D849-8166-41AB-862F-9981210E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21"/>
    </mc:Choice>
    <mc:Fallback>
      <p:transition spd="slow" advTm="15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1"/>
            <a:ext cx="10452295" cy="829994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dirty="0"/>
              <a:t>Noun phrase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829995"/>
            <a:ext cx="10452295" cy="5549703"/>
          </a:xfrm>
        </p:spPr>
        <p:txBody>
          <a:bodyPr/>
          <a:lstStyle/>
          <a:p>
            <a:pPr algn="l"/>
            <a:r>
              <a:rPr lang="en-US" b="1" dirty="0"/>
              <a:t>Often a noun phrase is just a noun or a pronoun: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People like to have money.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I am tired.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It is getting late.</a:t>
            </a:r>
            <a:endParaRPr lang="en-US" dirty="0"/>
          </a:p>
          <a:p>
            <a:pPr algn="l"/>
            <a:r>
              <a:rPr lang="en-US" b="1" dirty="0"/>
              <a:t>or a determiner and a noun …: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Our friends have bought a house in the village.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Those houses are very expensive.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… perhaps with an adjective: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Our closest friends have just bought a new house in the village.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7AB8CD-F25D-44B6-AB76-60FE1C0B6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9C93-3133-408C-AE4C-AE3A7628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51FA7-D512-483A-A184-1661A559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2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74"/>
    </mc:Choice>
    <mc:Fallback>
      <p:transition spd="slow" advTm="7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98475"/>
            <a:ext cx="10452295" cy="633046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731521"/>
            <a:ext cx="10452295" cy="5648177"/>
          </a:xfrm>
        </p:spPr>
        <p:txBody>
          <a:bodyPr/>
          <a:lstStyle/>
          <a:p>
            <a:pPr algn="l"/>
            <a:r>
              <a:rPr lang="en-US" dirty="0"/>
              <a:t>Sometimes the noun phrase begins with a quantifier: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 those children go to school here.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Both of my younger brothers are married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Some people spend a lot of money.</a:t>
            </a:r>
          </a:p>
          <a:p>
            <a:pPr algn="l"/>
            <a:r>
              <a:rPr lang="en-US" dirty="0"/>
              <a:t>Numbers:</a:t>
            </a:r>
          </a:p>
          <a:p>
            <a:pPr algn="l"/>
            <a:r>
              <a:rPr lang="en-US" dirty="0"/>
              <a:t>Quantifiers come before determiners, but numbers come after determiners: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 four children go to school here. (All my children go to school here.)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Those two suitcases are mine. (Both those suitcases are mine)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30C2E3-04E4-4954-B900-B4B6509AE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13CF2-5B00-4716-87CB-4CE3CAFB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FDBD9-AEA6-4432-9C18-60181AFE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00"/>
    </mc:Choice>
    <mc:Fallback>
      <p:transition spd="slow" advTm="9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98475"/>
            <a:ext cx="10452295" cy="9144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012875"/>
            <a:ext cx="10452295" cy="5366823"/>
          </a:xfrm>
        </p:spPr>
        <p:txBody>
          <a:bodyPr/>
          <a:lstStyle/>
          <a:p>
            <a:pPr algn="l"/>
            <a:r>
              <a:rPr lang="en-US" dirty="0"/>
              <a:t>So the noun phrase is built up in this way: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Noun: people; money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Determiner + noun: the village, a house, our friends; those houses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Quantifier + noun: some people; a lot of money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Determiner + adjective + noun: our closest friends; a new house.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Quantifier + determiner + noun: all those children;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Quantifier + determiner + adjective + noun: both of my younger brothers</a:t>
            </a:r>
          </a:p>
          <a:p>
            <a:pPr algn="l"/>
            <a:r>
              <a:rPr lang="en-US" dirty="0"/>
              <a:t>The noun phrase can be quite complicated: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loaf of nice fresh brown bread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eight-year-old boy who attempted to rob a sweet shop with a pistol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that attractive young woman in the blue dress sitting over there in the corner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8FFAC0-2BBE-465D-A514-603E61603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D49B-AB9E-419A-B025-7B5E3D59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D6E5C-A718-4500-B7CB-119F1E60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14"/>
    </mc:Choice>
    <mc:Fallback>
      <p:transition spd="slow" advTm="7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/>
              <a:t>Some words and phrases come after the noun. These are called postmodifiers. A noun phrase can be postmodified in several ways. Here are some examples:</a:t>
            </a:r>
            <a:endParaRPr lang="en-US" dirty="0"/>
          </a:p>
          <a:p>
            <a:pPr algn="l"/>
            <a:r>
              <a:rPr lang="en-US" b="1" dirty="0"/>
              <a:t>• with a prepositional phrase:</a:t>
            </a:r>
            <a:endParaRPr lang="en-US" dirty="0"/>
          </a:p>
          <a:p>
            <a:pPr algn="l"/>
            <a:r>
              <a:rPr lang="en-US" b="1" dirty="0"/>
              <a:t>      a man with a gun</a:t>
            </a:r>
            <a:endParaRPr lang="en-US" dirty="0"/>
          </a:p>
          <a:p>
            <a:pPr algn="l"/>
            <a:r>
              <a:rPr lang="en-US" b="1" dirty="0"/>
              <a:t>      the boy in the blue shirt</a:t>
            </a:r>
            <a:endParaRPr lang="en-US" dirty="0"/>
          </a:p>
          <a:p>
            <a:pPr algn="l"/>
            <a:r>
              <a:rPr lang="en-US" b="1" dirty="0"/>
              <a:t>      the house on the corner</a:t>
            </a:r>
            <a:endParaRPr lang="en-US" dirty="0"/>
          </a:p>
          <a:p>
            <a:pPr algn="l"/>
            <a:r>
              <a:rPr lang="en-US" b="1" dirty="0"/>
              <a:t>• with an –</a:t>
            </a:r>
            <a:r>
              <a:rPr lang="en-US" b="1" dirty="0" err="1"/>
              <a:t>ing</a:t>
            </a:r>
            <a:r>
              <a:rPr lang="en-US" b="1" dirty="0"/>
              <a:t> phrase:</a:t>
            </a:r>
            <a:endParaRPr lang="en-US" dirty="0"/>
          </a:p>
          <a:p>
            <a:pPr algn="l"/>
            <a:r>
              <a:rPr lang="en-US" b="1" dirty="0"/>
              <a:t>     the man standing over there</a:t>
            </a:r>
            <a:endParaRPr lang="en-US" dirty="0"/>
          </a:p>
          <a:p>
            <a:pPr algn="l"/>
            <a:r>
              <a:rPr lang="en-US" b="1" dirty="0"/>
              <a:t>     the boy talking to Angela</a:t>
            </a:r>
            <a:endParaRPr lang="en-US" dirty="0"/>
          </a:p>
          <a:p>
            <a:pPr algn="l"/>
            <a:r>
              <a:rPr lang="en-US" b="1" dirty="0"/>
              <a:t>• with a relative clause:</a:t>
            </a:r>
            <a:endParaRPr lang="en-US" dirty="0"/>
          </a:p>
          <a:p>
            <a:pPr algn="l"/>
            <a:r>
              <a:rPr lang="en-US" b="1" dirty="0"/>
              <a:t>    the man whom we met yesterday</a:t>
            </a:r>
            <a:endParaRPr lang="en-US" dirty="0"/>
          </a:p>
          <a:p>
            <a:pPr algn="l"/>
            <a:r>
              <a:rPr lang="en-US" b="1" dirty="0"/>
              <a:t>    the house that Jack built</a:t>
            </a:r>
            <a:endParaRPr lang="en-US" dirty="0"/>
          </a:p>
          <a:p>
            <a:pPr algn="l"/>
            <a:r>
              <a:rPr lang="en-US" b="1" dirty="0"/>
              <a:t>    the woman who discovered radium</a:t>
            </a:r>
            <a:endParaRPr lang="en-US" dirty="0"/>
          </a:p>
          <a:p>
            <a:pPr algn="l"/>
            <a:r>
              <a:rPr lang="en-US" b="1" dirty="0"/>
              <a:t>    an eight-year-old boy who attempted to rob a sweet shop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66F099-7443-475A-9E74-090287E7E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9979-4546-457F-8C87-A9E08FB3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7DA87-EA2F-47AC-8C62-EA655410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8"/>
    </mc:Choice>
    <mc:Fallback>
      <p:transition spd="slow" advTm="1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900" b="1" dirty="0"/>
              <a:t>• with a that clause.</a:t>
            </a:r>
            <a:endParaRPr lang="en-US" sz="2900" dirty="0"/>
          </a:p>
          <a:p>
            <a:pPr algn="l"/>
            <a:r>
              <a:rPr lang="en-US" sz="2900" b="1" dirty="0"/>
              <a:t>This is very common with reporting or summarizing nouns like idea, fact, belief, suggestion:</a:t>
            </a:r>
            <a:endParaRPr lang="en-US" sz="2900" dirty="0"/>
          </a:p>
          <a:p>
            <a:pPr algn="l"/>
            <a:r>
              <a:rPr lang="en-US" sz="2900" b="1" dirty="0"/>
              <a:t>     He’s still very fit, in spite of the fact that he’s over eighty.</a:t>
            </a:r>
            <a:endParaRPr lang="en-US" sz="2900" dirty="0"/>
          </a:p>
          <a:p>
            <a:pPr algn="l"/>
            <a:r>
              <a:rPr lang="en-US" sz="2900" b="1" dirty="0"/>
              <a:t>    She got the idea that people didn’t like her.</a:t>
            </a:r>
            <a:endParaRPr lang="en-US" sz="2900" dirty="0"/>
          </a:p>
          <a:p>
            <a:pPr algn="l"/>
            <a:r>
              <a:rPr lang="en-US" sz="2900" b="1" dirty="0"/>
              <a:t>    There was a suggestion that the children should be sent home.</a:t>
            </a:r>
            <a:endParaRPr lang="en-US" sz="2900" dirty="0"/>
          </a:p>
          <a:p>
            <a:pPr algn="l"/>
            <a:r>
              <a:rPr lang="en-US" sz="2900" b="1" dirty="0"/>
              <a:t>• with a to-infinitive.</a:t>
            </a:r>
            <a:endParaRPr lang="en-US" sz="2900" dirty="0"/>
          </a:p>
          <a:p>
            <a:pPr algn="l"/>
            <a:r>
              <a:rPr lang="en-US" sz="2900" b="1" dirty="0"/>
              <a:t>This is very common after indefinite pronouns and adverbs:</a:t>
            </a:r>
            <a:endParaRPr lang="en-US" sz="2900" dirty="0"/>
          </a:p>
          <a:p>
            <a:pPr algn="l"/>
            <a:r>
              <a:rPr lang="en-US" sz="2900" b="1" dirty="0"/>
              <a:t>   You should take something to read.</a:t>
            </a:r>
            <a:endParaRPr lang="en-US" sz="2900" dirty="0"/>
          </a:p>
          <a:p>
            <a:pPr algn="l"/>
            <a:r>
              <a:rPr lang="en-US" sz="2900" b="1" dirty="0"/>
              <a:t>   I need somewhere to sleep.</a:t>
            </a:r>
            <a:endParaRPr lang="en-US" sz="2900" dirty="0"/>
          </a:p>
          <a:p>
            <a:pPr algn="l"/>
            <a:r>
              <a:rPr lang="en-US" sz="2900" b="1" dirty="0"/>
              <a:t>   I’ve got no decent shoes to wear.</a:t>
            </a:r>
            <a:endParaRPr lang="en-US" sz="29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900" b="1" dirty="0"/>
              <a:t>There may be more than one postmodifier:</a:t>
            </a:r>
            <a:endParaRPr lang="en-US" sz="2900" dirty="0"/>
          </a:p>
          <a:p>
            <a:pPr algn="l"/>
            <a:r>
              <a:rPr lang="en-US" sz="2900" b="1" dirty="0"/>
              <a:t>      an eight-year old boy with a gun who tried to rob a sweet shop</a:t>
            </a:r>
            <a:endParaRPr lang="en-US" sz="2900" dirty="0"/>
          </a:p>
          <a:p>
            <a:pPr algn="l"/>
            <a:r>
              <a:rPr lang="en-US" sz="2900" b="1" dirty="0"/>
              <a:t>     that girl over there in a green dress drinking a coke</a:t>
            </a:r>
            <a:endParaRPr lang="en-US" sz="2900" dirty="0"/>
          </a:p>
          <a:p>
            <a:r>
              <a:rPr lang="en-US" sz="2900" b="1" dirty="0"/>
              <a:t> </a:t>
            </a:r>
            <a:endParaRPr lang="en-US" sz="29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8BEC06-B9E8-48D9-8631-8E392D318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AF0F4-BB83-4E14-9234-19FF3599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A5CAD-72DC-439C-B562-60120499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"/>
    </mc:Choice>
    <mc:Fallback>
      <p:transition spd="slow" advTm="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There are four complex noun phrases in this section:</a:t>
            </a:r>
          </a:p>
          <a:p>
            <a:pPr algn="l"/>
            <a:r>
              <a:rPr lang="en-US" dirty="0"/>
              <a:t>The accident happened at around 3pm on Wednesday. A man climbing nearby who saw the accident said “It was the most amazing rescue I have ever seen.” 42-year-old Joe Candler saw Miss Johnson’s fall along with his partner Fay Hamilton.</a:t>
            </a:r>
          </a:p>
          <a:p>
            <a:pPr algn="l"/>
            <a:r>
              <a:rPr lang="en-US" dirty="0"/>
              <a:t>The rescue is the latest in a series of incidents on High Peak. In January last year two men walking on the peak were killed in a fall when high winds blew them off the mountain.</a:t>
            </a:r>
          </a:p>
          <a:p>
            <a:pPr algn="l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C25B4D-E805-4A45-8561-E19E075E5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2FE65-41F2-43EC-A468-74D28EC0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80E39-8CF1-4026-9799-2E7C53CA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61"/>
    </mc:Choice>
    <mc:Fallback>
      <p:transition spd="slow" advTm="4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1"/>
            <a:ext cx="10452295" cy="647114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dirty="0"/>
              <a:t>Verb phrase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647115"/>
            <a:ext cx="10452295" cy="573258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verb heads a verb phrase. </a:t>
            </a:r>
          </a:p>
          <a:p>
            <a:pPr algn="l"/>
            <a:r>
              <a:rPr lang="en-US" dirty="0"/>
              <a:t>The verb can be preceded within the verb phrase by auxiliary and modal verbs, and the negation word not. Verbs have distinctive word-shapes (morphologies).</a:t>
            </a:r>
          </a:p>
          <a:p>
            <a:pPr algn="l"/>
            <a:r>
              <a:rPr lang="en-US" dirty="0"/>
              <a:t>English verbs have two distinctive morphological characteristics. </a:t>
            </a:r>
          </a:p>
          <a:p>
            <a:pPr algn="l"/>
            <a:r>
              <a:rPr lang="en-US" dirty="0" err="1"/>
              <a:t>i</a:t>
            </a:r>
            <a:r>
              <a:rPr lang="en-US" dirty="0"/>
              <a:t>) the shape of the verb can encode the tense of the sentence; </a:t>
            </a:r>
          </a:p>
          <a:p>
            <a:pPr algn="l"/>
            <a:r>
              <a:rPr lang="en-US" dirty="0"/>
              <a:t>(1) He eats meat.</a:t>
            </a:r>
          </a:p>
          <a:p>
            <a:pPr algn="l"/>
            <a:r>
              <a:rPr lang="en-US" dirty="0"/>
              <a:t>(2) He ate meat.</a:t>
            </a:r>
          </a:p>
          <a:p>
            <a:pPr algn="l"/>
            <a:r>
              <a:rPr lang="en-US" dirty="0"/>
              <a:t>present and past, is coded by the morphology of the verb.</a:t>
            </a:r>
          </a:p>
          <a:p>
            <a:pPr algn="l"/>
            <a:r>
              <a:rPr lang="en-US" dirty="0"/>
              <a:t>ii) The second special morphological characteristic is that an English verb can agree with its subject if the verb is present and the subject is third person singular.</a:t>
            </a:r>
          </a:p>
          <a:p>
            <a:pPr algn="l"/>
            <a:r>
              <a:rPr lang="en-US" dirty="0"/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 She plays piano well.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7FB775-B0AF-4A8C-AFBE-74583A117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D1E78-9E95-4573-93F1-744FE431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0B20-7516-4AC6-B0B0-A71B2F32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91"/>
    </mc:Choice>
    <mc:Fallback>
      <p:transition spd="slow" advTm="8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1"/>
            <a:ext cx="10452295" cy="815926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815927"/>
            <a:ext cx="10452295" cy="556377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/>
              <a:t>The first grammatical form that can appear in a verb phrase in English is the auxiliary verb. </a:t>
            </a:r>
            <a:endParaRPr lang="en-US" dirty="0"/>
          </a:p>
          <a:p>
            <a:pPr algn="l"/>
            <a:r>
              <a:rPr lang="en-US" b="1" dirty="0"/>
              <a:t>In English, the twelve auxiliary verbs are have, be, do, and the nine modal verbs (can, could, may, might, must, shall, should, will, and would).</a:t>
            </a:r>
            <a:r>
              <a:rPr lang="en-US" dirty="0"/>
              <a:t> </a:t>
            </a:r>
          </a:p>
          <a:p>
            <a:pPr algn="l"/>
            <a:r>
              <a:rPr lang="en-US" b="1" dirty="0"/>
              <a:t>Auxiliary</a:t>
            </a:r>
            <a:r>
              <a:rPr lang="en-US" dirty="0"/>
              <a:t> </a:t>
            </a:r>
            <a:r>
              <a:rPr lang="en-US" b="1" dirty="0"/>
              <a:t>verbs perform the functions of progressive, perfect, passive, operator, and modal within verb phrases.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Progressive Auxiliary Verb | Verb</a:t>
            </a:r>
            <a:endParaRPr lang="en-US" dirty="0"/>
          </a:p>
          <a:p>
            <a:pPr algn="l"/>
            <a:r>
              <a:rPr lang="en-US" b="1" dirty="0"/>
              <a:t>The dog was barking. 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Perfect Auxiliary Verb | Verb</a:t>
            </a:r>
            <a:endParaRPr lang="en-US" dirty="0"/>
          </a:p>
          <a:p>
            <a:pPr algn="l"/>
            <a:r>
              <a:rPr lang="en-US" b="1" dirty="0"/>
              <a:t>The boys have completed their work.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Passive Auxiliary Verb | Verb</a:t>
            </a:r>
            <a:endParaRPr lang="en-US" dirty="0"/>
          </a:p>
          <a:p>
            <a:pPr algn="l"/>
            <a:r>
              <a:rPr lang="en-US" b="1" dirty="0"/>
              <a:t>The letter has been written. 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Operator Auxiliary Verb | Verb</a:t>
            </a:r>
            <a:endParaRPr lang="en-US" dirty="0"/>
          </a:p>
          <a:p>
            <a:pPr algn="l"/>
            <a:r>
              <a:rPr lang="en-US" b="1" dirty="0"/>
              <a:t> please do call me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Modal Auxiliary Verb | Verb</a:t>
            </a:r>
            <a:endParaRPr lang="en-US" dirty="0"/>
          </a:p>
          <a:p>
            <a:pPr algn="l"/>
            <a:r>
              <a:rPr lang="en-US" b="1" dirty="0"/>
              <a:t> they will study today before the test.</a:t>
            </a:r>
            <a:endParaRPr lang="en-US" dirty="0"/>
          </a:p>
          <a:p>
            <a:pPr algn="l"/>
            <a:r>
              <a:rPr lang="en-US" b="1" dirty="0"/>
              <a:t>Progressive, perfect, passive, and modal auxiliary verb may appear with other progressive, perfect, passive, and modal auxiliary verbs.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BB6F17-9A57-4005-BC72-405889E7B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703C8-3B94-4739-AB50-38F4681F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A7D6-399F-4F57-9A6D-FE171C22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0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73"/>
    </mc:Choice>
    <mc:Fallback>
      <p:transition spd="slow" advTm="11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Adjective phrase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What is an adjective?</a:t>
            </a:r>
          </a:p>
          <a:p>
            <a:pPr algn="l"/>
            <a:r>
              <a:rPr lang="en-US" dirty="0"/>
              <a:t>An adjective like small, blue, sharp etc. describes or modifies noun/s and pronoun/s in a sentence. </a:t>
            </a:r>
          </a:p>
          <a:p>
            <a:pPr algn="l"/>
            <a:r>
              <a:rPr lang="en-US" dirty="0"/>
              <a:t>It normally indicates quality, size, shape, duration, feelings, contents, and more about a noun or pronoun.</a:t>
            </a:r>
          </a:p>
          <a:p>
            <a:pPr algn="l"/>
            <a:r>
              <a:rPr lang="en-US" dirty="0"/>
              <a:t>We cannot say whether a word is an adjective by looking at it in isolation. </a:t>
            </a:r>
          </a:p>
          <a:p>
            <a:pPr algn="l"/>
            <a:r>
              <a:rPr lang="en-US" dirty="0"/>
              <a:t>The form does not necessarily indicate its syntactic function.</a:t>
            </a:r>
          </a:p>
          <a:p>
            <a:pPr algn="l"/>
            <a:r>
              <a:rPr lang="en-US" dirty="0"/>
              <a:t>Some suffixes are indeed found only with adjective, </a:t>
            </a:r>
            <a:r>
              <a:rPr lang="en-US" dirty="0" err="1"/>
              <a:t>eg</a:t>
            </a:r>
            <a:r>
              <a:rPr lang="en-US" dirty="0"/>
              <a:t>:-</a:t>
            </a:r>
            <a:r>
              <a:rPr lang="en-US" dirty="0" err="1"/>
              <a:t>ous</a:t>
            </a:r>
            <a:r>
              <a:rPr lang="en-US" dirty="0"/>
              <a:t>, but many common adjective have no shape </a:t>
            </a:r>
            <a:r>
              <a:rPr lang="en-US" dirty="0" err="1"/>
              <a:t>e.g</a:t>
            </a:r>
            <a:r>
              <a:rPr lang="en-US" dirty="0"/>
              <a:t> nice, good, sharp, etc. 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FF5237-3CF9-4E04-9DEA-A6B2D8CD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BBCC-4EE4-43C7-8412-FD74950E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1B694-1C1B-44ED-8880-A3C6A3F6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30"/>
    </mc:Choice>
    <mc:Fallback>
      <p:transition spd="slow" advTm="6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pPr algn="l"/>
            <a:r>
              <a:rPr lang="en-US" dirty="0"/>
              <a:t>The order in which auxiliary verbs can appear together is Modal-Perfect-Passive-Progressive. For example: Perfect | Progressive | Verb</a:t>
            </a:r>
          </a:p>
          <a:p>
            <a:pPr algn="l"/>
            <a:r>
              <a:rPr lang="en-US" dirty="0"/>
              <a:t>        had | been | sleeping</a:t>
            </a:r>
          </a:p>
          <a:p>
            <a:pPr algn="l"/>
            <a:r>
              <a:rPr lang="en-US" dirty="0"/>
              <a:t>Perfect | Passive | Verb</a:t>
            </a:r>
          </a:p>
          <a:p>
            <a:pPr algn="l"/>
            <a:r>
              <a:rPr lang="en-US" dirty="0"/>
              <a:t>        has | been | broken</a:t>
            </a:r>
          </a:p>
          <a:p>
            <a:pPr algn="l"/>
            <a:r>
              <a:rPr lang="en-US" dirty="0"/>
              <a:t>Modal | Progressive | Verb</a:t>
            </a:r>
          </a:p>
          <a:p>
            <a:pPr algn="l"/>
            <a:r>
              <a:rPr lang="en-US" dirty="0"/>
              <a:t>         could | be | swimming</a:t>
            </a:r>
          </a:p>
          <a:p>
            <a:pPr algn="l"/>
            <a:r>
              <a:rPr lang="en-US" dirty="0"/>
              <a:t>Modal | Perfect | Passive | Verb</a:t>
            </a:r>
          </a:p>
          <a:p>
            <a:pPr algn="l"/>
            <a:r>
              <a:rPr lang="en-US" dirty="0"/>
              <a:t>         might | have | been | swindled</a:t>
            </a:r>
          </a:p>
          <a:p>
            <a:pPr algn="l"/>
            <a:r>
              <a:rPr lang="en-US" dirty="0"/>
              <a:t>Modal | Perfect | Passive | Progressive | Verb</a:t>
            </a:r>
          </a:p>
          <a:p>
            <a:pPr algn="l"/>
            <a:r>
              <a:rPr lang="en-US" dirty="0"/>
              <a:t>        should | have | been | being | watched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0092C-14EC-481B-A740-C5F6A3201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91AF-A692-4DEB-8D8A-D1DF191B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C354-6D00-40FE-AA47-01A0447C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25"/>
    </mc:Choice>
    <mc:Fallback>
      <p:transition spd="slow" advTm="8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Preposition Meaning: ‘Preposition‘ is a word used to show the relationship between a noun or a pronoun and some other word in the sentence.</a:t>
            </a:r>
          </a:p>
          <a:p>
            <a:pPr algn="l"/>
            <a:r>
              <a:rPr lang="en-US" dirty="0"/>
              <a:t>The relationship includes direction, place, time, cause, manner and amount.</a:t>
            </a:r>
          </a:p>
          <a:p>
            <a:pPr algn="l"/>
            <a:r>
              <a:rPr lang="en-US" dirty="0"/>
              <a:t>Some examples of preposition sentences are given below. Each sentence will show you the type of relationship.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 the sentence, She went to the store, “To” is a preposition which shows direction.</a:t>
            </a:r>
          </a:p>
          <a:p>
            <a:pPr algn="l"/>
            <a:r>
              <a:rPr lang="en-US" dirty="0"/>
              <a:t>In the sentence, He came by bus, “By” is a preposition which shows manner. </a:t>
            </a:r>
          </a:p>
          <a:p>
            <a:pPr algn="l"/>
            <a:r>
              <a:rPr lang="en-US" dirty="0"/>
              <a:t>In the sentence, They will be here at three o’clock, “At” is a preposition which shows time.</a:t>
            </a:r>
          </a:p>
          <a:p>
            <a:pPr algn="l"/>
            <a:r>
              <a:rPr lang="en-US" dirty="0"/>
              <a:t>In the sentence, It is under the table, “Under” is a preposition which shows place.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F8611C-6E2B-4F5C-A52A-14AE39064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E7ABA-C84D-4A57-8E87-38B43ED4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50887-5029-467D-AA07-7A35FB1F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5"/>
    </mc:Choice>
    <mc:Fallback>
      <p:transition spd="slow" advTm="7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Prepositional phrase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pPr algn="l"/>
            <a:r>
              <a:rPr lang="en-US" dirty="0"/>
              <a:t>A prepositional phrase is a group of words with a preposition at the beginning and a noun or pronoun at the end.</a:t>
            </a:r>
          </a:p>
          <a:p>
            <a:pPr algn="l"/>
            <a:r>
              <a:rPr lang="en-US" dirty="0"/>
              <a:t>The noun or pronoun at the end of the phrase is called the object of the preposition. </a:t>
            </a:r>
          </a:p>
          <a:p>
            <a:pPr algn="l"/>
            <a:r>
              <a:rPr lang="en-US" dirty="0"/>
              <a:t>The object of the preposition answers the question what? or whom? in relation to the preposition. </a:t>
            </a:r>
          </a:p>
          <a:p>
            <a:pPr algn="l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193670-F6E5-488E-9D97-E6A1FA78F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503625"/>
              </p:ext>
            </p:extLst>
          </p:nvPr>
        </p:nvGraphicFramePr>
        <p:xfrm>
          <a:off x="1078524" y="3123028"/>
          <a:ext cx="9705591" cy="3410646"/>
        </p:xfrm>
        <a:graphic>
          <a:graphicData uri="http://schemas.openxmlformats.org/drawingml/2006/table">
            <a:tbl>
              <a:tblPr/>
              <a:tblGrid>
                <a:gridCol w="1507664">
                  <a:extLst>
                    <a:ext uri="{9D8B030D-6E8A-4147-A177-3AD203B41FA5}">
                      <a16:colId xmlns:a16="http://schemas.microsoft.com/office/drawing/2014/main" val="1947513676"/>
                    </a:ext>
                  </a:extLst>
                </a:gridCol>
                <a:gridCol w="2167268">
                  <a:extLst>
                    <a:ext uri="{9D8B030D-6E8A-4147-A177-3AD203B41FA5}">
                      <a16:colId xmlns:a16="http://schemas.microsoft.com/office/drawing/2014/main" val="1312007627"/>
                    </a:ext>
                  </a:extLst>
                </a:gridCol>
                <a:gridCol w="2449957">
                  <a:extLst>
                    <a:ext uri="{9D8B030D-6E8A-4147-A177-3AD203B41FA5}">
                      <a16:colId xmlns:a16="http://schemas.microsoft.com/office/drawing/2014/main" val="2820089267"/>
                    </a:ext>
                  </a:extLst>
                </a:gridCol>
                <a:gridCol w="1821761">
                  <a:extLst>
                    <a:ext uri="{9D8B030D-6E8A-4147-A177-3AD203B41FA5}">
                      <a16:colId xmlns:a16="http://schemas.microsoft.com/office/drawing/2014/main" val="4131169343"/>
                    </a:ext>
                  </a:extLst>
                </a:gridCol>
                <a:gridCol w="1758941">
                  <a:extLst>
                    <a:ext uri="{9D8B030D-6E8A-4147-A177-3AD203B41FA5}">
                      <a16:colId xmlns:a16="http://schemas.microsoft.com/office/drawing/2014/main" val="2613587622"/>
                    </a:ext>
                  </a:extLst>
                </a:gridCol>
              </a:tblGrid>
              <a:tr h="40118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about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above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accompanied by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according to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 across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64010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 after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against 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along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around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among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62300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at 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away from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before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behind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01291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below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 beneath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beside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between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beyond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258297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by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down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during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except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for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969846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from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in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in addition to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in spite of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including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492234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inside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instead of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into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like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 near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20014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of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off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on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onto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 out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8859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out of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outside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over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past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since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76202"/>
                  </a:ext>
                </a:extLst>
              </a:tr>
              <a:tr h="40118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through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throughout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together with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toward 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51173"/>
                  </a:ext>
                </a:extLst>
              </a:tr>
              <a:tr h="239463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under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underneath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until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up 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up to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498611"/>
                  </a:ext>
                </a:extLst>
              </a:tr>
              <a:tr h="453105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upon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with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</a:rPr>
                        <a:t>within</a:t>
                      </a:r>
                      <a:endParaRPr lang="en-US" sz="120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</a:rPr>
                        <a:t>without</a:t>
                      </a:r>
                      <a:endParaRPr lang="en-US" sz="1200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2502182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EDEBD0-6F2B-4930-AC37-7DB3BD05E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C0052-C3CE-43F1-A74F-94DABF71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A79E0-5B70-496C-A2A1-BA91A73D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23"/>
    </mc:Choice>
    <mc:Fallback>
      <p:transition spd="slow" advTm="3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pPr algn="l"/>
            <a:r>
              <a:rPr lang="en-US" dirty="0"/>
              <a:t>Now, we look at some more examples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Example of Preposition + Noun</a:t>
            </a:r>
          </a:p>
          <a:p>
            <a:pPr algn="l"/>
            <a:r>
              <a:rPr lang="en-US" dirty="0"/>
              <a:t>I gave a book to Ali.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Example of Preposition + Pronoun</a:t>
            </a:r>
          </a:p>
          <a:p>
            <a:pPr algn="l"/>
            <a:r>
              <a:rPr lang="en-US" dirty="0"/>
              <a:t>I gave a book to him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Example of Preposition + Gerund</a:t>
            </a:r>
          </a:p>
          <a:p>
            <a:pPr algn="l"/>
            <a:r>
              <a:rPr lang="en-US" dirty="0"/>
              <a:t>I devote my time to reading.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E0CE16-AFCC-4D79-9C52-4285C8863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C5C52-AC8D-463A-A5A8-667A9B5E8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1A686-F155-47B3-84A9-64A49EB1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43"/>
    </mc:Choice>
    <mc:Fallback>
      <p:transition spd="slow" advTm="26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Types of Prepositions</a:t>
            </a:r>
          </a:p>
          <a:p>
            <a:pPr algn="l"/>
            <a:r>
              <a:rPr lang="en-US" dirty="0"/>
              <a:t>There are following types of prepositions.  </a:t>
            </a:r>
          </a:p>
          <a:p>
            <a:pPr algn="l"/>
            <a:r>
              <a:rPr lang="en-US" dirty="0"/>
              <a:t>1. Simple Preposition</a:t>
            </a:r>
          </a:p>
          <a:p>
            <a:pPr algn="l"/>
            <a:r>
              <a:rPr lang="en-US" dirty="0"/>
              <a:t>When a preposition consists of one word, it is called single or simple preposition.</a:t>
            </a:r>
          </a:p>
          <a:p>
            <a:pPr algn="l"/>
            <a:r>
              <a:rPr lang="en-US" dirty="0"/>
              <a:t>Simple Preposition Examples: in, at, on, to for, of, from, up, after, over, under, with, till, etc.</a:t>
            </a:r>
          </a:p>
          <a:p>
            <a:pPr algn="l"/>
            <a:r>
              <a:rPr lang="en-US" dirty="0"/>
              <a:t>2. Double Preposition </a:t>
            </a:r>
          </a:p>
          <a:p>
            <a:pPr algn="l"/>
            <a:r>
              <a:rPr lang="en-US" dirty="0"/>
              <a:t>When a preposition consists of more than one word, it is called double preposition.</a:t>
            </a:r>
          </a:p>
          <a:p>
            <a:pPr algn="l"/>
            <a:r>
              <a:rPr lang="en-US" dirty="0"/>
              <a:t>Double Preposition Examples: into, within, </a:t>
            </a:r>
            <a:r>
              <a:rPr lang="en-US" dirty="0" err="1"/>
              <a:t>upto</a:t>
            </a:r>
            <a:r>
              <a:rPr lang="en-US" dirty="0"/>
              <a:t> etc.</a:t>
            </a:r>
          </a:p>
          <a:p>
            <a:pPr algn="l"/>
            <a:r>
              <a:rPr lang="en-US" dirty="0"/>
              <a:t>3. Compound Preposition  </a:t>
            </a:r>
          </a:p>
          <a:p>
            <a:pPr algn="l"/>
            <a:r>
              <a:rPr lang="en-US" dirty="0"/>
              <a:t>Compound preposition consists of two or more words.</a:t>
            </a:r>
          </a:p>
          <a:p>
            <a:pPr algn="l"/>
            <a:r>
              <a:rPr lang="en-US" dirty="0"/>
              <a:t>Compound Preposition Examples: on behalf of, according to, in front of, etc.</a:t>
            </a:r>
          </a:p>
          <a:p>
            <a:pPr algn="l"/>
            <a:r>
              <a:rPr lang="en-US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FA60B8-3A49-4B0E-BFA0-800C5C698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4333F-96DE-4476-A12C-C2292815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DCA0-31B2-4461-80D6-63F992A7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2"/>
    </mc:Choice>
    <mc:Fallback>
      <p:transition spd="slow" advTm="3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4.</a:t>
            </a:r>
            <a:r>
              <a:rPr lang="en-US" dirty="0"/>
              <a:t> Participle Preposition   </a:t>
            </a:r>
          </a:p>
          <a:p>
            <a:pPr algn="l"/>
            <a:r>
              <a:rPr lang="en-US" dirty="0"/>
              <a:t>Participle preposition consists of words that end in “</a:t>
            </a:r>
            <a:r>
              <a:rPr lang="en-US" dirty="0" err="1"/>
              <a:t>ing</a:t>
            </a:r>
            <a:r>
              <a:rPr lang="en-US" dirty="0"/>
              <a:t>”.</a:t>
            </a:r>
          </a:p>
          <a:p>
            <a:pPr algn="l"/>
            <a:r>
              <a:rPr lang="en-US" dirty="0"/>
              <a:t>Participle Examples: regarding, barring, concerning, considering, etc.</a:t>
            </a:r>
          </a:p>
          <a:p>
            <a:pPr algn="l"/>
            <a:r>
              <a:rPr lang="en-US" dirty="0"/>
              <a:t>5. Disguised Prepositions</a:t>
            </a:r>
          </a:p>
          <a:p>
            <a:pPr algn="l"/>
            <a:r>
              <a:rPr lang="en-US" dirty="0"/>
              <a:t>Disguised Preposition Examples: ‘by’ can be changed into ‘be’, ‘on’ into ‘a’, and ‘of’ can be changed into ‘o’ for example, 5 O’ clock.</a:t>
            </a:r>
          </a:p>
          <a:p>
            <a:pPr algn="l"/>
            <a:r>
              <a:rPr lang="en-US" dirty="0"/>
              <a:t>6. Phrase Prepositions</a:t>
            </a:r>
          </a:p>
          <a:p>
            <a:pPr algn="l"/>
            <a:r>
              <a:rPr lang="en-US" dirty="0"/>
              <a:t>Group of words used with the force of a single preposition is called phrase preposition.</a:t>
            </a:r>
          </a:p>
          <a:p>
            <a:pPr algn="l"/>
            <a:r>
              <a:rPr lang="en-US" dirty="0"/>
              <a:t>Phrase Preposition Examples: according to, by means of, owing to, with a view to, in place of, in front of, in spite of, instead of, in order to, by virtue of, by way of, etc.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50B02A-23E5-409A-8B5B-87C5057CF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AF2B0-A233-494D-8927-41415AA6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0DA53-5F81-4A85-B984-B14546DE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1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30"/>
    </mc:Choice>
    <mc:Fallback>
      <p:transition spd="slow" advTm="60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pPr algn="l"/>
            <a:r>
              <a:rPr lang="en-US" dirty="0"/>
              <a:t>As Subject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 subject is a word, phrase, or clause that performs the action of or acts upon the verb. The following examples of prepositional phrase as a subject: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Behind the shed needs moving.</a:t>
            </a:r>
            <a:br>
              <a:rPr lang="en-US" dirty="0"/>
            </a:br>
            <a:r>
              <a:rPr lang="en-US" dirty="0"/>
              <a:t>Before ten is a bad time to call me.</a:t>
            </a:r>
            <a:br>
              <a:rPr lang="en-US" dirty="0"/>
            </a:br>
            <a:r>
              <a:rPr lang="en-US" dirty="0"/>
              <a:t>Under the </a:t>
            </a:r>
            <a:r>
              <a:rPr lang="en-US" dirty="0" err="1"/>
              <a:t>refrigator</a:t>
            </a:r>
            <a:r>
              <a:rPr lang="en-US" dirty="0"/>
              <a:t> is disgusting.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The prepositional phrases behind the shed, before ten and under the refrigerator function as a subject of those sentences.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53ED67-760D-4537-BBDA-11D278203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CD86B-16F4-4C00-8F20-1388C201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338B-1DC1-4662-99F1-400E348F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8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45"/>
    </mc:Choice>
    <mc:Fallback>
      <p:transition spd="slow" advTm="198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pPr algn="l"/>
            <a:r>
              <a:rPr lang="en-US" dirty="0"/>
              <a:t>REPOSITIONAL PHRASES AND THE COMMA.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If an introductory prep phrase is followed by a subject (person, place or thing) or the word “there,” use a comma to separate it from the main sentence.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Inside the kitchen[,] a pot boiled on the stove.</a:t>
            </a:r>
          </a:p>
          <a:p>
            <a:pPr algn="l"/>
            <a:r>
              <a:rPr lang="en-US" dirty="0"/>
              <a:t>If an introductory prep phrase is followed by a verb, a comma is not needed.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Inside the kitchen stood an old stove.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79C4A7-E3AB-41AD-B8B0-1B77CE7DF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7580B-9BB1-44A7-9E4F-4B85C97A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90C13-85DD-4924-83E0-CDED5FD2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87"/>
    </mc:Choice>
    <mc:Fallback>
      <p:transition spd="slow" advTm="9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The prepositional phrases perform some main grammatical functions in English. </a:t>
            </a:r>
          </a:p>
          <a:p>
            <a:pPr algn="l"/>
            <a:r>
              <a:rPr lang="en-US" sz="2000" dirty="0"/>
              <a:t>It may function as a modifier others phrases (noun phrases, adjective phrases, and verb phrases) and as a complement others phrases other phrases, like noun phrases, adjective phrases, and verb phrases. </a:t>
            </a:r>
          </a:p>
          <a:p>
            <a:pPr algn="l"/>
            <a:r>
              <a:rPr lang="en-US" sz="2000" dirty="0"/>
              <a:t>It also may function as nominals; as a subject, as a complement, as a direct object, as a direct complement, and as a prepositional complement. 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EA4112-5191-4224-8D9E-65AC36741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D86AB-394D-4FD2-A612-9E828A85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8DCD3-4EC2-4872-9D99-E0BCB47C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2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1"/>
    </mc:Choice>
    <mc:Fallback>
      <p:transition spd="slow" advTm="6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7CBE-5BE0-41C9-9C19-8378C08ED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5" y="0"/>
            <a:ext cx="10410092" cy="77372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D08C-5053-4AA8-B960-9C19F416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85" y="773723"/>
            <a:ext cx="10410092" cy="56692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105FCF-BEFE-4363-80B1-96A6ACEE2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A0749-6720-43AC-BE4A-7425EC16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427A3-3E76-4372-8E27-C493204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9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03"/>
    </mc:Choice>
    <mc:Fallback>
      <p:transition spd="slow" advTm="4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The major functions of Adjective:</a:t>
            </a:r>
          </a:p>
          <a:p>
            <a:pPr algn="l"/>
            <a:r>
              <a:rPr lang="en-US" b="1" dirty="0"/>
              <a:t>(1) Attributive</a:t>
            </a:r>
            <a:endParaRPr lang="en-US" dirty="0"/>
          </a:p>
          <a:p>
            <a:pPr algn="l"/>
            <a:r>
              <a:rPr lang="en-US" dirty="0"/>
              <a:t>This </a:t>
            </a:r>
            <a:r>
              <a:rPr lang="en-US" dirty="0" err="1"/>
              <a:t>premodifies</a:t>
            </a:r>
            <a:r>
              <a:rPr lang="en-US" dirty="0"/>
              <a:t>  a noun phrase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i="1" dirty="0"/>
              <a:t>beautiful</a:t>
            </a:r>
            <a:r>
              <a:rPr lang="en-US" dirty="0"/>
              <a:t> painting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His </a:t>
            </a:r>
            <a:r>
              <a:rPr lang="en-US" i="1" dirty="0"/>
              <a:t>main</a:t>
            </a:r>
            <a:r>
              <a:rPr lang="en-US" dirty="0"/>
              <a:t> argument</a:t>
            </a:r>
          </a:p>
          <a:p>
            <a:pPr algn="l"/>
            <a:r>
              <a:rPr lang="en-US" b="1" dirty="0"/>
              <a:t>(2) Predicative</a:t>
            </a:r>
            <a:endParaRPr lang="en-US" dirty="0"/>
          </a:p>
          <a:p>
            <a:pPr algn="l"/>
            <a:r>
              <a:rPr lang="en-US" dirty="0"/>
              <a:t>Predicative adjective can be </a:t>
            </a:r>
          </a:p>
          <a:p>
            <a:pPr algn="l"/>
            <a:r>
              <a:rPr lang="en-US" dirty="0"/>
              <a:t>      (a) subject complement as predicative adjective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Your son is </a:t>
            </a:r>
            <a:r>
              <a:rPr lang="en-US" i="1" dirty="0"/>
              <a:t>intelligent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      (b)objective complement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 made his family </a:t>
            </a:r>
            <a:r>
              <a:rPr lang="en-US" i="1" dirty="0"/>
              <a:t>proud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04F204-76A1-43E9-A5AC-26D97E9CE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657CE-AC24-4AA9-A090-7B6397CF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E9E2-8D44-40E3-9DFF-F6FFD401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37"/>
    </mc:Choice>
    <mc:Fallback>
      <p:transition spd="slow" advTm="6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b="1" dirty="0"/>
              <a:t>(3) Postposition </a:t>
            </a:r>
            <a:endParaRPr lang="en-US" dirty="0"/>
          </a:p>
          <a:p>
            <a:pPr algn="l"/>
            <a:r>
              <a:rPr lang="en-US" dirty="0"/>
              <a:t>Follow the item they modify (usually regarded as reduced relative clause) especially with indefinite pronouns ending in –body –one, -thing,-where e.g.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 want to try on something larger (</a:t>
            </a:r>
            <a:r>
              <a:rPr lang="en-US" dirty="0" err="1"/>
              <a:t>ie</a:t>
            </a:r>
            <a:r>
              <a:rPr lang="en-US" dirty="0"/>
              <a:t> ‘which is larger)</a:t>
            </a:r>
          </a:p>
          <a:p>
            <a:pPr algn="l"/>
            <a:r>
              <a:rPr lang="en-US" b="1" dirty="0"/>
              <a:t>(4) Head of a noun phrase </a:t>
            </a:r>
            <a:endParaRPr lang="en-US" dirty="0"/>
          </a:p>
          <a:p>
            <a:pPr algn="l"/>
            <a:r>
              <a:rPr lang="en-US" dirty="0"/>
              <a:t>Does not inflect for number or for genitive case and must take a definite determiner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extremely old need a great deal of attention.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young in spirit enjoy life.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rich will help only the humble poor.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132197-8ADA-4241-981B-F53EC7A94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4865D-D463-4D35-9F75-9364B664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68049-78A9-49A8-B2F2-A90353D4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96"/>
    </mc:Choice>
    <mc:Fallback>
      <p:transition spd="slow" advTm="13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              NP  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             AP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     art    A      N</a:t>
            </a:r>
          </a:p>
          <a:p>
            <a:pPr algn="l"/>
            <a:r>
              <a:rPr lang="en-US" dirty="0"/>
              <a:t>The     white  house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DE6593-31FE-4D4B-ABBC-B01EAF8C7961}"/>
              </a:ext>
            </a:extLst>
          </p:cNvPr>
          <p:cNvCxnSpPr>
            <a:cxnSpLocks/>
          </p:cNvCxnSpPr>
          <p:nvPr/>
        </p:nvCxnSpPr>
        <p:spPr>
          <a:xfrm>
            <a:off x="2110154" y="1955409"/>
            <a:ext cx="1" cy="464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20F28-C959-4DE6-B835-61478A4DF6D8}"/>
              </a:ext>
            </a:extLst>
          </p:cNvPr>
          <p:cNvCxnSpPr>
            <a:cxnSpLocks/>
          </p:cNvCxnSpPr>
          <p:nvPr/>
        </p:nvCxnSpPr>
        <p:spPr>
          <a:xfrm flipH="1">
            <a:off x="1533379" y="1955409"/>
            <a:ext cx="576775" cy="1473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3CADAD-3372-45DD-931C-1903F2AF468F}"/>
              </a:ext>
            </a:extLst>
          </p:cNvPr>
          <p:cNvCxnSpPr>
            <a:cxnSpLocks/>
          </p:cNvCxnSpPr>
          <p:nvPr/>
        </p:nvCxnSpPr>
        <p:spPr>
          <a:xfrm>
            <a:off x="2110154" y="1955409"/>
            <a:ext cx="520504" cy="1473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F0A9B-B239-499C-BE31-FB287A55D388}"/>
              </a:ext>
            </a:extLst>
          </p:cNvPr>
          <p:cNvCxnSpPr>
            <a:cxnSpLocks/>
          </p:cNvCxnSpPr>
          <p:nvPr/>
        </p:nvCxnSpPr>
        <p:spPr>
          <a:xfrm>
            <a:off x="2110154" y="2841674"/>
            <a:ext cx="0" cy="47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959D116-8DF7-47DE-A2A3-5D95253A7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E0728D3-3BE7-4608-AA34-D9595327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47DD0F0-2F60-4624-8380-7A684502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0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9"/>
    </mc:Choice>
    <mc:Fallback>
      <p:transition spd="slow" advTm="2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We can add quite to this phrase</a:t>
            </a:r>
          </a:p>
          <a:p>
            <a:pPr algn="l"/>
            <a:r>
              <a:rPr lang="en-US" dirty="0"/>
              <a:t>The quite white house </a:t>
            </a:r>
          </a:p>
          <a:p>
            <a:pPr algn="l"/>
            <a:r>
              <a:rPr lang="en-US" dirty="0"/>
              <a:t>*the white quite house</a:t>
            </a:r>
          </a:p>
          <a:p>
            <a:pPr algn="l"/>
            <a:r>
              <a:rPr lang="en-US" dirty="0"/>
              <a:t>*the quite house</a:t>
            </a:r>
          </a:p>
          <a:p>
            <a:pPr algn="l"/>
            <a:r>
              <a:rPr lang="en-US" dirty="0"/>
              <a:t>Structure </a:t>
            </a:r>
          </a:p>
          <a:p>
            <a:pPr algn="l"/>
            <a:r>
              <a:rPr lang="en-US" dirty="0"/>
              <a:t>The head of an adjective phrase is an adjective which may be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Simple: big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Comparative: bigger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Superlative: biggest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30330E-64BA-4052-82C3-22EAFD72A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D1243-8DF7-458E-AFA2-E2DF130F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04755-91FA-436C-8E8A-9CEF889A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56"/>
    </mc:Choice>
    <mc:Fallback>
      <p:transition spd="slow" advTm="6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The premodifiers of adjective are always adverbs: extremely hot</a:t>
            </a:r>
          </a:p>
          <a:p>
            <a:pPr algn="l"/>
            <a:r>
              <a:rPr lang="en-US" dirty="0"/>
              <a:t>Post modifiers can be either adverbs:</a:t>
            </a:r>
          </a:p>
          <a:p>
            <a:pPr algn="l"/>
            <a:r>
              <a:rPr lang="en-US" dirty="0"/>
              <a:t>Very tall </a:t>
            </a:r>
            <a:r>
              <a:rPr lang="en-US" i="1" dirty="0"/>
              <a:t>indeed</a:t>
            </a:r>
          </a:p>
          <a:p>
            <a:pPr algn="l"/>
            <a:r>
              <a:rPr lang="en-US" dirty="0"/>
              <a:t>Nice </a:t>
            </a:r>
            <a:r>
              <a:rPr lang="en-US" i="1" dirty="0"/>
              <a:t>enough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Or preposition phrase 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 M             M   A        M</a:t>
            </a:r>
          </a:p>
          <a:p>
            <a:pPr algn="l"/>
            <a:r>
              <a:rPr lang="en-US" dirty="0"/>
              <a:t>Rather too hot (for Comfort)</a:t>
            </a:r>
          </a:p>
          <a:p>
            <a:pPr algn="l"/>
            <a:r>
              <a:rPr lang="en-US" dirty="0"/>
              <a:t>                                PP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9E251E-475C-4836-98FF-02ECEB132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1E37-A1A6-4CFD-9A99-BD34BB37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AF815-1F6A-45C6-BFCB-16A0E833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5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25"/>
    </mc:Choice>
    <mc:Fallback>
      <p:transition spd="slow" advTm="5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Adverb phrase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An adverb is a word that is used to change, modify or qualify several types of words including an adjective, a verb, a clause, another adverb, or any other type of word or phrase, with the exception of determiners that directly modify nouns.</a:t>
            </a:r>
          </a:p>
          <a:p>
            <a:pPr algn="l"/>
            <a:r>
              <a:rPr lang="en-US" dirty="0"/>
              <a:t> A good way to understand adverbs is to think about them as the words that provide context. </a:t>
            </a:r>
          </a:p>
          <a:p>
            <a:pPr algn="l"/>
            <a:r>
              <a:rPr lang="en-US" dirty="0"/>
              <a:t>Specifically, adverbs provide a description of </a:t>
            </a:r>
            <a:r>
              <a:rPr lang="en-US" i="1" dirty="0"/>
              <a:t>how, where, when, in what manner and to what extent</a:t>
            </a:r>
            <a:r>
              <a:rPr lang="en-US" dirty="0"/>
              <a:t> something is done or happens. </a:t>
            </a:r>
          </a:p>
          <a:p>
            <a:pPr algn="l"/>
            <a:r>
              <a:rPr lang="en-US" dirty="0"/>
              <a:t>Normally, we can spot an adverb by the fact that it often ends in –</a:t>
            </a:r>
            <a:r>
              <a:rPr lang="en-US" dirty="0" err="1"/>
              <a:t>ly</a:t>
            </a:r>
            <a:r>
              <a:rPr lang="en-US" dirty="0"/>
              <a:t>, but there are lots of adverbs that don’t end in this way e.g. fast, well, etc.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2C71CE-3A40-4C10-819F-6B0CDE548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547CD-ECA4-46CB-B72B-95EADD57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50802-BCEB-4A00-B81C-EA637382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0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7"/>
    </mc:Choice>
    <mc:Fallback>
      <p:transition spd="slow" advTm="6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603" y="478302"/>
            <a:ext cx="10452295" cy="942535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1547446"/>
            <a:ext cx="10452295" cy="4832252"/>
          </a:xfrm>
        </p:spPr>
        <p:txBody>
          <a:bodyPr/>
          <a:lstStyle/>
          <a:p>
            <a:pPr algn="l"/>
            <a:r>
              <a:rPr lang="en-US" dirty="0"/>
              <a:t>Moreover, adverbs can be used in many combinations with each other </a:t>
            </a:r>
            <a:r>
              <a:rPr lang="en-US" i="1" dirty="0"/>
              <a:t>very nicely, extremely fast, etc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When?</a:t>
            </a:r>
            <a:r>
              <a:rPr lang="en-US" dirty="0"/>
              <a:t> She always arrives early.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How?</a:t>
            </a:r>
            <a:r>
              <a:rPr lang="en-US" dirty="0"/>
              <a:t> He drives carefully.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Where?</a:t>
            </a:r>
            <a:r>
              <a:rPr lang="en-US" dirty="0"/>
              <a:t> They go everywhere together.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In what way?</a:t>
            </a:r>
            <a:r>
              <a:rPr lang="en-US" dirty="0"/>
              <a:t> She eats slowly.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To what extent?</a:t>
            </a:r>
            <a:r>
              <a:rPr lang="en-US" dirty="0"/>
              <a:t> It is terribly hot.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71448B-4316-48B0-BA79-60D27C84D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9E7A-B55C-4BAF-8958-92A4795E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4F07B-DDB9-48BF-A9C4-7CFB312F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2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73"/>
    </mc:Choice>
    <mc:Fallback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2742</Words>
  <Application>Microsoft Office PowerPoint</Application>
  <PresentationFormat>Widescreen</PresentationFormat>
  <Paragraphs>358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Adjective phrase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Adverb phrase </vt:lpstr>
      <vt:lpstr>PowerPoint Presentation</vt:lpstr>
      <vt:lpstr>PowerPoint Presentation</vt:lpstr>
      <vt:lpstr>PowerPoint Presentation</vt:lpstr>
      <vt:lpstr>Noun phrase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Verb phrase</vt:lpstr>
      <vt:lpstr>PowerPoint Presentation</vt:lpstr>
      <vt:lpstr>PowerPoint Presentation</vt:lpstr>
      <vt:lpstr>PowerPoint Presentation</vt:lpstr>
      <vt:lpstr>Prepositional phrase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shakeel amjad</dc:creator>
  <cp:lastModifiedBy>shakeel amjad</cp:lastModifiedBy>
  <cp:revision>22</cp:revision>
  <dcterms:created xsi:type="dcterms:W3CDTF">2020-04-18T11:17:06Z</dcterms:created>
  <dcterms:modified xsi:type="dcterms:W3CDTF">2020-05-02T05:03:21Z</dcterms:modified>
</cp:coreProperties>
</file>