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D5A4-A5FF-4BA2-8B94-DFD44E4E6F80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137A2-A1FB-495D-AAEA-67C8A50B7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20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D5A4-A5FF-4BA2-8B94-DFD44E4E6F80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137A2-A1FB-495D-AAEA-67C8A50B7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459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D5A4-A5FF-4BA2-8B94-DFD44E4E6F80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137A2-A1FB-495D-AAEA-67C8A50B7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21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D5A4-A5FF-4BA2-8B94-DFD44E4E6F80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137A2-A1FB-495D-AAEA-67C8A50B7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5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D5A4-A5FF-4BA2-8B94-DFD44E4E6F80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137A2-A1FB-495D-AAEA-67C8A50B7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88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D5A4-A5FF-4BA2-8B94-DFD44E4E6F80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137A2-A1FB-495D-AAEA-67C8A50B7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21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D5A4-A5FF-4BA2-8B94-DFD44E4E6F80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137A2-A1FB-495D-AAEA-67C8A50B7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65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D5A4-A5FF-4BA2-8B94-DFD44E4E6F80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137A2-A1FB-495D-AAEA-67C8A50B7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473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D5A4-A5FF-4BA2-8B94-DFD44E4E6F80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137A2-A1FB-495D-AAEA-67C8A50B7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73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D5A4-A5FF-4BA2-8B94-DFD44E4E6F80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137A2-A1FB-495D-AAEA-67C8A50B7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66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D5A4-A5FF-4BA2-8B94-DFD44E4E6F80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137A2-A1FB-495D-AAEA-67C8A50B7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864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CD5A4-A5FF-4BA2-8B94-DFD44E4E6F80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137A2-A1FB-495D-AAEA-67C8A50B7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259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1064" y="2099257"/>
            <a:ext cx="10490915" cy="185811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Parametric Methods for Regression Model Fitting and Identiﬁcation of Prognostic Factors</a:t>
            </a:r>
            <a:br>
              <a:rPr lang="en-US" b="1" dirty="0" smtClean="0"/>
            </a:br>
            <a:r>
              <a:rPr lang="en-US" b="1" dirty="0" smtClean="0"/>
              <a:t>Chapter 11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37197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Prognosis, the prediction of the future of an individual patient.</a:t>
            </a:r>
          </a:p>
          <a:p>
            <a:r>
              <a:rPr lang="en-US" dirty="0"/>
              <a:t>P</a:t>
            </a:r>
            <a:r>
              <a:rPr lang="en-US" dirty="0" smtClean="0"/>
              <a:t>atient  characteristics (also called concomitant variables, independent variables, covariates, prognostic factors, or risk factors)</a:t>
            </a:r>
          </a:p>
          <a:p>
            <a:r>
              <a:rPr lang="en-US" dirty="0" smtClean="0"/>
              <a:t>Theoretical model (or distribution), that ﬁts the observed data and identify the most important factors.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29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PRELIMINARY EXAMINATION OF DATA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790328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The dependent variable (also called the response variable), or the outcome of prediction, may be dichotomous, </a:t>
            </a:r>
            <a:r>
              <a:rPr lang="en-US" dirty="0" err="1" smtClean="0"/>
              <a:t>polychotomous</a:t>
            </a:r>
            <a:r>
              <a:rPr lang="en-US" dirty="0" smtClean="0"/>
              <a:t>, or continuous. </a:t>
            </a:r>
          </a:p>
          <a:p>
            <a:pPr algn="just"/>
            <a:r>
              <a:rPr lang="en-US" dirty="0"/>
              <a:t>D</a:t>
            </a:r>
            <a:r>
              <a:rPr lang="en-US" dirty="0" smtClean="0"/>
              <a:t>ichotomous dependent variables are response or nonresponse, life or death, and presence or absence of a given disease. </a:t>
            </a:r>
          </a:p>
          <a:p>
            <a:pPr algn="just"/>
            <a:r>
              <a:rPr lang="en-US" dirty="0" err="1" smtClean="0"/>
              <a:t>Polychotomous</a:t>
            </a:r>
            <a:r>
              <a:rPr lang="en-US" dirty="0" smtClean="0"/>
              <a:t> dependent variables (different grades of symptoms e.g., no evidence of disease, minor symptom, major symptom) and (scores of psychiatric reactions e.g., feeling well, tolerable, depressed, or very depressed). </a:t>
            </a:r>
          </a:p>
          <a:p>
            <a:pPr algn="just"/>
            <a:r>
              <a:rPr lang="en-US" dirty="0" smtClean="0"/>
              <a:t>Continuous dependent variables (survival time or length of remission).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872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</a:t>
            </a:r>
            <a:r>
              <a:rPr lang="en-US" b="1" dirty="0" smtClean="0"/>
              <a:t>rognostic Variable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3434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N</a:t>
            </a:r>
            <a:r>
              <a:rPr lang="en-US" dirty="0" smtClean="0"/>
              <a:t>umerical or </a:t>
            </a:r>
            <a:r>
              <a:rPr lang="en-US" dirty="0" err="1" smtClean="0"/>
              <a:t>nonnumerical</a:t>
            </a:r>
            <a:endParaRPr lang="en-US" dirty="0" smtClean="0"/>
          </a:p>
          <a:p>
            <a:pPr algn="just"/>
            <a:r>
              <a:rPr lang="en-US" dirty="0" smtClean="0"/>
              <a:t> Discrete (number of previous strokes or number of lymph node metastases)</a:t>
            </a:r>
          </a:p>
          <a:p>
            <a:pPr algn="just"/>
            <a:r>
              <a:rPr lang="en-US" dirty="0" smtClean="0"/>
              <a:t>Continuous (age or blood pressure)</a:t>
            </a:r>
          </a:p>
          <a:p>
            <a:pPr algn="just"/>
            <a:r>
              <a:rPr lang="en-US" dirty="0" smtClean="0"/>
              <a:t> Use of dummy variables for qualitative variables (e.g., a histological classiﬁcation into one of three cell types A, B, or C, Sex)</a:t>
            </a:r>
          </a:p>
          <a:p>
            <a:pPr algn="just"/>
            <a:r>
              <a:rPr lang="en-US" dirty="0" smtClean="0"/>
              <a:t>Interaction of variables</a:t>
            </a:r>
          </a:p>
          <a:p>
            <a:pPr algn="just"/>
            <a:r>
              <a:rPr lang="en-US" dirty="0" smtClean="0"/>
              <a:t>Transformation of variables </a:t>
            </a:r>
          </a:p>
          <a:p>
            <a:pPr algn="just"/>
            <a:r>
              <a:rPr lang="en-US" dirty="0" smtClean="0"/>
              <a:t>Selection of potential prognostic factors</a:t>
            </a:r>
          </a:p>
          <a:p>
            <a:pPr algn="just"/>
            <a:r>
              <a:rPr lang="en-US" dirty="0" smtClean="0"/>
              <a:t>Handling missing data in regression analysis</a:t>
            </a:r>
          </a:p>
        </p:txBody>
      </p:sp>
    </p:spTree>
    <p:extLst>
      <p:ext uri="{BB962C8B-B14F-4D97-AF65-F5344CB8AC3E}">
        <p14:creationId xmlns:p14="http://schemas.microsoft.com/office/powerpoint/2010/main" val="3414927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MODEL SELECTION METHODS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Forward Selection Procedure </a:t>
            </a:r>
          </a:p>
          <a:p>
            <a:endParaRPr lang="en-US" dirty="0"/>
          </a:p>
          <a:p>
            <a:r>
              <a:rPr lang="en-US" dirty="0" smtClean="0"/>
              <a:t>Backward Selection Procedure </a:t>
            </a:r>
          </a:p>
          <a:p>
            <a:endParaRPr lang="en-US" dirty="0"/>
          </a:p>
          <a:p>
            <a:r>
              <a:rPr lang="en-US" dirty="0" smtClean="0"/>
              <a:t>Stepwise Selection Procedure </a:t>
            </a:r>
          </a:p>
          <a:p>
            <a:endParaRPr lang="en-US" dirty="0"/>
          </a:p>
          <a:p>
            <a:r>
              <a:rPr lang="en-US" dirty="0" smtClean="0"/>
              <a:t>Information Criterion (AIC and BIC) Procedures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70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Selection of a Parametric Model with a Fixed Subset of Covariates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744" y="1613050"/>
            <a:ext cx="8711734" cy="524495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9613667" y="2259105"/>
            <a:ext cx="1740133" cy="23666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log-logistic model 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8767482" y="3091002"/>
            <a:ext cx="753036" cy="5397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6727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Selection of Model: Cox--Snell Residual Procedure with Covariates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en-US" dirty="0" smtClean="0"/>
              <a:t> The graph of     versus           , should be closed to a straight line with unit slope and zero intercept if the ﬁtted model for the survival time T is correct.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6367" y="1825625"/>
            <a:ext cx="260778" cy="2721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3558" y="1821516"/>
            <a:ext cx="838200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54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Selection of Model: </a:t>
            </a:r>
            <a:r>
              <a:rPr lang="en-US" b="1" dirty="0" smtClean="0"/>
              <a:t>Example 11.8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Use Cox—Snell residuals plots from ﬁtting the exponential, Weibull, lognormal, log-logistic, and extended generalized gamma models, respectively with the three covariates KPS, INDADE, and INDSMA, to the lung cancer data in Example 11.6 for choice of model.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48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580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Cox--Snell Residual Plots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1370" y="1487830"/>
            <a:ext cx="3086462" cy="22174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7903" y="1376703"/>
            <a:ext cx="3145447" cy="23285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82161" y="1171978"/>
            <a:ext cx="3242858" cy="2533310"/>
          </a:xfrm>
          <a:prstGeom prst="rect">
            <a:avLst/>
          </a:prstGeom>
        </p:spPr>
      </p:pic>
      <p:pic>
        <p:nvPicPr>
          <p:cNvPr id="7" name="Content Placeholder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37927" y="4152185"/>
            <a:ext cx="3500611" cy="2705815"/>
          </a:xfrm>
          <a:prstGeom prst="rect">
            <a:avLst/>
          </a:prstGeom>
        </p:spPr>
      </p:pic>
      <p:pic>
        <p:nvPicPr>
          <p:cNvPr id="8" name="Content Placeholder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16308" y="4213214"/>
            <a:ext cx="3253412" cy="2583756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9865217" y="3984546"/>
            <a:ext cx="1725769" cy="1464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Relatively better fit by </a:t>
            </a:r>
            <a:r>
              <a:rPr lang="en-US" dirty="0" err="1" smtClean="0"/>
              <a:t>Loglogistic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66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372</Words>
  <Application>Microsoft Office PowerPoint</Application>
  <PresentationFormat>Widescreen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Parametric Methods for Regression Model Fitting and Identiﬁcation of Prognostic Factors Chapter 11</vt:lpstr>
      <vt:lpstr>Introduction</vt:lpstr>
      <vt:lpstr>PRELIMINARY EXAMINATION OF DATA </vt:lpstr>
      <vt:lpstr>Prognostic Variable </vt:lpstr>
      <vt:lpstr>MODEL SELECTION METHODS </vt:lpstr>
      <vt:lpstr>Selection of a Parametric Model with a Fixed Subset of Covariates</vt:lpstr>
      <vt:lpstr>Selection of Model: Cox--Snell Residual Procedure with Covariates</vt:lpstr>
      <vt:lpstr>Selection of Model: Example 11.8 </vt:lpstr>
      <vt:lpstr>Cox--Snell Residual Plots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Parametric Methods for Regression Model Fitting and Identiﬁcation of Prognostic Factors Chapter 11</dc:title>
  <dc:creator>Dr Asifa</dc:creator>
  <cp:lastModifiedBy>Dr Asifa</cp:lastModifiedBy>
  <cp:revision>40</cp:revision>
  <dcterms:created xsi:type="dcterms:W3CDTF">2020-04-27T03:23:48Z</dcterms:created>
  <dcterms:modified xsi:type="dcterms:W3CDTF">2020-04-27T04:15:27Z</dcterms:modified>
</cp:coreProperties>
</file>