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62" r:id="rId5"/>
    <p:sldId id="259" r:id="rId6"/>
    <p:sldId id="260" r:id="rId7"/>
    <p:sldId id="265" r:id="rId8"/>
    <p:sldId id="263" r:id="rId9"/>
    <p:sldId id="266" r:id="rId10"/>
    <p:sldId id="264" r:id="rId11"/>
    <p:sldId id="267" r:id="rId12"/>
    <p:sldId id="268" r:id="rId13"/>
    <p:sldId id="269" r:id="rId14"/>
    <p:sldId id="270" r:id="rId15"/>
    <p:sldId id="271" r:id="rId16"/>
    <p:sldId id="272" r:id="rId17"/>
    <p:sldId id="275" r:id="rId18"/>
    <p:sldId id="276" r:id="rId19"/>
    <p:sldId id="278" r:id="rId20"/>
    <p:sldId id="286" r:id="rId21"/>
    <p:sldId id="282" r:id="rId22"/>
    <p:sldId id="283" r:id="rId23"/>
    <p:sldId id="284"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3EF0A1-8020-48CC-AFF5-8CDB706507E5}" type="datetimeFigureOut">
              <a:rPr lang="en-US" smtClean="0"/>
              <a:pPr/>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EF0A1-8020-48CC-AFF5-8CDB706507E5}" type="datetimeFigureOut">
              <a:rPr lang="en-US" smtClean="0"/>
              <a:pPr/>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EF0A1-8020-48CC-AFF5-8CDB706507E5}" type="datetimeFigureOut">
              <a:rPr lang="en-US" smtClean="0"/>
              <a:pPr/>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EF0A1-8020-48CC-AFF5-8CDB706507E5}" type="datetimeFigureOut">
              <a:rPr lang="en-US" smtClean="0"/>
              <a:pPr/>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3EF0A1-8020-48CC-AFF5-8CDB706507E5}" type="datetimeFigureOut">
              <a:rPr lang="en-US" smtClean="0"/>
              <a:pPr/>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3EF0A1-8020-48CC-AFF5-8CDB706507E5}" type="datetimeFigureOut">
              <a:rPr lang="en-US" smtClean="0"/>
              <a:pPr/>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3EF0A1-8020-48CC-AFF5-8CDB706507E5}" type="datetimeFigureOut">
              <a:rPr lang="en-US" smtClean="0"/>
              <a:pPr/>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3EF0A1-8020-48CC-AFF5-8CDB706507E5}" type="datetimeFigureOut">
              <a:rPr lang="en-US" smtClean="0"/>
              <a:pPr/>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EF0A1-8020-48CC-AFF5-8CDB706507E5}" type="datetimeFigureOut">
              <a:rPr lang="en-US" smtClean="0"/>
              <a:pPr/>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EF0A1-8020-48CC-AFF5-8CDB706507E5}" type="datetimeFigureOut">
              <a:rPr lang="en-US" smtClean="0"/>
              <a:pPr/>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EF0A1-8020-48CC-AFF5-8CDB706507E5}" type="datetimeFigureOut">
              <a:rPr lang="en-US" smtClean="0"/>
              <a:pPr/>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A2899-50AD-4312-AD30-B04EAB7BE5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EF0A1-8020-48CC-AFF5-8CDB706507E5}" type="datetimeFigureOut">
              <a:rPr lang="en-US" smtClean="0"/>
              <a:pPr/>
              <a:t>6/4/2020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A2899-50AD-4312-AD30-B04EAB7BE5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Comments on Tests</a:t>
            </a:r>
            <a:endParaRPr lang="en-US" b="1" dirty="0"/>
          </a:p>
        </p:txBody>
      </p:sp>
      <p:sp>
        <p:nvSpPr>
          <p:cNvPr id="3" name="Content Placeholder 2"/>
          <p:cNvSpPr>
            <a:spLocks noGrp="1"/>
          </p:cNvSpPr>
          <p:nvPr>
            <p:ph idx="1"/>
          </p:nvPr>
        </p:nvSpPr>
        <p:spPr>
          <a:xfrm>
            <a:off x="457200" y="1600200"/>
            <a:ext cx="8534400" cy="5105400"/>
          </a:xfrm>
        </p:spPr>
        <p:txBody>
          <a:bodyPr>
            <a:normAutofit fontScale="92500" lnSpcReduction="20000"/>
          </a:bodyPr>
          <a:lstStyle/>
          <a:p>
            <a:pPr algn="just"/>
            <a:r>
              <a:rPr lang="en-US" dirty="0" smtClean="0"/>
              <a:t>Tests are based on rank statistics.</a:t>
            </a:r>
          </a:p>
          <a:p>
            <a:pPr algn="just"/>
            <a:r>
              <a:rPr lang="en-US" dirty="0" err="1" smtClean="0"/>
              <a:t>Gehen’s</a:t>
            </a:r>
            <a:r>
              <a:rPr lang="en-US" dirty="0" smtClean="0"/>
              <a:t> generalized </a:t>
            </a:r>
            <a:r>
              <a:rPr lang="en-US" dirty="0" err="1" smtClean="0"/>
              <a:t>wilcoxen</a:t>
            </a:r>
            <a:r>
              <a:rPr lang="en-US" dirty="0" smtClean="0"/>
              <a:t> test, </a:t>
            </a:r>
            <a:r>
              <a:rPr lang="en-US" dirty="0" err="1" smtClean="0"/>
              <a:t>cox</a:t>
            </a:r>
            <a:r>
              <a:rPr lang="en-US" dirty="0" smtClean="0"/>
              <a:t> Mantel test, Log rank test, </a:t>
            </a:r>
            <a:r>
              <a:rPr lang="en-US" dirty="0" err="1" smtClean="0"/>
              <a:t>Peto</a:t>
            </a:r>
            <a:r>
              <a:rPr lang="en-US" dirty="0" smtClean="0"/>
              <a:t> and </a:t>
            </a:r>
            <a:r>
              <a:rPr lang="en-US" dirty="0" err="1" smtClean="0"/>
              <a:t>peto’s</a:t>
            </a:r>
            <a:r>
              <a:rPr lang="en-US" dirty="0" smtClean="0"/>
              <a:t> test are applicable to progressive censoring.</a:t>
            </a:r>
          </a:p>
          <a:p>
            <a:pPr algn="just"/>
            <a:r>
              <a:rPr lang="en-US" dirty="0" smtClean="0"/>
              <a:t>Two categorization</a:t>
            </a:r>
          </a:p>
          <a:p>
            <a:pPr algn="just"/>
            <a:r>
              <a:rPr lang="en-US" dirty="0" smtClean="0"/>
              <a:t>Generalization of </a:t>
            </a:r>
            <a:r>
              <a:rPr lang="en-US" dirty="0" err="1" smtClean="0"/>
              <a:t>Wilcoxen</a:t>
            </a:r>
            <a:r>
              <a:rPr lang="en-US" dirty="0" smtClean="0"/>
              <a:t> test (</a:t>
            </a:r>
            <a:r>
              <a:rPr lang="en-US" dirty="0" err="1" smtClean="0"/>
              <a:t>Gehen’s</a:t>
            </a:r>
            <a:r>
              <a:rPr lang="en-US" dirty="0" smtClean="0"/>
              <a:t> and </a:t>
            </a:r>
            <a:r>
              <a:rPr lang="en-US" dirty="0" err="1" smtClean="0"/>
              <a:t>Peto</a:t>
            </a:r>
            <a:r>
              <a:rPr lang="en-US" dirty="0" smtClean="0"/>
              <a:t> and </a:t>
            </a:r>
            <a:r>
              <a:rPr lang="en-US" dirty="0" err="1" smtClean="0"/>
              <a:t>Peto’s</a:t>
            </a:r>
            <a:r>
              <a:rPr lang="en-US" dirty="0" smtClean="0"/>
              <a:t>)</a:t>
            </a:r>
          </a:p>
          <a:p>
            <a:pPr algn="just"/>
            <a:r>
              <a:rPr lang="en-US" dirty="0" smtClean="0"/>
              <a:t>Non </a:t>
            </a:r>
            <a:r>
              <a:rPr lang="en-US" dirty="0" err="1" smtClean="0"/>
              <a:t>Wilcoxen</a:t>
            </a:r>
            <a:r>
              <a:rPr lang="en-US" dirty="0" smtClean="0"/>
              <a:t> test (Cox- Mantel test and </a:t>
            </a:r>
            <a:r>
              <a:rPr lang="en-US" dirty="0" err="1" smtClean="0"/>
              <a:t>Logrank</a:t>
            </a:r>
            <a:r>
              <a:rPr lang="en-US" dirty="0" smtClean="0"/>
              <a:t> test)</a:t>
            </a:r>
          </a:p>
          <a:p>
            <a:pPr algn="just"/>
            <a:r>
              <a:rPr lang="en-US" dirty="0" smtClean="0"/>
              <a:t>In </a:t>
            </a:r>
            <a:r>
              <a:rPr lang="en-US" dirty="0" err="1" smtClean="0"/>
              <a:t>Logrank</a:t>
            </a:r>
            <a:r>
              <a:rPr lang="en-US" dirty="0" smtClean="0"/>
              <a:t> test, if the statistic S is the sum of w scores in group 2, it is same as U of the Cox-Mantel test.</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04800" y="0"/>
            <a:ext cx="5561744" cy="2133600"/>
          </a:xfrm>
          <a:prstGeom prst="rect">
            <a:avLst/>
          </a:prstGeom>
          <a:noFill/>
          <a:ln w="9525">
            <a:noFill/>
            <a:miter lim="800000"/>
            <a:headEnd/>
            <a:tailEnd/>
          </a:ln>
          <a:effectLst/>
        </p:spPr>
      </p:pic>
      <p:sp>
        <p:nvSpPr>
          <p:cNvPr id="5" name="Oval 4"/>
          <p:cNvSpPr/>
          <p:nvPr/>
        </p:nvSpPr>
        <p:spPr>
          <a:xfrm>
            <a:off x="5867400" y="0"/>
            <a:ext cx="1219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smokers</a:t>
            </a:r>
            <a:endParaRPr lang="en-US" sz="1400" dirty="0"/>
          </a:p>
        </p:txBody>
      </p:sp>
      <p:pic>
        <p:nvPicPr>
          <p:cNvPr id="2051" name="Picture 3"/>
          <p:cNvPicPr>
            <a:picLocks noChangeAspect="1" noChangeArrowheads="1"/>
          </p:cNvPicPr>
          <p:nvPr/>
        </p:nvPicPr>
        <p:blipFill>
          <a:blip r:embed="rId3"/>
          <a:srcRect/>
          <a:stretch>
            <a:fillRect/>
          </a:stretch>
        </p:blipFill>
        <p:spPr bwMode="auto">
          <a:xfrm>
            <a:off x="304800" y="2133600"/>
            <a:ext cx="5638800" cy="2137993"/>
          </a:xfrm>
          <a:prstGeom prst="rect">
            <a:avLst/>
          </a:prstGeom>
          <a:noFill/>
          <a:ln w="9525">
            <a:noFill/>
            <a:miter lim="800000"/>
            <a:headEnd/>
            <a:tailEnd/>
          </a:ln>
          <a:effectLst/>
        </p:spPr>
      </p:pic>
      <p:sp>
        <p:nvSpPr>
          <p:cNvPr id="7" name="Oval 6"/>
          <p:cNvSpPr/>
          <p:nvPr/>
        </p:nvSpPr>
        <p:spPr>
          <a:xfrm>
            <a:off x="6096000" y="19812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Nonsmokers</a:t>
            </a:r>
            <a:endParaRPr lang="en-US" sz="1400" dirty="0"/>
          </a:p>
        </p:txBody>
      </p:sp>
      <p:pic>
        <p:nvPicPr>
          <p:cNvPr id="8" name="Picture 5"/>
          <p:cNvPicPr>
            <a:picLocks noChangeAspect="1" noChangeArrowheads="1"/>
          </p:cNvPicPr>
          <p:nvPr/>
        </p:nvPicPr>
        <p:blipFill>
          <a:blip r:embed="rId4"/>
          <a:srcRect/>
          <a:stretch>
            <a:fillRect/>
          </a:stretch>
        </p:blipFill>
        <p:spPr bwMode="auto">
          <a:xfrm>
            <a:off x="6096000" y="2895600"/>
            <a:ext cx="2508920" cy="14478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5"/>
          <a:srcRect/>
          <a:stretch>
            <a:fillRect/>
          </a:stretch>
        </p:blipFill>
        <p:spPr bwMode="auto">
          <a:xfrm>
            <a:off x="0" y="4572000"/>
            <a:ext cx="6019800" cy="1961624"/>
          </a:xfrm>
          <a:prstGeom prst="rect">
            <a:avLst/>
          </a:prstGeom>
          <a:noFill/>
          <a:ln w="9525">
            <a:noFill/>
            <a:miter lim="800000"/>
            <a:headEnd/>
            <a:tailEnd/>
          </a:ln>
          <a:effectLst/>
        </p:spPr>
      </p:pic>
      <p:pic>
        <p:nvPicPr>
          <p:cNvPr id="2053" name="Picture 5"/>
          <p:cNvPicPr>
            <a:picLocks noChangeAspect="1" noChangeArrowheads="1"/>
          </p:cNvPicPr>
          <p:nvPr/>
        </p:nvPicPr>
        <p:blipFill>
          <a:blip r:embed="rId6"/>
          <a:srcRect/>
          <a:stretch>
            <a:fillRect/>
          </a:stretch>
        </p:blipFill>
        <p:spPr bwMode="auto">
          <a:xfrm>
            <a:off x="5029200" y="5943600"/>
            <a:ext cx="3608832" cy="914400"/>
          </a:xfrm>
          <a:prstGeom prst="rect">
            <a:avLst/>
          </a:prstGeom>
          <a:noFill/>
          <a:ln w="9525">
            <a:noFill/>
            <a:miter lim="800000"/>
            <a:headEnd/>
            <a:tailEnd/>
          </a:ln>
          <a:effectLst/>
        </p:spPr>
      </p:pic>
      <p:pic>
        <p:nvPicPr>
          <p:cNvPr id="11" name="Picture 4"/>
          <p:cNvPicPr>
            <a:picLocks noChangeAspect="1" noChangeArrowheads="1"/>
          </p:cNvPicPr>
          <p:nvPr/>
        </p:nvPicPr>
        <p:blipFill>
          <a:blip r:embed="rId7"/>
          <a:srcRect/>
          <a:stretch>
            <a:fillRect/>
          </a:stretch>
        </p:blipFill>
        <p:spPr bwMode="auto">
          <a:xfrm>
            <a:off x="5257800" y="5334000"/>
            <a:ext cx="3262649" cy="762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5.8</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Table 5.7 gives survival data in life-table format of male cases with localized cancer of the rectum in Connecticut for 1935</a:t>
            </a:r>
            <a:r>
              <a:rPr lang="en-US" i="1" dirty="0" smtClean="0"/>
              <a:t>—1944 and </a:t>
            </a:r>
            <a:r>
              <a:rPr lang="en-US" dirty="0" smtClean="0"/>
              <a:t>1945</a:t>
            </a:r>
            <a:r>
              <a:rPr lang="en-US" i="1" dirty="0" smtClean="0"/>
              <a:t>—1954.We use Mantel and </a:t>
            </a:r>
            <a:r>
              <a:rPr lang="en-US" i="1" dirty="0" err="1" smtClean="0"/>
              <a:t>Haenszel’s</a:t>
            </a:r>
            <a:r>
              <a:rPr lang="en-US" i="1" dirty="0" smtClean="0"/>
              <a:t> chi-square test to see if the survival </a:t>
            </a:r>
            <a:r>
              <a:rPr lang="en-US" dirty="0" smtClean="0"/>
              <a:t>distribution of patients diagnosed in 1935</a:t>
            </a:r>
            <a:r>
              <a:rPr lang="en-US" i="1" dirty="0" smtClean="0"/>
              <a:t>—1944 is the same as for patients </a:t>
            </a:r>
            <a:r>
              <a:rPr lang="en-US" dirty="0" smtClean="0"/>
              <a:t>diagnosed in 1945</a:t>
            </a:r>
            <a:r>
              <a:rPr lang="en-US" i="1" dirty="0" smtClean="0"/>
              <a:t>—1954.The null hypothesis is that the two survival distributions </a:t>
            </a:r>
            <a:r>
              <a:rPr lang="en-US" dirty="0" smtClean="0"/>
              <a:t>are the same.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Table 5.7</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rot="5400000">
            <a:off x="1835149" y="82549"/>
            <a:ext cx="6007102" cy="754380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rot="5400000">
            <a:off x="624080" y="-852674"/>
            <a:ext cx="7619995" cy="93253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1828800" y="2057400"/>
            <a:ext cx="5029200" cy="1356360"/>
          </a:xfrm>
          <a:prstGeom prst="rect">
            <a:avLst/>
          </a:prstGeom>
          <a:noFill/>
          <a:ln w="9525">
            <a:noFill/>
            <a:miter lim="800000"/>
            <a:headEnd/>
            <a:tailEnd/>
          </a:ln>
          <a:effectLst/>
        </p:spPr>
      </p:pic>
      <p:sp>
        <p:nvSpPr>
          <p:cNvPr id="5" name="Rectangle 4"/>
          <p:cNvSpPr/>
          <p:nvPr/>
        </p:nvSpPr>
        <p:spPr>
          <a:xfrm>
            <a:off x="1219200" y="4114800"/>
            <a:ext cx="6781800" cy="2554545"/>
          </a:xfrm>
          <a:prstGeom prst="rect">
            <a:avLst/>
          </a:prstGeom>
        </p:spPr>
        <p:txBody>
          <a:bodyPr wrap="square">
            <a:spAutoFit/>
          </a:bodyPr>
          <a:lstStyle/>
          <a:p>
            <a:pPr algn="just"/>
            <a:r>
              <a:rPr lang="en-US" sz="3200" dirty="0" smtClean="0"/>
              <a:t>It is significant at the 0.001 level. Thus, the data show a significant difference between the survival distributions of patients diagnosed in 1935</a:t>
            </a:r>
            <a:r>
              <a:rPr lang="en-US" sz="3200" i="1" dirty="0" smtClean="0"/>
              <a:t>—</a:t>
            </a:r>
            <a:r>
              <a:rPr lang="en-US" sz="3200" dirty="0" smtClean="0"/>
              <a:t>1944 and 1945</a:t>
            </a:r>
            <a:r>
              <a:rPr lang="en-US" sz="3200" i="1" dirty="0" smtClean="0"/>
              <a:t>—1954.</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a:t>
            </a:r>
            <a:r>
              <a:rPr lang="en-US" b="1" i="1" dirty="0" smtClean="0"/>
              <a:t>K (K&gt;2) SAMPLES</a:t>
            </a:r>
            <a:endParaRPr lang="en-US" dirty="0"/>
          </a:p>
        </p:txBody>
      </p:sp>
      <p:sp>
        <p:nvSpPr>
          <p:cNvPr id="3" name="Content Placeholder 2"/>
          <p:cNvSpPr>
            <a:spLocks noGrp="1"/>
          </p:cNvSpPr>
          <p:nvPr>
            <p:ph idx="1"/>
          </p:nvPr>
        </p:nvSpPr>
        <p:spPr/>
        <p:txBody>
          <a:bodyPr/>
          <a:lstStyle/>
          <a:p>
            <a:r>
              <a:rPr lang="en-US" dirty="0" smtClean="0"/>
              <a:t>For uncensored data</a:t>
            </a:r>
          </a:p>
          <a:p>
            <a:r>
              <a:rPr lang="en-US" dirty="0" err="1" smtClean="0"/>
              <a:t>Kruskal</a:t>
            </a:r>
            <a:r>
              <a:rPr lang="en-US" dirty="0" smtClean="0"/>
              <a:t>-Wallis Test H test</a:t>
            </a:r>
          </a:p>
          <a:p>
            <a:endParaRPr lang="en-US" dirty="0" smtClean="0"/>
          </a:p>
          <a:p>
            <a:r>
              <a:rPr lang="en-US" dirty="0" smtClean="0"/>
              <a:t>For Censored data</a:t>
            </a:r>
          </a:p>
          <a:p>
            <a:r>
              <a:rPr lang="en-US" dirty="0" smtClean="0"/>
              <a:t>Generalization of H test (</a:t>
            </a:r>
            <a:r>
              <a:rPr lang="en-US" dirty="0" err="1" smtClean="0"/>
              <a:t>Peto</a:t>
            </a:r>
            <a:r>
              <a:rPr lang="en-US" dirty="0" smtClean="0"/>
              <a:t> and </a:t>
            </a:r>
            <a:r>
              <a:rPr lang="en-US" dirty="0" err="1" smtClean="0"/>
              <a:t>Peto’s</a:t>
            </a:r>
            <a:r>
              <a:rPr lang="en-US" dirty="0" smtClean="0"/>
              <a:t>, 1972)</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Kruskal</a:t>
            </a:r>
            <a:r>
              <a:rPr lang="en-US" dirty="0" smtClean="0"/>
              <a:t>-Wallis Test H test</a:t>
            </a:r>
            <a:br>
              <a:rPr lang="en-US" dirty="0" smtClean="0"/>
            </a:br>
            <a:endParaRPr lang="en-US" dirty="0"/>
          </a:p>
        </p:txBody>
      </p:sp>
      <p:sp>
        <p:nvSpPr>
          <p:cNvPr id="3" name="Content Placeholder 2"/>
          <p:cNvSpPr>
            <a:spLocks noGrp="1"/>
          </p:cNvSpPr>
          <p:nvPr>
            <p:ph idx="1"/>
          </p:nvPr>
        </p:nvSpPr>
        <p:spPr>
          <a:xfrm>
            <a:off x="381000" y="1371600"/>
            <a:ext cx="8763000" cy="5486400"/>
          </a:xfrm>
        </p:spPr>
        <p:txBody>
          <a:bodyPr/>
          <a:lstStyle/>
          <a:p>
            <a:r>
              <a:rPr lang="en-US" dirty="0" smtClean="0"/>
              <a:t>Rank all N observations in ascending order</a:t>
            </a:r>
          </a:p>
          <a:p>
            <a:r>
              <a:rPr lang="en-US" dirty="0" smtClean="0"/>
              <a:t>Separate ranks of k groups in separate columns</a:t>
            </a:r>
          </a:p>
          <a:p>
            <a:r>
              <a:rPr lang="en-US" dirty="0" smtClean="0"/>
              <a:t>Compute sum of ranks for each group</a:t>
            </a:r>
          </a:p>
          <a:p>
            <a:endParaRPr lang="en-US" dirty="0" smtClean="0"/>
          </a:p>
          <a:p>
            <a:r>
              <a:rPr lang="en-US" dirty="0" smtClean="0"/>
              <a:t>Compute H</a:t>
            </a:r>
          </a:p>
          <a:p>
            <a:endParaRPr lang="en-US" dirty="0" smtClean="0"/>
          </a:p>
          <a:p>
            <a:r>
              <a:rPr lang="en-US" dirty="0" smtClean="0"/>
              <a:t>In case of ties</a:t>
            </a:r>
          </a:p>
          <a:p>
            <a:endParaRPr lang="en-US" dirty="0"/>
          </a:p>
        </p:txBody>
      </p:sp>
      <p:pic>
        <p:nvPicPr>
          <p:cNvPr id="6146" name="Picture 2"/>
          <p:cNvPicPr>
            <a:picLocks noChangeAspect="1" noChangeArrowheads="1"/>
          </p:cNvPicPr>
          <p:nvPr/>
        </p:nvPicPr>
        <p:blipFill>
          <a:blip r:embed="rId2"/>
          <a:srcRect/>
          <a:stretch>
            <a:fillRect/>
          </a:stretch>
        </p:blipFill>
        <p:spPr bwMode="auto">
          <a:xfrm>
            <a:off x="1447800" y="3095293"/>
            <a:ext cx="3714750" cy="62865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3733800" y="3708023"/>
            <a:ext cx="3733800" cy="1473577"/>
          </a:xfrm>
          <a:prstGeom prst="rect">
            <a:avLst/>
          </a:prstGeom>
          <a:noFill/>
          <a:ln w="9525">
            <a:noFill/>
            <a:miter lim="800000"/>
            <a:headEnd/>
            <a:tailEnd/>
          </a:ln>
          <a:effectLst/>
        </p:spPr>
      </p:pic>
      <p:pic>
        <p:nvPicPr>
          <p:cNvPr id="6148" name="Picture 4"/>
          <p:cNvPicPr>
            <a:picLocks noChangeAspect="1" noChangeArrowheads="1"/>
          </p:cNvPicPr>
          <p:nvPr/>
        </p:nvPicPr>
        <p:blipFill>
          <a:blip r:embed="rId4"/>
          <a:srcRect/>
          <a:stretch>
            <a:fillRect/>
          </a:stretch>
        </p:blipFill>
        <p:spPr bwMode="auto">
          <a:xfrm>
            <a:off x="6324600" y="5181600"/>
            <a:ext cx="2590800" cy="881974"/>
          </a:xfrm>
          <a:prstGeom prst="rect">
            <a:avLst/>
          </a:prstGeom>
          <a:noFill/>
          <a:ln w="9525">
            <a:noFill/>
            <a:miter lim="800000"/>
            <a:headEnd/>
            <a:tailEnd/>
          </a:ln>
          <a:effectLst/>
        </p:spPr>
      </p:pic>
      <p:pic>
        <p:nvPicPr>
          <p:cNvPr id="6149" name="Picture 5"/>
          <p:cNvPicPr>
            <a:picLocks noChangeAspect="1" noChangeArrowheads="1"/>
          </p:cNvPicPr>
          <p:nvPr/>
        </p:nvPicPr>
        <p:blipFill>
          <a:blip r:embed="rId5"/>
          <a:srcRect/>
          <a:stretch>
            <a:fillRect/>
          </a:stretch>
        </p:blipFill>
        <p:spPr bwMode="auto">
          <a:xfrm>
            <a:off x="6857999" y="6324600"/>
            <a:ext cx="1487055" cy="533400"/>
          </a:xfrm>
          <a:prstGeom prst="rect">
            <a:avLst/>
          </a:prstGeom>
          <a:noFill/>
          <a:ln w="9525">
            <a:noFill/>
            <a:miter lim="800000"/>
            <a:headEnd/>
            <a:tailEnd/>
          </a:ln>
          <a:effectLst/>
        </p:spPr>
      </p:pic>
      <p:pic>
        <p:nvPicPr>
          <p:cNvPr id="6150" name="Picture 6"/>
          <p:cNvPicPr>
            <a:picLocks noChangeAspect="1" noChangeArrowheads="1"/>
          </p:cNvPicPr>
          <p:nvPr/>
        </p:nvPicPr>
        <p:blipFill>
          <a:blip r:embed="rId6"/>
          <a:srcRect/>
          <a:stretch>
            <a:fillRect/>
          </a:stretch>
        </p:blipFill>
        <p:spPr bwMode="auto">
          <a:xfrm>
            <a:off x="228600" y="5486400"/>
            <a:ext cx="5164873" cy="10668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lgn="just"/>
            <a:r>
              <a:rPr lang="en-US" dirty="0" smtClean="0"/>
              <a:t>H  an </a:t>
            </a:r>
            <a:r>
              <a:rPr lang="en-US" dirty="0" err="1" smtClean="0"/>
              <a:t>asymtotic</a:t>
            </a:r>
            <a:r>
              <a:rPr lang="en-US" dirty="0" smtClean="0"/>
              <a:t> Chi-Square distribution. For large n reject </a:t>
            </a:r>
            <a:r>
              <a:rPr lang="en-US" i="1" dirty="0" smtClean="0"/>
              <a:t>H</a:t>
            </a:r>
            <a:r>
              <a:rPr lang="en-US" i="1" baseline="-25000" dirty="0" smtClean="0"/>
              <a:t>0</a:t>
            </a:r>
            <a:r>
              <a:rPr lang="en-US" dirty="0" smtClean="0"/>
              <a:t>if </a:t>
            </a:r>
          </a:p>
          <a:p>
            <a:endParaRPr lang="en-US" dirty="0" smtClean="0"/>
          </a:p>
          <a:p>
            <a:pPr algn="just"/>
            <a:r>
              <a:rPr lang="en-US" dirty="0" smtClean="0"/>
              <a:t>When K=3 and no. of observation in three samples is 5 or fewer use exact </a:t>
            </a:r>
            <a:r>
              <a:rPr lang="en-US" dirty="0" err="1" smtClean="0"/>
              <a:t>permutational</a:t>
            </a:r>
            <a:r>
              <a:rPr lang="en-US" dirty="0" smtClean="0"/>
              <a:t> distribution of H (Table B-4). Reject </a:t>
            </a:r>
            <a:r>
              <a:rPr lang="en-US" i="1" dirty="0" smtClean="0"/>
              <a:t>H</a:t>
            </a:r>
            <a:r>
              <a:rPr lang="en-US" i="1" baseline="-25000" dirty="0" smtClean="0"/>
              <a:t>0</a:t>
            </a:r>
            <a:r>
              <a:rPr lang="en-US" dirty="0" smtClean="0"/>
              <a:t> if</a:t>
            </a:r>
          </a:p>
          <a:p>
            <a:endParaRPr lang="en-US" dirty="0" smtClean="0"/>
          </a:p>
          <a:p>
            <a:endParaRPr lang="en-US" dirty="0"/>
          </a:p>
        </p:txBody>
      </p:sp>
      <p:pic>
        <p:nvPicPr>
          <p:cNvPr id="7171" name="Picture 3"/>
          <p:cNvPicPr>
            <a:picLocks noChangeAspect="1" noChangeArrowheads="1"/>
          </p:cNvPicPr>
          <p:nvPr/>
        </p:nvPicPr>
        <p:blipFill>
          <a:blip r:embed="rId2"/>
          <a:srcRect/>
          <a:stretch>
            <a:fillRect/>
          </a:stretch>
        </p:blipFill>
        <p:spPr bwMode="auto">
          <a:xfrm>
            <a:off x="3505200" y="2819400"/>
            <a:ext cx="1676400" cy="466627"/>
          </a:xfrm>
          <a:prstGeom prst="rect">
            <a:avLst/>
          </a:prstGeom>
          <a:noFill/>
          <a:ln w="9525">
            <a:noFill/>
            <a:miter lim="800000"/>
            <a:headEnd/>
            <a:tailEnd/>
          </a:ln>
          <a:effectLst/>
        </p:spPr>
      </p:pic>
      <p:pic>
        <p:nvPicPr>
          <p:cNvPr id="7172" name="Picture 4"/>
          <p:cNvPicPr>
            <a:picLocks noChangeAspect="1" noChangeArrowheads="1"/>
          </p:cNvPicPr>
          <p:nvPr/>
        </p:nvPicPr>
        <p:blipFill>
          <a:blip r:embed="rId3"/>
          <a:srcRect/>
          <a:stretch>
            <a:fillRect/>
          </a:stretch>
        </p:blipFill>
        <p:spPr bwMode="auto">
          <a:xfrm>
            <a:off x="3124200" y="5257800"/>
            <a:ext cx="2057400" cy="450056"/>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5.9</a:t>
            </a:r>
            <a:endParaRPr lang="en-US" dirty="0"/>
          </a:p>
        </p:txBody>
      </p:sp>
      <p:sp>
        <p:nvSpPr>
          <p:cNvPr id="3" name="Content Placeholder 2"/>
          <p:cNvSpPr>
            <a:spLocks noGrp="1"/>
          </p:cNvSpPr>
          <p:nvPr>
            <p:ph sz="half" idx="1"/>
          </p:nvPr>
        </p:nvSpPr>
        <p:spPr>
          <a:xfrm>
            <a:off x="0" y="1447800"/>
            <a:ext cx="4267200" cy="5257800"/>
          </a:xfrm>
        </p:spPr>
        <p:txBody>
          <a:bodyPr>
            <a:normAutofit fontScale="92500" lnSpcReduction="20000"/>
          </a:bodyPr>
          <a:lstStyle/>
          <a:p>
            <a:pPr algn="just">
              <a:buNone/>
            </a:pPr>
            <a:r>
              <a:rPr lang="en-US" dirty="0" smtClean="0"/>
              <a:t>	In a study of the relationship between cholesterol level and diet, three diets are given randomly to 12 men whose initial cholesterol levels are almost the same. Table 5.8 shows the cholesterol levels of the 12 people after having their assigned diet for a given period of time. The purpose of the study is to decide if the three diets are equally effective in controlling cholesterol level.</a:t>
            </a:r>
            <a:endParaRPr lang="en-US" dirty="0"/>
          </a:p>
        </p:txBody>
      </p:sp>
      <p:pic>
        <p:nvPicPr>
          <p:cNvPr id="9218" name="Picture 2"/>
          <p:cNvPicPr>
            <a:picLocks noGrp="1" noChangeAspect="1" noChangeArrowheads="1"/>
          </p:cNvPicPr>
          <p:nvPr>
            <p:ph sz="half" idx="2"/>
          </p:nvPr>
        </p:nvPicPr>
        <p:blipFill>
          <a:blip r:embed="rId2"/>
          <a:srcRect/>
          <a:stretch>
            <a:fillRect/>
          </a:stretch>
        </p:blipFill>
        <p:spPr bwMode="auto">
          <a:xfrm>
            <a:off x="4648200" y="1143000"/>
            <a:ext cx="4372830" cy="51054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Computations</a:t>
            </a:r>
            <a:endParaRPr lang="en-US" dirty="0"/>
          </a:p>
        </p:txBody>
      </p:sp>
      <p:sp>
        <p:nvSpPr>
          <p:cNvPr id="3" name="Content Placeholder 2"/>
          <p:cNvSpPr>
            <a:spLocks noGrp="1"/>
          </p:cNvSpPr>
          <p:nvPr>
            <p:ph sz="half" idx="1"/>
          </p:nvPr>
        </p:nvSpPr>
        <p:spPr/>
        <p:txBody>
          <a:bodyPr/>
          <a:lstStyle/>
          <a:p>
            <a:pPr>
              <a:buNone/>
            </a:pPr>
            <a:r>
              <a:rPr lang="en-US" i="1" dirty="0" smtClean="0"/>
              <a:t>H</a:t>
            </a:r>
            <a:r>
              <a:rPr lang="en-US" i="1" baseline="-25000" dirty="0" smtClean="0"/>
              <a:t>0</a:t>
            </a:r>
            <a:r>
              <a:rPr lang="en-US" i="1" dirty="0" smtClean="0"/>
              <a:t>=</a:t>
            </a:r>
            <a:r>
              <a:rPr lang="en-US" dirty="0" smtClean="0"/>
              <a:t>states that there is no difference in cholesterol level of men having the three diets</a:t>
            </a:r>
          </a:p>
          <a:p>
            <a:pPr>
              <a:buNone/>
            </a:pPr>
            <a:r>
              <a:rPr lang="en-US" i="1" dirty="0" smtClean="0"/>
              <a:t>H</a:t>
            </a:r>
            <a:r>
              <a:rPr lang="en-US" i="1" baseline="-25000" dirty="0" smtClean="0"/>
              <a:t>1</a:t>
            </a:r>
            <a:r>
              <a:rPr lang="en-US" i="1" dirty="0" smtClean="0"/>
              <a:t>=</a:t>
            </a:r>
            <a:r>
              <a:rPr lang="en-US" dirty="0" smtClean="0"/>
              <a:t>the cholesterol levels of men having the three different diets are different</a:t>
            </a:r>
          </a:p>
          <a:p>
            <a:pPr>
              <a:buNone/>
            </a:pPr>
            <a:endParaRPr lang="en-US" dirty="0"/>
          </a:p>
        </p:txBody>
      </p:sp>
      <p:pic>
        <p:nvPicPr>
          <p:cNvPr id="5" name="Picture 2"/>
          <p:cNvPicPr>
            <a:picLocks noGrp="1" noChangeAspect="1" noChangeArrowheads="1"/>
          </p:cNvPicPr>
          <p:nvPr>
            <p:ph sz="half" idx="2"/>
          </p:nvPr>
        </p:nvPicPr>
        <p:blipFill>
          <a:blip r:embed="rId2"/>
          <a:srcRect/>
          <a:stretch>
            <a:fillRect/>
          </a:stretch>
        </p:blipFill>
        <p:spPr bwMode="auto">
          <a:xfrm>
            <a:off x="4500066" y="1524000"/>
            <a:ext cx="4643934" cy="4495800"/>
          </a:xfrm>
          <a:prstGeom prst="rect">
            <a:avLst/>
          </a:prstGeom>
          <a:noFill/>
          <a:ln w="9525">
            <a:noFill/>
            <a:miter lim="800000"/>
            <a:headEnd/>
            <a:tailEnd/>
          </a:ln>
          <a:effectLst/>
        </p:spPr>
      </p:pic>
      <p:pic>
        <p:nvPicPr>
          <p:cNvPr id="10242" name="Picture 2"/>
          <p:cNvPicPr>
            <a:picLocks noChangeAspect="1" noChangeArrowheads="1"/>
          </p:cNvPicPr>
          <p:nvPr/>
        </p:nvPicPr>
        <p:blipFill>
          <a:blip r:embed="rId3"/>
          <a:srcRect/>
          <a:stretch>
            <a:fillRect/>
          </a:stretch>
        </p:blipFill>
        <p:spPr bwMode="auto">
          <a:xfrm>
            <a:off x="228600" y="5105401"/>
            <a:ext cx="4488873" cy="609600"/>
          </a:xfrm>
          <a:prstGeom prst="rect">
            <a:avLst/>
          </a:prstGeom>
          <a:noFill/>
          <a:ln w="9525">
            <a:noFill/>
            <a:miter lim="800000"/>
            <a:headEnd/>
            <a:tailEnd/>
          </a:ln>
          <a:effectLst/>
        </p:spPr>
      </p:pic>
      <p:pic>
        <p:nvPicPr>
          <p:cNvPr id="10243" name="Picture 3"/>
          <p:cNvPicPr>
            <a:picLocks noChangeAspect="1" noChangeArrowheads="1"/>
          </p:cNvPicPr>
          <p:nvPr/>
        </p:nvPicPr>
        <p:blipFill>
          <a:blip r:embed="rId4"/>
          <a:srcRect/>
          <a:stretch>
            <a:fillRect/>
          </a:stretch>
        </p:blipFill>
        <p:spPr bwMode="auto">
          <a:xfrm>
            <a:off x="0" y="5924550"/>
            <a:ext cx="6210300" cy="9334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just"/>
            <a:r>
              <a:rPr lang="en-US" dirty="0" smtClean="0"/>
              <a:t>When sample sizes are small (n1,n2&lt;=50), Cox’s </a:t>
            </a:r>
            <a:r>
              <a:rPr lang="en-US" dirty="0" err="1" smtClean="0"/>
              <a:t>Ftest</a:t>
            </a:r>
            <a:r>
              <a:rPr lang="en-US" dirty="0" smtClean="0"/>
              <a:t> is more powerful than </a:t>
            </a:r>
            <a:r>
              <a:rPr lang="en-US" dirty="0" err="1" smtClean="0"/>
              <a:t>Gehen’s</a:t>
            </a:r>
            <a:r>
              <a:rPr lang="en-US" dirty="0" smtClean="0"/>
              <a:t> generalized </a:t>
            </a:r>
            <a:r>
              <a:rPr lang="en-US" dirty="0" err="1" smtClean="0"/>
              <a:t>Wilcoxen</a:t>
            </a:r>
            <a:r>
              <a:rPr lang="en-US" dirty="0" smtClean="0"/>
              <a:t> test if samples are from exponential or </a:t>
            </a:r>
            <a:r>
              <a:rPr lang="en-US" dirty="0" err="1" smtClean="0"/>
              <a:t>weibul</a:t>
            </a:r>
            <a:r>
              <a:rPr lang="en-US" dirty="0" smtClean="0"/>
              <a:t> distribution and if there are no censored observation or data are singly censored.</a:t>
            </a:r>
          </a:p>
          <a:p>
            <a:pPr algn="just"/>
            <a:r>
              <a:rPr lang="en-US" dirty="0" smtClean="0"/>
              <a:t>If samples are from exponential distributions, with or without censoring, the Cox-Mantel and </a:t>
            </a:r>
            <a:r>
              <a:rPr lang="en-US" dirty="0" err="1" smtClean="0"/>
              <a:t>Logrank</a:t>
            </a:r>
            <a:r>
              <a:rPr lang="en-US" dirty="0" smtClean="0"/>
              <a:t> tests are more powerful and more efficient than generalized </a:t>
            </a:r>
            <a:r>
              <a:rPr lang="en-US" dirty="0" err="1" smtClean="0"/>
              <a:t>Wilcoxen</a:t>
            </a:r>
            <a:r>
              <a:rPr lang="en-US" dirty="0" smtClean="0"/>
              <a:t> tests of </a:t>
            </a:r>
            <a:r>
              <a:rPr lang="en-US" dirty="0" err="1" smtClean="0"/>
              <a:t>Gehan</a:t>
            </a:r>
            <a:r>
              <a:rPr lang="en-US" dirty="0" smtClean="0"/>
              <a:t> and </a:t>
            </a:r>
            <a:r>
              <a:rPr lang="en-US" dirty="0" err="1" smtClean="0"/>
              <a:t>Peto</a:t>
            </a:r>
            <a:r>
              <a:rPr lang="en-US" dirty="0" smtClean="0"/>
              <a:t> and </a:t>
            </a:r>
            <a:r>
              <a:rPr lang="en-US" dirty="0" err="1" smtClean="0"/>
              <a:t>Peto’s</a:t>
            </a:r>
            <a:r>
              <a:rPr lang="en-US" dirty="0" smtClean="0"/>
              <a:t>. </a:t>
            </a:r>
          </a:p>
          <a:p>
            <a:pPr algn="just"/>
            <a:r>
              <a:rPr lang="en-US" dirty="0" smtClean="0"/>
              <a:t>There is little difference between Cox-Mantel and </a:t>
            </a:r>
            <a:r>
              <a:rPr lang="en-US" dirty="0" err="1" smtClean="0"/>
              <a:t>Logrank</a:t>
            </a:r>
            <a:r>
              <a:rPr lang="en-US" dirty="0" smtClean="0"/>
              <a:t> test s and the two Generalized </a:t>
            </a:r>
            <a:r>
              <a:rPr lang="en-US" dirty="0" err="1" smtClean="0"/>
              <a:t>Wilcoxen</a:t>
            </a:r>
            <a:r>
              <a:rPr lang="en-US" dirty="0" smtClean="0"/>
              <a:t> tests.</a:t>
            </a:r>
          </a:p>
          <a:p>
            <a:pPr algn="just"/>
            <a:r>
              <a:rPr lang="en-US" dirty="0" smtClean="0"/>
              <a:t>When sample taken from </a:t>
            </a:r>
            <a:r>
              <a:rPr lang="en-US" dirty="0" err="1" smtClean="0"/>
              <a:t>weibul</a:t>
            </a:r>
            <a:r>
              <a:rPr lang="en-US" dirty="0" smtClean="0"/>
              <a:t> distribution with constant hazard  ratio the results are essentially same as in the exponential distribution.</a:t>
            </a:r>
          </a:p>
          <a:p>
            <a:pPr algn="just"/>
            <a:r>
              <a:rPr lang="en-US" dirty="0" smtClean="0"/>
              <a:t>When  hazard ratio is non constant the two generalization of the </a:t>
            </a:r>
            <a:r>
              <a:rPr lang="en-US" dirty="0" err="1" smtClean="0"/>
              <a:t>Wilcoxen</a:t>
            </a:r>
            <a:r>
              <a:rPr lang="en-US" dirty="0" smtClean="0"/>
              <a:t> test  have more power than the other tests.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Interpolation </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600200"/>
            <a:ext cx="6781800" cy="5086350"/>
          </a:xfrm>
          <a:prstGeom prst="rect">
            <a:avLst/>
          </a:prstGeom>
        </p:spPr>
      </p:pic>
    </p:spTree>
    <p:extLst>
      <p:ext uri="{BB962C8B-B14F-4D97-AF65-F5344CB8AC3E}">
        <p14:creationId xmlns:p14="http://schemas.microsoft.com/office/powerpoint/2010/main" val="3007812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000" b="1" dirty="0" smtClean="0"/>
              <a:t>Multiple Comparisons Based on the </a:t>
            </a:r>
            <a:r>
              <a:rPr lang="en-US" sz="2000" b="1" dirty="0" err="1" smtClean="0"/>
              <a:t>Kruskal</a:t>
            </a:r>
            <a:r>
              <a:rPr lang="en-US" sz="2000" b="1" dirty="0" smtClean="0"/>
              <a:t>--Wallis Test</a:t>
            </a:r>
            <a:endParaRPr lang="en-US" sz="2000" b="1" dirty="0"/>
          </a:p>
        </p:txBody>
      </p:sp>
      <p:sp>
        <p:nvSpPr>
          <p:cNvPr id="5" name="Content Placeholder 4"/>
          <p:cNvSpPr>
            <a:spLocks noGrp="1"/>
          </p:cNvSpPr>
          <p:nvPr>
            <p:ph idx="1"/>
          </p:nvPr>
        </p:nvSpPr>
        <p:spPr>
          <a:xfrm>
            <a:off x="0" y="609600"/>
            <a:ext cx="9144000" cy="6248400"/>
          </a:xfrm>
        </p:spPr>
        <p:txBody>
          <a:bodyPr>
            <a:normAutofit fontScale="85000" lnSpcReduction="20000"/>
          </a:bodyPr>
          <a:lstStyle/>
          <a:p>
            <a:pPr algn="just"/>
            <a:r>
              <a:rPr lang="en-US" dirty="0" smtClean="0"/>
              <a:t>When sample sizes are equal </a:t>
            </a:r>
            <a:r>
              <a:rPr lang="en-US" i="1" dirty="0" smtClean="0"/>
              <a:t>n is </a:t>
            </a:r>
            <a:r>
              <a:rPr lang="en-US" dirty="0" smtClean="0"/>
              <a:t>small, we reject the hypothesis that the </a:t>
            </a:r>
            <a:r>
              <a:rPr lang="en-US" i="1" dirty="0" err="1" smtClean="0"/>
              <a:t>ith</a:t>
            </a:r>
            <a:r>
              <a:rPr lang="en-US" i="1" dirty="0" smtClean="0"/>
              <a:t> and </a:t>
            </a:r>
            <a:r>
              <a:rPr lang="en-US" i="1" dirty="0" err="1" smtClean="0"/>
              <a:t>jth</a:t>
            </a:r>
            <a:r>
              <a:rPr lang="en-US" i="1" dirty="0" smtClean="0"/>
              <a:t> samples, </a:t>
            </a:r>
            <a:r>
              <a:rPr lang="en-US" i="1" dirty="0" err="1" smtClean="0"/>
              <a:t>i</a:t>
            </a:r>
            <a:r>
              <a:rPr lang="en-US" i="1" dirty="0" smtClean="0"/>
              <a:t>&lt;j, are from </a:t>
            </a:r>
            <a:r>
              <a:rPr lang="en-US" dirty="0" smtClean="0"/>
              <a:t>the same distribution if					</a:t>
            </a:r>
            <a:r>
              <a:rPr lang="en-US" dirty="0" smtClean="0">
                <a:solidFill>
                  <a:srgbClr val="00B050"/>
                </a:solidFill>
              </a:rPr>
              <a:t>Table B-5</a:t>
            </a:r>
          </a:p>
          <a:p>
            <a:pPr algn="just"/>
            <a:endParaRPr lang="en-US" dirty="0" smtClean="0"/>
          </a:p>
          <a:p>
            <a:pPr algn="just"/>
            <a:r>
              <a:rPr lang="en-US" dirty="0" smtClean="0"/>
              <a:t>When sample sizes are equal to </a:t>
            </a:r>
            <a:r>
              <a:rPr lang="en-US" i="1" dirty="0" smtClean="0"/>
              <a:t>n and n is large, we introduce Miller’s</a:t>
            </a:r>
            <a:r>
              <a:rPr lang="en-US" dirty="0" smtClean="0"/>
              <a:t>(1966) procedure, that is, to reject the hypothesis that the </a:t>
            </a:r>
            <a:r>
              <a:rPr lang="en-US" i="1" dirty="0" err="1" smtClean="0"/>
              <a:t>ith</a:t>
            </a:r>
            <a:r>
              <a:rPr lang="en-US" i="1" dirty="0" smtClean="0"/>
              <a:t> and </a:t>
            </a:r>
            <a:r>
              <a:rPr lang="en-US" i="1" dirty="0" err="1" smtClean="0"/>
              <a:t>jth</a:t>
            </a:r>
            <a:r>
              <a:rPr lang="en-US" i="1" dirty="0" smtClean="0"/>
              <a:t> </a:t>
            </a:r>
            <a:r>
              <a:rPr lang="en-US" dirty="0" smtClean="0"/>
              <a:t>samples, </a:t>
            </a:r>
            <a:r>
              <a:rPr lang="en-US" i="1" dirty="0" err="1" smtClean="0"/>
              <a:t>i</a:t>
            </a:r>
            <a:r>
              <a:rPr lang="en-US" i="1" dirty="0" smtClean="0"/>
              <a:t>&lt;j, are from the same distribution if </a:t>
            </a:r>
            <a:r>
              <a:rPr lang="en-US" i="1" dirty="0" smtClean="0">
                <a:solidFill>
                  <a:srgbClr val="00B050"/>
                </a:solidFill>
              </a:rPr>
              <a:t>Table B-6</a:t>
            </a:r>
          </a:p>
          <a:p>
            <a:endParaRPr lang="en-US" dirty="0" smtClean="0"/>
          </a:p>
          <a:p>
            <a:pPr algn="just"/>
            <a:r>
              <a:rPr lang="en-US" dirty="0" smtClean="0"/>
              <a:t>For cases of small unequal </a:t>
            </a:r>
            <a:r>
              <a:rPr lang="en-US" i="1" dirty="0" smtClean="0"/>
              <a:t>a conservative </a:t>
            </a:r>
            <a:r>
              <a:rPr lang="en-US" dirty="0" smtClean="0"/>
              <a:t>procedure is to reject the hypothesis that the </a:t>
            </a:r>
            <a:r>
              <a:rPr lang="en-US" i="1" dirty="0" err="1" smtClean="0"/>
              <a:t>ith</a:t>
            </a:r>
            <a:r>
              <a:rPr lang="en-US" i="1" dirty="0" smtClean="0"/>
              <a:t> and </a:t>
            </a:r>
            <a:r>
              <a:rPr lang="en-US" i="1" dirty="0" err="1" smtClean="0"/>
              <a:t>jth</a:t>
            </a:r>
            <a:r>
              <a:rPr lang="en-US" i="1" dirty="0" smtClean="0"/>
              <a:t> samples, </a:t>
            </a:r>
            <a:r>
              <a:rPr lang="en-US" i="1" dirty="0" err="1" smtClean="0"/>
              <a:t>i</a:t>
            </a:r>
            <a:r>
              <a:rPr lang="en-US" i="1" dirty="0" smtClean="0"/>
              <a:t>&lt;</a:t>
            </a:r>
            <a:r>
              <a:rPr lang="en-US" i="1" dirty="0" err="1" smtClean="0"/>
              <a:t>j,</a:t>
            </a:r>
            <a:r>
              <a:rPr lang="en-US" dirty="0" err="1" smtClean="0"/>
              <a:t>are</a:t>
            </a:r>
            <a:r>
              <a:rPr lang="en-US" dirty="0" smtClean="0"/>
              <a:t> from the same distribution if 					</a:t>
            </a:r>
            <a:r>
              <a:rPr lang="en-US" dirty="0" smtClean="0">
                <a:solidFill>
                  <a:srgbClr val="00B050"/>
                </a:solidFill>
              </a:rPr>
              <a:t>Table B-4</a:t>
            </a:r>
          </a:p>
          <a:p>
            <a:pPr>
              <a:buNone/>
            </a:pPr>
            <a:endParaRPr lang="en-US" dirty="0" smtClean="0"/>
          </a:p>
          <a:p>
            <a:pPr algn="just"/>
            <a:r>
              <a:rPr lang="en-US" dirty="0" smtClean="0"/>
              <a:t>When </a:t>
            </a:r>
            <a:r>
              <a:rPr lang="en-US" i="1" dirty="0" smtClean="0"/>
              <a:t>n</a:t>
            </a:r>
            <a:r>
              <a:rPr lang="en-US" i="1" baseline="-25000" dirty="0" smtClean="0"/>
              <a:t>1……………</a:t>
            </a:r>
            <a:r>
              <a:rPr lang="en-US" i="1" dirty="0" smtClean="0"/>
              <a:t> </a:t>
            </a:r>
            <a:r>
              <a:rPr lang="en-US" i="1" dirty="0" err="1" smtClean="0"/>
              <a:t>n</a:t>
            </a:r>
            <a:r>
              <a:rPr lang="en-US" i="1" baseline="-25000" dirty="0" err="1" smtClean="0"/>
              <a:t>K</a:t>
            </a:r>
            <a:r>
              <a:rPr lang="en-US" i="1" dirty="0" smtClean="0"/>
              <a:t> are large, Dunn (1964) to r</a:t>
            </a:r>
            <a:r>
              <a:rPr lang="en-US" dirty="0" smtClean="0"/>
              <a:t>eject the hypothesis that the </a:t>
            </a:r>
            <a:r>
              <a:rPr lang="en-US" i="1" dirty="0" err="1" smtClean="0"/>
              <a:t>ith</a:t>
            </a:r>
            <a:r>
              <a:rPr lang="en-US" i="1" dirty="0" smtClean="0"/>
              <a:t> and </a:t>
            </a:r>
            <a:r>
              <a:rPr lang="en-US" i="1" dirty="0" err="1" smtClean="0"/>
              <a:t>jth</a:t>
            </a:r>
            <a:r>
              <a:rPr lang="en-US" i="1" dirty="0" smtClean="0"/>
              <a:t> samples, </a:t>
            </a:r>
            <a:r>
              <a:rPr lang="en-US" i="1" dirty="0" err="1" smtClean="0"/>
              <a:t>i</a:t>
            </a:r>
            <a:r>
              <a:rPr lang="en-US" i="1" dirty="0" smtClean="0"/>
              <a:t>&lt;j, are from the </a:t>
            </a:r>
            <a:r>
              <a:rPr lang="en-US" dirty="0" smtClean="0"/>
              <a:t>same distribution if </a:t>
            </a:r>
            <a:r>
              <a:rPr lang="en-US" dirty="0" smtClean="0">
                <a:solidFill>
                  <a:srgbClr val="00B050"/>
                </a:solidFill>
              </a:rPr>
              <a:t>Table B-1</a:t>
            </a:r>
          </a:p>
          <a:p>
            <a:pPr>
              <a:buNone/>
            </a:pPr>
            <a:endParaRPr lang="en-US" dirty="0" smtClean="0"/>
          </a:p>
          <a:p>
            <a:pPr>
              <a:buNone/>
            </a:pPr>
            <a:endParaRPr lang="en-US" dirty="0" smtClean="0"/>
          </a:p>
          <a:p>
            <a:endParaRPr lang="en-US" dirty="0"/>
          </a:p>
        </p:txBody>
      </p:sp>
      <p:pic>
        <p:nvPicPr>
          <p:cNvPr id="11267" name="Picture 3"/>
          <p:cNvPicPr>
            <a:picLocks noChangeAspect="1" noChangeArrowheads="1"/>
          </p:cNvPicPr>
          <p:nvPr/>
        </p:nvPicPr>
        <p:blipFill>
          <a:blip r:embed="rId2"/>
          <a:srcRect/>
          <a:stretch>
            <a:fillRect/>
          </a:stretch>
        </p:blipFill>
        <p:spPr bwMode="auto">
          <a:xfrm>
            <a:off x="2590800" y="1524000"/>
            <a:ext cx="2543175" cy="494171"/>
          </a:xfrm>
          <a:prstGeom prst="rect">
            <a:avLst/>
          </a:prstGeom>
          <a:noFill/>
          <a:ln w="9525">
            <a:noFill/>
            <a:miter lim="800000"/>
            <a:headEnd/>
            <a:tailEnd/>
          </a:ln>
          <a:effectLst/>
        </p:spPr>
      </p:pic>
      <p:pic>
        <p:nvPicPr>
          <p:cNvPr id="11268" name="Picture 4"/>
          <p:cNvPicPr>
            <a:picLocks noChangeAspect="1" noChangeArrowheads="1"/>
          </p:cNvPicPr>
          <p:nvPr/>
        </p:nvPicPr>
        <p:blipFill>
          <a:blip r:embed="rId3"/>
          <a:srcRect/>
          <a:stretch>
            <a:fillRect/>
          </a:stretch>
        </p:blipFill>
        <p:spPr bwMode="auto">
          <a:xfrm>
            <a:off x="3581400" y="4724400"/>
            <a:ext cx="3962400" cy="535459"/>
          </a:xfrm>
          <a:prstGeom prst="rect">
            <a:avLst/>
          </a:prstGeom>
          <a:noFill/>
          <a:ln w="9525">
            <a:noFill/>
            <a:miter lim="800000"/>
            <a:headEnd/>
            <a:tailEnd/>
          </a:ln>
          <a:effectLst/>
        </p:spPr>
      </p:pic>
      <p:pic>
        <p:nvPicPr>
          <p:cNvPr id="11269" name="Picture 5"/>
          <p:cNvPicPr>
            <a:picLocks noChangeAspect="1" noChangeArrowheads="1"/>
          </p:cNvPicPr>
          <p:nvPr/>
        </p:nvPicPr>
        <p:blipFill>
          <a:blip r:embed="rId4"/>
          <a:srcRect/>
          <a:stretch>
            <a:fillRect/>
          </a:stretch>
        </p:blipFill>
        <p:spPr bwMode="auto">
          <a:xfrm>
            <a:off x="1981200" y="3048000"/>
            <a:ext cx="4648200" cy="767783"/>
          </a:xfrm>
          <a:prstGeom prst="rect">
            <a:avLst/>
          </a:prstGeom>
          <a:noFill/>
          <a:ln w="9525">
            <a:noFill/>
            <a:miter lim="800000"/>
            <a:headEnd/>
            <a:tailEnd/>
          </a:ln>
          <a:effectLst/>
        </p:spPr>
      </p:pic>
      <p:pic>
        <p:nvPicPr>
          <p:cNvPr id="11270" name="Picture 6"/>
          <p:cNvPicPr>
            <a:picLocks noChangeAspect="1" noChangeArrowheads="1"/>
          </p:cNvPicPr>
          <p:nvPr/>
        </p:nvPicPr>
        <p:blipFill>
          <a:blip r:embed="rId5"/>
          <a:srcRect/>
          <a:stretch>
            <a:fillRect/>
          </a:stretch>
        </p:blipFill>
        <p:spPr bwMode="auto">
          <a:xfrm>
            <a:off x="3962400" y="6224442"/>
            <a:ext cx="5181600" cy="633558"/>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Multiple Comparisons Based on the </a:t>
            </a:r>
            <a:r>
              <a:rPr lang="en-US" b="1" dirty="0" err="1" smtClean="0"/>
              <a:t>Kruskal</a:t>
            </a:r>
            <a:r>
              <a:rPr lang="en-US" b="1" dirty="0" smtClean="0"/>
              <a:t>--Wallis Test</a:t>
            </a:r>
            <a:endParaRPr lang="en-US" dirty="0"/>
          </a:p>
        </p:txBody>
      </p:sp>
      <p:pic>
        <p:nvPicPr>
          <p:cNvPr id="12290" name="Picture 2"/>
          <p:cNvPicPr>
            <a:picLocks noGrp="1" noChangeAspect="1" noChangeArrowheads="1"/>
          </p:cNvPicPr>
          <p:nvPr>
            <p:ph idx="1"/>
          </p:nvPr>
        </p:nvPicPr>
        <p:blipFill>
          <a:blip r:embed="rId2"/>
          <a:srcRect/>
          <a:stretch>
            <a:fillRect/>
          </a:stretch>
        </p:blipFill>
        <p:spPr bwMode="auto">
          <a:xfrm>
            <a:off x="834268" y="2133601"/>
            <a:ext cx="7886199" cy="3809999"/>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a:t>
            </a:r>
            <a:r>
              <a:rPr lang="en-US" b="1" i="1" dirty="0" smtClean="0"/>
              <a:t>K (K&gt;2) SAMPLES: </a:t>
            </a:r>
            <a:r>
              <a:rPr lang="en-US" dirty="0" smtClean="0"/>
              <a:t>Test for Censored Data</a:t>
            </a:r>
            <a:endParaRPr lang="en-US" dirty="0"/>
          </a:p>
        </p:txBody>
      </p:sp>
      <p:sp>
        <p:nvSpPr>
          <p:cNvPr id="3" name="Content Placeholder 2"/>
          <p:cNvSpPr>
            <a:spLocks noGrp="1"/>
          </p:cNvSpPr>
          <p:nvPr>
            <p:ph idx="1"/>
          </p:nvPr>
        </p:nvSpPr>
        <p:spPr>
          <a:xfrm>
            <a:off x="0" y="1600200"/>
            <a:ext cx="8686800" cy="4876800"/>
          </a:xfrm>
        </p:spPr>
        <p:txBody>
          <a:bodyPr>
            <a:normAutofit lnSpcReduction="10000"/>
          </a:bodyPr>
          <a:lstStyle/>
          <a:p>
            <a:pPr algn="just"/>
            <a:r>
              <a:rPr lang="en-US" dirty="0" smtClean="0"/>
              <a:t>Three nonparametric tests were introduced which are based on scores for comparing two samples with censored observations </a:t>
            </a:r>
            <a:r>
              <a:rPr lang="en-US" smtClean="0"/>
              <a:t>i.e. Gehan’s</a:t>
            </a:r>
            <a:r>
              <a:rPr lang="en-US" dirty="0" smtClean="0"/>
              <a:t> generalized </a:t>
            </a:r>
            <a:r>
              <a:rPr lang="en-US" dirty="0" err="1" smtClean="0"/>
              <a:t>Wilcoxon</a:t>
            </a:r>
            <a:r>
              <a:rPr lang="en-US" dirty="0" smtClean="0"/>
              <a:t> test (if Mantel’s procedure is used)</a:t>
            </a:r>
          </a:p>
          <a:p>
            <a:pPr algn="just"/>
            <a:r>
              <a:rPr lang="en-US" dirty="0" err="1" smtClean="0"/>
              <a:t>Peto</a:t>
            </a:r>
            <a:r>
              <a:rPr lang="en-US" dirty="0" smtClean="0"/>
              <a:t> and </a:t>
            </a:r>
            <a:r>
              <a:rPr lang="en-US" dirty="0" err="1" smtClean="0"/>
              <a:t>Peto’s</a:t>
            </a:r>
            <a:r>
              <a:rPr lang="en-US" dirty="0" smtClean="0"/>
              <a:t> generalized </a:t>
            </a:r>
            <a:r>
              <a:rPr lang="en-US" dirty="0" err="1" smtClean="0"/>
              <a:t>Wilcoxon</a:t>
            </a:r>
            <a:r>
              <a:rPr lang="en-US" dirty="0" smtClean="0"/>
              <a:t> test </a:t>
            </a:r>
            <a:r>
              <a:rPr lang="en-US" dirty="0" err="1" smtClean="0"/>
              <a:t>Logrank</a:t>
            </a:r>
            <a:r>
              <a:rPr lang="en-US" dirty="0" smtClean="0"/>
              <a:t> test.</a:t>
            </a:r>
          </a:p>
          <a:p>
            <a:pPr algn="just"/>
            <a:r>
              <a:rPr lang="en-US" dirty="0" smtClean="0"/>
              <a:t>The </a:t>
            </a:r>
            <a:r>
              <a:rPr lang="en-US" i="1" dirty="0" smtClean="0"/>
              <a:t>K-sample test discussed in this section </a:t>
            </a:r>
            <a:r>
              <a:rPr lang="en-US" dirty="0" smtClean="0"/>
              <a:t>can be considered an extension of these tests and the </a:t>
            </a:r>
            <a:r>
              <a:rPr lang="en-US" dirty="0" err="1" smtClean="0"/>
              <a:t>Kruskal</a:t>
            </a:r>
            <a:r>
              <a:rPr lang="en-US" i="1" dirty="0" smtClean="0"/>
              <a:t>—Wallis test.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lstStyle/>
          <a:p>
            <a:r>
              <a:rPr lang="en-US" dirty="0" smtClean="0"/>
              <a:t>Compute s scores for each group</a:t>
            </a:r>
          </a:p>
          <a:p>
            <a:endParaRPr lang="en-US" dirty="0" smtClean="0"/>
          </a:p>
          <a:p>
            <a:endParaRPr lang="en-US" dirty="0" smtClean="0"/>
          </a:p>
          <a:p>
            <a:endParaRPr lang="en-US" dirty="0" smtClean="0"/>
          </a:p>
          <a:p>
            <a:endParaRPr lang="en-US" dirty="0" smtClean="0"/>
          </a:p>
          <a:p>
            <a:r>
              <a:rPr lang="en-US" dirty="0" smtClean="0"/>
              <a:t>Reject </a:t>
            </a:r>
            <a:r>
              <a:rPr lang="en-US" i="1" dirty="0" smtClean="0"/>
              <a:t>H</a:t>
            </a:r>
            <a:r>
              <a:rPr lang="en-US" i="1" baseline="-25000" dirty="0" smtClean="0"/>
              <a:t>0</a:t>
            </a:r>
            <a:r>
              <a:rPr lang="en-US" dirty="0" smtClean="0"/>
              <a:t> if </a:t>
            </a:r>
          </a:p>
          <a:p>
            <a:pPr>
              <a:buNone/>
            </a:pPr>
            <a:endParaRPr lang="en-US" dirty="0" smtClean="0"/>
          </a:p>
          <a:p>
            <a:endParaRPr lang="en-US" dirty="0"/>
          </a:p>
        </p:txBody>
      </p:sp>
      <p:pic>
        <p:nvPicPr>
          <p:cNvPr id="13314" name="Picture 2"/>
          <p:cNvPicPr>
            <a:picLocks noChangeAspect="1" noChangeArrowheads="1"/>
          </p:cNvPicPr>
          <p:nvPr/>
        </p:nvPicPr>
        <p:blipFill>
          <a:blip r:embed="rId2"/>
          <a:srcRect/>
          <a:stretch>
            <a:fillRect/>
          </a:stretch>
        </p:blipFill>
        <p:spPr bwMode="auto">
          <a:xfrm>
            <a:off x="4572000" y="1981200"/>
            <a:ext cx="2971800" cy="2328138"/>
          </a:xfrm>
          <a:prstGeom prst="rect">
            <a:avLst/>
          </a:prstGeom>
          <a:noFill/>
          <a:ln w="9525">
            <a:noFill/>
            <a:miter lim="800000"/>
            <a:headEnd/>
            <a:tailEnd/>
          </a:ln>
          <a:effectLst/>
        </p:spPr>
      </p:pic>
      <p:pic>
        <p:nvPicPr>
          <p:cNvPr id="13315" name="Picture 3"/>
          <p:cNvPicPr>
            <a:picLocks noChangeAspect="1" noChangeArrowheads="1"/>
          </p:cNvPicPr>
          <p:nvPr/>
        </p:nvPicPr>
        <p:blipFill>
          <a:blip r:embed="rId3"/>
          <a:srcRect/>
          <a:stretch>
            <a:fillRect/>
          </a:stretch>
        </p:blipFill>
        <p:spPr bwMode="auto">
          <a:xfrm>
            <a:off x="2438400" y="5029199"/>
            <a:ext cx="2514600" cy="58900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algn="just"/>
            <a:r>
              <a:rPr lang="en-US" dirty="0" smtClean="0"/>
              <a:t>The </a:t>
            </a:r>
            <a:r>
              <a:rPr lang="en-US" dirty="0" err="1" smtClean="0"/>
              <a:t>logrank</a:t>
            </a:r>
            <a:r>
              <a:rPr lang="en-US" dirty="0" smtClean="0"/>
              <a:t> test is more powerful than the </a:t>
            </a:r>
            <a:r>
              <a:rPr lang="en-US" dirty="0" err="1" smtClean="0"/>
              <a:t>Wilcoxen</a:t>
            </a:r>
            <a:r>
              <a:rPr lang="en-US" dirty="0" smtClean="0"/>
              <a:t> tests in detecting departures when the two hazard functions are proportional or </a:t>
            </a:r>
            <a:r>
              <a:rPr lang="en-US" dirty="0" err="1" smtClean="0"/>
              <a:t>or</a:t>
            </a:r>
            <a:r>
              <a:rPr lang="en-US" dirty="0" smtClean="0"/>
              <a:t> when there is random but equal censoring and when there is no censoring.</a:t>
            </a:r>
          </a:p>
          <a:p>
            <a:pPr algn="just"/>
            <a:r>
              <a:rPr lang="en-US" dirty="0" smtClean="0"/>
              <a:t>The Generalized </a:t>
            </a:r>
            <a:r>
              <a:rPr lang="en-US" dirty="0" err="1" smtClean="0"/>
              <a:t>Wilcoxen</a:t>
            </a:r>
            <a:r>
              <a:rPr lang="en-US" dirty="0" smtClean="0"/>
              <a:t> tests appear to be more powerful than the </a:t>
            </a:r>
            <a:r>
              <a:rPr lang="en-US" dirty="0" err="1" smtClean="0"/>
              <a:t>logrank</a:t>
            </a:r>
            <a:r>
              <a:rPr lang="en-US" dirty="0" smtClean="0"/>
              <a:t> test for detecting many other types of differences e.g. when the </a:t>
            </a:r>
            <a:r>
              <a:rPr lang="en-US" dirty="0" err="1" smtClean="0"/>
              <a:t>hazrd</a:t>
            </a:r>
            <a:r>
              <a:rPr lang="en-US" dirty="0" smtClean="0"/>
              <a:t> functions are not parallel and when there is no censoring and the logarithm of the survival times follow the normal distribution with equal </a:t>
            </a:r>
            <a:r>
              <a:rPr lang="en-US" dirty="0" err="1" smtClean="0"/>
              <a:t>varaince</a:t>
            </a:r>
            <a:r>
              <a:rPr lang="en-US" dirty="0" smtClean="0"/>
              <a:t> but possibly different means.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rmAutofit/>
          </a:bodyPr>
          <a:lstStyle/>
          <a:p>
            <a:pPr algn="just"/>
            <a:r>
              <a:rPr lang="en-US" dirty="0" smtClean="0"/>
              <a:t>The generalized </a:t>
            </a:r>
            <a:r>
              <a:rPr lang="en-US" dirty="0" err="1" smtClean="0"/>
              <a:t>Wilcoxen</a:t>
            </a:r>
            <a:r>
              <a:rPr lang="en-US" dirty="0" smtClean="0"/>
              <a:t> </a:t>
            </a:r>
            <a:r>
              <a:rPr lang="en-US" dirty="0" err="1" smtClean="0"/>
              <a:t>tets</a:t>
            </a:r>
            <a:r>
              <a:rPr lang="en-US" dirty="0" smtClean="0"/>
              <a:t> give more weight to early failures than later failures, whereas the </a:t>
            </a:r>
            <a:r>
              <a:rPr lang="en-US" dirty="0" err="1" smtClean="0"/>
              <a:t>logrank</a:t>
            </a:r>
            <a:r>
              <a:rPr lang="en-US" dirty="0" smtClean="0"/>
              <a:t> test gives equal weight to all failures.</a:t>
            </a:r>
          </a:p>
          <a:p>
            <a:pPr algn="just"/>
            <a:r>
              <a:rPr lang="en-US" dirty="0" smtClean="0"/>
              <a:t>Generalized </a:t>
            </a:r>
            <a:r>
              <a:rPr lang="en-US" dirty="0" err="1" smtClean="0"/>
              <a:t>Wilcoxen</a:t>
            </a:r>
            <a:r>
              <a:rPr lang="en-US" dirty="0" smtClean="0"/>
              <a:t> tests are more likely to detect early differences in the two survival distributions, whereas the </a:t>
            </a:r>
            <a:r>
              <a:rPr lang="en-US" dirty="0" err="1" smtClean="0"/>
              <a:t>logrank</a:t>
            </a:r>
            <a:r>
              <a:rPr lang="en-US" dirty="0" smtClean="0"/>
              <a:t> test is more sensitive to differences in the right tails.</a:t>
            </a:r>
          </a:p>
          <a:p>
            <a:pPr algn="just"/>
            <a:r>
              <a:rPr lang="en-US" dirty="0" err="1" smtClean="0"/>
              <a:t>Gehan’s</a:t>
            </a:r>
            <a:r>
              <a:rPr lang="en-US" dirty="0" smtClean="0"/>
              <a:t> test  use is </a:t>
            </a:r>
            <a:r>
              <a:rPr lang="en-US" dirty="0" err="1" smtClean="0"/>
              <a:t>criticed</a:t>
            </a:r>
            <a:r>
              <a:rPr lang="en-US" dirty="0" smtClean="0"/>
              <a:t> when censoring rates are high.</a:t>
            </a:r>
          </a:p>
          <a:p>
            <a:pPr algn="just"/>
            <a:r>
              <a:rPr lang="en-US" dirty="0" smtClean="0"/>
              <a:t>If heavy censoring exists, the test statistic is dominated by a small number of early failures and has a very low power.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82000" cy="5943600"/>
          </a:xfrm>
        </p:spPr>
        <p:txBody>
          <a:bodyPr>
            <a:noAutofit/>
          </a:bodyPr>
          <a:lstStyle/>
          <a:p>
            <a:pPr algn="just"/>
            <a:r>
              <a:rPr lang="en-US" sz="4000" dirty="0" smtClean="0"/>
              <a:t>There are situations when neither </a:t>
            </a:r>
            <a:r>
              <a:rPr lang="en-US" sz="4000" dirty="0" err="1" smtClean="0"/>
              <a:t>logrank</a:t>
            </a:r>
            <a:r>
              <a:rPr lang="en-US" sz="4000" dirty="0" smtClean="0"/>
              <a:t> </a:t>
            </a:r>
            <a:r>
              <a:rPr lang="en-US" sz="4000" dirty="0" err="1" smtClean="0"/>
              <a:t>mor</a:t>
            </a:r>
            <a:r>
              <a:rPr lang="en-US" sz="4000" dirty="0" smtClean="0"/>
              <a:t> </a:t>
            </a:r>
            <a:r>
              <a:rPr lang="en-US" sz="4000" dirty="0" err="1" smtClean="0"/>
              <a:t>wilcoxen</a:t>
            </a:r>
            <a:r>
              <a:rPr lang="en-US" sz="4000" dirty="0" smtClean="0"/>
              <a:t> test is very effective.</a:t>
            </a:r>
          </a:p>
          <a:p>
            <a:pPr algn="just"/>
            <a:r>
              <a:rPr lang="en-US" sz="4000" dirty="0" smtClean="0"/>
              <a:t>When two distribution differ but their </a:t>
            </a:r>
            <a:r>
              <a:rPr lang="en-US" sz="4000" dirty="0" err="1" smtClean="0"/>
              <a:t>hazrd</a:t>
            </a:r>
            <a:r>
              <a:rPr lang="en-US" sz="4000" dirty="0" smtClean="0"/>
              <a:t> function or survivorship function cross, neither </a:t>
            </a:r>
            <a:r>
              <a:rPr lang="en-US" sz="4000" dirty="0" err="1" smtClean="0"/>
              <a:t>wilcoxen</a:t>
            </a:r>
            <a:r>
              <a:rPr lang="en-US" sz="4000" dirty="0" smtClean="0"/>
              <a:t> nor </a:t>
            </a:r>
            <a:r>
              <a:rPr lang="en-US" sz="4000" dirty="0" err="1" smtClean="0"/>
              <a:t>logrank</a:t>
            </a:r>
            <a:r>
              <a:rPr lang="en-US" sz="4000" dirty="0" smtClean="0"/>
              <a:t> test is very powerful.</a:t>
            </a:r>
          </a:p>
          <a:p>
            <a:pPr algn="just"/>
            <a:r>
              <a:rPr lang="en-US" sz="4000" dirty="0" smtClean="0"/>
              <a:t>Other tests are </a:t>
            </a:r>
            <a:r>
              <a:rPr lang="en-US" sz="4000" dirty="0" err="1" smtClean="0"/>
              <a:t>Tarone</a:t>
            </a:r>
            <a:r>
              <a:rPr lang="en-US" sz="4000" dirty="0" smtClean="0"/>
              <a:t> and Ware, Fleming and Harrington.</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MANTEL--HAENSZEL TEST</a:t>
            </a:r>
            <a:endParaRPr lang="en-US" dirty="0"/>
          </a:p>
        </p:txBody>
      </p:sp>
      <p:sp>
        <p:nvSpPr>
          <p:cNvPr id="3" name="Content Placeholder 2"/>
          <p:cNvSpPr>
            <a:spLocks noGrp="1"/>
          </p:cNvSpPr>
          <p:nvPr>
            <p:ph idx="1"/>
          </p:nvPr>
        </p:nvSpPr>
        <p:spPr/>
        <p:txBody>
          <a:bodyPr>
            <a:normAutofit/>
          </a:bodyPr>
          <a:lstStyle/>
          <a:p>
            <a:pPr algn="just"/>
            <a:r>
              <a:rPr lang="en-US" dirty="0" smtClean="0"/>
              <a:t>The Mantel</a:t>
            </a:r>
            <a:r>
              <a:rPr lang="en-US" i="1" dirty="0" smtClean="0"/>
              <a:t>—</a:t>
            </a:r>
            <a:r>
              <a:rPr lang="en-US" i="1" dirty="0" err="1" smtClean="0"/>
              <a:t>Haenszel</a:t>
            </a:r>
            <a:r>
              <a:rPr lang="en-US" i="1" dirty="0" smtClean="0"/>
              <a:t> (1959) test is particularly useful in comparing survival </a:t>
            </a:r>
            <a:r>
              <a:rPr lang="en-US" dirty="0" smtClean="0"/>
              <a:t>experience between two groups when adjustments for other prognostic factors are needed.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MANTEL--HAENSZEL TEST</a:t>
            </a:r>
            <a:endParaRPr lang="en-US" dirty="0"/>
          </a:p>
        </p:txBody>
      </p:sp>
      <p:sp>
        <p:nvSpPr>
          <p:cNvPr id="3" name="Content Placeholder 2"/>
          <p:cNvSpPr>
            <a:spLocks noGrp="1"/>
          </p:cNvSpPr>
          <p:nvPr>
            <p:ph idx="1"/>
          </p:nvPr>
        </p:nvSpPr>
        <p:spPr/>
        <p:txBody>
          <a:bodyPr/>
          <a:lstStyle/>
          <a:p>
            <a:r>
              <a:rPr lang="en-US" i="1" dirty="0" smtClean="0"/>
              <a:t>s = number of strata</a:t>
            </a:r>
          </a:p>
          <a:p>
            <a:r>
              <a:rPr lang="en-US" i="1" dirty="0" smtClean="0"/>
              <a:t> </a:t>
            </a:r>
            <a:r>
              <a:rPr lang="en-US" i="1" dirty="0" err="1" smtClean="0"/>
              <a:t>n</a:t>
            </a:r>
            <a:r>
              <a:rPr lang="en-US" i="1" baseline="-25000" dirty="0" err="1" smtClean="0"/>
              <a:t>ji</a:t>
            </a:r>
            <a:r>
              <a:rPr lang="en-US" i="1" baseline="-25000" dirty="0" smtClean="0"/>
              <a:t> </a:t>
            </a:r>
            <a:r>
              <a:rPr lang="en-US" i="1" dirty="0" smtClean="0"/>
              <a:t>=number of individuals in group j, where j=1, 2, and stratum </a:t>
            </a:r>
            <a:r>
              <a:rPr lang="en-US" i="1" dirty="0" err="1" smtClean="0"/>
              <a:t>i</a:t>
            </a:r>
            <a:r>
              <a:rPr lang="en-US" i="1" dirty="0" smtClean="0"/>
              <a:t>, </a:t>
            </a:r>
            <a:r>
              <a:rPr lang="en-US" i="1" dirty="0" err="1" smtClean="0"/>
              <a:t>i</a:t>
            </a:r>
            <a:r>
              <a:rPr lang="en-US" i="1" dirty="0" smtClean="0"/>
              <a:t>=1, . . . , s</a:t>
            </a:r>
          </a:p>
          <a:p>
            <a:r>
              <a:rPr lang="en-US" i="1" dirty="0" smtClean="0"/>
              <a:t> </a:t>
            </a:r>
            <a:r>
              <a:rPr lang="en-US" i="1" dirty="0" err="1" smtClean="0"/>
              <a:t>d</a:t>
            </a:r>
            <a:r>
              <a:rPr lang="en-US" i="1" baseline="-25000" dirty="0" err="1" smtClean="0"/>
              <a:t>ji</a:t>
            </a:r>
            <a:r>
              <a:rPr lang="en-US" i="1" dirty="0" smtClean="0"/>
              <a:t>= be the number of deaths (or failures) </a:t>
            </a:r>
            <a:r>
              <a:rPr lang="en-US" dirty="0" smtClean="0"/>
              <a:t>in group </a:t>
            </a:r>
            <a:r>
              <a:rPr lang="en-US" i="1" dirty="0" smtClean="0"/>
              <a:t>j and stratum </a:t>
            </a:r>
            <a:r>
              <a:rPr lang="en-US" i="1" dirty="0" err="1" smtClean="0"/>
              <a:t>i</a:t>
            </a:r>
            <a:r>
              <a:rPr lang="en-US" i="1" dirty="0" smtClean="0"/>
              <a:t>.</a:t>
            </a:r>
            <a:endParaRPr lang="en-US" dirty="0" smtClean="0"/>
          </a:p>
          <a:p>
            <a:endParaRPr lang="en-US" dirty="0"/>
          </a:p>
        </p:txBody>
      </p:sp>
      <p:pic>
        <p:nvPicPr>
          <p:cNvPr id="4" name="Picture 2"/>
          <p:cNvPicPr>
            <a:picLocks noChangeAspect="1" noChangeArrowheads="1"/>
          </p:cNvPicPr>
          <p:nvPr/>
        </p:nvPicPr>
        <p:blipFill>
          <a:blip r:embed="rId2"/>
          <a:srcRect/>
          <a:stretch>
            <a:fillRect/>
          </a:stretch>
        </p:blipFill>
        <p:spPr bwMode="auto">
          <a:xfrm>
            <a:off x="1524000" y="4259631"/>
            <a:ext cx="6324600" cy="2598369"/>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609600" y="0"/>
            <a:ext cx="6629400" cy="252422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1066799" y="2667000"/>
            <a:ext cx="5872769" cy="13716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3124200" y="4572000"/>
            <a:ext cx="3429000" cy="197874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5.7</a:t>
            </a:r>
            <a:endParaRPr lang="en-US" dirty="0"/>
          </a:p>
        </p:txBody>
      </p:sp>
      <p:sp>
        <p:nvSpPr>
          <p:cNvPr id="3" name="Content Placeholder 2"/>
          <p:cNvSpPr>
            <a:spLocks noGrp="1"/>
          </p:cNvSpPr>
          <p:nvPr>
            <p:ph idx="1"/>
          </p:nvPr>
        </p:nvSpPr>
        <p:spPr>
          <a:xfrm>
            <a:off x="457200" y="1600200"/>
            <a:ext cx="8534400" cy="4648200"/>
          </a:xfrm>
        </p:spPr>
        <p:txBody>
          <a:bodyPr>
            <a:normAutofit fontScale="92500" lnSpcReduction="10000"/>
          </a:bodyPr>
          <a:lstStyle/>
          <a:p>
            <a:pPr algn="just">
              <a:buNone/>
            </a:pPr>
            <a:r>
              <a:rPr lang="en-US" dirty="0" smtClean="0"/>
              <a:t>	Five hundred and ninety-five persons participate in a case control study of the association of cholesterol and coronary heart disease(CHD). Among them, 300 persons are known to have CHD and 295 are free of CHD. To find out if elevated cholesterol is significantly associated with CHD, the investigator decides to control the effects of smoking. The study subjects are then divided into two strata: smokers and nonsmokers. The following tables give the data for smokers: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883</Words>
  <Application>Microsoft Office PowerPoint</Application>
  <PresentationFormat>On-screen Show (4:3)</PresentationFormat>
  <Paragraphs>80</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Comments on Tests</vt:lpstr>
      <vt:lpstr>PowerPoint Presentation</vt:lpstr>
      <vt:lpstr>PowerPoint Presentation</vt:lpstr>
      <vt:lpstr>PowerPoint Presentation</vt:lpstr>
      <vt:lpstr>PowerPoint Presentation</vt:lpstr>
      <vt:lpstr>MANTEL--HAENSZEL TEST</vt:lpstr>
      <vt:lpstr>MANTEL--HAENSZEL TEST</vt:lpstr>
      <vt:lpstr>PowerPoint Presentation</vt:lpstr>
      <vt:lpstr>Example 5.7</vt:lpstr>
      <vt:lpstr>PowerPoint Presentation</vt:lpstr>
      <vt:lpstr>Example 5.8</vt:lpstr>
      <vt:lpstr>Table 5.7</vt:lpstr>
      <vt:lpstr>PowerPoint Presentation</vt:lpstr>
      <vt:lpstr>Conclusion</vt:lpstr>
      <vt:lpstr>COMPARISON OF K (K&gt;2) SAMPLES</vt:lpstr>
      <vt:lpstr>Kruskal-Wallis Test H test </vt:lpstr>
      <vt:lpstr>Conclusion</vt:lpstr>
      <vt:lpstr>Example 5.9</vt:lpstr>
      <vt:lpstr>Computations</vt:lpstr>
      <vt:lpstr>Interpolation </vt:lpstr>
      <vt:lpstr>Multiple Comparisons Based on the Kruskal--Wallis Test</vt:lpstr>
      <vt:lpstr>Multiple Comparisons Based on the Kruskal--Wallis Test</vt:lpstr>
      <vt:lpstr>COMPARISON OF K (K&gt;2) SAMPLES: Test for Censored Data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Dr Asifa</cp:lastModifiedBy>
  <cp:revision>81</cp:revision>
  <dcterms:created xsi:type="dcterms:W3CDTF">2015-05-08T14:41:08Z</dcterms:created>
  <dcterms:modified xsi:type="dcterms:W3CDTF">2020-06-04T06:02:02Z</dcterms:modified>
</cp:coreProperties>
</file>