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BB795-4F34-499B-B7A6-33BD3E51CF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7FA38F-4DD9-4866-967A-8985765FB1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12B19F-5669-43F2-B57C-3F0FD8285605}"/>
              </a:ext>
            </a:extLst>
          </p:cNvPr>
          <p:cNvSpPr>
            <a:spLocks noGrp="1"/>
          </p:cNvSpPr>
          <p:nvPr>
            <p:ph type="dt" sz="half" idx="10"/>
          </p:nvPr>
        </p:nvSpPr>
        <p:spPr/>
        <p:txBody>
          <a:bodyPr/>
          <a:lstStyle/>
          <a:p>
            <a:fld id="{BA35B268-4F33-4845-929E-80E0883D4C02}" type="datetimeFigureOut">
              <a:rPr lang="en-US" smtClean="0"/>
              <a:t>9/13/2020</a:t>
            </a:fld>
            <a:endParaRPr lang="en-US"/>
          </a:p>
        </p:txBody>
      </p:sp>
      <p:sp>
        <p:nvSpPr>
          <p:cNvPr id="5" name="Footer Placeholder 4">
            <a:extLst>
              <a:ext uri="{FF2B5EF4-FFF2-40B4-BE49-F238E27FC236}">
                <a16:creationId xmlns:a16="http://schemas.microsoft.com/office/drawing/2014/main" id="{881F61BB-7916-4F2E-8D11-B4BD45E712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BC8402-EA85-4790-B883-8FA689C08EBA}"/>
              </a:ext>
            </a:extLst>
          </p:cNvPr>
          <p:cNvSpPr>
            <a:spLocks noGrp="1"/>
          </p:cNvSpPr>
          <p:nvPr>
            <p:ph type="sldNum" sz="quarter" idx="12"/>
          </p:nvPr>
        </p:nvSpPr>
        <p:spPr/>
        <p:txBody>
          <a:bodyPr/>
          <a:lstStyle/>
          <a:p>
            <a:fld id="{A099A28A-7C26-4004-8B86-D47B4E5E6A1E}" type="slidenum">
              <a:rPr lang="en-US" smtClean="0"/>
              <a:t>‹#›</a:t>
            </a:fld>
            <a:endParaRPr lang="en-US"/>
          </a:p>
        </p:txBody>
      </p:sp>
    </p:spTree>
    <p:extLst>
      <p:ext uri="{BB962C8B-B14F-4D97-AF65-F5344CB8AC3E}">
        <p14:creationId xmlns:p14="http://schemas.microsoft.com/office/powerpoint/2010/main" val="3199062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1E7D2-8583-4571-90ED-0053D31799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456E74-15F6-4708-98AC-F4F2FC7E48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893A8C-7F4E-4749-93BA-6AAFA88F494A}"/>
              </a:ext>
            </a:extLst>
          </p:cNvPr>
          <p:cNvSpPr>
            <a:spLocks noGrp="1"/>
          </p:cNvSpPr>
          <p:nvPr>
            <p:ph type="dt" sz="half" idx="10"/>
          </p:nvPr>
        </p:nvSpPr>
        <p:spPr/>
        <p:txBody>
          <a:bodyPr/>
          <a:lstStyle/>
          <a:p>
            <a:fld id="{BA35B268-4F33-4845-929E-80E0883D4C02}" type="datetimeFigureOut">
              <a:rPr lang="en-US" smtClean="0"/>
              <a:t>9/13/2020</a:t>
            </a:fld>
            <a:endParaRPr lang="en-US"/>
          </a:p>
        </p:txBody>
      </p:sp>
      <p:sp>
        <p:nvSpPr>
          <p:cNvPr id="5" name="Footer Placeholder 4">
            <a:extLst>
              <a:ext uri="{FF2B5EF4-FFF2-40B4-BE49-F238E27FC236}">
                <a16:creationId xmlns:a16="http://schemas.microsoft.com/office/drawing/2014/main" id="{0874662C-3F4F-4892-87DB-F0E7EF7A10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1A78C1-6A41-4DA2-8AE4-0975C6098C1F}"/>
              </a:ext>
            </a:extLst>
          </p:cNvPr>
          <p:cNvSpPr>
            <a:spLocks noGrp="1"/>
          </p:cNvSpPr>
          <p:nvPr>
            <p:ph type="sldNum" sz="quarter" idx="12"/>
          </p:nvPr>
        </p:nvSpPr>
        <p:spPr/>
        <p:txBody>
          <a:bodyPr/>
          <a:lstStyle/>
          <a:p>
            <a:fld id="{A099A28A-7C26-4004-8B86-D47B4E5E6A1E}" type="slidenum">
              <a:rPr lang="en-US" smtClean="0"/>
              <a:t>‹#›</a:t>
            </a:fld>
            <a:endParaRPr lang="en-US"/>
          </a:p>
        </p:txBody>
      </p:sp>
    </p:spTree>
    <p:extLst>
      <p:ext uri="{BB962C8B-B14F-4D97-AF65-F5344CB8AC3E}">
        <p14:creationId xmlns:p14="http://schemas.microsoft.com/office/powerpoint/2010/main" val="3632740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E980F5-90A5-4AE8-BA2F-4860F715BE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C3B45D-80B9-4613-9350-4DC53BDD93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DB727E-78CD-4263-AA6A-67F915765BC6}"/>
              </a:ext>
            </a:extLst>
          </p:cNvPr>
          <p:cNvSpPr>
            <a:spLocks noGrp="1"/>
          </p:cNvSpPr>
          <p:nvPr>
            <p:ph type="dt" sz="half" idx="10"/>
          </p:nvPr>
        </p:nvSpPr>
        <p:spPr/>
        <p:txBody>
          <a:bodyPr/>
          <a:lstStyle/>
          <a:p>
            <a:fld id="{BA35B268-4F33-4845-929E-80E0883D4C02}" type="datetimeFigureOut">
              <a:rPr lang="en-US" smtClean="0"/>
              <a:t>9/13/2020</a:t>
            </a:fld>
            <a:endParaRPr lang="en-US"/>
          </a:p>
        </p:txBody>
      </p:sp>
      <p:sp>
        <p:nvSpPr>
          <p:cNvPr id="5" name="Footer Placeholder 4">
            <a:extLst>
              <a:ext uri="{FF2B5EF4-FFF2-40B4-BE49-F238E27FC236}">
                <a16:creationId xmlns:a16="http://schemas.microsoft.com/office/drawing/2014/main" id="{562E8288-7EB3-4662-BA0C-075316DFDA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5E0852-E572-493B-AA57-80488A6C1C4F}"/>
              </a:ext>
            </a:extLst>
          </p:cNvPr>
          <p:cNvSpPr>
            <a:spLocks noGrp="1"/>
          </p:cNvSpPr>
          <p:nvPr>
            <p:ph type="sldNum" sz="quarter" idx="12"/>
          </p:nvPr>
        </p:nvSpPr>
        <p:spPr/>
        <p:txBody>
          <a:bodyPr/>
          <a:lstStyle/>
          <a:p>
            <a:fld id="{A099A28A-7C26-4004-8B86-D47B4E5E6A1E}" type="slidenum">
              <a:rPr lang="en-US" smtClean="0"/>
              <a:t>‹#›</a:t>
            </a:fld>
            <a:endParaRPr lang="en-US"/>
          </a:p>
        </p:txBody>
      </p:sp>
    </p:spTree>
    <p:extLst>
      <p:ext uri="{BB962C8B-B14F-4D97-AF65-F5344CB8AC3E}">
        <p14:creationId xmlns:p14="http://schemas.microsoft.com/office/powerpoint/2010/main" val="2761982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20DD4-0F7D-44F5-A0BE-CA06D579F3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077124-0056-4D01-BB27-C4BB3CB799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5FFB7A-4A40-4236-B961-2D8DBB668110}"/>
              </a:ext>
            </a:extLst>
          </p:cNvPr>
          <p:cNvSpPr>
            <a:spLocks noGrp="1"/>
          </p:cNvSpPr>
          <p:nvPr>
            <p:ph type="dt" sz="half" idx="10"/>
          </p:nvPr>
        </p:nvSpPr>
        <p:spPr/>
        <p:txBody>
          <a:bodyPr/>
          <a:lstStyle/>
          <a:p>
            <a:fld id="{BA35B268-4F33-4845-929E-80E0883D4C02}" type="datetimeFigureOut">
              <a:rPr lang="en-US" smtClean="0"/>
              <a:t>9/13/2020</a:t>
            </a:fld>
            <a:endParaRPr lang="en-US"/>
          </a:p>
        </p:txBody>
      </p:sp>
      <p:sp>
        <p:nvSpPr>
          <p:cNvPr id="5" name="Footer Placeholder 4">
            <a:extLst>
              <a:ext uri="{FF2B5EF4-FFF2-40B4-BE49-F238E27FC236}">
                <a16:creationId xmlns:a16="http://schemas.microsoft.com/office/drawing/2014/main" id="{7A96ED95-B751-44EB-8827-EA4C68EE53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183C1F-A019-4771-8F8B-85C8E9987969}"/>
              </a:ext>
            </a:extLst>
          </p:cNvPr>
          <p:cNvSpPr>
            <a:spLocks noGrp="1"/>
          </p:cNvSpPr>
          <p:nvPr>
            <p:ph type="sldNum" sz="quarter" idx="12"/>
          </p:nvPr>
        </p:nvSpPr>
        <p:spPr/>
        <p:txBody>
          <a:bodyPr/>
          <a:lstStyle/>
          <a:p>
            <a:fld id="{A099A28A-7C26-4004-8B86-D47B4E5E6A1E}" type="slidenum">
              <a:rPr lang="en-US" smtClean="0"/>
              <a:t>‹#›</a:t>
            </a:fld>
            <a:endParaRPr lang="en-US"/>
          </a:p>
        </p:txBody>
      </p:sp>
    </p:spTree>
    <p:extLst>
      <p:ext uri="{BB962C8B-B14F-4D97-AF65-F5344CB8AC3E}">
        <p14:creationId xmlns:p14="http://schemas.microsoft.com/office/powerpoint/2010/main" val="1491663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93292-4C99-42FF-9E73-EF7C042308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DC3B55-B8C5-428B-AB6B-F278C4F73D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9318FC-8A76-428B-8980-A7831762B0AF}"/>
              </a:ext>
            </a:extLst>
          </p:cNvPr>
          <p:cNvSpPr>
            <a:spLocks noGrp="1"/>
          </p:cNvSpPr>
          <p:nvPr>
            <p:ph type="dt" sz="half" idx="10"/>
          </p:nvPr>
        </p:nvSpPr>
        <p:spPr/>
        <p:txBody>
          <a:bodyPr/>
          <a:lstStyle/>
          <a:p>
            <a:fld id="{BA35B268-4F33-4845-929E-80E0883D4C02}" type="datetimeFigureOut">
              <a:rPr lang="en-US" smtClean="0"/>
              <a:t>9/13/2020</a:t>
            </a:fld>
            <a:endParaRPr lang="en-US"/>
          </a:p>
        </p:txBody>
      </p:sp>
      <p:sp>
        <p:nvSpPr>
          <p:cNvPr id="5" name="Footer Placeholder 4">
            <a:extLst>
              <a:ext uri="{FF2B5EF4-FFF2-40B4-BE49-F238E27FC236}">
                <a16:creationId xmlns:a16="http://schemas.microsoft.com/office/drawing/2014/main" id="{86C44ABF-5177-48F8-853C-ABB995007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ACA7ED-859F-4548-B7C6-A3419BC36049}"/>
              </a:ext>
            </a:extLst>
          </p:cNvPr>
          <p:cNvSpPr>
            <a:spLocks noGrp="1"/>
          </p:cNvSpPr>
          <p:nvPr>
            <p:ph type="sldNum" sz="quarter" idx="12"/>
          </p:nvPr>
        </p:nvSpPr>
        <p:spPr/>
        <p:txBody>
          <a:bodyPr/>
          <a:lstStyle/>
          <a:p>
            <a:fld id="{A099A28A-7C26-4004-8B86-D47B4E5E6A1E}" type="slidenum">
              <a:rPr lang="en-US" smtClean="0"/>
              <a:t>‹#›</a:t>
            </a:fld>
            <a:endParaRPr lang="en-US"/>
          </a:p>
        </p:txBody>
      </p:sp>
    </p:spTree>
    <p:extLst>
      <p:ext uri="{BB962C8B-B14F-4D97-AF65-F5344CB8AC3E}">
        <p14:creationId xmlns:p14="http://schemas.microsoft.com/office/powerpoint/2010/main" val="1548121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F8E20-460E-42D1-8087-EC64BD78BC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ED1DCF-5250-44BF-82D2-55B994A721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D1779E-4F67-4781-B331-600079F578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1D14CB-5C42-43D2-A707-F31DA2138EF0}"/>
              </a:ext>
            </a:extLst>
          </p:cNvPr>
          <p:cNvSpPr>
            <a:spLocks noGrp="1"/>
          </p:cNvSpPr>
          <p:nvPr>
            <p:ph type="dt" sz="half" idx="10"/>
          </p:nvPr>
        </p:nvSpPr>
        <p:spPr/>
        <p:txBody>
          <a:bodyPr/>
          <a:lstStyle/>
          <a:p>
            <a:fld id="{BA35B268-4F33-4845-929E-80E0883D4C02}" type="datetimeFigureOut">
              <a:rPr lang="en-US" smtClean="0"/>
              <a:t>9/13/2020</a:t>
            </a:fld>
            <a:endParaRPr lang="en-US"/>
          </a:p>
        </p:txBody>
      </p:sp>
      <p:sp>
        <p:nvSpPr>
          <p:cNvPr id="6" name="Footer Placeholder 5">
            <a:extLst>
              <a:ext uri="{FF2B5EF4-FFF2-40B4-BE49-F238E27FC236}">
                <a16:creationId xmlns:a16="http://schemas.microsoft.com/office/drawing/2014/main" id="{2E0DEF50-EA45-469C-BF12-13BD38F739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F69307-80FD-43BC-8A54-67EEFC297B54}"/>
              </a:ext>
            </a:extLst>
          </p:cNvPr>
          <p:cNvSpPr>
            <a:spLocks noGrp="1"/>
          </p:cNvSpPr>
          <p:nvPr>
            <p:ph type="sldNum" sz="quarter" idx="12"/>
          </p:nvPr>
        </p:nvSpPr>
        <p:spPr/>
        <p:txBody>
          <a:bodyPr/>
          <a:lstStyle/>
          <a:p>
            <a:fld id="{A099A28A-7C26-4004-8B86-D47B4E5E6A1E}" type="slidenum">
              <a:rPr lang="en-US" smtClean="0"/>
              <a:t>‹#›</a:t>
            </a:fld>
            <a:endParaRPr lang="en-US"/>
          </a:p>
        </p:txBody>
      </p:sp>
    </p:spTree>
    <p:extLst>
      <p:ext uri="{BB962C8B-B14F-4D97-AF65-F5344CB8AC3E}">
        <p14:creationId xmlns:p14="http://schemas.microsoft.com/office/powerpoint/2010/main" val="3078580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99460-72C9-4D42-8A43-4D842AAC77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6987D5-9159-4DF3-89B3-3FF4D5E7B7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E5C502-49AB-452B-9454-C0329CDF32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6690CB-90E9-4FF5-AE5A-CAEA875972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0F0241-2A09-4193-BA5F-2E849581FF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165619-0B8A-49F7-97D9-2EDAA0A3D5F2}"/>
              </a:ext>
            </a:extLst>
          </p:cNvPr>
          <p:cNvSpPr>
            <a:spLocks noGrp="1"/>
          </p:cNvSpPr>
          <p:nvPr>
            <p:ph type="dt" sz="half" idx="10"/>
          </p:nvPr>
        </p:nvSpPr>
        <p:spPr/>
        <p:txBody>
          <a:bodyPr/>
          <a:lstStyle/>
          <a:p>
            <a:fld id="{BA35B268-4F33-4845-929E-80E0883D4C02}" type="datetimeFigureOut">
              <a:rPr lang="en-US" smtClean="0"/>
              <a:t>9/13/2020</a:t>
            </a:fld>
            <a:endParaRPr lang="en-US"/>
          </a:p>
        </p:txBody>
      </p:sp>
      <p:sp>
        <p:nvSpPr>
          <p:cNvPr id="8" name="Footer Placeholder 7">
            <a:extLst>
              <a:ext uri="{FF2B5EF4-FFF2-40B4-BE49-F238E27FC236}">
                <a16:creationId xmlns:a16="http://schemas.microsoft.com/office/drawing/2014/main" id="{63575F8B-7951-41CB-9080-3EF591EA60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333398-4935-4D06-9D6F-CB6C645CBE02}"/>
              </a:ext>
            </a:extLst>
          </p:cNvPr>
          <p:cNvSpPr>
            <a:spLocks noGrp="1"/>
          </p:cNvSpPr>
          <p:nvPr>
            <p:ph type="sldNum" sz="quarter" idx="12"/>
          </p:nvPr>
        </p:nvSpPr>
        <p:spPr/>
        <p:txBody>
          <a:bodyPr/>
          <a:lstStyle/>
          <a:p>
            <a:fld id="{A099A28A-7C26-4004-8B86-D47B4E5E6A1E}" type="slidenum">
              <a:rPr lang="en-US" smtClean="0"/>
              <a:t>‹#›</a:t>
            </a:fld>
            <a:endParaRPr lang="en-US"/>
          </a:p>
        </p:txBody>
      </p:sp>
    </p:spTree>
    <p:extLst>
      <p:ext uri="{BB962C8B-B14F-4D97-AF65-F5344CB8AC3E}">
        <p14:creationId xmlns:p14="http://schemas.microsoft.com/office/powerpoint/2010/main" val="3167052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516DE-9E90-4082-88AA-CBB85A8866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0E056F-EE1F-405C-A6A6-7E7CE294AAFA}"/>
              </a:ext>
            </a:extLst>
          </p:cNvPr>
          <p:cNvSpPr>
            <a:spLocks noGrp="1"/>
          </p:cNvSpPr>
          <p:nvPr>
            <p:ph type="dt" sz="half" idx="10"/>
          </p:nvPr>
        </p:nvSpPr>
        <p:spPr/>
        <p:txBody>
          <a:bodyPr/>
          <a:lstStyle/>
          <a:p>
            <a:fld id="{BA35B268-4F33-4845-929E-80E0883D4C02}" type="datetimeFigureOut">
              <a:rPr lang="en-US" smtClean="0"/>
              <a:t>9/13/2020</a:t>
            </a:fld>
            <a:endParaRPr lang="en-US"/>
          </a:p>
        </p:txBody>
      </p:sp>
      <p:sp>
        <p:nvSpPr>
          <p:cNvPr id="4" name="Footer Placeholder 3">
            <a:extLst>
              <a:ext uri="{FF2B5EF4-FFF2-40B4-BE49-F238E27FC236}">
                <a16:creationId xmlns:a16="http://schemas.microsoft.com/office/drawing/2014/main" id="{7F6354A2-040F-48CD-8E74-E1EA55FFE3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8016CA-B344-4286-8D32-A6B46EFA39F2}"/>
              </a:ext>
            </a:extLst>
          </p:cNvPr>
          <p:cNvSpPr>
            <a:spLocks noGrp="1"/>
          </p:cNvSpPr>
          <p:nvPr>
            <p:ph type="sldNum" sz="quarter" idx="12"/>
          </p:nvPr>
        </p:nvSpPr>
        <p:spPr/>
        <p:txBody>
          <a:bodyPr/>
          <a:lstStyle/>
          <a:p>
            <a:fld id="{A099A28A-7C26-4004-8B86-D47B4E5E6A1E}" type="slidenum">
              <a:rPr lang="en-US" smtClean="0"/>
              <a:t>‹#›</a:t>
            </a:fld>
            <a:endParaRPr lang="en-US"/>
          </a:p>
        </p:txBody>
      </p:sp>
    </p:spTree>
    <p:extLst>
      <p:ext uri="{BB962C8B-B14F-4D97-AF65-F5344CB8AC3E}">
        <p14:creationId xmlns:p14="http://schemas.microsoft.com/office/powerpoint/2010/main" val="1517111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96E031-50C6-4897-B493-B0B99C637442}"/>
              </a:ext>
            </a:extLst>
          </p:cNvPr>
          <p:cNvSpPr>
            <a:spLocks noGrp="1"/>
          </p:cNvSpPr>
          <p:nvPr>
            <p:ph type="dt" sz="half" idx="10"/>
          </p:nvPr>
        </p:nvSpPr>
        <p:spPr/>
        <p:txBody>
          <a:bodyPr/>
          <a:lstStyle/>
          <a:p>
            <a:fld id="{BA35B268-4F33-4845-929E-80E0883D4C02}" type="datetimeFigureOut">
              <a:rPr lang="en-US" smtClean="0"/>
              <a:t>9/13/2020</a:t>
            </a:fld>
            <a:endParaRPr lang="en-US"/>
          </a:p>
        </p:txBody>
      </p:sp>
      <p:sp>
        <p:nvSpPr>
          <p:cNvPr id="3" name="Footer Placeholder 2">
            <a:extLst>
              <a:ext uri="{FF2B5EF4-FFF2-40B4-BE49-F238E27FC236}">
                <a16:creationId xmlns:a16="http://schemas.microsoft.com/office/drawing/2014/main" id="{382736BB-8BF6-48EC-BFE7-C9975E81B8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61E36B-EB31-4469-BF70-E8C6079FF336}"/>
              </a:ext>
            </a:extLst>
          </p:cNvPr>
          <p:cNvSpPr>
            <a:spLocks noGrp="1"/>
          </p:cNvSpPr>
          <p:nvPr>
            <p:ph type="sldNum" sz="quarter" idx="12"/>
          </p:nvPr>
        </p:nvSpPr>
        <p:spPr/>
        <p:txBody>
          <a:bodyPr/>
          <a:lstStyle/>
          <a:p>
            <a:fld id="{A099A28A-7C26-4004-8B86-D47B4E5E6A1E}" type="slidenum">
              <a:rPr lang="en-US" smtClean="0"/>
              <a:t>‹#›</a:t>
            </a:fld>
            <a:endParaRPr lang="en-US"/>
          </a:p>
        </p:txBody>
      </p:sp>
    </p:spTree>
    <p:extLst>
      <p:ext uri="{BB962C8B-B14F-4D97-AF65-F5344CB8AC3E}">
        <p14:creationId xmlns:p14="http://schemas.microsoft.com/office/powerpoint/2010/main" val="4157392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2061C-B2A4-4C9A-944F-AE6F1E148C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5CE900-9362-4042-B8F4-AE1FB465B4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ADB424-2AB1-4197-8275-D6C5747CD3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984B69-5674-4B02-915A-765A797C6CEF}"/>
              </a:ext>
            </a:extLst>
          </p:cNvPr>
          <p:cNvSpPr>
            <a:spLocks noGrp="1"/>
          </p:cNvSpPr>
          <p:nvPr>
            <p:ph type="dt" sz="half" idx="10"/>
          </p:nvPr>
        </p:nvSpPr>
        <p:spPr/>
        <p:txBody>
          <a:bodyPr/>
          <a:lstStyle/>
          <a:p>
            <a:fld id="{BA35B268-4F33-4845-929E-80E0883D4C02}" type="datetimeFigureOut">
              <a:rPr lang="en-US" smtClean="0"/>
              <a:t>9/13/2020</a:t>
            </a:fld>
            <a:endParaRPr lang="en-US"/>
          </a:p>
        </p:txBody>
      </p:sp>
      <p:sp>
        <p:nvSpPr>
          <p:cNvPr id="6" name="Footer Placeholder 5">
            <a:extLst>
              <a:ext uri="{FF2B5EF4-FFF2-40B4-BE49-F238E27FC236}">
                <a16:creationId xmlns:a16="http://schemas.microsoft.com/office/drawing/2014/main" id="{11EA9F86-2E70-4803-ADEF-583D4D3F9F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522063-C58D-404C-BBFC-F63A51643048}"/>
              </a:ext>
            </a:extLst>
          </p:cNvPr>
          <p:cNvSpPr>
            <a:spLocks noGrp="1"/>
          </p:cNvSpPr>
          <p:nvPr>
            <p:ph type="sldNum" sz="quarter" idx="12"/>
          </p:nvPr>
        </p:nvSpPr>
        <p:spPr/>
        <p:txBody>
          <a:bodyPr/>
          <a:lstStyle/>
          <a:p>
            <a:fld id="{A099A28A-7C26-4004-8B86-D47B4E5E6A1E}" type="slidenum">
              <a:rPr lang="en-US" smtClean="0"/>
              <a:t>‹#›</a:t>
            </a:fld>
            <a:endParaRPr lang="en-US"/>
          </a:p>
        </p:txBody>
      </p:sp>
    </p:spTree>
    <p:extLst>
      <p:ext uri="{BB962C8B-B14F-4D97-AF65-F5344CB8AC3E}">
        <p14:creationId xmlns:p14="http://schemas.microsoft.com/office/powerpoint/2010/main" val="635354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DCBAC-1DFF-46E5-B38C-492B39E3E2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3B6371-90AA-479D-B8B7-4AECB924A4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9F6D8B-B64B-4713-B6E6-EB75A26ADE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9E96D4-0463-463B-8D2F-5E4B7DA56B84}"/>
              </a:ext>
            </a:extLst>
          </p:cNvPr>
          <p:cNvSpPr>
            <a:spLocks noGrp="1"/>
          </p:cNvSpPr>
          <p:nvPr>
            <p:ph type="dt" sz="half" idx="10"/>
          </p:nvPr>
        </p:nvSpPr>
        <p:spPr/>
        <p:txBody>
          <a:bodyPr/>
          <a:lstStyle/>
          <a:p>
            <a:fld id="{BA35B268-4F33-4845-929E-80E0883D4C02}" type="datetimeFigureOut">
              <a:rPr lang="en-US" smtClean="0"/>
              <a:t>9/13/2020</a:t>
            </a:fld>
            <a:endParaRPr lang="en-US"/>
          </a:p>
        </p:txBody>
      </p:sp>
      <p:sp>
        <p:nvSpPr>
          <p:cNvPr id="6" name="Footer Placeholder 5">
            <a:extLst>
              <a:ext uri="{FF2B5EF4-FFF2-40B4-BE49-F238E27FC236}">
                <a16:creationId xmlns:a16="http://schemas.microsoft.com/office/drawing/2014/main" id="{FEB73F07-7340-43C2-A970-0CBB6CCADA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324ACD-A571-4B94-A916-D09F4324657D}"/>
              </a:ext>
            </a:extLst>
          </p:cNvPr>
          <p:cNvSpPr>
            <a:spLocks noGrp="1"/>
          </p:cNvSpPr>
          <p:nvPr>
            <p:ph type="sldNum" sz="quarter" idx="12"/>
          </p:nvPr>
        </p:nvSpPr>
        <p:spPr/>
        <p:txBody>
          <a:bodyPr/>
          <a:lstStyle/>
          <a:p>
            <a:fld id="{A099A28A-7C26-4004-8B86-D47B4E5E6A1E}" type="slidenum">
              <a:rPr lang="en-US" smtClean="0"/>
              <a:t>‹#›</a:t>
            </a:fld>
            <a:endParaRPr lang="en-US"/>
          </a:p>
        </p:txBody>
      </p:sp>
    </p:spTree>
    <p:extLst>
      <p:ext uri="{BB962C8B-B14F-4D97-AF65-F5344CB8AC3E}">
        <p14:creationId xmlns:p14="http://schemas.microsoft.com/office/powerpoint/2010/main" val="1798232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9DA679-C937-4AF7-8DF2-CF1A7D53E0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CBB6F3-6515-44C0-8B53-3E0E9C28EE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B7B306-361A-41AC-8098-69314ECE57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35B268-4F33-4845-929E-80E0883D4C02}" type="datetimeFigureOut">
              <a:rPr lang="en-US" smtClean="0"/>
              <a:t>9/13/2020</a:t>
            </a:fld>
            <a:endParaRPr lang="en-US"/>
          </a:p>
        </p:txBody>
      </p:sp>
      <p:sp>
        <p:nvSpPr>
          <p:cNvPr id="5" name="Footer Placeholder 4">
            <a:extLst>
              <a:ext uri="{FF2B5EF4-FFF2-40B4-BE49-F238E27FC236}">
                <a16:creationId xmlns:a16="http://schemas.microsoft.com/office/drawing/2014/main" id="{242EF585-4EBD-4A8D-ADF8-791C0DF4FD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2AF5C6C-766B-4314-955B-F773D9FB95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99A28A-7C26-4004-8B86-D47B4E5E6A1E}" type="slidenum">
              <a:rPr lang="en-US" smtClean="0"/>
              <a:t>‹#›</a:t>
            </a:fld>
            <a:endParaRPr lang="en-US"/>
          </a:p>
        </p:txBody>
      </p:sp>
    </p:spTree>
    <p:extLst>
      <p:ext uri="{BB962C8B-B14F-4D97-AF65-F5344CB8AC3E}">
        <p14:creationId xmlns:p14="http://schemas.microsoft.com/office/powerpoint/2010/main" val="3347860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8D5F6-9FBE-426A-A8AA-288C2979199C}"/>
              </a:ext>
            </a:extLst>
          </p:cNvPr>
          <p:cNvSpPr>
            <a:spLocks noGrp="1"/>
          </p:cNvSpPr>
          <p:nvPr>
            <p:ph type="title"/>
          </p:nvPr>
        </p:nvSpPr>
        <p:spPr/>
        <p:txBody>
          <a:bodyPr/>
          <a:lstStyle/>
          <a:p>
            <a:r>
              <a:rPr lang="en-US" b="1" u="sng" dirty="0">
                <a:latin typeface="Times New Roman" panose="02020603050405020304" pitchFamily="18" charset="0"/>
                <a:cs typeface="Times New Roman" panose="02020603050405020304" pitchFamily="18" charset="0"/>
              </a:rPr>
              <a:t>Confidence Interval for median difference based on Wilcoxon Test</a:t>
            </a:r>
            <a:r>
              <a:rPr lang="en-US" dirty="0">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D64D969D-C5EF-4770-9D1D-BC75EFD07374}"/>
              </a:ext>
            </a:extLst>
          </p:cNvPr>
          <p:cNvSpPr>
            <a:spLocks noGrp="1"/>
          </p:cNvSpPr>
          <p:nvPr>
            <p:ph idx="1"/>
          </p:nvPr>
        </p:nvSpPr>
        <p:spPr>
          <a:xfrm>
            <a:off x="838200" y="2363372"/>
            <a:ext cx="10515600" cy="3319976"/>
          </a:xfrm>
        </p:spPr>
        <p:txBody>
          <a:bodyPr/>
          <a:lstStyle/>
          <a:p>
            <a:pPr marL="0" indent="0">
              <a:lnSpc>
                <a:spcPct val="150000"/>
              </a:lnSpc>
              <a:buNone/>
            </a:pPr>
            <a:r>
              <a:rPr lang="en-US" dirty="0">
                <a:latin typeface="Times New Roman" panose="02020603050405020304" pitchFamily="18" charset="0"/>
                <a:cs typeface="Times New Roman" panose="02020603050405020304" pitchFamily="18" charset="0"/>
              </a:rPr>
              <a:t>We may construct a confidence interval for the median difference based on the Wilcoxon matched-pairs signed-ranks test if the assumptions underlying that test are met.</a:t>
            </a:r>
          </a:p>
          <a:p>
            <a:pPr marL="0" indent="0">
              <a:lnSpc>
                <a:spcPct val="150000"/>
              </a:lnSpc>
              <a:buNone/>
            </a:pPr>
            <a:r>
              <a:rPr lang="en-US" dirty="0">
                <a:latin typeface="Times New Roman" panose="02020603050405020304" pitchFamily="18" charset="0"/>
                <a:cs typeface="Times New Roman" panose="02020603050405020304" pitchFamily="18" charset="0"/>
              </a:rPr>
              <a:t>We may construct the interval graphically or arithmetically.</a:t>
            </a:r>
          </a:p>
        </p:txBody>
      </p:sp>
    </p:spTree>
    <p:extLst>
      <p:ext uri="{BB962C8B-B14F-4D97-AF65-F5344CB8AC3E}">
        <p14:creationId xmlns:p14="http://schemas.microsoft.com/office/powerpoint/2010/main" val="126237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3B2D9-8831-43FB-A2E7-78162164C3C4}"/>
              </a:ext>
            </a:extLst>
          </p:cNvPr>
          <p:cNvSpPr>
            <a:spLocks noGrp="1"/>
          </p:cNvSpPr>
          <p:nvPr>
            <p:ph type="title"/>
          </p:nvPr>
        </p:nvSpPr>
        <p:spPr>
          <a:xfrm>
            <a:off x="838200" y="365125"/>
            <a:ext cx="10515600" cy="802493"/>
          </a:xfrm>
        </p:spPr>
        <p:txBody>
          <a:bodyPr>
            <a:normAutofit/>
          </a:bodyPr>
          <a:lstStyle/>
          <a:p>
            <a:r>
              <a:rPr lang="en-US" sz="4000" b="1" u="sng" dirty="0">
                <a:latin typeface="Times New Roman" panose="02020603050405020304" pitchFamily="18" charset="0"/>
                <a:cs typeface="Times New Roman" panose="02020603050405020304" pitchFamily="18" charset="0"/>
              </a:rPr>
              <a:t>Arithmetic Procedure: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356EC69-EB32-49AE-931E-43BE2C99CD97}"/>
                  </a:ext>
                </a:extLst>
              </p:cNvPr>
              <p:cNvSpPr>
                <a:spLocks noGrp="1"/>
              </p:cNvSpPr>
              <p:nvPr>
                <p:ph idx="1"/>
              </p:nvPr>
            </p:nvSpPr>
            <p:spPr>
              <a:xfrm>
                <a:off x="838200" y="1154253"/>
                <a:ext cx="10515600" cy="5245842"/>
              </a:xfrm>
            </p:spPr>
            <p:txBody>
              <a:bodyPr>
                <a:normAutofit fontScale="77500" lnSpcReduction="20000"/>
              </a:bodyPr>
              <a:lstStyle/>
              <a:p>
                <a:pPr marL="514350" indent="-514350" algn="just">
                  <a:buFont typeface="+mj-lt"/>
                  <a:buAutoNum type="arabicPeriod"/>
                </a:pPr>
                <a:r>
                  <a:rPr lang="en-US" dirty="0">
                    <a:latin typeface="Times New Roman" panose="02020603050405020304" pitchFamily="18" charset="0"/>
                    <a:cs typeface="Times New Roman" panose="02020603050405020304" pitchFamily="18" charset="0"/>
                  </a:rPr>
                  <a:t>For each of the n matched paired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𝑖</m:t>
                        </m:r>
                      </m:sub>
                    </m:sSub>
                  </m:oMath>
                </a14:m>
                <a:r>
                  <a:rPr lang="en-US" dirty="0">
                    <a:latin typeface="Times New Roman" panose="02020603050405020304" pitchFamily="18" charset="0"/>
                    <a:cs typeface="Times New Roman" panose="02020603050405020304" pitchFamily="18" charset="0"/>
                  </a:rPr>
                  <a:t>-</a:t>
                </a:r>
                <a14:m>
                  <m:oMath xmlns:m="http://schemas.openxmlformats.org/officeDocument/2006/math">
                    <m:sSub>
                      <m:sSubPr>
                        <m:ctrlPr>
                          <a:rPr lang="en-US" i="1" dirty="0" smtClean="0">
                            <a:latin typeface="Cambria Math" panose="02040503050406030204" pitchFamily="18" charset="0"/>
                          </a:rPr>
                        </m:ctrlPr>
                      </m:sSubPr>
                      <m:e>
                        <m:r>
                          <a:rPr lang="en-US" b="0" i="1" dirty="0" smtClean="0">
                            <a:latin typeface="Cambria Math" panose="02040503050406030204" pitchFamily="18" charset="0"/>
                          </a:rPr>
                          <m:t>𝑌</m:t>
                        </m:r>
                      </m:e>
                      <m:sub>
                        <m:r>
                          <a:rPr lang="en-US" b="0" i="1" dirty="0" smtClean="0">
                            <a:latin typeface="Cambria Math" panose="02040503050406030204" pitchFamily="18" charset="0"/>
                          </a:rPr>
                          <m:t>𝑖</m:t>
                        </m:r>
                      </m:sub>
                    </m:sSub>
                  </m:oMath>
                </a14:m>
                <a:r>
                  <a:rPr lang="en-US" dirty="0">
                    <a:latin typeface="Times New Roman" panose="02020603050405020304" pitchFamily="18" charset="0"/>
                    <a:cs typeface="Times New Roman" panose="02020603050405020304" pitchFamily="18" charset="0"/>
                  </a:rPr>
                  <a:t>), obtain the difference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𝑖</m:t>
                        </m:r>
                      </m:sub>
                    </m:sSub>
                  </m:oMath>
                </a14:m>
                <a:r>
                  <a:rPr lang="en-US" sz="28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𝑌</m:t>
                        </m:r>
                      </m:e>
                      <m:sub>
                        <m:r>
                          <a:rPr lang="en-US" sz="2800" b="0" i="1" smtClean="0">
                            <a:latin typeface="Cambria Math" panose="02040503050406030204" pitchFamily="18" charset="0"/>
                          </a:rPr>
                          <m:t>𝑖</m:t>
                        </m:r>
                      </m:sub>
                    </m:sSub>
                    <m:r>
                      <a:rPr lang="en-US" sz="2800" b="0" i="0"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𝑋</m:t>
                        </m:r>
                      </m:e>
                      <m:sub>
                        <m:r>
                          <a:rPr lang="en-US" sz="2800" b="0" i="1" smtClean="0">
                            <a:latin typeface="Cambria Math" panose="02040503050406030204" pitchFamily="18" charset="0"/>
                          </a:rPr>
                          <m:t>𝑖</m:t>
                        </m:r>
                      </m:sub>
                    </m:sSub>
                  </m:oMath>
                </a14:m>
                <a:r>
                  <a:rPr lang="en-US" sz="2800" dirty="0">
                    <a:latin typeface="Times New Roman" panose="02020603050405020304" pitchFamily="18" charset="0"/>
                    <a:cs typeface="Times New Roman" panose="02020603050405020304" pitchFamily="18" charset="0"/>
                  </a:rPr>
                  <a:t>.</a:t>
                </a:r>
              </a:p>
              <a:p>
                <a:pPr marL="514350" indent="-514350" algn="just">
                  <a:buFont typeface="+mj-lt"/>
                  <a:buAutoNum type="arabicPeriod"/>
                </a:pPr>
                <a:r>
                  <a:rPr lang="en-US" sz="2800" dirty="0">
                    <a:latin typeface="Times New Roman" panose="02020603050405020304" pitchFamily="18" charset="0"/>
                    <a:cs typeface="Times New Roman" panose="02020603050405020304" pitchFamily="18" charset="0"/>
                  </a:rPr>
                  <a:t>From the sample observations</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 </m:t>
                        </m:r>
                        <m:r>
                          <a:rPr lang="en-US" sz="2800" b="0" i="1" smtClean="0">
                            <a:latin typeface="Cambria Math" panose="02040503050406030204" pitchFamily="18" charset="0"/>
                          </a:rPr>
                          <m:t>𝑋</m:t>
                        </m:r>
                      </m:e>
                      <m:sub>
                        <m:r>
                          <a:rPr lang="en-US" sz="2800" b="0" i="1" smtClean="0">
                            <a:latin typeface="Cambria Math" panose="02040503050406030204" pitchFamily="18" charset="0"/>
                          </a:rPr>
                          <m:t>1</m:t>
                        </m:r>
                      </m:sub>
                    </m:sSub>
                  </m:oMath>
                </a14:m>
                <a:r>
                  <a:rPr lang="en-US" sz="28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𝑋</m:t>
                        </m:r>
                      </m:e>
                      <m:sub>
                        <m:r>
                          <a:rPr lang="en-US" sz="2800" b="0" i="1" smtClean="0">
                            <a:latin typeface="Cambria Math" panose="02040503050406030204" pitchFamily="18" charset="0"/>
                          </a:rPr>
                          <m:t>2</m:t>
                        </m:r>
                      </m:sub>
                    </m:sSub>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𝑋</m:t>
                        </m:r>
                      </m:e>
                      <m:sub>
                        <m:r>
                          <a:rPr lang="en-US" sz="2800" b="0" i="1" smtClean="0">
                            <a:latin typeface="Cambria Math" panose="02040503050406030204" pitchFamily="18" charset="0"/>
                          </a:rPr>
                          <m:t>3</m:t>
                        </m:r>
                      </m:sub>
                    </m:sSub>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𝑋</m:t>
                        </m:r>
                      </m:e>
                      <m:sub>
                        <m:r>
                          <a:rPr lang="en-US" sz="2800" b="0" i="1" smtClean="0">
                            <a:latin typeface="Cambria Math" panose="02040503050406030204" pitchFamily="18" charset="0"/>
                          </a:rPr>
                          <m:t>𝑛</m:t>
                        </m:r>
                        <m:r>
                          <a:rPr lang="en-US" sz="2800" b="0" i="1" smtClean="0">
                            <a:latin typeface="Cambria Math" panose="02040503050406030204" pitchFamily="18" charset="0"/>
                          </a:rPr>
                          <m:t> </m:t>
                        </m:r>
                      </m:sub>
                    </m:sSub>
                  </m:oMath>
                </a14:m>
                <a:r>
                  <a:rPr lang="en-US" sz="2800" dirty="0">
                    <a:latin typeface="Times New Roman" panose="02020603050405020304" pitchFamily="18" charset="0"/>
                    <a:cs typeface="Times New Roman" panose="02020603050405020304" pitchFamily="18" charset="0"/>
                  </a:rPr>
                  <a:t> form all the possible averages:</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𝑈</m:t>
                        </m:r>
                      </m:e>
                      <m:sub>
                        <m:r>
                          <a:rPr lang="en-US" sz="2800" b="0" i="1" smtClean="0">
                            <a:latin typeface="Cambria Math" panose="02040503050406030204" pitchFamily="18" charset="0"/>
                          </a:rPr>
                          <m:t>𝑖𝑗</m:t>
                        </m:r>
                      </m:sub>
                    </m:sSub>
                  </m:oMath>
                </a14:m>
                <a:r>
                  <a:rPr lang="en-US" sz="2800" dirty="0">
                    <a:latin typeface="Times New Roman" panose="02020603050405020304" pitchFamily="18" charset="0"/>
                    <a:cs typeface="Times New Roman" panose="02020603050405020304" pitchFamily="18" charset="0"/>
                  </a:rPr>
                  <a:t> = </a:t>
                </a:r>
                <a14:m>
                  <m:oMath xmlns:m="http://schemas.openxmlformats.org/officeDocument/2006/math">
                    <m:f>
                      <m:fPr>
                        <m:ctrlPr>
                          <a:rPr lang="en-US" sz="2800" i="1" dirty="0" smtClean="0">
                            <a:latin typeface="Cambria Math" panose="02040503050406030204" pitchFamily="18" charset="0"/>
                          </a:rPr>
                        </m:ctrlPr>
                      </m:fPr>
                      <m:num>
                        <m:r>
                          <m:rPr>
                            <m:nor/>
                          </m:rPr>
                          <a:rPr lang="en-US" sz="2800" b="0" i="1" dirty="0" smtClean="0">
                            <a:latin typeface="Times New Roman" panose="02020603050405020304" pitchFamily="18" charset="0"/>
                            <a:cs typeface="Times New Roman" panose="02020603050405020304" pitchFamily="18" charset="0"/>
                          </a:rPr>
                          <m:t>Di</m:t>
                        </m:r>
                        <m:r>
                          <m:rPr>
                            <m:nor/>
                          </m:rPr>
                          <a:rPr lang="en-US" sz="2800" dirty="0">
                            <a:latin typeface="Times New Roman" panose="02020603050405020304" pitchFamily="18" charset="0"/>
                            <a:cs typeface="Times New Roman" panose="02020603050405020304" pitchFamily="18" charset="0"/>
                          </a:rPr>
                          <m:t>+ </m:t>
                        </m:r>
                        <m:r>
                          <m:rPr>
                            <m:nor/>
                          </m:rPr>
                          <a:rPr lang="en-US" sz="2800" b="0" i="0" dirty="0" smtClean="0">
                            <a:latin typeface="Times New Roman" panose="02020603050405020304" pitchFamily="18" charset="0"/>
                            <a:cs typeface="Times New Roman" panose="02020603050405020304" pitchFamily="18" charset="0"/>
                          </a:rPr>
                          <m:t>D</m:t>
                        </m:r>
                        <m:r>
                          <m:rPr>
                            <m:nor/>
                          </m:rPr>
                          <a:rPr lang="en-US" sz="2800" dirty="0">
                            <a:latin typeface="Times New Roman" panose="02020603050405020304" pitchFamily="18" charset="0"/>
                            <a:cs typeface="Times New Roman" panose="02020603050405020304" pitchFamily="18" charset="0"/>
                          </a:rPr>
                          <m:t>j</m:t>
                        </m:r>
                      </m:num>
                      <m:den>
                        <m:r>
                          <a:rPr lang="en-US" sz="2800" b="0" i="1" dirty="0" smtClean="0">
                            <a:latin typeface="Cambria Math" panose="02040503050406030204" pitchFamily="18" charset="0"/>
                          </a:rPr>
                          <m:t>2</m:t>
                        </m:r>
                      </m:den>
                    </m:f>
                  </m:oMath>
                </a14:m>
                <a:r>
                  <a:rPr lang="en-US" sz="2800" dirty="0">
                    <a:latin typeface="Times New Roman" panose="02020603050405020304" pitchFamily="18" charset="0"/>
                    <a:cs typeface="Times New Roman" panose="02020603050405020304" pitchFamily="18" charset="0"/>
                  </a:rPr>
                  <a:t>,                         1 ≤ </a:t>
                </a:r>
                <a:r>
                  <a:rPr lang="en-US" sz="2800" i="1" dirty="0" err="1">
                    <a:latin typeface="Times New Roman" panose="02020603050405020304" pitchFamily="18" charset="0"/>
                    <a:cs typeface="Times New Roman" panose="02020603050405020304" pitchFamily="18" charset="0"/>
                  </a:rPr>
                  <a:t>i</a:t>
                </a:r>
                <a:r>
                  <a:rPr lang="en-US" sz="2800" dirty="0">
                    <a:latin typeface="Times New Roman" panose="02020603050405020304" pitchFamily="18" charset="0"/>
                    <a:cs typeface="Times New Roman" panose="02020603050405020304" pitchFamily="18" charset="0"/>
                  </a:rPr>
                  <a:t> ≤ </a:t>
                </a:r>
                <a:r>
                  <a:rPr lang="en-US" sz="2800" i="1" dirty="0">
                    <a:latin typeface="Times New Roman" panose="02020603050405020304" pitchFamily="18" charset="0"/>
                    <a:cs typeface="Times New Roman" panose="02020603050405020304" pitchFamily="18" charset="0"/>
                  </a:rPr>
                  <a:t>j</a:t>
                </a:r>
                <a:r>
                  <a:rPr lang="en-US" sz="2800" dirty="0">
                    <a:latin typeface="Times New Roman" panose="02020603050405020304" pitchFamily="18" charset="0"/>
                    <a:cs typeface="Times New Roman" panose="02020603050405020304" pitchFamily="18" charset="0"/>
                  </a:rPr>
                  <a:t> ≤ </a:t>
                </a:r>
                <a:r>
                  <a:rPr lang="en-US" sz="2800" i="1" dirty="0">
                    <a:latin typeface="Times New Roman" panose="02020603050405020304" pitchFamily="18" charset="0"/>
                    <a:cs typeface="Times New Roman" panose="02020603050405020304" pitchFamily="18" charset="0"/>
                  </a:rPr>
                  <a:t>n</a:t>
                </a:r>
              </a:p>
              <a:p>
                <a:pPr marL="514350" indent="-514350" algn="just">
                  <a:buFont typeface="+mj-lt"/>
                  <a:buAutoNum type="arabicPeriod"/>
                </a:pPr>
                <a:r>
                  <a:rPr lang="en-US" sz="2800" dirty="0">
                    <a:latin typeface="Times New Roman" panose="02020603050405020304" pitchFamily="18" charset="0"/>
                    <a:cs typeface="Times New Roman" panose="02020603050405020304" pitchFamily="18" charset="0"/>
                  </a:rPr>
                  <a:t>There are </a:t>
                </a:r>
                <a:r>
                  <a:rPr lang="en-US" sz="2800" i="1" dirty="0">
                    <a:latin typeface="Times New Roman" panose="02020603050405020304" pitchFamily="18" charset="0"/>
                    <a:cs typeface="Times New Roman" panose="02020603050405020304" pitchFamily="18" charset="0"/>
                  </a:rPr>
                  <a:t>n(n-1)/2 + n </a:t>
                </a:r>
                <a:r>
                  <a:rPr lang="en-US" sz="2800" dirty="0">
                    <a:latin typeface="Times New Roman" panose="02020603050405020304" pitchFamily="18" charset="0"/>
                    <a:cs typeface="Times New Roman" panose="02020603050405020304" pitchFamily="18" charset="0"/>
                  </a:rPr>
                  <a:t>such averages, distributed symmetrically about the median.</a:t>
                </a:r>
                <a:endParaRPr lang="en-US" i="1" dirty="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n-US" sz="2800"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Arrange the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𝑈</m:t>
                        </m:r>
                      </m:e>
                      <m:sub>
                        <m:r>
                          <a:rPr lang="en-US" sz="2800" i="1">
                            <a:latin typeface="Cambria Math" panose="02040503050406030204" pitchFamily="18" charset="0"/>
                          </a:rPr>
                          <m:t>𝑖𝑗</m:t>
                        </m:r>
                      </m:sub>
                    </m:sSub>
                    <m:r>
                      <a:rPr lang="en-US" sz="2800" b="0" i="1" smtClean="0">
                        <a:latin typeface="Cambria Math" panose="02040503050406030204" pitchFamily="18" charset="0"/>
                      </a:rPr>
                      <m:t>′</m:t>
                    </m:r>
                    <m:r>
                      <a:rPr lang="en-US" sz="2800" b="0" i="1" smtClean="0">
                        <a:latin typeface="Cambria Math" panose="02040503050406030204" pitchFamily="18" charset="0"/>
                      </a:rPr>
                      <m:t>𝑠</m:t>
                    </m:r>
                    <m:r>
                      <a:rPr lang="en-US" sz="2800" b="0" i="1" smtClean="0">
                        <a:latin typeface="Cambria Math" panose="02040503050406030204" pitchFamily="18" charset="0"/>
                      </a:rPr>
                      <m:t> </m:t>
                    </m:r>
                    <m:r>
                      <m:rPr>
                        <m:sty m:val="p"/>
                      </m:rPr>
                      <a:rPr lang="en-US" sz="2800" b="0" i="0" smtClean="0">
                        <a:latin typeface="Cambria Math" panose="02040503050406030204" pitchFamily="18" charset="0"/>
                      </a:rPr>
                      <m:t>in</m:t>
                    </m:r>
                    <m:r>
                      <a:rPr lang="en-US" sz="2800" b="0" i="0" smtClean="0">
                        <a:latin typeface="Cambria Math" panose="02040503050406030204" pitchFamily="18" charset="0"/>
                      </a:rPr>
                      <m:t> </m:t>
                    </m:r>
                  </m:oMath>
                </a14:m>
                <a:r>
                  <a:rPr lang="en-US" sz="2800" dirty="0">
                    <a:latin typeface="Times New Roman" panose="02020603050405020304" pitchFamily="18" charset="0"/>
                    <a:cs typeface="Times New Roman" panose="02020603050405020304" pitchFamily="18" charset="0"/>
                  </a:rPr>
                  <a:t>order of magnitude from smallest to largest.</a:t>
                </a:r>
              </a:p>
              <a:p>
                <a:pPr marL="514350" indent="-514350" algn="just">
                  <a:buFont typeface="+mj-lt"/>
                  <a:buAutoNum type="arabicPeriod"/>
                </a:pPr>
                <a:r>
                  <a:rPr lang="en-US" sz="2800" dirty="0">
                    <a:latin typeface="Times New Roman" panose="02020603050405020304" pitchFamily="18" charset="0"/>
                    <a:cs typeface="Times New Roman" panose="02020603050405020304" pitchFamily="18" charset="0"/>
                  </a:rPr>
                  <a:t>The median of the  </a:t>
                </a:r>
                <a14:m>
                  <m:oMath xmlns:m="http://schemas.openxmlformats.org/officeDocument/2006/math">
                    <m:sSubSup>
                      <m:sSubSupPr>
                        <m:ctrlPr>
                          <a:rPr lang="en-US" sz="2800" i="1">
                            <a:latin typeface="Cambria Math" panose="02040503050406030204" pitchFamily="18" charset="0"/>
                          </a:rPr>
                        </m:ctrlPr>
                      </m:sSubSupPr>
                      <m:e>
                        <m:r>
                          <a:rPr lang="en-US" sz="2800" i="1">
                            <a:latin typeface="Cambria Math" panose="02040503050406030204" pitchFamily="18" charset="0"/>
                          </a:rPr>
                          <m:t>𝑈</m:t>
                        </m:r>
                      </m:e>
                      <m:sub>
                        <m:r>
                          <a:rPr lang="en-US" sz="2800" i="1">
                            <a:latin typeface="Cambria Math" panose="02040503050406030204" pitchFamily="18" charset="0"/>
                          </a:rPr>
                          <m:t>𝑖𝑗</m:t>
                        </m:r>
                      </m:sub>
                      <m:sup>
                        <m:r>
                          <a:rPr lang="en-US" sz="2800" i="1">
                            <a:latin typeface="Cambria Math" panose="02040503050406030204" pitchFamily="18" charset="0"/>
                          </a:rPr>
                          <m:t>′</m:t>
                        </m:r>
                      </m:sup>
                    </m:sSubSup>
                    <m:r>
                      <a:rPr lang="en-US" sz="2800" i="1">
                        <a:latin typeface="Cambria Math" panose="02040503050406030204" pitchFamily="18" charset="0"/>
                      </a:rPr>
                      <m:t>𝑠</m:t>
                    </m:r>
                    <m:r>
                      <a:rPr lang="en-US" sz="2800" i="1">
                        <a:latin typeface="Cambria Math" panose="02040503050406030204" pitchFamily="18" charset="0"/>
                      </a:rPr>
                      <m:t> </m:t>
                    </m:r>
                  </m:oMath>
                </a14:m>
                <a:r>
                  <a:rPr lang="en-US" sz="2800" dirty="0">
                    <a:latin typeface="Times New Roman" panose="02020603050405020304" pitchFamily="18" charset="0"/>
                    <a:cs typeface="Times New Roman" panose="02020603050405020304" pitchFamily="18" charset="0"/>
                  </a:rPr>
                  <a:t>provide a point estimate of the population median.</a:t>
                </a:r>
              </a:p>
              <a:p>
                <a:pPr marL="514350" indent="-514350" algn="just">
                  <a:lnSpc>
                    <a:spcPct val="120000"/>
                  </a:lnSpc>
                  <a:buFont typeface="+mj-lt"/>
                  <a:buAutoNum type="arabicPeriod"/>
                </a:pPr>
                <a:r>
                  <a:rPr lang="en-US" sz="2800" dirty="0">
                    <a:latin typeface="Times New Roman" panose="02020603050405020304" pitchFamily="18" charset="0"/>
                    <a:cs typeface="Times New Roman" panose="02020603050405020304" pitchFamily="18" charset="0"/>
                  </a:rPr>
                  <a:t>Locate in Table A.3 the sample size and the appropriate value of </a:t>
                </a:r>
                <a:r>
                  <a:rPr lang="en-US" sz="2800" i="1" dirty="0">
                    <a:latin typeface="Times New Roman" panose="02020603050405020304" pitchFamily="18" charset="0"/>
                    <a:cs typeface="Times New Roman" panose="02020603050405020304" pitchFamily="18" charset="0"/>
                  </a:rPr>
                  <a:t>P</a:t>
                </a:r>
                <a:r>
                  <a:rPr lang="en-US" sz="2800" dirty="0">
                    <a:latin typeface="Times New Roman" panose="02020603050405020304" pitchFamily="18" charset="0"/>
                    <a:cs typeface="Times New Roman" panose="02020603050405020304" pitchFamily="18" charset="0"/>
                  </a:rPr>
                  <a:t> as determined by the desired level of confidence. When (1-</a:t>
                </a:r>
                <a14:m>
                  <m:oMath xmlns:m="http://schemas.openxmlformats.org/officeDocument/2006/math">
                    <m:r>
                      <a:rPr lang="en-US" sz="2800" i="1" smtClean="0">
                        <a:latin typeface="Cambria Math" panose="02040503050406030204" pitchFamily="18" charset="0"/>
                        <a:ea typeface="Cambria Math" panose="02040503050406030204" pitchFamily="18" charset="0"/>
                      </a:rPr>
                      <m:t>𝛼</m:t>
                    </m:r>
                  </m:oMath>
                </a14:m>
                <a:r>
                  <a:rPr lang="en-US" sz="2800" dirty="0">
                    <a:latin typeface="Times New Roman" panose="02020603050405020304" pitchFamily="18" charset="0"/>
                    <a:cs typeface="Times New Roman" panose="02020603050405020304" pitchFamily="18" charset="0"/>
                  </a:rPr>
                  <a:t>) is the confidence coefficient </a:t>
                </a:r>
                <a:r>
                  <a:rPr lang="en-US" sz="2800" i="1" dirty="0">
                    <a:latin typeface="Times New Roman" panose="02020603050405020304" pitchFamily="18" charset="0"/>
                    <a:cs typeface="Times New Roman" panose="02020603050405020304" pitchFamily="18" charset="0"/>
                  </a:rPr>
                  <a:t>P = </a:t>
                </a:r>
                <a14:m>
                  <m:oMath xmlns:m="http://schemas.openxmlformats.org/officeDocument/2006/math">
                    <m:r>
                      <a:rPr lang="en-US" sz="2800" i="1" smtClean="0">
                        <a:latin typeface="Cambria Math" panose="02040503050406030204" pitchFamily="18" charset="0"/>
                        <a:ea typeface="Cambria Math" panose="02040503050406030204" pitchFamily="18" charset="0"/>
                      </a:rPr>
                      <m:t>𝛼</m:t>
                    </m:r>
                  </m:oMath>
                </a14:m>
                <a:r>
                  <a:rPr lang="en-US" sz="2800" i="1" dirty="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when the exact value of </a:t>
                </a:r>
                <a14:m>
                  <m:oMath xmlns:m="http://schemas.openxmlformats.org/officeDocument/2006/math">
                    <m:r>
                      <a:rPr lang="en-US" sz="2800" i="1">
                        <a:latin typeface="Cambria Math" panose="02040503050406030204" pitchFamily="18" charset="0"/>
                        <a:ea typeface="Cambria Math" panose="02040503050406030204" pitchFamily="18" charset="0"/>
                      </a:rPr>
                      <m:t>𝛼</m:t>
                    </m:r>
                  </m:oMath>
                </a14:m>
                <a:r>
                  <a:rPr lang="en-US" sz="2800" i="1" dirty="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cannot be found in Table A.3, choose the neighboring value either the closest value or one that is larger or smaller than </a:t>
                </a:r>
                <a14:m>
                  <m:oMath xmlns:m="http://schemas.openxmlformats.org/officeDocument/2006/math">
                    <m:r>
                      <m:rPr>
                        <m:sty m:val="p"/>
                      </m:rPr>
                      <a:rPr lang="en-US" sz="2800" i="0">
                        <a:latin typeface="Cambria Math" panose="02040503050406030204" pitchFamily="18" charset="0"/>
                        <a:ea typeface="Cambria Math" panose="02040503050406030204" pitchFamily="18" charset="0"/>
                      </a:rPr>
                      <m:t>α</m:t>
                    </m:r>
                  </m:oMath>
                </a14:m>
                <a:r>
                  <a:rPr lang="en-US" sz="2800" dirty="0">
                    <a:latin typeface="Times New Roman" panose="02020603050405020304" pitchFamily="18" charset="0"/>
                    <a:cs typeface="Times New Roman" panose="02020603050405020304" pitchFamily="18" charset="0"/>
                  </a:rPr>
                  <a:t>/2.</a:t>
                </a:r>
              </a:p>
              <a:p>
                <a:pPr marL="514350" indent="-514350" algn="just">
                  <a:lnSpc>
                    <a:spcPct val="120000"/>
                  </a:lnSpc>
                  <a:buFont typeface="+mj-lt"/>
                  <a:buAutoNum type="arabicPeriod"/>
                </a:pPr>
                <a:r>
                  <a:rPr lang="en-US" sz="2800" dirty="0">
                    <a:latin typeface="Times New Roman" panose="02020603050405020304" pitchFamily="18" charset="0"/>
                    <a:cs typeface="Times New Roman" panose="02020603050405020304" pitchFamily="18" charset="0"/>
                  </a:rPr>
                  <a:t>The end point of the C.I are the Kth smallest and the Kth values of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𝑈</m:t>
                        </m:r>
                      </m:e>
                      <m:sub>
                        <m:r>
                          <a:rPr lang="en-US" sz="2800" i="1">
                            <a:latin typeface="Cambria Math" panose="02040503050406030204" pitchFamily="18" charset="0"/>
                          </a:rPr>
                          <m:t>𝑖𝑗</m:t>
                        </m:r>
                      </m:sub>
                    </m:sSub>
                  </m:oMath>
                </a14:m>
                <a:r>
                  <a:rPr lang="en-US" sz="2800" i="1" dirty="0">
                    <a:latin typeface="Times New Roman" panose="02020603050405020304" pitchFamily="18" charset="0"/>
                    <a:cs typeface="Times New Roman" panose="02020603050405020304" pitchFamily="18" charset="0"/>
                  </a:rPr>
                  <a:t> .K = T + 1 </a:t>
                </a:r>
                <a:r>
                  <a:rPr lang="en-US" sz="2800" dirty="0">
                    <a:latin typeface="Times New Roman" panose="02020603050405020304" pitchFamily="18" charset="0"/>
                    <a:cs typeface="Times New Roman" panose="02020603050405020304" pitchFamily="18" charset="0"/>
                  </a:rPr>
                  <a:t>is the value in the column labeled T corresponding to the value of P selected in step 6. </a:t>
                </a:r>
              </a:p>
              <a:p>
                <a:pPr marL="514350" indent="-514350" algn="just">
                  <a:buFont typeface="+mj-lt"/>
                  <a:buAutoNum type="arabicPeriod"/>
                </a:pPr>
                <a:endParaRPr lang="en-US" sz="2800" i="1" dirty="0">
                  <a:latin typeface="Times New Roman" panose="02020603050405020304" pitchFamily="18" charset="0"/>
                  <a:cs typeface="Times New Roman" panose="02020603050405020304" pitchFamily="18" charset="0"/>
                </a:endParaRPr>
              </a:p>
              <a:p>
                <a:pPr marL="514350" indent="-514350" algn="just">
                  <a:buFont typeface="+mj-lt"/>
                  <a:buAutoNum type="arabicPeriod"/>
                </a:pPr>
                <a:endParaRPr lang="en-US" sz="2800" dirty="0">
                  <a:latin typeface="Times New Roman" panose="02020603050405020304" pitchFamily="18"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0356EC69-EB32-49AE-931E-43BE2C99CD97}"/>
                  </a:ext>
                </a:extLst>
              </p:cNvPr>
              <p:cNvSpPr>
                <a:spLocks noGrp="1" noRot="1" noChangeAspect="1" noMove="1" noResize="1" noEditPoints="1" noAdjustHandles="1" noChangeArrowheads="1" noChangeShapeType="1" noTextEdit="1"/>
              </p:cNvSpPr>
              <p:nvPr>
                <p:ph idx="1"/>
              </p:nvPr>
            </p:nvSpPr>
            <p:spPr>
              <a:xfrm>
                <a:off x="838200" y="1154253"/>
                <a:ext cx="10515600" cy="5245842"/>
              </a:xfrm>
              <a:blipFill>
                <a:blip r:embed="rId2"/>
                <a:stretch>
                  <a:fillRect l="-638" t="-2439" r="-696"/>
                </a:stretch>
              </a:blipFill>
            </p:spPr>
            <p:txBody>
              <a:bodyPr/>
              <a:lstStyle/>
              <a:p>
                <a:r>
                  <a:rPr lang="en-US">
                    <a:noFill/>
                  </a:rPr>
                  <a:t> </a:t>
                </a:r>
              </a:p>
            </p:txBody>
          </p:sp>
        </mc:Fallback>
      </mc:AlternateContent>
    </p:spTree>
    <p:extLst>
      <p:ext uri="{BB962C8B-B14F-4D97-AF65-F5344CB8AC3E}">
        <p14:creationId xmlns:p14="http://schemas.microsoft.com/office/powerpoint/2010/main" val="3996397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9A189-E105-4195-9203-368BAF2F5F37}"/>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Example:</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Solution:</a:t>
            </a:r>
          </a:p>
        </p:txBody>
      </p:sp>
      <p:pic>
        <p:nvPicPr>
          <p:cNvPr id="6" name="Content Placeholder 5">
            <a:extLst>
              <a:ext uri="{FF2B5EF4-FFF2-40B4-BE49-F238E27FC236}">
                <a16:creationId xmlns:a16="http://schemas.microsoft.com/office/drawing/2014/main" id="{019C9AD8-A9B2-4915-8087-0080A3F349DC}"/>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04912" y="1842025"/>
            <a:ext cx="5029770" cy="4215147"/>
          </a:xfrm>
          <a:prstGeom prst="rect">
            <a:avLst/>
          </a:prstGeom>
          <a:ln w="228600" cap="sq" cmpd="thickThin">
            <a:solidFill>
              <a:srgbClr val="000000"/>
            </a:solidFill>
            <a:prstDash val="solid"/>
            <a:miter lim="800000"/>
          </a:ln>
          <a:effectLst>
            <a:innerShdw blurRad="76200">
              <a:srgbClr val="000000"/>
            </a:innerShdw>
          </a:effectLst>
        </p:spPr>
      </p:pic>
      <p:pic>
        <p:nvPicPr>
          <p:cNvPr id="8" name="Content Placeholder 7">
            <a:extLst>
              <a:ext uri="{FF2B5EF4-FFF2-40B4-BE49-F238E27FC236}">
                <a16:creationId xmlns:a16="http://schemas.microsoft.com/office/drawing/2014/main" id="{A92B6CF0-6002-4259-A910-7705DF732600}"/>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1878227"/>
            <a:ext cx="5181600" cy="4178946"/>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713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B8E5C-90ED-4134-81AB-BBDDE4EC138E}"/>
              </a:ext>
            </a:extLst>
          </p:cNvPr>
          <p:cNvSpPr>
            <a:spLocks noGrp="1"/>
          </p:cNvSpPr>
          <p:nvPr>
            <p:ph type="title"/>
          </p:nvPr>
        </p:nvSpPr>
        <p:spPr>
          <a:xfrm>
            <a:off x="838200" y="365125"/>
            <a:ext cx="10515600" cy="1043545"/>
          </a:xfrm>
        </p:spPr>
        <p:txBody>
          <a:bodyPr>
            <a:normAutofit fontScale="90000"/>
          </a:bodyPr>
          <a:lstStyle/>
          <a:p>
            <a:r>
              <a:rPr lang="en-US" b="1" u="sng" dirty="0">
                <a:latin typeface="Times New Roman" panose="02020603050405020304" pitchFamily="18" charset="0"/>
                <a:cs typeface="Times New Roman" panose="02020603050405020304" pitchFamily="18" charset="0"/>
              </a:rPr>
              <a:t>Graphical Procedure:</a:t>
            </a:r>
            <a:br>
              <a:rPr lang="en-US" b="1" u="sng" dirty="0">
                <a:latin typeface="Times New Roman" panose="02020603050405020304" pitchFamily="18" charset="0"/>
                <a:cs typeface="Times New Roman" panose="02020603050405020304" pitchFamily="18" charset="0"/>
              </a:rPr>
            </a:br>
            <a:r>
              <a:rPr lang="en-US" b="1" u="sng" dirty="0">
                <a:latin typeface="Times New Roman" panose="02020603050405020304" pitchFamily="18" charset="0"/>
                <a:cs typeface="Times New Roman" panose="02020603050405020304" pitchFamily="18" charset="0"/>
              </a:rPr>
              <a:t>Example 4.4 from Daniel’s Book</a:t>
            </a:r>
          </a:p>
        </p:txBody>
      </p:sp>
      <p:pic>
        <p:nvPicPr>
          <p:cNvPr id="5" name="Content Placeholder 4">
            <a:extLst>
              <a:ext uri="{FF2B5EF4-FFF2-40B4-BE49-F238E27FC236}">
                <a16:creationId xmlns:a16="http://schemas.microsoft.com/office/drawing/2014/main" id="{91F0E2EA-5B93-4183-A31D-44DB3CB897B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63040" y="1915297"/>
            <a:ext cx="8440615" cy="4577578"/>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660951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D36B96B-4E3F-488D-88BF-3C095CF66D75}"/>
                  </a:ext>
                </a:extLst>
              </p:cNvPr>
              <p:cNvSpPr>
                <a:spLocks noGrp="1"/>
              </p:cNvSpPr>
              <p:nvPr>
                <p:ph idx="1"/>
              </p:nvPr>
            </p:nvSpPr>
            <p:spPr>
              <a:xfrm>
                <a:off x="838200" y="520506"/>
                <a:ext cx="10515600" cy="5656458"/>
              </a:xfrm>
            </p:spPr>
            <p:txBody>
              <a:bodyPr>
                <a:normAutofit fontScale="70000" lnSpcReduction="20000"/>
              </a:bodyPr>
              <a:lstStyle/>
              <a:p>
                <a:pPr marL="514350" indent="-514350">
                  <a:lnSpc>
                    <a:spcPct val="110000"/>
                  </a:lnSpc>
                  <a:buFont typeface="+mj-lt"/>
                  <a:buAutoNum type="arabicPeriod"/>
                </a:pPr>
                <a:r>
                  <a:rPr lang="en-US" dirty="0">
                    <a:latin typeface="Times New Roman" panose="02020603050405020304" pitchFamily="18" charset="0"/>
                    <a:cs typeface="Times New Roman" panose="02020603050405020304" pitchFamily="18" charset="0"/>
                  </a:rPr>
                  <a:t>For each of the n matched paired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𝑖</m:t>
                        </m:r>
                      </m:sub>
                    </m:sSub>
                  </m:oMath>
                </a14:m>
                <a:r>
                  <a:rPr lang="en-US" dirty="0">
                    <a:latin typeface="Times New Roman" panose="02020603050405020304" pitchFamily="18" charset="0"/>
                    <a:cs typeface="Times New Roman" panose="02020603050405020304" pitchFamily="18" charset="0"/>
                  </a:rPr>
                  <a:t>-</a:t>
                </a:r>
                <a14:m>
                  <m:oMath xmlns:m="http://schemas.openxmlformats.org/officeDocument/2006/math">
                    <m:sSub>
                      <m:sSubPr>
                        <m:ctrlPr>
                          <a:rPr lang="en-US" i="1" dirty="0" smtClean="0">
                            <a:latin typeface="Cambria Math" panose="02040503050406030204" pitchFamily="18" charset="0"/>
                          </a:rPr>
                        </m:ctrlPr>
                      </m:sSubPr>
                      <m:e>
                        <m:r>
                          <a:rPr lang="en-US" b="0" i="1" dirty="0" smtClean="0">
                            <a:latin typeface="Cambria Math" panose="02040503050406030204" pitchFamily="18" charset="0"/>
                          </a:rPr>
                          <m:t>𝑌</m:t>
                        </m:r>
                      </m:e>
                      <m:sub>
                        <m:r>
                          <a:rPr lang="en-US" b="0" i="1" dirty="0" smtClean="0">
                            <a:latin typeface="Cambria Math" panose="02040503050406030204" pitchFamily="18" charset="0"/>
                          </a:rPr>
                          <m:t>𝑖</m:t>
                        </m:r>
                      </m:sub>
                    </m:sSub>
                  </m:oMath>
                </a14:m>
                <a:r>
                  <a:rPr lang="en-US" dirty="0">
                    <a:latin typeface="Times New Roman" panose="02020603050405020304" pitchFamily="18" charset="0"/>
                    <a:cs typeface="Times New Roman" panose="02020603050405020304" pitchFamily="18" charset="0"/>
                  </a:rPr>
                  <a:t>), obtain the difference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𝑖</m:t>
                        </m:r>
                      </m:sub>
                    </m:sSub>
                  </m:oMath>
                </a14:m>
                <a:r>
                  <a:rPr lang="en-US" sz="28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𝑌</m:t>
                        </m:r>
                      </m:e>
                      <m:sub>
                        <m:r>
                          <a:rPr lang="en-US" sz="2800" b="0" i="1" smtClean="0">
                            <a:latin typeface="Cambria Math" panose="02040503050406030204" pitchFamily="18" charset="0"/>
                          </a:rPr>
                          <m:t>𝑖</m:t>
                        </m:r>
                      </m:sub>
                    </m:sSub>
                    <m:r>
                      <a:rPr lang="en-US" sz="2800" b="0" i="0"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𝑋</m:t>
                        </m:r>
                      </m:e>
                      <m:sub>
                        <m:r>
                          <a:rPr lang="en-US" sz="2800" b="0" i="1" smtClean="0">
                            <a:latin typeface="Cambria Math" panose="02040503050406030204" pitchFamily="18" charset="0"/>
                          </a:rPr>
                          <m:t>𝑖</m:t>
                        </m:r>
                      </m:sub>
                    </m:sSub>
                  </m:oMath>
                </a14:m>
                <a:r>
                  <a:rPr lang="en-US" sz="2800" dirty="0">
                    <a:latin typeface="Times New Roman" panose="02020603050405020304" pitchFamily="18" charset="0"/>
                    <a:cs typeface="Times New Roman" panose="02020603050405020304" pitchFamily="18" charset="0"/>
                  </a:rPr>
                  <a:t>.</a:t>
                </a:r>
              </a:p>
              <a:p>
                <a:pPr marL="514350" indent="-514350">
                  <a:lnSpc>
                    <a:spcPct val="110000"/>
                  </a:lnSpc>
                  <a:buFont typeface="+mj-lt"/>
                  <a:buAutoNum type="arabicPeriod"/>
                </a:pPr>
                <a:r>
                  <a:rPr lang="en-US" dirty="0">
                    <a:latin typeface="Times New Roman" panose="02020603050405020304" pitchFamily="18" charset="0"/>
                    <a:cs typeface="Times New Roman" panose="02020603050405020304" pitchFamily="18" charset="0"/>
                  </a:rPr>
                  <a:t>Plot the difference on the vertical axis of the graph.</a:t>
                </a:r>
              </a:p>
              <a:p>
                <a:pPr marL="514350" indent="-514350">
                  <a:lnSpc>
                    <a:spcPct val="110000"/>
                  </a:lnSpc>
                  <a:buFont typeface="+mj-lt"/>
                  <a:buAutoNum type="arabicPeriod"/>
                </a:pPr>
                <a:r>
                  <a:rPr lang="en-US" dirty="0">
                    <a:latin typeface="Times New Roman" panose="02020603050405020304" pitchFamily="18" charset="0"/>
                    <a:cs typeface="Times New Roman" panose="02020603050405020304" pitchFamily="18" charset="0"/>
                  </a:rPr>
                  <a:t>Label the largest difference A and the smallest difference B. In example 4.4, A=22.6 and B= -2.0</a:t>
                </a:r>
              </a:p>
              <a:p>
                <a:pPr marL="514350" indent="-514350">
                  <a:lnSpc>
                    <a:spcPct val="110000"/>
                  </a:lnSpc>
                  <a:buFont typeface="+mj-lt"/>
                  <a:buAutoNum type="arabicPeriod"/>
                </a:pPr>
                <a:r>
                  <a:rPr lang="en-US" dirty="0">
                    <a:latin typeface="Times New Roman" panose="02020603050405020304" pitchFamily="18" charset="0"/>
                    <a:cs typeface="Times New Roman" panose="02020603050405020304" pitchFamily="18" charset="0"/>
                  </a:rPr>
                  <a:t>Find the point halfway between A &amp; B and label it C. In the example, C appears on the graph at 10.3.</a:t>
                </a:r>
              </a:p>
              <a:p>
                <a:pPr marL="514350" indent="-514350">
                  <a:lnSpc>
                    <a:spcPct val="110000"/>
                  </a:lnSpc>
                  <a:buFont typeface="+mj-lt"/>
                  <a:buAutoNum type="arabicPeriod"/>
                </a:pPr>
                <a:r>
                  <a:rPr lang="en-US" dirty="0">
                    <a:latin typeface="Times New Roman" panose="02020603050405020304" pitchFamily="18" charset="0"/>
                    <a:cs typeface="Times New Roman" panose="02020603050405020304" pitchFamily="18" charset="0"/>
                  </a:rPr>
                  <a:t>Draw a line of convenient length through C, perpendicular to the vertical axis. Label the end point of this line D.</a:t>
                </a:r>
              </a:p>
              <a:p>
                <a:pPr marL="514350" indent="-514350">
                  <a:lnSpc>
                    <a:spcPct val="110000"/>
                  </a:lnSpc>
                  <a:buFont typeface="+mj-lt"/>
                  <a:buAutoNum type="arabicPeriod"/>
                </a:pPr>
                <a:r>
                  <a:rPr lang="en-US" dirty="0">
                    <a:latin typeface="Times New Roman" panose="02020603050405020304" pitchFamily="18" charset="0"/>
                    <a:cs typeface="Times New Roman" panose="02020603050405020304" pitchFamily="18" charset="0"/>
                  </a:rPr>
                  <a:t>Connect AD and DB with straight lines to from the triangle ADB.</a:t>
                </a:r>
              </a:p>
              <a:p>
                <a:pPr marL="514350" indent="-514350">
                  <a:lnSpc>
                    <a:spcPct val="110000"/>
                  </a:lnSpc>
                  <a:buFont typeface="+mj-lt"/>
                  <a:buAutoNum type="arabicPeriod"/>
                </a:pPr>
                <a:r>
                  <a:rPr lang="en-US" dirty="0">
                    <a:latin typeface="Times New Roman" panose="02020603050405020304" pitchFamily="18" charset="0"/>
                    <a:cs typeface="Times New Roman" panose="02020603050405020304" pitchFamily="18" charset="0"/>
                  </a:rPr>
                  <a:t>Draw a line parallel to BD from each data point on the vertical axis to line AD.</a:t>
                </a:r>
              </a:p>
              <a:p>
                <a:pPr marL="514350" indent="-514350">
                  <a:lnSpc>
                    <a:spcPct val="110000"/>
                  </a:lnSpc>
                  <a:buFont typeface="+mj-lt"/>
                  <a:buAutoNum type="arabicPeriod"/>
                </a:pPr>
                <a:r>
                  <a:rPr lang="en-US" dirty="0">
                    <a:latin typeface="Times New Roman" panose="02020603050405020304" pitchFamily="18" charset="0"/>
                    <a:cs typeface="Times New Roman" panose="02020603050405020304" pitchFamily="18" charset="0"/>
                  </a:rPr>
                  <a:t>Draw a line parallel to AD from each data point on the vertical axis to line BD.</a:t>
                </a:r>
              </a:p>
              <a:p>
                <a:pPr marL="514350" indent="-514350">
                  <a:lnSpc>
                    <a:spcPct val="110000"/>
                  </a:lnSpc>
                  <a:buFont typeface="+mj-lt"/>
                  <a:buAutoNum type="arabicPeriod"/>
                </a:pPr>
                <a:r>
                  <a:rPr lang="en-US" dirty="0">
                    <a:latin typeface="Times New Roman" panose="02020603050405020304" pitchFamily="18" charset="0"/>
                    <a:cs typeface="Times New Roman" panose="02020603050405020304" pitchFamily="18" charset="0"/>
                  </a:rPr>
                  <a:t>To locate the upper confidence limit consult Table A.3 to determine K. Draw a horizontal line from the kth intersection with the vertical axis. The point of this line and the vertical axis is the upper limit of the confidence interval which is 19.4 from the example.</a:t>
                </a:r>
              </a:p>
              <a:p>
                <a:pPr marL="514350" indent="-514350">
                  <a:lnSpc>
                    <a:spcPct val="110000"/>
                  </a:lnSpc>
                  <a:buFont typeface="+mj-lt"/>
                  <a:buAutoNum type="arabicPeriod"/>
                </a:pPr>
                <a:r>
                  <a:rPr lang="en-US" dirty="0">
                    <a:latin typeface="Times New Roman" panose="02020603050405020304" pitchFamily="18" charset="0"/>
                    <a:cs typeface="Times New Roman" panose="02020603050405020304" pitchFamily="18" charset="0"/>
                  </a:rPr>
                  <a:t>To locate the lower limit, begin with point B and count up to the kth intersection. Draw a horizontal line. The point at which the line intersects the vertical axis is the lower limit is about 2.4.</a:t>
                </a:r>
              </a:p>
              <a:p>
                <a:pPr marL="514350" indent="-514350">
                  <a:lnSpc>
                    <a:spcPct val="110000"/>
                  </a:lnSpc>
                  <a:buFont typeface="+mj-lt"/>
                  <a:buAutoNum type="arabicPeriod"/>
                </a:pPr>
                <a:endParaRPr lang="en-US" dirty="0">
                  <a:latin typeface="Times New Roman" panose="02020603050405020304" pitchFamily="18"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1D36B96B-4E3F-488D-88BF-3C095CF66D75}"/>
                  </a:ext>
                </a:extLst>
              </p:cNvPr>
              <p:cNvSpPr>
                <a:spLocks noGrp="1" noRot="1" noChangeAspect="1" noMove="1" noResize="1" noEditPoints="1" noAdjustHandles="1" noChangeArrowheads="1" noChangeShapeType="1" noTextEdit="1"/>
              </p:cNvSpPr>
              <p:nvPr>
                <p:ph idx="1"/>
              </p:nvPr>
            </p:nvSpPr>
            <p:spPr>
              <a:xfrm>
                <a:off x="838200" y="520506"/>
                <a:ext cx="10515600" cy="5656458"/>
              </a:xfrm>
              <a:blipFill>
                <a:blip r:embed="rId2"/>
                <a:stretch>
                  <a:fillRect l="-522" t="-1078" r="-464" b="-1401"/>
                </a:stretch>
              </a:blipFill>
            </p:spPr>
            <p:txBody>
              <a:bodyPr/>
              <a:lstStyle/>
              <a:p>
                <a:r>
                  <a:rPr lang="en-US">
                    <a:noFill/>
                  </a:rPr>
                  <a:t> </a:t>
                </a:r>
              </a:p>
            </p:txBody>
          </p:sp>
        </mc:Fallback>
      </mc:AlternateContent>
    </p:spTree>
    <p:extLst>
      <p:ext uri="{BB962C8B-B14F-4D97-AF65-F5344CB8AC3E}">
        <p14:creationId xmlns:p14="http://schemas.microsoft.com/office/powerpoint/2010/main" val="2448184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522</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Cambria Math</vt:lpstr>
      <vt:lpstr>Times New Roman</vt:lpstr>
      <vt:lpstr>Office Theme</vt:lpstr>
      <vt:lpstr>Confidence Interval for median difference based on Wilcoxon Test </vt:lpstr>
      <vt:lpstr>Arithmetic Procedure:</vt:lpstr>
      <vt:lpstr>Example:                                Solution:</vt:lpstr>
      <vt:lpstr>Graphical Procedure: Example 4.4 from Daniel’s Book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Confidence Interval for median difference based on Wilcoxon Test </dc:title>
  <dc:creator>admin</dc:creator>
  <cp:lastModifiedBy>admin</cp:lastModifiedBy>
  <cp:revision>13</cp:revision>
  <dcterms:created xsi:type="dcterms:W3CDTF">2020-09-13T14:38:20Z</dcterms:created>
  <dcterms:modified xsi:type="dcterms:W3CDTF">2020-09-13T16:11:16Z</dcterms:modified>
</cp:coreProperties>
</file>