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21-Jan-16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21-Jan-16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21-Jan-16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21-Jan-16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21-Jan-16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21-Jan-16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21-Jan-16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21-Jan-16</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21-Jan-16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21-Jan-16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21-Jan-16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21-Jan-16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lstStyle/>
          <a:p>
            <a:pPr algn="ctr"/>
            <a:r>
              <a:rPr lang="en-US" b="1" dirty="0" smtClean="0"/>
              <a:t>CONFLICT RESOLUTION</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6172200"/>
          </a:xfrm>
        </p:spPr>
        <p:txBody>
          <a:bodyPr>
            <a:normAutofit fontScale="77500" lnSpcReduction="20000"/>
          </a:bodyPr>
          <a:lstStyle/>
          <a:p>
            <a:pPr>
              <a:buNone/>
            </a:pPr>
            <a:r>
              <a:rPr lang="en-US" b="1" dirty="0" smtClean="0"/>
              <a:t>INTERGROUP </a:t>
            </a:r>
            <a:r>
              <a:rPr lang="en-US" b="1" dirty="0" smtClean="0"/>
              <a:t>CONFLICT:</a:t>
            </a:r>
            <a:r>
              <a:rPr lang="en-US" dirty="0" smtClean="0"/>
              <a:t> </a:t>
            </a:r>
          </a:p>
          <a:p>
            <a:pPr>
              <a:buNone/>
            </a:pPr>
            <a:r>
              <a:rPr lang="en-US" dirty="0" smtClean="0"/>
              <a:t>	</a:t>
            </a:r>
            <a:r>
              <a:rPr lang="en-US" dirty="0" smtClean="0"/>
              <a:t>	This </a:t>
            </a:r>
            <a:r>
              <a:rPr lang="en-US" dirty="0" smtClean="0"/>
              <a:t>is conflict between or among different groups within an organisation. For instance, after new constitution was inaugurated, the senate and MCAs were established, keeping in mind that there </a:t>
            </a:r>
            <a:r>
              <a:rPr lang="en-US" dirty="0" smtClean="0"/>
              <a:t>were </a:t>
            </a:r>
            <a:r>
              <a:rPr lang="en-US" dirty="0" smtClean="0"/>
              <a:t>the MPs. So there was a fight among all these offices pertaining duties as to who should do what. This was a big challenge and as a result common Kenyans couldn’t get quality services as they deserved. </a:t>
            </a:r>
            <a:endParaRPr lang="en-US" dirty="0" smtClean="0"/>
          </a:p>
          <a:p>
            <a:pPr>
              <a:buNone/>
            </a:pPr>
            <a:r>
              <a:rPr lang="en-US" dirty="0" smtClean="0"/>
              <a:t>	</a:t>
            </a:r>
            <a:r>
              <a:rPr lang="en-US" dirty="0" smtClean="0"/>
              <a:t>	Commonly</a:t>
            </a:r>
            <a:r>
              <a:rPr lang="en-US" dirty="0" smtClean="0"/>
              <a:t>, these groups fight because they are difference, and also it is a competition – fighting for fame and popularity.</a:t>
            </a:r>
          </a:p>
          <a:p>
            <a:pPr>
              <a:buNone/>
            </a:pPr>
            <a:r>
              <a:rPr lang="en-US" dirty="0" smtClean="0"/>
              <a:t>		</a:t>
            </a:r>
          </a:p>
          <a:p>
            <a:pPr>
              <a:buNone/>
            </a:pPr>
            <a:r>
              <a:rPr lang="en-US" dirty="0" smtClean="0"/>
              <a:t>	</a:t>
            </a:r>
            <a:r>
              <a:rPr lang="en-US" dirty="0" smtClean="0"/>
              <a:t>	Dealing </a:t>
            </a:r>
            <a:r>
              <a:rPr lang="en-US" dirty="0" smtClean="0"/>
              <a:t>with intergroup conflict – when such a conflict draws back the </a:t>
            </a:r>
            <a:r>
              <a:rPr lang="en-US" dirty="0" smtClean="0"/>
              <a:t>organization’s </a:t>
            </a:r>
            <a:r>
              <a:rPr lang="en-US" dirty="0" smtClean="0"/>
              <a:t>productivity, then the conflict management should come up with a solution fast. As prevention is always better than cure, to prevent such intergroup (also </a:t>
            </a:r>
            <a:r>
              <a:rPr lang="en-US" dirty="0" err="1" smtClean="0"/>
              <a:t>intragroup</a:t>
            </a:r>
            <a:r>
              <a:rPr lang="en-US" dirty="0" smtClean="0"/>
              <a:t>) conflict, there should be a clear understanding of the institution’s rules, regulations and bureaucracy.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5943600"/>
          </a:xfrm>
        </p:spPr>
        <p:txBody>
          <a:bodyPr>
            <a:normAutofit fontScale="92500" lnSpcReduction="20000"/>
          </a:bodyPr>
          <a:lstStyle/>
          <a:p>
            <a:pPr algn="just">
              <a:buNone/>
            </a:pPr>
            <a:r>
              <a:rPr lang="en-US" dirty="0" smtClean="0"/>
              <a:t>Conflicts are a natural part of human interaction. People in conflicts, </a:t>
            </a:r>
            <a:r>
              <a:rPr lang="en-US" dirty="0" smtClean="0"/>
              <a:t>whether at </a:t>
            </a:r>
            <a:r>
              <a:rPr lang="en-US" dirty="0" smtClean="0"/>
              <a:t>the individual or group level, perceive that their goals or interests are </a:t>
            </a:r>
            <a:r>
              <a:rPr lang="en-US" dirty="0" smtClean="0"/>
              <a:t>contradicted by </a:t>
            </a:r>
            <a:r>
              <a:rPr lang="en-US" dirty="0" smtClean="0"/>
              <a:t>the goals or interests of the other </a:t>
            </a:r>
            <a:r>
              <a:rPr lang="en-US" dirty="0" smtClean="0"/>
              <a:t>party.</a:t>
            </a:r>
          </a:p>
          <a:p>
            <a:pPr algn="just">
              <a:buNone/>
            </a:pPr>
            <a:endParaRPr lang="en-US" i="1" dirty="0" smtClean="0"/>
          </a:p>
          <a:p>
            <a:pPr algn="just">
              <a:buNone/>
            </a:pPr>
            <a:r>
              <a:rPr lang="en-US" i="1" dirty="0" smtClean="0"/>
              <a:t>The </a:t>
            </a:r>
            <a:r>
              <a:rPr lang="en-US" i="1" dirty="0" smtClean="0"/>
              <a:t>formal termination of such a conflict begins with </a:t>
            </a:r>
            <a:r>
              <a:rPr lang="en-US" i="1" dirty="0" smtClean="0"/>
              <a:t>the elimination </a:t>
            </a:r>
            <a:r>
              <a:rPr lang="en-US" i="1" dirty="0" smtClean="0"/>
              <a:t>of the perceived incompatibility between the opposing parties </a:t>
            </a:r>
            <a:r>
              <a:rPr lang="en-US" i="1" dirty="0" smtClean="0"/>
              <a:t>through negotiation </a:t>
            </a:r>
            <a:r>
              <a:rPr lang="en-US" i="1" dirty="0" smtClean="0"/>
              <a:t>by their </a:t>
            </a:r>
            <a:r>
              <a:rPr lang="en-US" i="1" dirty="0" smtClean="0"/>
              <a:t>representatives — that </a:t>
            </a:r>
            <a:r>
              <a:rPr lang="en-US" i="1" dirty="0" smtClean="0"/>
              <a:t>is, a conflict resolution process. But this is </a:t>
            </a:r>
            <a:r>
              <a:rPr lang="en-US" i="1" dirty="0" smtClean="0"/>
              <a:t>only part </a:t>
            </a:r>
            <a:r>
              <a:rPr lang="en-US" i="1" dirty="0" smtClean="0"/>
              <a:t>of the long-term reconciliation process, which requires the formation of </a:t>
            </a:r>
            <a:r>
              <a:rPr lang="en-US" i="1" dirty="0" smtClean="0"/>
              <a:t>peaceful relations </a:t>
            </a:r>
            <a:r>
              <a:rPr lang="en-US" i="1" dirty="0" smtClean="0"/>
              <a:t>based on </a:t>
            </a:r>
            <a:r>
              <a:rPr lang="en-US" b="1" i="1" u="sng" dirty="0" smtClean="0"/>
              <a:t>mutual trust and acceptance, cooperation, and consideration of </a:t>
            </a:r>
            <a:r>
              <a:rPr lang="en-US" b="1" i="1" u="sng" dirty="0" smtClean="0"/>
              <a:t>mutual needs</a:t>
            </a:r>
            <a:r>
              <a:rPr lang="en-US" i="1"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smtClean="0"/>
              <a:t>EXAMPLES OF COMMON CONFLICTS IN SCHOOL.</a:t>
            </a:r>
            <a:endParaRPr lang="en-US" b="1" u="sng" dirty="0"/>
          </a:p>
        </p:txBody>
      </p:sp>
      <p:sp>
        <p:nvSpPr>
          <p:cNvPr id="3" name="Content Placeholder 2"/>
          <p:cNvSpPr>
            <a:spLocks noGrp="1"/>
          </p:cNvSpPr>
          <p:nvPr>
            <p:ph idx="1"/>
          </p:nvPr>
        </p:nvSpPr>
        <p:spPr>
          <a:xfrm>
            <a:off x="457200" y="1600200"/>
            <a:ext cx="8305800" cy="4876800"/>
          </a:xfrm>
        </p:spPr>
        <p:txBody>
          <a:bodyPr>
            <a:normAutofit fontScale="85000" lnSpcReduction="20000"/>
          </a:bodyPr>
          <a:lstStyle/>
          <a:p>
            <a:pPr algn="just">
              <a:buNone/>
            </a:pPr>
            <a:r>
              <a:rPr lang="en-US" b="1" u="sng" dirty="0" smtClean="0"/>
              <a:t>Room mates disagreeing:</a:t>
            </a:r>
            <a:r>
              <a:rPr lang="en-US" dirty="0" smtClean="0"/>
              <a:t> solution – on the first day of entering into a room, after introductions it is important that you come up with “house” rules. Like duty roaster, using another person’s items, “exiles”, etc </a:t>
            </a:r>
            <a:r>
              <a:rPr lang="en-US" dirty="0" err="1" smtClean="0"/>
              <a:t>etc</a:t>
            </a:r>
            <a:r>
              <a:rPr lang="en-US" dirty="0" smtClean="0"/>
              <a:t>. and because you all are grown ups, there is no need of including punishments, even though punishments may also be included. </a:t>
            </a:r>
            <a:endParaRPr lang="en-US" dirty="0" smtClean="0"/>
          </a:p>
          <a:p>
            <a:pPr algn="just">
              <a:buNone/>
            </a:pPr>
            <a:endParaRPr lang="en-US" dirty="0" smtClean="0"/>
          </a:p>
          <a:p>
            <a:pPr algn="just">
              <a:buNone/>
            </a:pPr>
            <a:r>
              <a:rPr lang="en-US" dirty="0" smtClean="0"/>
              <a:t>Communication </a:t>
            </a:r>
            <a:r>
              <a:rPr lang="en-US" dirty="0" smtClean="0"/>
              <a:t>is very important, as one may be doing a mistake without knowing, so as good room mate you should inform him so he understands. </a:t>
            </a:r>
            <a:r>
              <a:rPr lang="en-US" b="1" dirty="0" smtClean="0"/>
              <a:t>NOTE</a:t>
            </a:r>
            <a:r>
              <a:rPr lang="en-US" dirty="0" smtClean="0"/>
              <a:t>, </a:t>
            </a:r>
            <a:r>
              <a:rPr lang="en-US" dirty="0" smtClean="0"/>
              <a:t>not just informing and keeping quiet, you should inform and give an alternative.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6096000"/>
          </a:xfrm>
        </p:spPr>
        <p:txBody>
          <a:bodyPr>
            <a:normAutofit fontScale="70000" lnSpcReduction="20000"/>
          </a:bodyPr>
          <a:lstStyle/>
          <a:p>
            <a:pPr algn="just">
              <a:buNone/>
            </a:pPr>
            <a:r>
              <a:rPr lang="en-US" b="1" u="sng" dirty="0" smtClean="0"/>
              <a:t>Student strike:</a:t>
            </a:r>
            <a:r>
              <a:rPr lang="en-US" dirty="0" smtClean="0"/>
              <a:t> solution – first students should understand that violent strike that lead to destruction of property has never and will never-even in million years to come- be a perfect way to getting whatever you </a:t>
            </a:r>
            <a:r>
              <a:rPr lang="en-US" dirty="0" smtClean="0"/>
              <a:t>need. </a:t>
            </a:r>
            <a:r>
              <a:rPr lang="en-US" dirty="0" smtClean="0"/>
              <a:t>As evidenced in all schools that have destroyed property in the name of striking, what admin simply did is to suspend all students indefinitely, then fine students when they return. And at the end, whatever students were demonstrating about shall all have been forgotten about, even when the issue that </a:t>
            </a:r>
            <a:r>
              <a:rPr lang="en-US" dirty="0" smtClean="0"/>
              <a:t>led </a:t>
            </a:r>
            <a:r>
              <a:rPr lang="en-US" dirty="0" smtClean="0"/>
              <a:t>to strike was </a:t>
            </a:r>
            <a:r>
              <a:rPr lang="en-US" dirty="0" smtClean="0"/>
              <a:t>genuinely.</a:t>
            </a:r>
            <a:endParaRPr lang="en-US" dirty="0" smtClean="0"/>
          </a:p>
          <a:p>
            <a:pPr algn="just"/>
            <a:endParaRPr lang="en-US" dirty="0" smtClean="0"/>
          </a:p>
          <a:p>
            <a:pPr algn="just">
              <a:buNone/>
            </a:pPr>
            <a:r>
              <a:rPr lang="en-US" dirty="0" smtClean="0"/>
              <a:t>Dealing </a:t>
            </a:r>
            <a:r>
              <a:rPr lang="en-US" dirty="0" smtClean="0"/>
              <a:t>with issues that if not handled correctly in due time may lead to strike – it is duty of students’ leaders to keep on reminding the admin about the issues. Whenever the matter is raised, from there it is upto the student leader and admin to come up with a way forward. </a:t>
            </a:r>
            <a:endParaRPr lang="en-US" dirty="0" smtClean="0"/>
          </a:p>
          <a:p>
            <a:pPr algn="just">
              <a:buNone/>
            </a:pPr>
            <a:r>
              <a:rPr lang="en-US" b="1" dirty="0" smtClean="0"/>
              <a:t>	</a:t>
            </a:r>
            <a:r>
              <a:rPr lang="en-US" b="1" dirty="0" smtClean="0"/>
              <a:t>NOTE</a:t>
            </a:r>
            <a:r>
              <a:rPr lang="en-US" dirty="0" smtClean="0"/>
              <a:t> </a:t>
            </a:r>
            <a:r>
              <a:rPr lang="en-US" dirty="0" smtClean="0"/>
              <a:t>that, the final solution will not always be the way you envisioned it. But all in all, that solution is always the best for the development of an institution where you as a student are included.</a:t>
            </a:r>
          </a:p>
          <a:p>
            <a:pPr algn="just">
              <a:buNone/>
            </a:pPr>
            <a:endParaRPr lang="en-US" i="1" u="sng" dirty="0" smtClean="0"/>
          </a:p>
          <a:p>
            <a:pPr algn="ctr">
              <a:buNone/>
            </a:pPr>
            <a:r>
              <a:rPr lang="en-US" sz="3400" b="1" i="1" u="sng" dirty="0" smtClean="0"/>
              <a:t>Slogan  </a:t>
            </a:r>
            <a:r>
              <a:rPr lang="en-US" sz="3400" b="1" i="1" u="sng" dirty="0" smtClean="0"/>
              <a:t>“you are here for a reason, and a season”</a:t>
            </a:r>
            <a:endParaRPr lang="en-US" sz="3400" b="1" dirty="0" smtClean="0"/>
          </a:p>
          <a:p>
            <a:pPr algn="just"/>
            <a:endParaRPr lang="en-US" dirty="0" smtClean="0"/>
          </a:p>
          <a:p>
            <a:pPr algn="just">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6019800"/>
          </a:xfrm>
        </p:spPr>
        <p:txBody>
          <a:bodyPr>
            <a:normAutofit fontScale="92500" lnSpcReduction="20000"/>
          </a:bodyPr>
          <a:lstStyle/>
          <a:p>
            <a:pPr algn="just">
              <a:buNone/>
            </a:pPr>
            <a:r>
              <a:rPr lang="en-US" dirty="0" smtClean="0"/>
              <a:t>Conflict in school can range from petty annoyance that doesn’t disrupt academic schedules, to full scale confrontation disrupting the whole institution</a:t>
            </a:r>
            <a:r>
              <a:rPr lang="en-US" dirty="0" smtClean="0"/>
              <a:t>.</a:t>
            </a:r>
          </a:p>
          <a:p>
            <a:pPr algn="just">
              <a:buNone/>
            </a:pPr>
            <a:endParaRPr lang="en-US" dirty="0" smtClean="0"/>
          </a:p>
          <a:p>
            <a:pPr algn="just">
              <a:buNone/>
            </a:pPr>
            <a:r>
              <a:rPr lang="en-US" dirty="0" smtClean="0"/>
              <a:t>Handling conflict is a skill that anyone can develop just by taking time and listening to conflicting parties without making assumptions about what other people might be thinking or feeling.</a:t>
            </a:r>
          </a:p>
          <a:p>
            <a:pPr algn="just">
              <a:buNone/>
            </a:pPr>
            <a:r>
              <a:rPr lang="en-US" dirty="0" smtClean="0"/>
              <a:t> </a:t>
            </a:r>
          </a:p>
          <a:p>
            <a:pPr algn="just">
              <a:buNone/>
            </a:pPr>
            <a:r>
              <a:rPr lang="en-US" dirty="0" smtClean="0"/>
              <a:t>It </a:t>
            </a:r>
            <a:r>
              <a:rPr lang="en-US" dirty="0" smtClean="0"/>
              <a:t>is the way conflict is handled that makes the outcome positive or negative. If handled </a:t>
            </a:r>
            <a:r>
              <a:rPr lang="en-US" dirty="0" smtClean="0"/>
              <a:t>correctly, </a:t>
            </a:r>
            <a:r>
              <a:rPr lang="en-US" dirty="0" smtClean="0"/>
              <a:t>conflict can create a good learning experience. If handled ineffectively, conflict can quickly escalate to physical and emotional violence.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2400" b="1" u="sng" dirty="0" smtClean="0"/>
              <a:t>Effective implementation of conflict management strategies requires various </a:t>
            </a:r>
            <a:r>
              <a:rPr lang="en-US" sz="2400" b="1" u="sng" dirty="0" smtClean="0"/>
              <a:t>SKILLS </a:t>
            </a:r>
            <a:r>
              <a:rPr lang="en-US" sz="2400" b="1" u="sng" dirty="0" smtClean="0"/>
              <a:t>and </a:t>
            </a:r>
            <a:r>
              <a:rPr lang="en-US" sz="2400" b="1" u="sng" dirty="0" smtClean="0"/>
              <a:t>ABILITIES </a:t>
            </a:r>
            <a:r>
              <a:rPr lang="en-US" sz="2400" b="1" u="sng" dirty="0" smtClean="0"/>
              <a:t>for addressing conflict.</a:t>
            </a:r>
            <a:endParaRPr lang="en-US" sz="2400" b="1" u="sng" dirty="0"/>
          </a:p>
        </p:txBody>
      </p:sp>
      <p:sp>
        <p:nvSpPr>
          <p:cNvPr id="3" name="Content Placeholder 2"/>
          <p:cNvSpPr>
            <a:spLocks noGrp="1"/>
          </p:cNvSpPr>
          <p:nvPr>
            <p:ph idx="1"/>
          </p:nvPr>
        </p:nvSpPr>
        <p:spPr>
          <a:xfrm>
            <a:off x="304800" y="1524000"/>
            <a:ext cx="8534400" cy="5029200"/>
          </a:xfrm>
        </p:spPr>
        <p:txBody>
          <a:bodyPr>
            <a:normAutofit lnSpcReduction="10000"/>
          </a:bodyPr>
          <a:lstStyle/>
          <a:p>
            <a:pPr lvl="0" algn="just"/>
            <a:r>
              <a:rPr lang="en-US" b="1" dirty="0" smtClean="0"/>
              <a:t>Orientation skills</a:t>
            </a:r>
            <a:r>
              <a:rPr lang="en-US" dirty="0" smtClean="0"/>
              <a:t> including values, beliefs and attitude that are compatible with effective conflict management. They include; understanding own values and beliefs, understanding how beliefs about justice and respect affect how we deal with conflict.</a:t>
            </a:r>
          </a:p>
          <a:p>
            <a:pPr algn="just"/>
            <a:endParaRPr lang="en-US" dirty="0" smtClean="0"/>
          </a:p>
          <a:p>
            <a:pPr algn="just"/>
            <a:r>
              <a:rPr lang="en-US" b="1" dirty="0" smtClean="0"/>
              <a:t>Perception </a:t>
            </a:r>
            <a:r>
              <a:rPr lang="en-US" b="1" dirty="0" smtClean="0"/>
              <a:t>skills</a:t>
            </a:r>
            <a:r>
              <a:rPr lang="en-US" dirty="0" smtClean="0"/>
              <a:t> include the understanding that conflict lies not in objective reality, but in the perception that individuals have of that situation, circumstance</a:t>
            </a:r>
            <a:r>
              <a:rPr lang="en-US"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096000"/>
          </a:xfrm>
        </p:spPr>
        <p:txBody>
          <a:bodyPr>
            <a:normAutofit fontScale="77500" lnSpcReduction="20000"/>
          </a:bodyPr>
          <a:lstStyle/>
          <a:p>
            <a:pPr lvl="1" algn="just">
              <a:buNone/>
            </a:pPr>
            <a:r>
              <a:rPr lang="en-US" sz="3000" b="1" dirty="0" smtClean="0"/>
              <a:t>Emotional skills</a:t>
            </a:r>
            <a:r>
              <a:rPr lang="en-US" sz="3000" dirty="0" smtClean="0"/>
              <a:t> include </a:t>
            </a:r>
            <a:r>
              <a:rPr lang="en-US" sz="3000" dirty="0" smtClean="0"/>
              <a:t>behaviours to manage emotions and feelings such as anger, frustration, hurt, fear, confusion, etc. they are; recognizing one’s emotions, recognizing other’s emotions, able to strategically express emotions, able to control negative emotions – anger (relaxation techniques), able to talk about emotions rather that acting them out</a:t>
            </a:r>
            <a:r>
              <a:rPr lang="en-US" sz="3000" dirty="0" smtClean="0"/>
              <a:t>.</a:t>
            </a:r>
          </a:p>
          <a:p>
            <a:pPr lvl="0" algn="just"/>
            <a:endParaRPr lang="en-US" dirty="0" smtClean="0"/>
          </a:p>
          <a:p>
            <a:pPr lvl="0" algn="just"/>
            <a:r>
              <a:rPr lang="en-US" b="1" dirty="0" smtClean="0"/>
              <a:t>Communication </a:t>
            </a:r>
            <a:r>
              <a:rPr lang="en-US" b="1" dirty="0" smtClean="0"/>
              <a:t>skill</a:t>
            </a:r>
            <a:r>
              <a:rPr lang="en-US" dirty="0" smtClean="0"/>
              <a:t> include listening and speaking which allows for more effective exchange of facts and feeling. They include, listening, use of non defensive language.</a:t>
            </a:r>
          </a:p>
          <a:p>
            <a:pPr lvl="0" algn="just"/>
            <a:endParaRPr lang="en-US" dirty="0" smtClean="0"/>
          </a:p>
          <a:p>
            <a:pPr lvl="0" algn="just"/>
            <a:r>
              <a:rPr lang="en-US" b="1" dirty="0" smtClean="0"/>
              <a:t>Creative </a:t>
            </a:r>
            <a:r>
              <a:rPr lang="en-US" b="1" dirty="0" smtClean="0"/>
              <a:t>thinking skill</a:t>
            </a:r>
            <a:r>
              <a:rPr lang="en-US" dirty="0" smtClean="0"/>
              <a:t> enables an individual to find new ways to view and addressing challenges as they arise. Creating new options</a:t>
            </a:r>
            <a:r>
              <a:rPr lang="en-US" dirty="0" smtClean="0"/>
              <a:t>. Not being rigid –resistant to change.</a:t>
            </a:r>
            <a:endParaRPr lang="en-US" dirty="0" smtClean="0"/>
          </a:p>
          <a:p>
            <a:pPr algn="just"/>
            <a:endParaRPr lang="en-US" dirty="0" smtClean="0"/>
          </a:p>
          <a:p>
            <a:pPr algn="just"/>
            <a:r>
              <a:rPr lang="en-US" b="1" dirty="0" smtClean="0"/>
              <a:t>Critical </a:t>
            </a:r>
            <a:r>
              <a:rPr lang="en-US" b="1" dirty="0" smtClean="0"/>
              <a:t>thinking skills</a:t>
            </a:r>
            <a:r>
              <a:rPr lang="en-US" dirty="0" smtClean="0"/>
              <a:t> (problem solving) include analyzing the situation.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096000"/>
          </a:xfrm>
        </p:spPr>
        <p:txBody>
          <a:bodyPr/>
          <a:lstStyle/>
          <a:p>
            <a:pPr algn="just">
              <a:buNone/>
            </a:pPr>
            <a:r>
              <a:rPr lang="en-US" dirty="0" smtClean="0"/>
              <a:t>Martin Luther King </a:t>
            </a:r>
            <a:r>
              <a:rPr lang="en-US" dirty="0" err="1" smtClean="0"/>
              <a:t>Jr</a:t>
            </a:r>
            <a:r>
              <a:rPr lang="en-US" dirty="0" smtClean="0"/>
              <a:t> </a:t>
            </a:r>
            <a:endParaRPr lang="en-US" dirty="0" smtClean="0"/>
          </a:p>
          <a:p>
            <a:pPr algn="just">
              <a:buNone/>
            </a:pPr>
            <a:r>
              <a:rPr lang="en-US" dirty="0" smtClean="0"/>
              <a:t>	</a:t>
            </a:r>
            <a:r>
              <a:rPr lang="en-US" dirty="0" smtClean="0"/>
              <a:t>“</a:t>
            </a:r>
            <a:r>
              <a:rPr lang="en-US" i="1" dirty="0" smtClean="0"/>
              <a:t>PEOPLE FAIL TO GET ALONG BECAUSE THEY FEAR EACH OTHER, THEY FEAR EACH OTHER BEACAUSE THEY DON’T KNOW EACH OTHER, THEY DON’T KNOW EACH OTHER BECAUSE THEY HAVE NOT COMMUNICATED WITH EACH OTHER.”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6019800"/>
          </a:xfrm>
        </p:spPr>
        <p:txBody>
          <a:bodyPr/>
          <a:lstStyle/>
          <a:p>
            <a:pPr algn="just">
              <a:buNone/>
            </a:pPr>
            <a:r>
              <a:rPr lang="en-US" b="1" u="sng" dirty="0" smtClean="0"/>
              <a:t>Five conflict management styles </a:t>
            </a:r>
            <a:r>
              <a:rPr lang="en-US" b="1" u="sng" dirty="0" smtClean="0"/>
              <a:t>:</a:t>
            </a:r>
          </a:p>
          <a:p>
            <a:pPr algn="just">
              <a:buNone/>
            </a:pPr>
            <a:r>
              <a:rPr lang="en-US" dirty="0" smtClean="0"/>
              <a:t>AVOIDING; ACCOMMODATING; COOPERATIVE </a:t>
            </a:r>
            <a:r>
              <a:rPr lang="en-US" dirty="0" smtClean="0"/>
              <a:t>PROBLEM SOLVING (collaboration and consensus) ;COMPROMISING ; COMPETING. </a:t>
            </a:r>
            <a:endParaRPr lang="en-US" dirty="0" smtClean="0"/>
          </a:p>
          <a:p>
            <a:pPr algn="just">
              <a:buNone/>
            </a:pPr>
            <a:r>
              <a:rPr lang="en-US" dirty="0" smtClean="0"/>
              <a:t>They </a:t>
            </a:r>
            <a:r>
              <a:rPr lang="en-US" dirty="0" smtClean="0"/>
              <a:t>are all appropriate depending </a:t>
            </a:r>
            <a:r>
              <a:rPr lang="en-US" smtClean="0"/>
              <a:t>on </a:t>
            </a:r>
            <a:r>
              <a:rPr lang="en-US" smtClean="0"/>
              <a:t>the situation</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SUBTOPICS.</a:t>
            </a:r>
            <a:endParaRPr lang="en-US" b="1" u="sng" dirty="0"/>
          </a:p>
        </p:txBody>
      </p:sp>
      <p:sp>
        <p:nvSpPr>
          <p:cNvPr id="3" name="Content Placeholder 2"/>
          <p:cNvSpPr>
            <a:spLocks noGrp="1"/>
          </p:cNvSpPr>
          <p:nvPr>
            <p:ph idx="1"/>
          </p:nvPr>
        </p:nvSpPr>
        <p:spPr/>
        <p:txBody>
          <a:bodyPr/>
          <a:lstStyle/>
          <a:p>
            <a:r>
              <a:rPr lang="en-US" dirty="0" smtClean="0"/>
              <a:t>Definitions.</a:t>
            </a:r>
          </a:p>
          <a:p>
            <a:r>
              <a:rPr lang="en-US" dirty="0" smtClean="0"/>
              <a:t>Levels and types of conflicts.</a:t>
            </a:r>
          </a:p>
          <a:p>
            <a:r>
              <a:rPr lang="en-US" dirty="0" smtClean="0"/>
              <a:t>Examples of common conflicts in school, and how to respectively manage them.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DEFINITIONS</a:t>
            </a:r>
            <a:endParaRPr lang="en-US" b="1" dirty="0"/>
          </a:p>
        </p:txBody>
      </p:sp>
      <p:sp>
        <p:nvSpPr>
          <p:cNvPr id="3" name="Content Placeholder 2"/>
          <p:cNvSpPr>
            <a:spLocks noGrp="1"/>
          </p:cNvSpPr>
          <p:nvPr>
            <p:ph idx="1"/>
          </p:nvPr>
        </p:nvSpPr>
        <p:spPr>
          <a:xfrm>
            <a:off x="0" y="1600200"/>
            <a:ext cx="9144000" cy="5257800"/>
          </a:xfrm>
        </p:spPr>
        <p:txBody>
          <a:bodyPr>
            <a:normAutofit/>
          </a:bodyPr>
          <a:lstStyle/>
          <a:p>
            <a:r>
              <a:rPr lang="en-US" b="1" dirty="0" smtClean="0"/>
              <a:t>CONFLICT:</a:t>
            </a:r>
            <a:endParaRPr lang="en-US" dirty="0" smtClean="0"/>
          </a:p>
          <a:p>
            <a:pPr>
              <a:buNone/>
            </a:pPr>
            <a:r>
              <a:rPr lang="en-US" dirty="0" smtClean="0"/>
              <a:t>	</a:t>
            </a:r>
            <a:r>
              <a:rPr lang="en-US" dirty="0" smtClean="0"/>
              <a:t>	a </a:t>
            </a:r>
            <a:r>
              <a:rPr lang="en-US" dirty="0" smtClean="0"/>
              <a:t>disagreement, often violent, between two or more opposing individual(s) or group.</a:t>
            </a:r>
          </a:p>
          <a:p>
            <a:endParaRPr lang="en-US" dirty="0" smtClean="0"/>
          </a:p>
          <a:p>
            <a:r>
              <a:rPr lang="en-US" dirty="0" smtClean="0"/>
              <a:t>Conflict </a:t>
            </a:r>
            <a:r>
              <a:rPr lang="en-US" dirty="0" smtClean="0"/>
              <a:t>can also be defined as an </a:t>
            </a:r>
            <a:r>
              <a:rPr lang="en-US" u="sng" dirty="0" smtClean="0"/>
              <a:t>incompatibility</a:t>
            </a:r>
            <a:r>
              <a:rPr lang="en-US" dirty="0" smtClean="0"/>
              <a:t>, as in two things that cannot be accomplished at the same time, for instance, having two lectures scheduled to happen at the same time.</a:t>
            </a:r>
          </a:p>
          <a:p>
            <a:endParaRPr lang="en-US" dirty="0" smtClean="0"/>
          </a:p>
          <a:p>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dirty="0" smtClean="0"/>
              <a:t>Conflict is an inevitable part of life, meaning in one way or the other we all must experience conflict at some point.</a:t>
            </a:r>
          </a:p>
          <a:p>
            <a:endParaRPr lang="en-US" dirty="0" smtClean="0"/>
          </a:p>
          <a:p>
            <a:r>
              <a:rPr lang="en-US" dirty="0" smtClean="0"/>
              <a:t>The </a:t>
            </a:r>
            <a:r>
              <a:rPr lang="en-US" dirty="0" smtClean="0"/>
              <a:t>way we are raised up by our respective communities, we therefore have acquired different (but specific) way of dealing with a situation in a particular way, in reference to beliefs, ideas and opinions.</a:t>
            </a:r>
          </a:p>
          <a:p>
            <a:endParaRPr lang="en-US" dirty="0" smtClean="0"/>
          </a:p>
          <a:p>
            <a:r>
              <a:rPr lang="en-US" dirty="0" smtClean="0"/>
              <a:t>Therefore</a:t>
            </a:r>
            <a:r>
              <a:rPr lang="en-US" dirty="0" smtClean="0"/>
              <a:t>, conflict emerges when we are faced with a challenge in a totally different scenario that we are not used to, hence the way of handling </a:t>
            </a:r>
            <a:r>
              <a:rPr lang="en-US" dirty="0" smtClean="0"/>
              <a:t>similar </a:t>
            </a:r>
            <a:r>
              <a:rPr lang="en-US" dirty="0" smtClean="0"/>
              <a:t>case traditionally may not apply.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b="1" dirty="0" smtClean="0"/>
          </a:p>
          <a:p>
            <a:pPr>
              <a:buNone/>
            </a:pPr>
            <a:r>
              <a:rPr lang="en-US" b="1" dirty="0" smtClean="0"/>
              <a:t>RESOLUTION:</a:t>
            </a:r>
            <a:r>
              <a:rPr lang="en-US" dirty="0" smtClean="0"/>
              <a:t>  </a:t>
            </a:r>
          </a:p>
          <a:p>
            <a:pPr>
              <a:buNone/>
            </a:pPr>
            <a:r>
              <a:rPr lang="en-US" dirty="0" smtClean="0"/>
              <a:t>process </a:t>
            </a:r>
            <a:r>
              <a:rPr lang="en-US" dirty="0" smtClean="0"/>
              <a:t>of solving a </a:t>
            </a:r>
            <a:r>
              <a:rPr lang="en-US" dirty="0" smtClean="0"/>
              <a:t>conflict.</a:t>
            </a:r>
          </a:p>
          <a:p>
            <a:pPr>
              <a:buNone/>
            </a:pPr>
            <a:endParaRPr lang="en-US" dirty="0" smtClean="0"/>
          </a:p>
          <a:p>
            <a:pPr>
              <a:buNone/>
            </a:pPr>
            <a:endParaRPr lang="en-US" dirty="0" smtClean="0"/>
          </a:p>
          <a:p>
            <a:pPr>
              <a:buNone/>
            </a:pPr>
            <a:endParaRPr lang="en-US" dirty="0" smtClean="0"/>
          </a:p>
          <a:p>
            <a:pPr>
              <a:buNone/>
            </a:pPr>
            <a:r>
              <a:rPr lang="en-US" dirty="0" smtClean="0"/>
              <a:t>WHAT IS </a:t>
            </a:r>
            <a:r>
              <a:rPr lang="en-US" b="1" dirty="0" smtClean="0"/>
              <a:t>CONFLICT RESOLUTION</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LEVELS AND TYPES OF CONFLICTS</a:t>
            </a:r>
            <a:endParaRPr lang="en-US" b="1" dirty="0"/>
          </a:p>
        </p:txBody>
      </p:sp>
      <p:sp>
        <p:nvSpPr>
          <p:cNvPr id="3" name="Content Placeholder 2"/>
          <p:cNvSpPr>
            <a:spLocks noGrp="1"/>
          </p:cNvSpPr>
          <p:nvPr>
            <p:ph idx="1"/>
          </p:nvPr>
        </p:nvSpPr>
        <p:spPr>
          <a:xfrm>
            <a:off x="0" y="1600200"/>
            <a:ext cx="9144000" cy="5257800"/>
          </a:xfrm>
        </p:spPr>
        <p:txBody>
          <a:bodyPr/>
          <a:lstStyle/>
          <a:p>
            <a:pPr algn="just">
              <a:buNone/>
            </a:pPr>
            <a:r>
              <a:rPr lang="en-US" dirty="0" smtClean="0"/>
              <a:t>There are two levels of conflicts, and in each level there are types of conflicts</a:t>
            </a:r>
          </a:p>
          <a:p>
            <a:pPr algn="just">
              <a:buNone/>
            </a:pPr>
            <a:endParaRPr lang="en-US" dirty="0" smtClean="0"/>
          </a:p>
          <a:p>
            <a:pPr algn="just">
              <a:buNone/>
            </a:pPr>
            <a:r>
              <a:rPr lang="en-US" dirty="0" smtClean="0"/>
              <a:t>At the </a:t>
            </a:r>
            <a:r>
              <a:rPr lang="en-US" u="sng" dirty="0" smtClean="0"/>
              <a:t>INDIVIDUAL LEVEL</a:t>
            </a:r>
            <a:r>
              <a:rPr lang="en-US" dirty="0" smtClean="0"/>
              <a:t> there is </a:t>
            </a:r>
            <a:r>
              <a:rPr lang="en-US" b="1" dirty="0" smtClean="0"/>
              <a:t>intrapersonal and interpersonal conflicts.</a:t>
            </a:r>
          </a:p>
          <a:p>
            <a:pPr algn="just">
              <a:buNone/>
            </a:pPr>
            <a:endParaRPr lang="en-US" b="1" dirty="0" smtClean="0"/>
          </a:p>
          <a:p>
            <a:pPr algn="just">
              <a:buNone/>
            </a:pPr>
            <a:r>
              <a:rPr lang="en-US" dirty="0" smtClean="0"/>
              <a:t>at the </a:t>
            </a:r>
            <a:r>
              <a:rPr lang="en-US" u="sng" dirty="0" smtClean="0"/>
              <a:t>GROUP LEVEL</a:t>
            </a:r>
            <a:r>
              <a:rPr lang="en-US" dirty="0" smtClean="0"/>
              <a:t> there is </a:t>
            </a:r>
            <a:r>
              <a:rPr lang="en-US" b="1" dirty="0" err="1" smtClean="0"/>
              <a:t>intragroup</a:t>
            </a:r>
            <a:r>
              <a:rPr lang="en-US" b="1" dirty="0" smtClean="0"/>
              <a:t> and intergroup conflicts.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534400" cy="6248400"/>
          </a:xfrm>
        </p:spPr>
        <p:txBody>
          <a:bodyPr>
            <a:normAutofit fontScale="85000" lnSpcReduction="10000"/>
          </a:bodyPr>
          <a:lstStyle/>
          <a:p>
            <a:pPr algn="just">
              <a:buNone/>
            </a:pPr>
            <a:r>
              <a:rPr lang="en-US" b="1" dirty="0" smtClean="0"/>
              <a:t>INTRAPERSONAL </a:t>
            </a:r>
            <a:r>
              <a:rPr lang="en-US" b="1" dirty="0" smtClean="0"/>
              <a:t>CONFLICT:</a:t>
            </a:r>
            <a:endParaRPr lang="en-US" dirty="0" smtClean="0"/>
          </a:p>
          <a:p>
            <a:pPr algn="just">
              <a:buNone/>
            </a:pPr>
            <a:r>
              <a:rPr lang="en-US" dirty="0" smtClean="0"/>
              <a:t>	</a:t>
            </a:r>
            <a:r>
              <a:rPr lang="en-US" dirty="0" smtClean="0"/>
              <a:t>	refers </a:t>
            </a:r>
            <a:r>
              <a:rPr lang="en-US" dirty="0" smtClean="0"/>
              <a:t>to conflict within an individual. This experience takes place in a person’s mind. It is psychological, involving values, thoughts, principles and emotions. For example, choosing a career course, a child deciding whether to call “it” a mug or cup, psychosomatic disorder like hand going numb before a </a:t>
            </a:r>
            <a:r>
              <a:rPr lang="en-US" dirty="0" smtClean="0"/>
              <a:t>war. </a:t>
            </a:r>
          </a:p>
          <a:p>
            <a:pPr algn="just">
              <a:buNone/>
            </a:pPr>
            <a:r>
              <a:rPr lang="en-US" dirty="0" smtClean="0"/>
              <a:t>	</a:t>
            </a:r>
            <a:endParaRPr lang="en-US" dirty="0" smtClean="0"/>
          </a:p>
          <a:p>
            <a:pPr algn="just">
              <a:buNone/>
            </a:pPr>
            <a:r>
              <a:rPr lang="en-US" dirty="0" smtClean="0"/>
              <a:t>	</a:t>
            </a:r>
            <a:r>
              <a:rPr lang="en-US" dirty="0" smtClean="0"/>
              <a:t>	This </a:t>
            </a:r>
            <a:r>
              <a:rPr lang="en-US" dirty="0" smtClean="0"/>
              <a:t>type of conflict can be quite difficult to handle if incase a person cannot resolve his own inner struggles. Hence causing severe depression.</a:t>
            </a:r>
          </a:p>
          <a:p>
            <a:pPr algn="just"/>
            <a:endParaRPr lang="en-US" dirty="0" smtClean="0"/>
          </a:p>
          <a:p>
            <a:pPr algn="just">
              <a:buNone/>
            </a:pPr>
            <a:r>
              <a:rPr lang="en-US" dirty="0" smtClean="0"/>
              <a:t>	</a:t>
            </a:r>
            <a:r>
              <a:rPr lang="en-US" dirty="0" smtClean="0"/>
              <a:t>	Dealing </a:t>
            </a:r>
            <a:r>
              <a:rPr lang="en-US" dirty="0" smtClean="0"/>
              <a:t>with inner conflict – empower oneself, make positive changes in life, individual </a:t>
            </a:r>
            <a:r>
              <a:rPr lang="en-US" dirty="0" err="1" smtClean="0"/>
              <a:t>couseling</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096000"/>
          </a:xfrm>
        </p:spPr>
        <p:txBody>
          <a:bodyPr>
            <a:normAutofit lnSpcReduction="10000"/>
          </a:bodyPr>
          <a:lstStyle/>
          <a:p>
            <a:pPr>
              <a:buNone/>
            </a:pPr>
            <a:r>
              <a:rPr lang="en-US" b="1" dirty="0" smtClean="0"/>
              <a:t>INTERPERSONAL </a:t>
            </a:r>
            <a:r>
              <a:rPr lang="en-US" b="1" dirty="0" smtClean="0"/>
              <a:t>CONFLICT:</a:t>
            </a:r>
            <a:r>
              <a:rPr lang="en-US" dirty="0" smtClean="0"/>
              <a:t>  </a:t>
            </a:r>
          </a:p>
          <a:p>
            <a:pPr>
              <a:buNone/>
            </a:pPr>
            <a:r>
              <a:rPr lang="en-US" dirty="0" smtClean="0"/>
              <a:t>		conflict </a:t>
            </a:r>
            <a:r>
              <a:rPr lang="en-US" dirty="0" smtClean="0"/>
              <a:t>between two individuals. This normally occurs because of individual differences (every person is unique on his own way, including identical twins). </a:t>
            </a:r>
            <a:endParaRPr lang="en-US" dirty="0" smtClean="0"/>
          </a:p>
          <a:p>
            <a:pPr>
              <a:buNone/>
            </a:pPr>
            <a:r>
              <a:rPr lang="en-US" dirty="0" smtClean="0"/>
              <a:t>	</a:t>
            </a:r>
            <a:r>
              <a:rPr lang="en-US" dirty="0" smtClean="0"/>
              <a:t>	Ironically</a:t>
            </a:r>
            <a:r>
              <a:rPr lang="en-US" dirty="0" smtClean="0"/>
              <a:t>, these differences are the ones responsible for facilitating personal growth and relationships with others.</a:t>
            </a:r>
          </a:p>
          <a:p>
            <a:pPr>
              <a:buNone/>
            </a:pPr>
            <a:r>
              <a:rPr lang="en-US" dirty="0" smtClean="0"/>
              <a:t>		</a:t>
            </a:r>
          </a:p>
          <a:p>
            <a:pPr>
              <a:buNone/>
            </a:pPr>
            <a:r>
              <a:rPr lang="en-US" dirty="0" smtClean="0"/>
              <a:t>	</a:t>
            </a:r>
            <a:r>
              <a:rPr lang="en-US" dirty="0" smtClean="0"/>
              <a:t>	Dealing </a:t>
            </a:r>
            <a:r>
              <a:rPr lang="en-US" dirty="0" smtClean="0"/>
              <a:t>with interpersonal conflict – each party should adjusting his own qualities so as to include the other one. A mediator can really help when it comes to such modifications.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6096000"/>
          </a:xfrm>
        </p:spPr>
        <p:txBody>
          <a:bodyPr>
            <a:normAutofit fontScale="92500" lnSpcReduction="20000"/>
          </a:bodyPr>
          <a:lstStyle/>
          <a:p>
            <a:pPr>
              <a:buNone/>
            </a:pPr>
            <a:r>
              <a:rPr lang="en-US" b="1" dirty="0" smtClean="0"/>
              <a:t>INTRAGROUP </a:t>
            </a:r>
            <a:r>
              <a:rPr lang="en-US" b="1" dirty="0" smtClean="0"/>
              <a:t>CONFLICT:  </a:t>
            </a:r>
          </a:p>
          <a:p>
            <a:pPr>
              <a:buNone/>
            </a:pPr>
            <a:r>
              <a:rPr lang="en-US" dirty="0" smtClean="0"/>
              <a:t>		conflict within </a:t>
            </a:r>
            <a:r>
              <a:rPr lang="en-US" dirty="0" smtClean="0"/>
              <a:t>a </a:t>
            </a:r>
            <a:r>
              <a:rPr lang="en-US" dirty="0" smtClean="0"/>
              <a:t>group, </a:t>
            </a:r>
            <a:r>
              <a:rPr lang="en-US" dirty="0" smtClean="0"/>
              <a:t>among group members. For instance, when ODM member fight during there own internal elections. </a:t>
            </a:r>
            <a:endParaRPr lang="en-US" dirty="0" smtClean="0"/>
          </a:p>
          <a:p>
            <a:pPr>
              <a:buNone/>
            </a:pPr>
            <a:r>
              <a:rPr lang="en-US" dirty="0" smtClean="0"/>
              <a:t>	</a:t>
            </a:r>
            <a:r>
              <a:rPr lang="en-US" dirty="0" smtClean="0"/>
              <a:t>	It </a:t>
            </a:r>
            <a:r>
              <a:rPr lang="en-US" dirty="0" smtClean="0"/>
              <a:t>starts when two individuals of the same group disagree (the interpersonal conflict), then because they are in a group they tend to acquire a following, and before you know it, it is chaos all over.</a:t>
            </a:r>
          </a:p>
          <a:p>
            <a:endParaRPr lang="en-US" dirty="0" smtClean="0"/>
          </a:p>
          <a:p>
            <a:pPr>
              <a:buNone/>
            </a:pPr>
            <a:r>
              <a:rPr lang="en-US" dirty="0" smtClean="0"/>
              <a:t>	</a:t>
            </a:r>
            <a:r>
              <a:rPr lang="en-US" dirty="0" smtClean="0"/>
              <a:t>	Dealing </a:t>
            </a:r>
            <a:r>
              <a:rPr lang="en-US" dirty="0" smtClean="0"/>
              <a:t>with </a:t>
            </a:r>
            <a:r>
              <a:rPr lang="en-US" dirty="0" err="1" smtClean="0"/>
              <a:t>intragroup</a:t>
            </a:r>
            <a:r>
              <a:rPr lang="en-US" dirty="0" smtClean="0"/>
              <a:t> conflict – group leader is the only hope. Therefore, it is important that the group leader doesn’t choose side, and use his intelligence to resolve the matter peacefully. Because if he fails, the group will loose her members and eventually collapse.</a:t>
            </a:r>
            <a:endParaRPr lang="en-US" dirty="0"/>
          </a:p>
        </p:txBody>
      </p:sp>
    </p:spTree>
  </p:cSld>
  <p:clrMapOvr>
    <a:masterClrMapping/>
  </p:clrMapOvr>
</p:sld>
</file>

<file path=ppt/theme/theme1.xml><?xml version="1.0" encoding="utf-8"?>
<a:theme xmlns:a="http://schemas.openxmlformats.org/drawingml/2006/main" name="Techn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92</TotalTime>
  <Words>923</Words>
  <Application>Microsoft Office PowerPoint</Application>
  <PresentationFormat>On-screen Show (4:3)</PresentationFormat>
  <Paragraphs>83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Technic</vt:lpstr>
      <vt:lpstr>CONFLICT RESOLUTION</vt:lpstr>
      <vt:lpstr>SUBTOPICS.</vt:lpstr>
      <vt:lpstr>DEFINITIONS</vt:lpstr>
      <vt:lpstr>Slide 4</vt:lpstr>
      <vt:lpstr>Slide 5</vt:lpstr>
      <vt:lpstr>LEVELS AND TYPES OF CONFLICTS</vt:lpstr>
      <vt:lpstr>Slide 7</vt:lpstr>
      <vt:lpstr>Slide 8</vt:lpstr>
      <vt:lpstr>Slide 9</vt:lpstr>
      <vt:lpstr>Slide 10</vt:lpstr>
      <vt:lpstr>Slide 11</vt:lpstr>
      <vt:lpstr>EXAMPLES OF COMMON CONFLICTS IN SCHOOL.</vt:lpstr>
      <vt:lpstr>Slide 13</vt:lpstr>
      <vt:lpstr>Slide 14</vt:lpstr>
      <vt:lpstr>Effective implementation of conflict management strategies requires various SKILLS and ABILITIES for addressing conflict.</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30</cp:revision>
  <dcterms:created xsi:type="dcterms:W3CDTF">2006-08-16T00:00:00Z</dcterms:created>
  <dcterms:modified xsi:type="dcterms:W3CDTF">2016-01-21T08:04:05Z</dcterms:modified>
</cp:coreProperties>
</file>