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902" y="-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LM Roman 12"/>
                <a:cs typeface="LM Roman 12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LM Roman 12"/>
                <a:cs typeface="LM Roman 12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LM Roman 12"/>
                <a:cs typeface="LM Roman 12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LM Roman 12"/>
                <a:cs typeface="LM Roman 12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LM Roman 12"/>
                <a:cs typeface="LM Roman 12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10561" y="9018079"/>
            <a:ext cx="151129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LM Roman 12"/>
                <a:cs typeface="LM Roman 12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888934" y="1535182"/>
            <a:ext cx="5994400" cy="596573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700" spc="185" dirty="0" smtClean="0">
                <a:solidFill>
                  <a:srgbClr val="231F20"/>
                </a:solidFill>
                <a:latin typeface="Times New Roman"/>
                <a:cs typeface="Times New Roman"/>
              </a:rPr>
              <a:t>Introduction</a:t>
            </a: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394335" indent="-369570">
              <a:lnSpc>
                <a:spcPct val="100000"/>
              </a:lnSpc>
              <a:buAutoNum type="arabicPlain"/>
              <a:tabLst>
                <a:tab pos="394335" algn="l"/>
                <a:tab pos="394970" algn="l"/>
              </a:tabLst>
            </a:pPr>
            <a:r>
              <a:rPr sz="1700" spc="170" dirty="0">
                <a:solidFill>
                  <a:srgbClr val="231F20"/>
                </a:solidFill>
                <a:latin typeface="Times New Roman"/>
                <a:cs typeface="Times New Roman"/>
              </a:rPr>
              <a:t>Compiled </a:t>
            </a:r>
            <a:r>
              <a:rPr sz="1700" spc="155" dirty="0">
                <a:solidFill>
                  <a:srgbClr val="231F20"/>
                </a:solidFill>
                <a:latin typeface="Times New Roman"/>
                <a:cs typeface="Times New Roman"/>
              </a:rPr>
              <a:t>Languages </a:t>
            </a:r>
            <a:r>
              <a:rPr sz="1700" spc="2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700" spc="3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spc="450" dirty="0">
                <a:solidFill>
                  <a:srgbClr val="231F20"/>
                </a:solidFill>
                <a:latin typeface="Times New Roman"/>
                <a:cs typeface="Times New Roman"/>
              </a:rPr>
              <a:t>C++</a:t>
            </a: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Times New Roman"/>
              <a:buAutoNum type="arabicPlain"/>
            </a:pPr>
            <a:endParaRPr sz="1700" dirty="0">
              <a:latin typeface="Times New Roman"/>
              <a:cs typeface="Times New Roman"/>
            </a:endParaRPr>
          </a:p>
          <a:p>
            <a:pPr marL="492125" lvl="1" indent="-467359">
              <a:lnSpc>
                <a:spcPct val="100000"/>
              </a:lnSpc>
              <a:buAutoNum type="arabicPeriod"/>
              <a:tabLst>
                <a:tab pos="492125" algn="l"/>
                <a:tab pos="492759" algn="l"/>
              </a:tabLst>
            </a:pPr>
            <a:r>
              <a:rPr sz="1400" spc="210" dirty="0">
                <a:solidFill>
                  <a:srgbClr val="231F20"/>
                </a:solidFill>
                <a:latin typeface="Times New Roman"/>
                <a:cs typeface="Times New Roman"/>
              </a:rPr>
              <a:t>Why </a:t>
            </a:r>
            <a:r>
              <a:rPr sz="1400" spc="140" dirty="0">
                <a:solidFill>
                  <a:srgbClr val="231F20"/>
                </a:solidFill>
                <a:latin typeface="Times New Roman"/>
                <a:cs typeface="Times New Roman"/>
              </a:rPr>
              <a:t>Use </a:t>
            </a:r>
            <a:r>
              <a:rPr sz="1400" spc="16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400" spc="140" dirty="0">
                <a:solidFill>
                  <a:srgbClr val="231F20"/>
                </a:solidFill>
                <a:latin typeface="Times New Roman"/>
                <a:cs typeface="Times New Roman"/>
              </a:rPr>
              <a:t>Language </a:t>
            </a:r>
            <a:r>
              <a:rPr sz="1400" spc="95" dirty="0">
                <a:solidFill>
                  <a:srgbClr val="231F20"/>
                </a:solidFill>
                <a:latin typeface="Times New Roman"/>
                <a:cs typeface="Times New Roman"/>
              </a:rPr>
              <a:t>Like</a:t>
            </a:r>
            <a:r>
              <a:rPr sz="1400" spc="2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325" dirty="0">
                <a:solidFill>
                  <a:srgbClr val="231F20"/>
                </a:solidFill>
                <a:latin typeface="Times New Roman"/>
                <a:cs typeface="Times New Roman"/>
              </a:rPr>
              <a:t>C++?</a:t>
            </a:r>
            <a:endParaRPr sz="14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imes New Roman"/>
              <a:buAutoNum type="arabicPeriod"/>
            </a:pPr>
            <a:endParaRPr sz="1250" dirty="0">
              <a:latin typeface="Times New Roman"/>
              <a:cs typeface="Times New Roman"/>
            </a:endParaRPr>
          </a:p>
          <a:p>
            <a:pPr marL="25400" marR="18415" algn="just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At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its core, a computer is just a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with some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memory,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capable of running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tiny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like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“store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5 in memory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location 23459.”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Why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would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express a program as  a text ﬁle in a programming language, instead of writing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</a:t>
            </a:r>
            <a:r>
              <a:rPr sz="1200" spc="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instructions?</a:t>
            </a:r>
            <a:endParaRPr sz="1200" dirty="0">
              <a:latin typeface="LM Roman 12"/>
              <a:cs typeface="LM Roman 12"/>
            </a:endParaRPr>
          </a:p>
          <a:p>
            <a:pPr marL="25400" algn="just">
              <a:lnSpc>
                <a:spcPct val="100000"/>
              </a:lnSpc>
              <a:spcBef>
                <a:spcPts val="74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advantages:</a:t>
            </a:r>
            <a:endParaRPr sz="1200" dirty="0">
              <a:latin typeface="LM Roman 12"/>
              <a:cs typeface="LM Roman 12"/>
            </a:endParaRPr>
          </a:p>
          <a:p>
            <a:pPr marL="396875" marR="18415" lvl="2" indent="-190500" algn="just">
              <a:lnSpc>
                <a:spcPct val="100000"/>
              </a:lnSpc>
              <a:spcBef>
                <a:spcPts val="725"/>
              </a:spcBef>
              <a:buFont typeface="LM Roman 12"/>
              <a:buAutoNum type="arabicPeriod"/>
              <a:tabLst>
                <a:tab pos="397510" algn="l"/>
              </a:tabLst>
            </a:pPr>
            <a:r>
              <a:rPr sz="1200" spc="85" dirty="0">
                <a:solidFill>
                  <a:srgbClr val="231F20"/>
                </a:solidFill>
                <a:latin typeface="Times New Roman"/>
                <a:cs typeface="Times New Roman"/>
              </a:rPr>
              <a:t>Conciseness: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programming languages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allow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 to express common sequences of</a:t>
            </a:r>
            <a:r>
              <a:rPr sz="1200" spc="-1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com­  mands more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concisely.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provides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some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especially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powerful</a:t>
            </a:r>
            <a:r>
              <a:rPr sz="1200" spc="-229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shorthands.</a:t>
            </a:r>
            <a:endParaRPr sz="1200" dirty="0">
              <a:latin typeface="LM Roman 12"/>
              <a:cs typeface="LM Roman 12"/>
            </a:endParaRPr>
          </a:p>
          <a:p>
            <a:pPr marL="396875" marR="17780" lvl="2" indent="-190500" algn="just">
              <a:lnSpc>
                <a:spcPct val="100000"/>
              </a:lnSpc>
              <a:spcBef>
                <a:spcPts val="730"/>
              </a:spcBef>
              <a:buFont typeface="LM Roman 12"/>
              <a:buAutoNum type="arabicPeriod"/>
              <a:tabLst>
                <a:tab pos="397510" algn="l"/>
              </a:tabLst>
            </a:pPr>
            <a:r>
              <a:rPr sz="1200" spc="100" dirty="0">
                <a:solidFill>
                  <a:srgbClr val="231F20"/>
                </a:solidFill>
                <a:latin typeface="Times New Roman"/>
                <a:cs typeface="Times New Roman"/>
              </a:rPr>
              <a:t>Maintainability:</a:t>
            </a:r>
            <a:r>
              <a:rPr sz="1200" spc="1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modifying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easier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when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entails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just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few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text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edits,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instead  of rearranging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hundreds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instructions. C++ is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object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oriented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(more on  that in Lectures 7-8),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further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improves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maintainability.</a:t>
            </a:r>
            <a:endParaRPr sz="1200" dirty="0">
              <a:latin typeface="LM Roman 12"/>
              <a:cs typeface="LM Roman 12"/>
            </a:endParaRPr>
          </a:p>
          <a:p>
            <a:pPr marL="396875" marR="18415" lvl="2" indent="-190500" algn="just">
              <a:lnSpc>
                <a:spcPct val="100000"/>
              </a:lnSpc>
              <a:spcBef>
                <a:spcPts val="735"/>
              </a:spcBef>
              <a:buFont typeface="LM Roman 12"/>
              <a:buAutoNum type="arabicPeriod"/>
              <a:tabLst>
                <a:tab pos="397510" algn="l"/>
              </a:tabLst>
            </a:pPr>
            <a:r>
              <a:rPr sz="1200" spc="105" dirty="0">
                <a:solidFill>
                  <a:srgbClr val="231F20"/>
                </a:solidFill>
                <a:latin typeface="Times New Roman"/>
                <a:cs typeface="Times New Roman"/>
              </a:rPr>
              <a:t>Portability: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diﬀerent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make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diﬀerent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available.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Programs</a:t>
            </a:r>
            <a:r>
              <a:rPr sz="1200" spc="-3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writ­  ten as text can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translated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into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 for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many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diﬀerent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processors;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one of  C++’s strengths is that it can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used to write programs for nearly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any</a:t>
            </a:r>
            <a:r>
              <a:rPr sz="1200" spc="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processor.</a:t>
            </a:r>
            <a:endParaRPr sz="1200" dirty="0">
              <a:latin typeface="LM Roman 12"/>
              <a:cs typeface="LM Roman 12"/>
            </a:endParaRPr>
          </a:p>
          <a:p>
            <a:pPr marL="25400" marR="17780" indent="-635" algn="just">
              <a:lnSpc>
                <a:spcPct val="100000"/>
              </a:lnSpc>
              <a:spcBef>
                <a:spcPts val="74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high-level</a:t>
            </a:r>
            <a:r>
              <a:rPr sz="1200" i="1" spc="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language:</a:t>
            </a:r>
            <a:r>
              <a:rPr sz="1200" spc="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when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write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it,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shorthands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suﬃciently  expressive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</a:t>
            </a:r>
            <a:r>
              <a:rPr sz="1200" spc="-11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don’t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need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worry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about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details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instructions.</a:t>
            </a:r>
            <a:r>
              <a:rPr sz="1200" spc="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does 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give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access to some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lower-level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functionality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than other languages (e.g. memory</a:t>
            </a:r>
            <a:r>
              <a:rPr sz="1200" spc="-10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addresses).</a:t>
            </a:r>
            <a:endParaRPr sz="1200" dirty="0">
              <a:latin typeface="LM Roman 12"/>
              <a:cs typeface="LM Roman 12"/>
            </a:endParaRPr>
          </a:p>
          <a:p>
            <a:pPr marL="492125" lvl="1" indent="-467359">
              <a:lnSpc>
                <a:spcPct val="100000"/>
              </a:lnSpc>
              <a:spcBef>
                <a:spcPts val="870"/>
              </a:spcBef>
              <a:buAutoNum type="arabicPeriod" startAt="2"/>
              <a:tabLst>
                <a:tab pos="492125" algn="l"/>
                <a:tab pos="492759" algn="l"/>
              </a:tabLst>
            </a:pPr>
            <a:r>
              <a:rPr sz="1400" spc="19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400" spc="150" dirty="0">
                <a:solidFill>
                  <a:srgbClr val="231F20"/>
                </a:solidFill>
                <a:latin typeface="Times New Roman"/>
                <a:cs typeface="Times New Roman"/>
              </a:rPr>
              <a:t>Compilation</a:t>
            </a:r>
            <a:r>
              <a:rPr sz="1400" spc="1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150" dirty="0">
                <a:solidFill>
                  <a:srgbClr val="231F20"/>
                </a:solidFill>
                <a:latin typeface="Times New Roman"/>
                <a:cs typeface="Times New Roman"/>
              </a:rPr>
              <a:t>Process</a:t>
            </a:r>
            <a:endParaRPr sz="1400" dirty="0">
              <a:latin typeface="Times New Roman"/>
              <a:cs typeface="Times New Roman"/>
            </a:endParaRPr>
          </a:p>
          <a:p>
            <a:pPr marL="25400" algn="just">
              <a:lnSpc>
                <a:spcPct val="100000"/>
              </a:lnSpc>
            </a:pPr>
            <a:r>
              <a:rPr sz="1200" spc="-5" dirty="0" smtClean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goes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from text ﬁles (or </a:t>
            </a:r>
            <a:r>
              <a:rPr sz="1200" i="1" spc="-25" dirty="0">
                <a:solidFill>
                  <a:srgbClr val="231F20"/>
                </a:solidFill>
                <a:latin typeface="LM Roman 12"/>
                <a:cs typeface="LM Roman 12"/>
              </a:rPr>
              <a:t>source </a:t>
            </a:r>
            <a:r>
              <a:rPr sz="1200" i="1" spc="15" dirty="0">
                <a:solidFill>
                  <a:srgbClr val="231F20"/>
                </a:solidFill>
                <a:latin typeface="LM Roman 12"/>
                <a:cs typeface="LM Roman 12"/>
              </a:rPr>
              <a:t>ﬁles</a:t>
            </a:r>
            <a:r>
              <a:rPr sz="1200" spc="15" dirty="0">
                <a:solidFill>
                  <a:srgbClr val="231F20"/>
                </a:solidFill>
                <a:latin typeface="LM Roman 12"/>
                <a:cs typeface="LM Roman 12"/>
              </a:rPr>
              <a:t>)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instructions as</a:t>
            </a:r>
            <a:r>
              <a:rPr sz="1200" spc="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follows:</a:t>
            </a:r>
            <a:endParaRPr sz="1200" dirty="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 dirty="0">
              <a:latin typeface="LM Roman 12"/>
              <a:cs typeface="LM Roman 12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7184" y="8547100"/>
            <a:ext cx="5968365" cy="57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Object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ﬁles are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intermediate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ﬁles that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incomplete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copy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the program: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each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source ﬁle only expresses a piece of the program, so when it is compiled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into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</a:t>
            </a: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object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ﬁle,  the </a:t>
            </a: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object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ﬁle has some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markers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indicating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missing pieces it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depends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on. The</a:t>
            </a:r>
            <a:r>
              <a:rPr sz="1200" spc="2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linker</a:t>
            </a:r>
            <a:endParaRPr sz="1200" dirty="0">
              <a:latin typeface="LM Roman 12"/>
              <a:cs typeface="LM Roman 12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45126" y="7676978"/>
            <a:ext cx="5440989" cy="694062"/>
            <a:chOff x="845126" y="7676978"/>
            <a:chExt cx="5440989" cy="694062"/>
          </a:xfrm>
        </p:grpSpPr>
        <p:grpSp>
          <p:nvGrpSpPr>
            <p:cNvPr id="39" name="Group 38"/>
            <p:cNvGrpSpPr/>
            <p:nvPr/>
          </p:nvGrpSpPr>
          <p:grpSpPr>
            <a:xfrm>
              <a:off x="958850" y="7676978"/>
              <a:ext cx="5327265" cy="694062"/>
              <a:chOff x="952556" y="7309640"/>
              <a:chExt cx="5327265" cy="694062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952557" y="7313448"/>
                <a:ext cx="686435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686435" h="274954">
                    <a:moveTo>
                      <a:pt x="685841" y="0"/>
                    </a:moveTo>
                    <a:lnTo>
                      <a:pt x="30481" y="0"/>
                    </a:lnTo>
                    <a:lnTo>
                      <a:pt x="0" y="30481"/>
                    </a:lnTo>
                    <a:lnTo>
                      <a:pt x="0" y="274336"/>
                    </a:lnTo>
                    <a:lnTo>
                      <a:pt x="655359" y="274336"/>
                    </a:lnTo>
                    <a:lnTo>
                      <a:pt x="685841" y="243854"/>
                    </a:lnTo>
                    <a:lnTo>
                      <a:pt x="685841" y="0"/>
                    </a:lnTo>
                    <a:close/>
                  </a:path>
                  <a:path w="686435" h="274954">
                    <a:moveTo>
                      <a:pt x="655359" y="30481"/>
                    </a:moveTo>
                    <a:lnTo>
                      <a:pt x="0" y="30481"/>
                    </a:lnTo>
                  </a:path>
                  <a:path w="686435" h="274954">
                    <a:moveTo>
                      <a:pt x="655359" y="30481"/>
                    </a:moveTo>
                    <a:lnTo>
                      <a:pt x="655359" y="274336"/>
                    </a:lnTo>
                  </a:path>
                  <a:path w="686435" h="274954">
                    <a:moveTo>
                      <a:pt x="655359" y="30481"/>
                    </a:moveTo>
                    <a:lnTo>
                      <a:pt x="685841" y="0"/>
                    </a:lnTo>
                  </a:path>
                </a:pathLst>
              </a:custGeom>
              <a:ln w="762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6" name="object 6"/>
              <p:cNvGrpSpPr/>
              <p:nvPr/>
            </p:nvGrpSpPr>
            <p:grpSpPr>
              <a:xfrm>
                <a:off x="2312807" y="7309640"/>
                <a:ext cx="1069340" cy="337820"/>
                <a:chOff x="2312807" y="7309640"/>
                <a:chExt cx="1069340" cy="337820"/>
              </a:xfrm>
            </p:grpSpPr>
            <p:sp>
              <p:nvSpPr>
                <p:cNvPr id="7" name="object 7"/>
                <p:cNvSpPr/>
                <p:nvPr/>
              </p:nvSpPr>
              <p:spPr>
                <a:xfrm>
                  <a:off x="2392827" y="7313450"/>
                  <a:ext cx="671195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194" h="274954">
                      <a:moveTo>
                        <a:pt x="670599" y="0"/>
                      </a:moveTo>
                      <a:lnTo>
                        <a:pt x="30481" y="0"/>
                      </a:lnTo>
                      <a:lnTo>
                        <a:pt x="0" y="30481"/>
                      </a:lnTo>
                      <a:lnTo>
                        <a:pt x="0" y="274336"/>
                      </a:lnTo>
                      <a:lnTo>
                        <a:pt x="640117" y="274336"/>
                      </a:lnTo>
                      <a:lnTo>
                        <a:pt x="670599" y="243854"/>
                      </a:lnTo>
                      <a:lnTo>
                        <a:pt x="670599" y="0"/>
                      </a:lnTo>
                      <a:close/>
                    </a:path>
                    <a:path w="671194" h="274954">
                      <a:moveTo>
                        <a:pt x="640117" y="30481"/>
                      </a:moveTo>
                      <a:lnTo>
                        <a:pt x="0" y="30481"/>
                      </a:lnTo>
                    </a:path>
                    <a:path w="671194" h="274954">
                      <a:moveTo>
                        <a:pt x="640117" y="30481"/>
                      </a:moveTo>
                      <a:lnTo>
                        <a:pt x="640117" y="274336"/>
                      </a:lnTo>
                    </a:path>
                    <a:path w="671194" h="274954">
                      <a:moveTo>
                        <a:pt x="640117" y="30481"/>
                      </a:moveTo>
                      <a:lnTo>
                        <a:pt x="670599" y="0"/>
                      </a:lnTo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8" name="object 8"/>
                <p:cNvSpPr/>
                <p:nvPr/>
              </p:nvSpPr>
              <p:spPr>
                <a:xfrm>
                  <a:off x="2316617" y="7423940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0" y="53343"/>
                      </a:lnTo>
                      <a:lnTo>
                        <a:pt x="76204" y="266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" name="object 9"/>
                <p:cNvSpPr/>
                <p:nvPr/>
              </p:nvSpPr>
              <p:spPr>
                <a:xfrm>
                  <a:off x="2316617" y="7423940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76204" y="26671"/>
                      </a:lnTo>
                      <a:lnTo>
                        <a:pt x="0" y="533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0" name="object 10"/>
                <p:cNvSpPr/>
                <p:nvPr/>
              </p:nvSpPr>
              <p:spPr>
                <a:xfrm>
                  <a:off x="3354522" y="7619786"/>
                  <a:ext cx="27940" cy="27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39" h="27940">
                      <a:moveTo>
                        <a:pt x="21286" y="0"/>
                      </a:moveTo>
                      <a:lnTo>
                        <a:pt x="6147" y="0"/>
                      </a:lnTo>
                      <a:lnTo>
                        <a:pt x="0" y="6147"/>
                      </a:lnTo>
                      <a:lnTo>
                        <a:pt x="0" y="21286"/>
                      </a:lnTo>
                      <a:lnTo>
                        <a:pt x="6147" y="27433"/>
                      </a:lnTo>
                      <a:lnTo>
                        <a:pt x="21286" y="27433"/>
                      </a:lnTo>
                      <a:lnTo>
                        <a:pt x="27433" y="21286"/>
                      </a:lnTo>
                      <a:lnTo>
                        <a:pt x="27433" y="6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2" name="object 12"/>
              <p:cNvSpPr/>
              <p:nvPr/>
            </p:nvSpPr>
            <p:spPr>
              <a:xfrm>
                <a:off x="952556" y="7724948"/>
                <a:ext cx="686435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686435" h="274954">
                    <a:moveTo>
                      <a:pt x="685840" y="0"/>
                    </a:moveTo>
                    <a:lnTo>
                      <a:pt x="30481" y="0"/>
                    </a:lnTo>
                    <a:lnTo>
                      <a:pt x="0" y="30481"/>
                    </a:lnTo>
                    <a:lnTo>
                      <a:pt x="0" y="274336"/>
                    </a:lnTo>
                    <a:lnTo>
                      <a:pt x="655358" y="274336"/>
                    </a:lnTo>
                    <a:lnTo>
                      <a:pt x="685840" y="243854"/>
                    </a:lnTo>
                    <a:lnTo>
                      <a:pt x="685840" y="0"/>
                    </a:lnTo>
                    <a:close/>
                  </a:path>
                  <a:path w="686435" h="274954">
                    <a:moveTo>
                      <a:pt x="655358" y="30481"/>
                    </a:moveTo>
                    <a:lnTo>
                      <a:pt x="0" y="30481"/>
                    </a:lnTo>
                  </a:path>
                  <a:path w="686435" h="274954">
                    <a:moveTo>
                      <a:pt x="655358" y="30481"/>
                    </a:moveTo>
                    <a:lnTo>
                      <a:pt x="655358" y="274336"/>
                    </a:lnTo>
                  </a:path>
                  <a:path w="686435" h="274954">
                    <a:moveTo>
                      <a:pt x="655358" y="30481"/>
                    </a:moveTo>
                    <a:lnTo>
                      <a:pt x="685840" y="0"/>
                    </a:lnTo>
                  </a:path>
                </a:pathLst>
              </a:custGeom>
              <a:ln w="762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13" name="object 13"/>
              <p:cNvGrpSpPr/>
              <p:nvPr/>
            </p:nvGrpSpPr>
            <p:grpSpPr>
              <a:xfrm>
                <a:off x="2389017" y="7545868"/>
                <a:ext cx="996950" cy="457834"/>
                <a:chOff x="2389017" y="7545868"/>
                <a:chExt cx="996950" cy="457834"/>
              </a:xfrm>
            </p:grpSpPr>
            <p:sp>
              <p:nvSpPr>
                <p:cNvPr id="14" name="object 14"/>
                <p:cNvSpPr/>
                <p:nvPr/>
              </p:nvSpPr>
              <p:spPr>
                <a:xfrm>
                  <a:off x="3063421" y="7549678"/>
                  <a:ext cx="318770" cy="977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70" h="97790">
                      <a:moveTo>
                        <a:pt x="318534" y="83824"/>
                      </a:moveTo>
                      <a:lnTo>
                        <a:pt x="318534" y="76255"/>
                      </a:lnTo>
                      <a:lnTo>
                        <a:pt x="312387" y="70108"/>
                      </a:lnTo>
                      <a:lnTo>
                        <a:pt x="304817" y="70108"/>
                      </a:lnTo>
                      <a:lnTo>
                        <a:pt x="297248" y="70108"/>
                      </a:lnTo>
                      <a:lnTo>
                        <a:pt x="291101" y="76255"/>
                      </a:lnTo>
                      <a:lnTo>
                        <a:pt x="291101" y="83824"/>
                      </a:lnTo>
                      <a:lnTo>
                        <a:pt x="291101" y="91394"/>
                      </a:lnTo>
                      <a:lnTo>
                        <a:pt x="297248" y="97541"/>
                      </a:lnTo>
                      <a:lnTo>
                        <a:pt x="304817" y="97541"/>
                      </a:lnTo>
                      <a:lnTo>
                        <a:pt x="312387" y="97541"/>
                      </a:lnTo>
                      <a:lnTo>
                        <a:pt x="318534" y="91394"/>
                      </a:lnTo>
                      <a:lnTo>
                        <a:pt x="318534" y="83824"/>
                      </a:lnTo>
                    </a:path>
                    <a:path w="318770" h="97790">
                      <a:moveTo>
                        <a:pt x="0" y="0"/>
                      </a:moveTo>
                      <a:lnTo>
                        <a:pt x="63785" y="15699"/>
                      </a:lnTo>
                      <a:lnTo>
                        <a:pt x="124185" y="31610"/>
                      </a:lnTo>
                      <a:lnTo>
                        <a:pt x="179080" y="46675"/>
                      </a:lnTo>
                      <a:lnTo>
                        <a:pt x="226355" y="59834"/>
                      </a:lnTo>
                      <a:lnTo>
                        <a:pt x="263893" y="70030"/>
                      </a:lnTo>
                      <a:lnTo>
                        <a:pt x="289577" y="76204"/>
                      </a:lnTo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5" name="object 15"/>
                <p:cNvSpPr/>
                <p:nvPr/>
              </p:nvSpPr>
              <p:spPr>
                <a:xfrm>
                  <a:off x="2392827" y="7724955"/>
                  <a:ext cx="671195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194" h="274954">
                      <a:moveTo>
                        <a:pt x="670599" y="0"/>
                      </a:moveTo>
                      <a:lnTo>
                        <a:pt x="30481" y="0"/>
                      </a:lnTo>
                      <a:lnTo>
                        <a:pt x="0" y="30481"/>
                      </a:lnTo>
                      <a:lnTo>
                        <a:pt x="0" y="274336"/>
                      </a:lnTo>
                      <a:lnTo>
                        <a:pt x="640117" y="274336"/>
                      </a:lnTo>
                      <a:lnTo>
                        <a:pt x="670599" y="243854"/>
                      </a:lnTo>
                      <a:lnTo>
                        <a:pt x="670599" y="0"/>
                      </a:lnTo>
                      <a:close/>
                    </a:path>
                    <a:path w="671194" h="274954">
                      <a:moveTo>
                        <a:pt x="640117" y="30481"/>
                      </a:moveTo>
                      <a:lnTo>
                        <a:pt x="0" y="30481"/>
                      </a:lnTo>
                    </a:path>
                    <a:path w="671194" h="274954">
                      <a:moveTo>
                        <a:pt x="640117" y="30481"/>
                      </a:moveTo>
                      <a:lnTo>
                        <a:pt x="640117" y="274336"/>
                      </a:lnTo>
                    </a:path>
                    <a:path w="671194" h="274954">
                      <a:moveTo>
                        <a:pt x="640117" y="30481"/>
                      </a:moveTo>
                      <a:lnTo>
                        <a:pt x="670599" y="0"/>
                      </a:lnTo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6" name="object 16"/>
              <p:cNvSpPr txBox="1"/>
              <p:nvPr/>
            </p:nvSpPr>
            <p:spPr>
              <a:xfrm>
                <a:off x="2440937" y="7774155"/>
                <a:ext cx="574040" cy="153670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40"/>
                  </a:spcBef>
                </a:pPr>
                <a:r>
                  <a:rPr sz="800" spc="55" dirty="0">
                    <a:latin typeface="Times New Roman"/>
                    <a:cs typeface="Times New Roman"/>
                  </a:rPr>
                  <a:t>Object </a:t>
                </a:r>
                <a:r>
                  <a:rPr sz="800" spc="65" dirty="0">
                    <a:latin typeface="Times New Roman"/>
                    <a:cs typeface="Times New Roman"/>
                  </a:rPr>
                  <a:t>File</a:t>
                </a:r>
                <a:endParaRPr sz="800">
                  <a:latin typeface="Times New Roman"/>
                  <a:cs typeface="Times New Roman"/>
                </a:endParaRPr>
              </a:p>
            </p:txBody>
          </p:sp>
          <p:grpSp>
            <p:nvGrpSpPr>
              <p:cNvPr id="17" name="object 17"/>
              <p:cNvGrpSpPr/>
              <p:nvPr/>
            </p:nvGrpSpPr>
            <p:grpSpPr>
              <a:xfrm>
                <a:off x="2312807" y="7637319"/>
                <a:ext cx="1044575" cy="255904"/>
                <a:chOff x="2312807" y="7637319"/>
                <a:chExt cx="1044575" cy="255904"/>
              </a:xfrm>
            </p:grpSpPr>
            <p:sp>
              <p:nvSpPr>
                <p:cNvPr id="18" name="object 18"/>
                <p:cNvSpPr/>
                <p:nvPr/>
              </p:nvSpPr>
              <p:spPr>
                <a:xfrm>
                  <a:off x="2316617" y="7835445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0" y="53343"/>
                      </a:lnTo>
                      <a:lnTo>
                        <a:pt x="76204" y="266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9" name="object 19"/>
                <p:cNvSpPr/>
                <p:nvPr/>
              </p:nvSpPr>
              <p:spPr>
                <a:xfrm>
                  <a:off x="2316617" y="7835445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76204" y="26671"/>
                      </a:lnTo>
                      <a:lnTo>
                        <a:pt x="0" y="533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" name="object 20"/>
                <p:cNvSpPr/>
                <p:nvPr/>
              </p:nvSpPr>
              <p:spPr>
                <a:xfrm>
                  <a:off x="3063427" y="7641129"/>
                  <a:ext cx="290195" cy="99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195" h="99059">
                      <a:moveTo>
                        <a:pt x="0" y="99065"/>
                      </a:moveTo>
                      <a:lnTo>
                        <a:pt x="63785" y="76910"/>
                      </a:lnTo>
                      <a:lnTo>
                        <a:pt x="124185" y="56447"/>
                      </a:lnTo>
                      <a:lnTo>
                        <a:pt x="179080" y="38102"/>
                      </a:lnTo>
                      <a:lnTo>
                        <a:pt x="226355" y="22296"/>
                      </a:lnTo>
                      <a:lnTo>
                        <a:pt x="263893" y="9455"/>
                      </a:lnTo>
                      <a:lnTo>
                        <a:pt x="289577" y="0"/>
                      </a:lnTo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21" name="object 21"/>
              <p:cNvSpPr txBox="1"/>
              <p:nvPr/>
            </p:nvSpPr>
            <p:spPr>
              <a:xfrm>
                <a:off x="971549" y="7774155"/>
                <a:ext cx="1456941" cy="141064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40"/>
                  </a:spcBef>
                </a:pPr>
                <a:r>
                  <a:rPr sz="800" spc="60" dirty="0">
                    <a:latin typeface="Times New Roman"/>
                    <a:cs typeface="Times New Roman"/>
                  </a:rPr>
                  <a:t>Source </a:t>
                </a:r>
                <a:r>
                  <a:rPr sz="800" spc="55" dirty="0">
                    <a:latin typeface="Times New Roman"/>
                    <a:cs typeface="Times New Roman"/>
                  </a:rPr>
                  <a:t>File</a:t>
                </a:r>
                <a:r>
                  <a:rPr sz="1200" u="sng" spc="337" baseline="38194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</a:t>
                </a:r>
                <a:r>
                  <a:rPr sz="1200" u="sng" spc="104" baseline="38194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Compiler</a:t>
                </a:r>
                <a:r>
                  <a:rPr sz="1200" u="sng" spc="-44" baseline="38194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</a:t>
                </a:r>
                <a:endParaRPr sz="1200" baseline="38194" dirty="0">
                  <a:latin typeface="Times New Roman"/>
                  <a:cs typeface="Times New Roman"/>
                </a:endParaRPr>
              </a:p>
            </p:txBody>
          </p:sp>
          <p:grpSp>
            <p:nvGrpSpPr>
              <p:cNvPr id="22" name="object 22"/>
              <p:cNvGrpSpPr/>
              <p:nvPr/>
            </p:nvGrpSpPr>
            <p:grpSpPr>
              <a:xfrm>
                <a:off x="3913107" y="7492531"/>
                <a:ext cx="777875" cy="282575"/>
                <a:chOff x="3913107" y="7492531"/>
                <a:chExt cx="777875" cy="282575"/>
              </a:xfrm>
            </p:grpSpPr>
            <p:sp>
              <p:nvSpPr>
                <p:cNvPr id="23" name="object 23"/>
                <p:cNvSpPr/>
                <p:nvPr/>
              </p:nvSpPr>
              <p:spPr>
                <a:xfrm>
                  <a:off x="4000742" y="7496341"/>
                  <a:ext cx="686435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6435" h="274954">
                      <a:moveTo>
                        <a:pt x="685840" y="0"/>
                      </a:moveTo>
                      <a:lnTo>
                        <a:pt x="30481" y="0"/>
                      </a:lnTo>
                      <a:lnTo>
                        <a:pt x="0" y="30481"/>
                      </a:lnTo>
                      <a:lnTo>
                        <a:pt x="0" y="274336"/>
                      </a:lnTo>
                      <a:lnTo>
                        <a:pt x="655358" y="274336"/>
                      </a:lnTo>
                      <a:lnTo>
                        <a:pt x="685840" y="243854"/>
                      </a:lnTo>
                      <a:lnTo>
                        <a:pt x="685840" y="0"/>
                      </a:lnTo>
                      <a:close/>
                    </a:path>
                    <a:path w="686435" h="274954">
                      <a:moveTo>
                        <a:pt x="655358" y="30481"/>
                      </a:moveTo>
                      <a:lnTo>
                        <a:pt x="0" y="30481"/>
                      </a:lnTo>
                    </a:path>
                    <a:path w="686435" h="274954">
                      <a:moveTo>
                        <a:pt x="655358" y="30481"/>
                      </a:moveTo>
                      <a:lnTo>
                        <a:pt x="655358" y="274336"/>
                      </a:lnTo>
                    </a:path>
                    <a:path w="686435" h="274954">
                      <a:moveTo>
                        <a:pt x="655358" y="30481"/>
                      </a:moveTo>
                      <a:lnTo>
                        <a:pt x="685840" y="0"/>
                      </a:lnTo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4" name="object 24"/>
                <p:cNvSpPr/>
                <p:nvPr/>
              </p:nvSpPr>
              <p:spPr>
                <a:xfrm>
                  <a:off x="3916917" y="7606833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0" y="53343"/>
                      </a:lnTo>
                      <a:lnTo>
                        <a:pt x="76204" y="266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25"/>
                <p:cNvSpPr/>
                <p:nvPr/>
              </p:nvSpPr>
              <p:spPr>
                <a:xfrm>
                  <a:off x="3916917" y="7606833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76204" y="26671"/>
                      </a:lnTo>
                      <a:lnTo>
                        <a:pt x="0" y="533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6" name="object 26"/>
              <p:cNvGrpSpPr/>
              <p:nvPr/>
            </p:nvGrpSpPr>
            <p:grpSpPr>
              <a:xfrm>
                <a:off x="3337759" y="7644941"/>
                <a:ext cx="60960" cy="311150"/>
                <a:chOff x="3337759" y="7644941"/>
                <a:chExt cx="60960" cy="311150"/>
              </a:xfrm>
            </p:grpSpPr>
            <p:sp>
              <p:nvSpPr>
                <p:cNvPr id="27" name="object 27"/>
                <p:cNvSpPr/>
                <p:nvPr/>
              </p:nvSpPr>
              <p:spPr>
                <a:xfrm>
                  <a:off x="3354522" y="7924611"/>
                  <a:ext cx="27940" cy="27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39" h="27940">
                      <a:moveTo>
                        <a:pt x="21286" y="0"/>
                      </a:moveTo>
                      <a:lnTo>
                        <a:pt x="6147" y="0"/>
                      </a:lnTo>
                      <a:lnTo>
                        <a:pt x="0" y="6147"/>
                      </a:lnTo>
                      <a:lnTo>
                        <a:pt x="0" y="21286"/>
                      </a:lnTo>
                      <a:lnTo>
                        <a:pt x="6147" y="27433"/>
                      </a:lnTo>
                      <a:lnTo>
                        <a:pt x="21286" y="27433"/>
                      </a:lnTo>
                      <a:lnTo>
                        <a:pt x="27433" y="21286"/>
                      </a:lnTo>
                      <a:lnTo>
                        <a:pt x="27433" y="6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8" name="object 28"/>
                <p:cNvSpPr/>
                <p:nvPr/>
              </p:nvSpPr>
              <p:spPr>
                <a:xfrm>
                  <a:off x="3354522" y="7724955"/>
                  <a:ext cx="27940" cy="227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39" h="227329">
                      <a:moveTo>
                        <a:pt x="27433" y="213372"/>
                      </a:moveTo>
                      <a:lnTo>
                        <a:pt x="27433" y="205802"/>
                      </a:lnTo>
                      <a:lnTo>
                        <a:pt x="21286" y="199655"/>
                      </a:lnTo>
                      <a:lnTo>
                        <a:pt x="13716" y="199655"/>
                      </a:lnTo>
                      <a:lnTo>
                        <a:pt x="6147" y="199655"/>
                      </a:lnTo>
                      <a:lnTo>
                        <a:pt x="0" y="205802"/>
                      </a:lnTo>
                      <a:lnTo>
                        <a:pt x="0" y="213372"/>
                      </a:lnTo>
                      <a:lnTo>
                        <a:pt x="0" y="220942"/>
                      </a:lnTo>
                      <a:lnTo>
                        <a:pt x="6147" y="227089"/>
                      </a:lnTo>
                      <a:lnTo>
                        <a:pt x="13716" y="227089"/>
                      </a:lnTo>
                      <a:lnTo>
                        <a:pt x="21286" y="227089"/>
                      </a:lnTo>
                      <a:lnTo>
                        <a:pt x="27433" y="220942"/>
                      </a:lnTo>
                      <a:lnTo>
                        <a:pt x="27433" y="213372"/>
                      </a:lnTo>
                    </a:path>
                    <a:path w="27939" h="227329">
                      <a:moveTo>
                        <a:pt x="13716" y="0"/>
                      </a:moveTo>
                      <a:lnTo>
                        <a:pt x="13716" y="54533"/>
                      </a:lnTo>
                      <a:lnTo>
                        <a:pt x="13716" y="110496"/>
                      </a:lnTo>
                      <a:lnTo>
                        <a:pt x="13716" y="160743"/>
                      </a:lnTo>
                      <a:lnTo>
                        <a:pt x="13716" y="198131"/>
                      </a:lnTo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29"/>
                <p:cNvSpPr/>
                <p:nvPr/>
              </p:nvSpPr>
              <p:spPr>
                <a:xfrm>
                  <a:off x="3341569" y="7648751"/>
                  <a:ext cx="53340" cy="7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39" h="76200">
                      <a:moveTo>
                        <a:pt x="26671" y="0"/>
                      </a:moveTo>
                      <a:lnTo>
                        <a:pt x="0" y="76204"/>
                      </a:lnTo>
                      <a:lnTo>
                        <a:pt x="53343" y="76204"/>
                      </a:lnTo>
                      <a:lnTo>
                        <a:pt x="266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0" name="object 30"/>
                <p:cNvSpPr/>
                <p:nvPr/>
              </p:nvSpPr>
              <p:spPr>
                <a:xfrm>
                  <a:off x="3341569" y="7648751"/>
                  <a:ext cx="53340" cy="7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39" h="76200">
                      <a:moveTo>
                        <a:pt x="0" y="76204"/>
                      </a:moveTo>
                      <a:lnTo>
                        <a:pt x="26671" y="0"/>
                      </a:lnTo>
                      <a:lnTo>
                        <a:pt x="53343" y="76204"/>
                      </a:lnTo>
                      <a:lnTo>
                        <a:pt x="0" y="76204"/>
                      </a:lnTo>
                      <a:close/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31" name="object 31"/>
              <p:cNvSpPr txBox="1"/>
              <p:nvPr/>
            </p:nvSpPr>
            <p:spPr>
              <a:xfrm>
                <a:off x="3351526" y="7484595"/>
                <a:ext cx="578485" cy="367030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31750">
                  <a:lnSpc>
                    <a:spcPct val="100000"/>
                  </a:lnSpc>
                  <a:spcBef>
                    <a:spcPts val="140"/>
                  </a:spcBef>
                </a:pPr>
                <a:r>
                  <a:rPr sz="800" u="sng" spc="10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   </a:t>
                </a:r>
                <a:r>
                  <a:rPr sz="800" u="sng" spc="95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</a:t>
                </a:r>
                <a:r>
                  <a:rPr sz="800" u="sng" spc="60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Linker</a:t>
                </a:r>
                <a:r>
                  <a:rPr sz="800" u="sng" spc="-35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</a:t>
                </a:r>
                <a:endParaRPr sz="800">
                  <a:latin typeface="Times New Roman"/>
                  <a:cs typeface="Times New Roman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720"/>
                  </a:spcBef>
                </a:pPr>
                <a:r>
                  <a:rPr sz="800" spc="70" dirty="0">
                    <a:latin typeface="Times New Roman"/>
                    <a:cs typeface="Times New Roman"/>
                  </a:rPr>
                  <a:t>Libraries</a:t>
                </a:r>
                <a:endParaRPr sz="800">
                  <a:latin typeface="Times New Roman"/>
                  <a:cs typeface="Times New Roman"/>
                </a:endParaRPr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5120946" y="7496343"/>
                <a:ext cx="1158875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1158875" h="274954">
                    <a:moveTo>
                      <a:pt x="1158308" y="0"/>
                    </a:moveTo>
                    <a:lnTo>
                      <a:pt x="30481" y="0"/>
                    </a:lnTo>
                    <a:lnTo>
                      <a:pt x="0" y="30481"/>
                    </a:lnTo>
                    <a:lnTo>
                      <a:pt x="0" y="274336"/>
                    </a:lnTo>
                    <a:lnTo>
                      <a:pt x="1127826" y="274336"/>
                    </a:lnTo>
                    <a:lnTo>
                      <a:pt x="1158308" y="243854"/>
                    </a:lnTo>
                    <a:lnTo>
                      <a:pt x="1158308" y="0"/>
                    </a:lnTo>
                    <a:close/>
                  </a:path>
                  <a:path w="1158875" h="274954">
                    <a:moveTo>
                      <a:pt x="1127826" y="30481"/>
                    </a:moveTo>
                    <a:lnTo>
                      <a:pt x="0" y="30481"/>
                    </a:lnTo>
                  </a:path>
                  <a:path w="1158875" h="274954">
                    <a:moveTo>
                      <a:pt x="1127826" y="30481"/>
                    </a:moveTo>
                    <a:lnTo>
                      <a:pt x="1127826" y="274336"/>
                    </a:lnTo>
                  </a:path>
                  <a:path w="1158875" h="274954">
                    <a:moveTo>
                      <a:pt x="1127826" y="30481"/>
                    </a:moveTo>
                    <a:lnTo>
                      <a:pt x="1158308" y="0"/>
                    </a:lnTo>
                  </a:path>
                </a:pathLst>
              </a:custGeom>
              <a:ln w="762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 txBox="1"/>
              <p:nvPr/>
            </p:nvSpPr>
            <p:spPr>
              <a:xfrm>
                <a:off x="5168894" y="7545555"/>
                <a:ext cx="1061720" cy="153670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40"/>
                  </a:spcBef>
                </a:pPr>
                <a:r>
                  <a:rPr sz="800" spc="80" dirty="0">
                    <a:latin typeface="Times New Roman"/>
                    <a:cs typeface="Times New Roman"/>
                  </a:rPr>
                  <a:t>Program </a:t>
                </a:r>
                <a:r>
                  <a:rPr sz="800" spc="50" dirty="0">
                    <a:latin typeface="Times New Roman"/>
                    <a:cs typeface="Times New Roman"/>
                  </a:rPr>
                  <a:t>in</a:t>
                </a:r>
                <a:r>
                  <a:rPr sz="800" spc="190" dirty="0">
                    <a:latin typeface="Times New Roman"/>
                    <a:cs typeface="Times New Roman"/>
                  </a:rPr>
                  <a:t> </a:t>
                </a:r>
                <a:r>
                  <a:rPr sz="800" spc="85" dirty="0">
                    <a:latin typeface="Times New Roman"/>
                    <a:cs typeface="Times New Roman"/>
                  </a:rPr>
                  <a:t>Memory</a:t>
                </a:r>
                <a:r>
                  <a:rPr sz="800" spc="-125" dirty="0">
                    <a:latin typeface="Times New Roman"/>
                    <a:cs typeface="Times New Roman"/>
                  </a:rPr>
                  <a:t> </a:t>
                </a:r>
                <a:endParaRPr sz="800">
                  <a:latin typeface="Times New Roman"/>
                  <a:cs typeface="Times New Roman"/>
                </a:endParaRPr>
              </a:p>
            </p:txBody>
          </p:sp>
          <p:grpSp>
            <p:nvGrpSpPr>
              <p:cNvPr id="34" name="object 34"/>
              <p:cNvGrpSpPr/>
              <p:nvPr/>
            </p:nvGrpSpPr>
            <p:grpSpPr>
              <a:xfrm>
                <a:off x="5040929" y="7603022"/>
                <a:ext cx="83820" cy="60960"/>
                <a:chOff x="5040929" y="7603022"/>
                <a:chExt cx="83820" cy="60960"/>
              </a:xfrm>
            </p:grpSpPr>
            <p:sp>
              <p:nvSpPr>
                <p:cNvPr id="35" name="object 35"/>
                <p:cNvSpPr/>
                <p:nvPr/>
              </p:nvSpPr>
              <p:spPr>
                <a:xfrm>
                  <a:off x="5044739" y="7606832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0" y="53343"/>
                      </a:lnTo>
                      <a:lnTo>
                        <a:pt x="76204" y="266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6" name="object 36"/>
                <p:cNvSpPr/>
                <p:nvPr/>
              </p:nvSpPr>
              <p:spPr>
                <a:xfrm>
                  <a:off x="5044739" y="7606832"/>
                  <a:ext cx="76200" cy="53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00" h="53340">
                      <a:moveTo>
                        <a:pt x="0" y="0"/>
                      </a:moveTo>
                      <a:lnTo>
                        <a:pt x="76204" y="26671"/>
                      </a:lnTo>
                      <a:lnTo>
                        <a:pt x="0" y="533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762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37" name="object 37"/>
              <p:cNvSpPr txBox="1"/>
              <p:nvPr/>
            </p:nvSpPr>
            <p:spPr>
              <a:xfrm>
                <a:off x="4019545" y="7545555"/>
                <a:ext cx="1063625" cy="153670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40"/>
                  </a:spcBef>
                </a:pPr>
                <a:r>
                  <a:rPr sz="800" spc="85" dirty="0">
                    <a:latin typeface="Times New Roman"/>
                    <a:cs typeface="Times New Roman"/>
                  </a:rPr>
                  <a:t>Executable</a:t>
                </a:r>
                <a:r>
                  <a:rPr sz="1200" u="sng" spc="390" baseline="34722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</a:t>
                </a:r>
                <a:r>
                  <a:rPr sz="1200" u="sng" spc="82" baseline="34722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OS</a:t>
                </a:r>
                <a:r>
                  <a:rPr sz="1200" u="sng" spc="-82" baseline="34722" dirty="0">
                    <a:uFill>
                      <a:solidFill>
                        <a:srgbClr val="000000"/>
                      </a:solidFill>
                    </a:uFill>
                    <a:latin typeface="Times New Roman"/>
                    <a:cs typeface="Times New Roman"/>
                  </a:rPr>
                  <a:t> </a:t>
                </a:r>
                <a:endParaRPr sz="1200" baseline="34722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845126" y="7730827"/>
              <a:ext cx="3778250" cy="215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20650">
                <a:lnSpc>
                  <a:spcPct val="100000"/>
                </a:lnSpc>
                <a:tabLst>
                  <a:tab pos="1564640" algn="l"/>
                </a:tabLst>
              </a:pPr>
              <a:r>
                <a:rPr lang="en-US" sz="800" spc="60" dirty="0">
                  <a:latin typeface="Times New Roman"/>
                  <a:cs typeface="Times New Roman"/>
                </a:rPr>
                <a:t>Source</a:t>
              </a:r>
              <a:r>
                <a:rPr lang="en-US" sz="800" spc="130" dirty="0">
                  <a:latin typeface="Times New Roman"/>
                  <a:cs typeface="Times New Roman"/>
                </a:rPr>
                <a:t> </a:t>
              </a:r>
              <a:r>
                <a:rPr lang="en-US" sz="800" spc="55" dirty="0">
                  <a:latin typeface="Times New Roman"/>
                  <a:cs typeface="Times New Roman"/>
                </a:rPr>
                <a:t>File  </a:t>
              </a:r>
              <a:r>
                <a:rPr lang="en-US" sz="1200" u="sng" spc="82" baseline="34722" dirty="0" smtClean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   </a:t>
              </a:r>
              <a:r>
                <a:rPr lang="en-US" sz="1200" u="sng" spc="337" baseline="34722" dirty="0" smtClean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 </a:t>
              </a:r>
              <a:r>
                <a:rPr lang="en-US" sz="1200" u="sng" spc="104" baseline="34722" dirty="0" smtClean="0">
                  <a:uFill>
                    <a:solidFill>
                      <a:srgbClr val="000000"/>
                    </a:solidFill>
                  </a:uFill>
                  <a:latin typeface="Times New Roman"/>
                  <a:cs typeface="Times New Roman"/>
                </a:rPr>
                <a:t>Compiler</a:t>
              </a:r>
              <a:r>
                <a:rPr lang="en-US" sz="1200" spc="104" baseline="34722" dirty="0" smtClean="0">
                  <a:latin typeface="Times New Roman"/>
                  <a:cs typeface="Times New Roman"/>
                </a:rPr>
                <a:t>	</a:t>
              </a:r>
              <a:r>
                <a:rPr lang="en-US" sz="800" spc="55" dirty="0">
                  <a:latin typeface="Times New Roman"/>
                  <a:cs typeface="Times New Roman"/>
                </a:rPr>
                <a:t>Object</a:t>
              </a:r>
              <a:r>
                <a:rPr lang="en-US" sz="800" spc="110" dirty="0">
                  <a:latin typeface="Times New Roman"/>
                  <a:cs typeface="Times New Roman"/>
                </a:rPr>
                <a:t> </a:t>
              </a:r>
              <a:r>
                <a:rPr lang="en-US" sz="800" spc="65" dirty="0">
                  <a:latin typeface="Times New Roman"/>
                  <a:cs typeface="Times New Roman"/>
                </a:rPr>
                <a:t>File</a:t>
              </a:r>
              <a:endParaRPr lang="en-US" sz="8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55" y="8229625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4070" y="0"/>
                </a:lnTo>
              </a:path>
            </a:pathLst>
          </a:custGeom>
          <a:ln w="51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02930"/>
            <a:ext cx="5968365" cy="2317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takes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those </a:t>
            </a: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object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ﬁles and the compiled libraries of predeﬁned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 they rely on, ﬁlls  in all the gaps, and spits out the ﬁnal program,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then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run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by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operating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system (OS).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compiler and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linker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 just regular programs. The step in the compilation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compiler reads the ﬁle is called</a:t>
            </a: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parsing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C++, all these steps are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performed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ahead of time,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before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start running a program.  In some languages, they are done during the execution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takes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time. This is  one of the reasons C++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runs far faster than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many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more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recent</a:t>
            </a:r>
            <a:r>
              <a:rPr sz="1200" spc="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languages.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 actually adds an extra step to the compilation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process: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run through a  </a:t>
            </a:r>
            <a:r>
              <a:rPr sz="1200" i="1" spc="-25" dirty="0">
                <a:solidFill>
                  <a:srgbClr val="231F20"/>
                </a:solidFill>
                <a:latin typeface="LM Roman 12"/>
                <a:cs typeface="LM Roman 12"/>
              </a:rPr>
              <a:t>preprocessor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applies some modiﬁcations to the source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code, before being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fed to the  compiler.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Thus,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modiﬁed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diagram</a:t>
            </a:r>
            <a:r>
              <a:rPr sz="1200" spc="-25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is:</a:t>
            </a:r>
            <a:endParaRPr sz="1200">
              <a:latin typeface="LM Roman 12"/>
              <a:cs typeface="LM Roman 1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6206" y="3336191"/>
            <a:ext cx="572135" cy="229235"/>
          </a:xfrm>
          <a:custGeom>
            <a:avLst/>
            <a:gdLst/>
            <a:ahLst/>
            <a:cxnLst/>
            <a:rect l="l" t="t" r="r" b="b"/>
            <a:pathLst>
              <a:path w="572135" h="229235">
                <a:moveTo>
                  <a:pt x="571534" y="0"/>
                </a:moveTo>
                <a:lnTo>
                  <a:pt x="25401" y="0"/>
                </a:lnTo>
                <a:lnTo>
                  <a:pt x="0" y="25401"/>
                </a:lnTo>
                <a:lnTo>
                  <a:pt x="0" y="228613"/>
                </a:lnTo>
                <a:lnTo>
                  <a:pt x="546132" y="228613"/>
                </a:lnTo>
                <a:lnTo>
                  <a:pt x="571534" y="203212"/>
                </a:lnTo>
                <a:lnTo>
                  <a:pt x="571534" y="0"/>
                </a:lnTo>
                <a:close/>
              </a:path>
              <a:path w="572135" h="229235">
                <a:moveTo>
                  <a:pt x="546132" y="25401"/>
                </a:moveTo>
                <a:lnTo>
                  <a:pt x="0" y="25401"/>
                </a:lnTo>
              </a:path>
              <a:path w="572135" h="229235">
                <a:moveTo>
                  <a:pt x="546132" y="25401"/>
                </a:moveTo>
                <a:lnTo>
                  <a:pt x="546132" y="228613"/>
                </a:lnTo>
              </a:path>
              <a:path w="572135" h="229235">
                <a:moveTo>
                  <a:pt x="546132" y="25401"/>
                </a:moveTo>
                <a:lnTo>
                  <a:pt x="57153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257562" y="3333020"/>
            <a:ext cx="851535" cy="235585"/>
            <a:chOff x="2257562" y="3333020"/>
            <a:chExt cx="851535" cy="235585"/>
          </a:xfrm>
        </p:grpSpPr>
        <p:sp>
          <p:nvSpPr>
            <p:cNvPr id="6" name="object 6"/>
            <p:cNvSpPr/>
            <p:nvPr/>
          </p:nvSpPr>
          <p:spPr>
            <a:xfrm>
              <a:off x="2330591" y="3336195"/>
              <a:ext cx="775335" cy="229235"/>
            </a:xfrm>
            <a:custGeom>
              <a:avLst/>
              <a:gdLst/>
              <a:ahLst/>
              <a:cxnLst/>
              <a:rect l="l" t="t" r="r" b="b"/>
              <a:pathLst>
                <a:path w="775335" h="229235">
                  <a:moveTo>
                    <a:pt x="774745" y="0"/>
                  </a:moveTo>
                  <a:lnTo>
                    <a:pt x="25401" y="0"/>
                  </a:lnTo>
                  <a:lnTo>
                    <a:pt x="0" y="25401"/>
                  </a:lnTo>
                  <a:lnTo>
                    <a:pt x="0" y="228613"/>
                  </a:lnTo>
                  <a:lnTo>
                    <a:pt x="749344" y="228613"/>
                  </a:lnTo>
                  <a:lnTo>
                    <a:pt x="774745" y="203211"/>
                  </a:lnTo>
                  <a:lnTo>
                    <a:pt x="774745" y="0"/>
                  </a:lnTo>
                  <a:close/>
                </a:path>
                <a:path w="775335" h="229235">
                  <a:moveTo>
                    <a:pt x="749344" y="25401"/>
                  </a:moveTo>
                  <a:lnTo>
                    <a:pt x="0" y="25401"/>
                  </a:lnTo>
                </a:path>
                <a:path w="775335" h="229235">
                  <a:moveTo>
                    <a:pt x="749344" y="25401"/>
                  </a:moveTo>
                  <a:lnTo>
                    <a:pt x="749344" y="228613"/>
                  </a:lnTo>
                </a:path>
                <a:path w="775335" h="229235">
                  <a:moveTo>
                    <a:pt x="749344" y="25401"/>
                  </a:moveTo>
                  <a:lnTo>
                    <a:pt x="77474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60737" y="3428270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0" y="44452"/>
                  </a:lnTo>
                  <a:lnTo>
                    <a:pt x="63503" y="22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60737" y="3428270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63503" y="22226"/>
                  </a:lnTo>
                  <a:lnTo>
                    <a:pt x="0" y="4445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3734029" y="3336195"/>
            <a:ext cx="559435" cy="229235"/>
          </a:xfrm>
          <a:custGeom>
            <a:avLst/>
            <a:gdLst/>
            <a:ahLst/>
            <a:cxnLst/>
            <a:rect l="l" t="t" r="r" b="b"/>
            <a:pathLst>
              <a:path w="559435" h="229235">
                <a:moveTo>
                  <a:pt x="558832" y="0"/>
                </a:moveTo>
                <a:lnTo>
                  <a:pt x="25401" y="0"/>
                </a:lnTo>
                <a:lnTo>
                  <a:pt x="0" y="25401"/>
                </a:lnTo>
                <a:lnTo>
                  <a:pt x="0" y="228613"/>
                </a:lnTo>
                <a:lnTo>
                  <a:pt x="533431" y="228613"/>
                </a:lnTo>
                <a:lnTo>
                  <a:pt x="558832" y="203211"/>
                </a:lnTo>
                <a:lnTo>
                  <a:pt x="558832" y="0"/>
                </a:lnTo>
                <a:close/>
              </a:path>
              <a:path w="559435" h="229235">
                <a:moveTo>
                  <a:pt x="533431" y="25401"/>
                </a:moveTo>
                <a:lnTo>
                  <a:pt x="0" y="25401"/>
                </a:lnTo>
              </a:path>
              <a:path w="559435" h="229235">
                <a:moveTo>
                  <a:pt x="533431" y="25401"/>
                </a:moveTo>
                <a:lnTo>
                  <a:pt x="533431" y="228613"/>
                </a:lnTo>
              </a:path>
              <a:path w="559435" h="229235">
                <a:moveTo>
                  <a:pt x="533431" y="25401"/>
                </a:moveTo>
                <a:lnTo>
                  <a:pt x="55883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5674" y="3324575"/>
            <a:ext cx="13436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50" spc="52" baseline="-31746" dirty="0">
                <a:latin typeface="Times New Roman"/>
                <a:cs typeface="Times New Roman"/>
              </a:rPr>
              <a:t>Source </a:t>
            </a:r>
            <a:r>
              <a:rPr sz="1050" spc="44" baseline="-31746" dirty="0">
                <a:latin typeface="Times New Roman"/>
                <a:cs typeface="Times New Roman"/>
              </a:rPr>
              <a:t>File</a:t>
            </a:r>
            <a:r>
              <a:rPr sz="700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Preprocesso</a:t>
            </a:r>
            <a:r>
              <a:rPr sz="700" u="sng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7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71896" y="3375375"/>
            <a:ext cx="48260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30" dirty="0">
                <a:latin typeface="Times New Roman"/>
                <a:cs typeface="Times New Roman"/>
              </a:rPr>
              <a:t>Object </a:t>
            </a:r>
            <a:r>
              <a:rPr sz="700" spc="40" dirty="0">
                <a:latin typeface="Times New Roman"/>
                <a:cs typeface="Times New Roman"/>
              </a:rPr>
              <a:t>File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667349" y="3425095"/>
            <a:ext cx="894715" cy="193040"/>
            <a:chOff x="3667349" y="3425095"/>
            <a:chExt cx="894715" cy="193040"/>
          </a:xfrm>
        </p:grpSpPr>
        <p:sp>
          <p:nvSpPr>
            <p:cNvPr id="13" name="object 13"/>
            <p:cNvSpPr/>
            <p:nvPr/>
          </p:nvSpPr>
          <p:spPr>
            <a:xfrm>
              <a:off x="4535443" y="3591477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742" y="0"/>
                  </a:moveTo>
                  <a:lnTo>
                    <a:pt x="5118" y="0"/>
                  </a:lnTo>
                  <a:lnTo>
                    <a:pt x="0" y="5118"/>
                  </a:lnTo>
                  <a:lnTo>
                    <a:pt x="0" y="17742"/>
                  </a:lnTo>
                  <a:lnTo>
                    <a:pt x="5118" y="22861"/>
                  </a:lnTo>
                  <a:lnTo>
                    <a:pt x="17742" y="22861"/>
                  </a:lnTo>
                  <a:lnTo>
                    <a:pt x="22861" y="17742"/>
                  </a:lnTo>
                  <a:lnTo>
                    <a:pt x="22861" y="51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92859" y="3533053"/>
              <a:ext cx="266065" cy="81280"/>
            </a:xfrm>
            <a:custGeom>
              <a:avLst/>
              <a:gdLst/>
              <a:ahLst/>
              <a:cxnLst/>
              <a:rect l="l" t="t" r="r" b="b"/>
              <a:pathLst>
                <a:path w="266064" h="81279">
                  <a:moveTo>
                    <a:pt x="265445" y="69854"/>
                  </a:moveTo>
                  <a:lnTo>
                    <a:pt x="265445" y="63541"/>
                  </a:lnTo>
                  <a:lnTo>
                    <a:pt x="260327" y="58423"/>
                  </a:lnTo>
                  <a:lnTo>
                    <a:pt x="254014" y="58423"/>
                  </a:lnTo>
                  <a:lnTo>
                    <a:pt x="247702" y="58423"/>
                  </a:lnTo>
                  <a:lnTo>
                    <a:pt x="242584" y="63541"/>
                  </a:lnTo>
                  <a:lnTo>
                    <a:pt x="242584" y="69854"/>
                  </a:lnTo>
                  <a:lnTo>
                    <a:pt x="242584" y="76166"/>
                  </a:lnTo>
                  <a:lnTo>
                    <a:pt x="247702" y="81284"/>
                  </a:lnTo>
                  <a:lnTo>
                    <a:pt x="254014" y="81284"/>
                  </a:lnTo>
                  <a:lnTo>
                    <a:pt x="260327" y="81284"/>
                  </a:lnTo>
                  <a:lnTo>
                    <a:pt x="265445" y="76166"/>
                  </a:lnTo>
                  <a:lnTo>
                    <a:pt x="265445" y="69854"/>
                  </a:lnTo>
                </a:path>
                <a:path w="266064" h="81279">
                  <a:moveTo>
                    <a:pt x="0" y="0"/>
                  </a:moveTo>
                  <a:lnTo>
                    <a:pt x="63503" y="15748"/>
                  </a:lnTo>
                  <a:lnTo>
                    <a:pt x="122435" y="31497"/>
                  </a:lnTo>
                  <a:lnTo>
                    <a:pt x="173746" y="45722"/>
                  </a:lnTo>
                  <a:lnTo>
                    <a:pt x="214388" y="56899"/>
                  </a:lnTo>
                  <a:lnTo>
                    <a:pt x="241314" y="6350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70524" y="3428270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0" y="44452"/>
                  </a:lnTo>
                  <a:lnTo>
                    <a:pt x="63503" y="22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70524" y="3428270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63503" y="22226"/>
                  </a:lnTo>
                  <a:lnTo>
                    <a:pt x="0" y="4445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946203" y="3679107"/>
            <a:ext cx="572135" cy="229235"/>
          </a:xfrm>
          <a:custGeom>
            <a:avLst/>
            <a:gdLst/>
            <a:ahLst/>
            <a:cxnLst/>
            <a:rect l="l" t="t" r="r" b="b"/>
            <a:pathLst>
              <a:path w="572135" h="229235">
                <a:moveTo>
                  <a:pt x="571533" y="0"/>
                </a:moveTo>
                <a:lnTo>
                  <a:pt x="25401" y="0"/>
                </a:lnTo>
                <a:lnTo>
                  <a:pt x="0" y="25401"/>
                </a:lnTo>
                <a:lnTo>
                  <a:pt x="0" y="228613"/>
                </a:lnTo>
                <a:lnTo>
                  <a:pt x="546132" y="228613"/>
                </a:lnTo>
                <a:lnTo>
                  <a:pt x="571533" y="203211"/>
                </a:lnTo>
                <a:lnTo>
                  <a:pt x="571533" y="0"/>
                </a:lnTo>
                <a:close/>
              </a:path>
              <a:path w="572135" h="229235">
                <a:moveTo>
                  <a:pt x="546132" y="25401"/>
                </a:moveTo>
                <a:lnTo>
                  <a:pt x="0" y="25401"/>
                </a:lnTo>
              </a:path>
              <a:path w="572135" h="229235">
                <a:moveTo>
                  <a:pt x="546132" y="25401"/>
                </a:moveTo>
                <a:lnTo>
                  <a:pt x="546132" y="228613"/>
                </a:lnTo>
              </a:path>
              <a:path w="572135" h="229235">
                <a:moveTo>
                  <a:pt x="546132" y="25401"/>
                </a:moveTo>
                <a:lnTo>
                  <a:pt x="57153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39972" y="3375375"/>
            <a:ext cx="13690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00" spc="50" dirty="0">
                <a:latin typeface="Times New Roman"/>
                <a:cs typeface="Times New Roman"/>
              </a:rPr>
              <a:t>Processed </a:t>
            </a:r>
            <a:r>
              <a:rPr sz="700" spc="45" dirty="0">
                <a:latin typeface="Times New Roman"/>
                <a:cs typeface="Times New Roman"/>
              </a:rPr>
              <a:t>Code</a:t>
            </a:r>
            <a:r>
              <a:rPr sz="1050" u="sng" spc="270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50" u="sng" spc="60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Compiler</a:t>
            </a:r>
            <a:r>
              <a:rPr sz="1050" u="sng" spc="-75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50" baseline="31746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257562" y="3675932"/>
            <a:ext cx="851535" cy="235585"/>
            <a:chOff x="2257562" y="3675932"/>
            <a:chExt cx="851535" cy="235585"/>
          </a:xfrm>
        </p:grpSpPr>
        <p:sp>
          <p:nvSpPr>
            <p:cNvPr id="20" name="object 20"/>
            <p:cNvSpPr/>
            <p:nvPr/>
          </p:nvSpPr>
          <p:spPr>
            <a:xfrm>
              <a:off x="2330591" y="3679108"/>
              <a:ext cx="775335" cy="229235"/>
            </a:xfrm>
            <a:custGeom>
              <a:avLst/>
              <a:gdLst/>
              <a:ahLst/>
              <a:cxnLst/>
              <a:rect l="l" t="t" r="r" b="b"/>
              <a:pathLst>
                <a:path w="775335" h="229235">
                  <a:moveTo>
                    <a:pt x="774745" y="0"/>
                  </a:moveTo>
                  <a:lnTo>
                    <a:pt x="25401" y="0"/>
                  </a:lnTo>
                  <a:lnTo>
                    <a:pt x="0" y="25401"/>
                  </a:lnTo>
                  <a:lnTo>
                    <a:pt x="0" y="228613"/>
                  </a:lnTo>
                  <a:lnTo>
                    <a:pt x="749344" y="228613"/>
                  </a:lnTo>
                  <a:lnTo>
                    <a:pt x="774745" y="203211"/>
                  </a:lnTo>
                  <a:lnTo>
                    <a:pt x="774745" y="0"/>
                  </a:lnTo>
                  <a:close/>
                </a:path>
                <a:path w="775335" h="229235">
                  <a:moveTo>
                    <a:pt x="749344" y="25401"/>
                  </a:moveTo>
                  <a:lnTo>
                    <a:pt x="0" y="25401"/>
                  </a:lnTo>
                </a:path>
                <a:path w="775335" h="229235">
                  <a:moveTo>
                    <a:pt x="749344" y="25401"/>
                  </a:moveTo>
                  <a:lnTo>
                    <a:pt x="749344" y="228613"/>
                  </a:lnTo>
                </a:path>
                <a:path w="775335" h="229235">
                  <a:moveTo>
                    <a:pt x="749344" y="25401"/>
                  </a:moveTo>
                  <a:lnTo>
                    <a:pt x="77474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60737" y="3771195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0" y="44452"/>
                  </a:lnTo>
                  <a:lnTo>
                    <a:pt x="63503" y="22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60737" y="3771195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63503" y="22226"/>
                  </a:lnTo>
                  <a:lnTo>
                    <a:pt x="0" y="4445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3734029" y="3679107"/>
            <a:ext cx="559435" cy="229235"/>
          </a:xfrm>
          <a:custGeom>
            <a:avLst/>
            <a:gdLst/>
            <a:ahLst/>
            <a:cxnLst/>
            <a:rect l="l" t="t" r="r" b="b"/>
            <a:pathLst>
              <a:path w="559435" h="229235">
                <a:moveTo>
                  <a:pt x="558832" y="0"/>
                </a:moveTo>
                <a:lnTo>
                  <a:pt x="25401" y="0"/>
                </a:lnTo>
                <a:lnTo>
                  <a:pt x="0" y="25401"/>
                </a:lnTo>
                <a:lnTo>
                  <a:pt x="0" y="228613"/>
                </a:lnTo>
                <a:lnTo>
                  <a:pt x="533431" y="228613"/>
                </a:lnTo>
                <a:lnTo>
                  <a:pt x="558832" y="203211"/>
                </a:lnTo>
                <a:lnTo>
                  <a:pt x="558832" y="0"/>
                </a:lnTo>
                <a:close/>
              </a:path>
              <a:path w="559435" h="229235">
                <a:moveTo>
                  <a:pt x="533431" y="25401"/>
                </a:moveTo>
                <a:lnTo>
                  <a:pt x="0" y="25401"/>
                </a:lnTo>
              </a:path>
              <a:path w="559435" h="229235">
                <a:moveTo>
                  <a:pt x="533431" y="25401"/>
                </a:moveTo>
                <a:lnTo>
                  <a:pt x="533431" y="228613"/>
                </a:lnTo>
              </a:path>
              <a:path w="559435" h="229235">
                <a:moveTo>
                  <a:pt x="533431" y="25401"/>
                </a:moveTo>
                <a:lnTo>
                  <a:pt x="55883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55674" y="3661124"/>
            <a:ext cx="13436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50" spc="52" baseline="-35714" dirty="0">
                <a:latin typeface="Times New Roman"/>
                <a:cs typeface="Times New Roman"/>
              </a:rPr>
              <a:t>Source </a:t>
            </a:r>
            <a:r>
              <a:rPr sz="1050" spc="44" baseline="-35714" dirty="0">
                <a:latin typeface="Times New Roman"/>
                <a:cs typeface="Times New Roman"/>
              </a:rPr>
              <a:t>File</a:t>
            </a:r>
            <a:r>
              <a:rPr sz="700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Preprocesso</a:t>
            </a:r>
            <a:r>
              <a:rPr sz="700" u="sng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7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71896" y="3718274"/>
            <a:ext cx="48260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30" dirty="0">
                <a:latin typeface="Times New Roman"/>
                <a:cs typeface="Times New Roman"/>
              </a:rPr>
              <a:t>Object </a:t>
            </a:r>
            <a:r>
              <a:rPr sz="700" spc="40" dirty="0">
                <a:latin typeface="Times New Roman"/>
                <a:cs typeface="Times New Roman"/>
              </a:rPr>
              <a:t>File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667349" y="3606078"/>
            <a:ext cx="870585" cy="213360"/>
            <a:chOff x="3667349" y="3606078"/>
            <a:chExt cx="870585" cy="213360"/>
          </a:xfrm>
        </p:grpSpPr>
        <p:sp>
          <p:nvSpPr>
            <p:cNvPr id="27" name="object 27"/>
            <p:cNvSpPr/>
            <p:nvPr/>
          </p:nvSpPr>
          <p:spPr>
            <a:xfrm>
              <a:off x="4292862" y="3609253"/>
              <a:ext cx="241935" cy="82550"/>
            </a:xfrm>
            <a:custGeom>
              <a:avLst/>
              <a:gdLst/>
              <a:ahLst/>
              <a:cxnLst/>
              <a:rect l="l" t="t" r="r" b="b"/>
              <a:pathLst>
                <a:path w="241935" h="82550">
                  <a:moveTo>
                    <a:pt x="0" y="82554"/>
                  </a:moveTo>
                  <a:lnTo>
                    <a:pt x="63503" y="60557"/>
                  </a:lnTo>
                  <a:lnTo>
                    <a:pt x="122435" y="40693"/>
                  </a:lnTo>
                  <a:lnTo>
                    <a:pt x="173746" y="23572"/>
                  </a:lnTo>
                  <a:lnTo>
                    <a:pt x="214388" y="9804"/>
                  </a:lnTo>
                  <a:lnTo>
                    <a:pt x="24131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70524" y="3771195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0" y="44452"/>
                  </a:lnTo>
                  <a:lnTo>
                    <a:pt x="63503" y="22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70524" y="3771195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63503" y="22226"/>
                  </a:lnTo>
                  <a:lnTo>
                    <a:pt x="0" y="4445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000924" y="3485420"/>
            <a:ext cx="648335" cy="235585"/>
            <a:chOff x="5000924" y="3485420"/>
            <a:chExt cx="648335" cy="235585"/>
          </a:xfrm>
        </p:grpSpPr>
        <p:sp>
          <p:nvSpPr>
            <p:cNvPr id="31" name="object 31"/>
            <p:cNvSpPr/>
            <p:nvPr/>
          </p:nvSpPr>
          <p:spPr>
            <a:xfrm>
              <a:off x="5073953" y="3488595"/>
              <a:ext cx="572135" cy="229235"/>
            </a:xfrm>
            <a:custGeom>
              <a:avLst/>
              <a:gdLst/>
              <a:ahLst/>
              <a:cxnLst/>
              <a:rect l="l" t="t" r="r" b="b"/>
              <a:pathLst>
                <a:path w="572135" h="229235">
                  <a:moveTo>
                    <a:pt x="571533" y="0"/>
                  </a:moveTo>
                  <a:lnTo>
                    <a:pt x="25401" y="0"/>
                  </a:lnTo>
                  <a:lnTo>
                    <a:pt x="0" y="25401"/>
                  </a:lnTo>
                  <a:lnTo>
                    <a:pt x="0" y="228613"/>
                  </a:lnTo>
                  <a:lnTo>
                    <a:pt x="546132" y="228613"/>
                  </a:lnTo>
                  <a:lnTo>
                    <a:pt x="571533" y="203211"/>
                  </a:lnTo>
                  <a:lnTo>
                    <a:pt x="571533" y="0"/>
                  </a:lnTo>
                  <a:close/>
                </a:path>
                <a:path w="572135" h="229235">
                  <a:moveTo>
                    <a:pt x="546132" y="25401"/>
                  </a:moveTo>
                  <a:lnTo>
                    <a:pt x="0" y="25401"/>
                  </a:lnTo>
                </a:path>
                <a:path w="572135" h="229235">
                  <a:moveTo>
                    <a:pt x="546132" y="25401"/>
                  </a:moveTo>
                  <a:lnTo>
                    <a:pt x="546132" y="228613"/>
                  </a:lnTo>
                </a:path>
                <a:path w="572135" h="229235">
                  <a:moveTo>
                    <a:pt x="546132" y="25401"/>
                  </a:moveTo>
                  <a:lnTo>
                    <a:pt x="571533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04099" y="3580683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0" y="44452"/>
                  </a:lnTo>
                  <a:lnTo>
                    <a:pt x="63503" y="22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04099" y="3580683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63503" y="22226"/>
                  </a:lnTo>
                  <a:lnTo>
                    <a:pt x="0" y="4445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339972" y="3718274"/>
            <a:ext cx="13690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00" spc="50" dirty="0">
                <a:latin typeface="Times New Roman"/>
                <a:cs typeface="Times New Roman"/>
              </a:rPr>
              <a:t>Processed </a:t>
            </a:r>
            <a:r>
              <a:rPr sz="700" spc="45" dirty="0">
                <a:latin typeface="Times New Roman"/>
                <a:cs typeface="Times New Roman"/>
              </a:rPr>
              <a:t>Code</a:t>
            </a:r>
            <a:r>
              <a:rPr sz="1050" u="sng" spc="270" baseline="357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50" u="sng" spc="60" baseline="357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Compiler</a:t>
            </a:r>
            <a:r>
              <a:rPr sz="1050" u="sng" spc="-75" baseline="357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50" baseline="35714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521474" y="3612429"/>
            <a:ext cx="50800" cy="259715"/>
            <a:chOff x="4521474" y="3612429"/>
            <a:chExt cx="50800" cy="259715"/>
          </a:xfrm>
        </p:grpSpPr>
        <p:sp>
          <p:nvSpPr>
            <p:cNvPr id="36" name="object 36"/>
            <p:cNvSpPr/>
            <p:nvPr/>
          </p:nvSpPr>
          <p:spPr>
            <a:xfrm>
              <a:off x="4535443" y="3845489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742" y="0"/>
                  </a:moveTo>
                  <a:lnTo>
                    <a:pt x="5118" y="0"/>
                  </a:lnTo>
                  <a:lnTo>
                    <a:pt x="0" y="5118"/>
                  </a:lnTo>
                  <a:lnTo>
                    <a:pt x="0" y="17742"/>
                  </a:lnTo>
                  <a:lnTo>
                    <a:pt x="5118" y="22861"/>
                  </a:lnTo>
                  <a:lnTo>
                    <a:pt x="17742" y="22861"/>
                  </a:lnTo>
                  <a:lnTo>
                    <a:pt x="22861" y="17742"/>
                  </a:lnTo>
                  <a:lnTo>
                    <a:pt x="22861" y="51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5443" y="3679110"/>
              <a:ext cx="22860" cy="189865"/>
            </a:xfrm>
            <a:custGeom>
              <a:avLst/>
              <a:gdLst/>
              <a:ahLst/>
              <a:cxnLst/>
              <a:rect l="l" t="t" r="r" b="b"/>
              <a:pathLst>
                <a:path w="22860" h="189864">
                  <a:moveTo>
                    <a:pt x="22861" y="177810"/>
                  </a:moveTo>
                  <a:lnTo>
                    <a:pt x="22861" y="171498"/>
                  </a:lnTo>
                  <a:lnTo>
                    <a:pt x="17742" y="166379"/>
                  </a:lnTo>
                  <a:lnTo>
                    <a:pt x="11430" y="166379"/>
                  </a:lnTo>
                  <a:lnTo>
                    <a:pt x="5118" y="166379"/>
                  </a:lnTo>
                  <a:lnTo>
                    <a:pt x="0" y="171498"/>
                  </a:lnTo>
                  <a:lnTo>
                    <a:pt x="0" y="177810"/>
                  </a:lnTo>
                  <a:lnTo>
                    <a:pt x="0" y="184122"/>
                  </a:lnTo>
                  <a:lnTo>
                    <a:pt x="5118" y="189241"/>
                  </a:lnTo>
                  <a:lnTo>
                    <a:pt x="11430" y="189241"/>
                  </a:lnTo>
                  <a:lnTo>
                    <a:pt x="17742" y="189241"/>
                  </a:lnTo>
                  <a:lnTo>
                    <a:pt x="22861" y="184122"/>
                  </a:lnTo>
                  <a:lnTo>
                    <a:pt x="22861" y="177810"/>
                  </a:lnTo>
                </a:path>
                <a:path w="22860" h="189864">
                  <a:moveTo>
                    <a:pt x="11430" y="0"/>
                  </a:moveTo>
                  <a:lnTo>
                    <a:pt x="11430" y="45444"/>
                  </a:lnTo>
                  <a:lnTo>
                    <a:pt x="11430" y="92080"/>
                  </a:lnTo>
                  <a:lnTo>
                    <a:pt x="11430" y="133953"/>
                  </a:lnTo>
                  <a:lnTo>
                    <a:pt x="11430" y="16510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24649" y="3615604"/>
              <a:ext cx="44450" cy="63500"/>
            </a:xfrm>
            <a:custGeom>
              <a:avLst/>
              <a:gdLst/>
              <a:ahLst/>
              <a:cxnLst/>
              <a:rect l="l" t="t" r="r" b="b"/>
              <a:pathLst>
                <a:path w="44450" h="63500">
                  <a:moveTo>
                    <a:pt x="22226" y="0"/>
                  </a:moveTo>
                  <a:lnTo>
                    <a:pt x="0" y="63503"/>
                  </a:lnTo>
                  <a:lnTo>
                    <a:pt x="44452" y="63503"/>
                  </a:lnTo>
                  <a:lnTo>
                    <a:pt x="222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24649" y="3615604"/>
              <a:ext cx="44450" cy="63500"/>
            </a:xfrm>
            <a:custGeom>
              <a:avLst/>
              <a:gdLst/>
              <a:ahLst/>
              <a:cxnLst/>
              <a:rect l="l" t="t" r="r" b="b"/>
              <a:pathLst>
                <a:path w="44450" h="63500">
                  <a:moveTo>
                    <a:pt x="0" y="63503"/>
                  </a:moveTo>
                  <a:lnTo>
                    <a:pt x="22226" y="0"/>
                  </a:lnTo>
                  <a:lnTo>
                    <a:pt x="44452" y="63503"/>
                  </a:lnTo>
                  <a:lnTo>
                    <a:pt x="0" y="63503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530720" y="3476975"/>
            <a:ext cx="486409" cy="30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sz="7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700" u="sng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Linker</a:t>
            </a:r>
            <a:r>
              <a:rPr sz="700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700" spc="45" dirty="0">
                <a:latin typeface="Times New Roman"/>
                <a:cs typeface="Times New Roman"/>
              </a:rPr>
              <a:t>Libraries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07455" y="3488595"/>
            <a:ext cx="965835" cy="229235"/>
          </a:xfrm>
          <a:custGeom>
            <a:avLst/>
            <a:gdLst/>
            <a:ahLst/>
            <a:cxnLst/>
            <a:rect l="l" t="t" r="r" b="b"/>
            <a:pathLst>
              <a:path w="965834" h="229235">
                <a:moveTo>
                  <a:pt x="965256" y="0"/>
                </a:moveTo>
                <a:lnTo>
                  <a:pt x="25401" y="0"/>
                </a:lnTo>
                <a:lnTo>
                  <a:pt x="0" y="25401"/>
                </a:lnTo>
                <a:lnTo>
                  <a:pt x="0" y="228613"/>
                </a:lnTo>
                <a:lnTo>
                  <a:pt x="939855" y="228613"/>
                </a:lnTo>
                <a:lnTo>
                  <a:pt x="965256" y="203211"/>
                </a:lnTo>
                <a:lnTo>
                  <a:pt x="965256" y="0"/>
                </a:lnTo>
                <a:close/>
              </a:path>
              <a:path w="965834" h="229235">
                <a:moveTo>
                  <a:pt x="939855" y="25401"/>
                </a:moveTo>
                <a:lnTo>
                  <a:pt x="0" y="25401"/>
                </a:lnTo>
              </a:path>
              <a:path w="965834" h="229235">
                <a:moveTo>
                  <a:pt x="939855" y="25401"/>
                </a:moveTo>
                <a:lnTo>
                  <a:pt x="939855" y="228613"/>
                </a:lnTo>
              </a:path>
              <a:path w="965834" h="229235">
                <a:moveTo>
                  <a:pt x="939855" y="25401"/>
                </a:moveTo>
                <a:lnTo>
                  <a:pt x="96525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045193" y="3527775"/>
            <a:ext cx="88900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0" dirty="0">
                <a:latin typeface="Times New Roman"/>
                <a:cs typeface="Times New Roman"/>
              </a:rPr>
              <a:t>Program </a:t>
            </a:r>
            <a:r>
              <a:rPr sz="700" spc="30" dirty="0">
                <a:latin typeface="Times New Roman"/>
                <a:cs typeface="Times New Roman"/>
              </a:rPr>
              <a:t>in</a:t>
            </a:r>
            <a:r>
              <a:rPr sz="700" spc="130" dirty="0">
                <a:latin typeface="Times New Roman"/>
                <a:cs typeface="Times New Roman"/>
              </a:rPr>
              <a:t> </a:t>
            </a:r>
            <a:r>
              <a:rPr sz="700" spc="50" dirty="0">
                <a:latin typeface="Times New Roman"/>
                <a:cs typeface="Times New Roman"/>
              </a:rPr>
              <a:t>Memory</a:t>
            </a:r>
            <a:r>
              <a:rPr sz="700" spc="-114" dirty="0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940786" y="3577507"/>
            <a:ext cx="69850" cy="50800"/>
            <a:chOff x="5940786" y="3577507"/>
            <a:chExt cx="69850" cy="50800"/>
          </a:xfrm>
        </p:grpSpPr>
        <p:sp>
          <p:nvSpPr>
            <p:cNvPr id="44" name="object 44"/>
            <p:cNvSpPr/>
            <p:nvPr/>
          </p:nvSpPr>
          <p:spPr>
            <a:xfrm>
              <a:off x="5943962" y="3580683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0" y="44452"/>
                  </a:lnTo>
                  <a:lnTo>
                    <a:pt x="63503" y="22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43962" y="3580683"/>
              <a:ext cx="63500" cy="44450"/>
            </a:xfrm>
            <a:custGeom>
              <a:avLst/>
              <a:gdLst/>
              <a:ahLst/>
              <a:cxnLst/>
              <a:rect l="l" t="t" r="r" b="b"/>
              <a:pathLst>
                <a:path w="63500" h="44450">
                  <a:moveTo>
                    <a:pt x="0" y="0"/>
                  </a:moveTo>
                  <a:lnTo>
                    <a:pt x="63503" y="22226"/>
                  </a:lnTo>
                  <a:lnTo>
                    <a:pt x="0" y="4445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083169" y="3527775"/>
            <a:ext cx="8991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00" spc="50" dirty="0">
                <a:latin typeface="Times New Roman"/>
                <a:cs typeface="Times New Roman"/>
              </a:rPr>
              <a:t>Executable</a:t>
            </a:r>
            <a:r>
              <a:rPr sz="1050" u="sng" spc="405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50" u="sng" spc="37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OS</a:t>
            </a:r>
            <a:r>
              <a:rPr sz="1050" u="sng" spc="-104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50" baseline="31746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47" name="object 47"/>
          <p:cNvSpPr txBox="1"/>
          <p:nvPr/>
        </p:nvSpPr>
        <p:spPr>
          <a:xfrm>
            <a:off x="700724" y="4452896"/>
            <a:ext cx="6169660" cy="394402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135"/>
              </a:spcBef>
              <a:tabLst>
                <a:tab pos="680085" algn="l"/>
              </a:tabLst>
            </a:pPr>
            <a:r>
              <a:rPr sz="1400" spc="100" dirty="0">
                <a:solidFill>
                  <a:srgbClr val="231F20"/>
                </a:solidFill>
                <a:latin typeface="Times New Roman"/>
                <a:cs typeface="Times New Roman"/>
              </a:rPr>
              <a:t>1.3	</a:t>
            </a:r>
            <a:r>
              <a:rPr sz="1400" spc="155" dirty="0">
                <a:solidFill>
                  <a:srgbClr val="231F20"/>
                </a:solidFill>
                <a:latin typeface="Times New Roman"/>
                <a:cs typeface="Times New Roman"/>
              </a:rPr>
              <a:t>General Notes </a:t>
            </a:r>
            <a:r>
              <a:rPr sz="1400" spc="15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400" spc="2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385" dirty="0">
                <a:solidFill>
                  <a:srgbClr val="231F20"/>
                </a:solidFill>
                <a:latin typeface="Times New Roman"/>
                <a:cs typeface="Times New Roman"/>
              </a:rPr>
              <a:t>C++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13360" marR="5080" algn="just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 is immensely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popular,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particularly for applications that require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speed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and/or access  to some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low-level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features. It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was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created in 1979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by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Bjarne Stroustrup, at ﬁrst as a set  of extensions to the C programming language. C++ extends C; our ﬁrst few lectures will  basically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 the C parts of the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language.</a:t>
            </a:r>
            <a:endParaRPr sz="1200" dirty="0">
              <a:latin typeface="LM Roman 12"/>
              <a:cs typeface="LM Roman 12"/>
            </a:endParaRPr>
          </a:p>
          <a:p>
            <a:pPr marL="213360" marR="5080" algn="just">
              <a:lnSpc>
                <a:spcPct val="100000"/>
              </a:lnSpc>
              <a:spcBef>
                <a:spcPts val="74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Though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write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graphical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programs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C++,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much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hairier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less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portable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than  text-based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(</a:t>
            </a:r>
            <a:r>
              <a:rPr sz="1200" i="1" dirty="0">
                <a:solidFill>
                  <a:srgbClr val="231F20"/>
                </a:solidFill>
                <a:latin typeface="LM Roman 12"/>
                <a:cs typeface="LM Roman 12"/>
              </a:rPr>
              <a:t>console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)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programs.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sticking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console programs in this</a:t>
            </a:r>
            <a:r>
              <a:rPr sz="1200" spc="-1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course.</a:t>
            </a:r>
            <a:endParaRPr sz="1200" dirty="0">
              <a:latin typeface="LM Roman 12"/>
              <a:cs typeface="LM Roman 12"/>
            </a:endParaRPr>
          </a:p>
          <a:p>
            <a:pPr marL="213360" algn="just">
              <a:lnSpc>
                <a:spcPct val="100000"/>
              </a:lnSpc>
              <a:spcBef>
                <a:spcPts val="730"/>
              </a:spcBef>
            </a:pP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Everything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C++ is case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sensitive: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someName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not the same as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SomeName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endParaRPr sz="1200" dirty="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 dirty="0">
              <a:latin typeface="LM Roman 12"/>
              <a:cs typeface="LM Roman 12"/>
            </a:endParaRPr>
          </a:p>
          <a:p>
            <a:pPr marL="582295" indent="-369570">
              <a:lnSpc>
                <a:spcPct val="100000"/>
              </a:lnSpc>
              <a:buAutoNum type="arabicPlain" startAt="2"/>
              <a:tabLst>
                <a:tab pos="582295" algn="l"/>
                <a:tab pos="582930" algn="l"/>
              </a:tabLst>
            </a:pPr>
            <a:r>
              <a:rPr sz="1700" spc="130" dirty="0">
                <a:solidFill>
                  <a:srgbClr val="231F20"/>
                </a:solidFill>
                <a:latin typeface="Times New Roman"/>
                <a:cs typeface="Times New Roman"/>
              </a:rPr>
              <a:t>Hello</a:t>
            </a:r>
            <a:r>
              <a:rPr sz="1700" spc="2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spc="170" dirty="0">
                <a:solidFill>
                  <a:srgbClr val="231F20"/>
                </a:solidFill>
                <a:latin typeface="Times New Roman"/>
                <a:cs typeface="Times New Roman"/>
              </a:rPr>
              <a:t>World</a:t>
            </a: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31F20"/>
              </a:buClr>
              <a:buFont typeface="Times New Roman"/>
              <a:buAutoNum type="arabicPlain" startAt="2"/>
            </a:pPr>
            <a:endParaRPr sz="1550" dirty="0">
              <a:latin typeface="Times New Roman"/>
              <a:cs typeface="Times New Roman"/>
            </a:endParaRPr>
          </a:p>
          <a:p>
            <a:pPr marL="213360" marR="5080" algn="just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tradition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programmers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everywhere,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we’ll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“Hello,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world!”</a:t>
            </a:r>
            <a:r>
              <a:rPr sz="1200" spc="11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as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entry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point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into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basic features of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C++.</a:t>
            </a:r>
            <a:endParaRPr sz="1200" dirty="0">
              <a:latin typeface="LM Roman 12"/>
              <a:cs typeface="LM Roman 12"/>
            </a:endParaRPr>
          </a:p>
          <a:p>
            <a:pPr marL="680085" lvl="1" indent="-467359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680085" algn="l"/>
                <a:tab pos="680720" algn="l"/>
              </a:tabLst>
            </a:pPr>
            <a:r>
              <a:rPr sz="1400" spc="19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400" spc="1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 dirty="0">
              <a:latin typeface="Times New Roman"/>
              <a:cs typeface="Times New Roman"/>
            </a:endParaRPr>
          </a:p>
          <a:p>
            <a:pPr marL="223520" indent="-211454">
              <a:lnSpc>
                <a:spcPct val="100000"/>
              </a:lnSpc>
              <a:buClr>
                <a:srgbClr val="231F20"/>
              </a:buClr>
              <a:buFont typeface="LM Roman 12"/>
              <a:buAutoNum type="arabicPlain"/>
              <a:tabLst>
                <a:tab pos="223520" algn="l"/>
                <a:tab pos="224154" algn="l"/>
              </a:tabLst>
            </a:pPr>
            <a:r>
              <a:rPr sz="1200" spc="35" dirty="0">
                <a:solidFill>
                  <a:srgbClr val="006600"/>
                </a:solidFill>
                <a:latin typeface="LM Mono 12"/>
                <a:cs typeface="LM Mono 12"/>
              </a:rPr>
              <a:t>// </a:t>
            </a:r>
            <a:r>
              <a:rPr sz="1200" spc="-5" dirty="0">
                <a:solidFill>
                  <a:srgbClr val="006600"/>
                </a:solidFill>
                <a:latin typeface="LM Mono 12"/>
                <a:cs typeface="LM Mono 12"/>
              </a:rPr>
              <a:t>A </a:t>
            </a:r>
            <a:r>
              <a:rPr sz="1200" spc="75" dirty="0">
                <a:solidFill>
                  <a:srgbClr val="006600"/>
                </a:solidFill>
                <a:latin typeface="LM Mono 12"/>
                <a:cs typeface="LM Mono 12"/>
              </a:rPr>
              <a:t>Hello World</a:t>
            </a:r>
            <a:r>
              <a:rPr sz="1200" spc="-240" dirty="0">
                <a:solidFill>
                  <a:srgbClr val="006600"/>
                </a:solidFill>
                <a:latin typeface="LM Mono 12"/>
                <a:cs typeface="LM Mono 12"/>
              </a:rPr>
              <a:t> </a:t>
            </a:r>
            <a:r>
              <a:rPr sz="1200" spc="85" dirty="0">
                <a:solidFill>
                  <a:srgbClr val="006600"/>
                </a:solidFill>
                <a:latin typeface="LM Mono 12"/>
                <a:cs typeface="LM Mono 12"/>
              </a:rPr>
              <a:t>program</a:t>
            </a:r>
            <a:endParaRPr sz="1200" dirty="0">
              <a:latin typeface="LM Mono 12"/>
              <a:cs typeface="LM Mono 12"/>
            </a:endParaRPr>
          </a:p>
          <a:p>
            <a:pPr marL="220979" indent="-20891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/>
              <a:tabLst>
                <a:tab pos="220979" algn="l"/>
                <a:tab pos="221615" algn="l"/>
              </a:tabLst>
            </a:pPr>
            <a:r>
              <a:rPr sz="1200" spc="-5" dirty="0">
                <a:solidFill>
                  <a:srgbClr val="0000FF"/>
                </a:solidFill>
                <a:latin typeface="LM Mono 12"/>
                <a:cs typeface="LM Mono 12"/>
              </a:rPr>
              <a:t>#</a:t>
            </a:r>
            <a:r>
              <a:rPr sz="1200" spc="-45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85" dirty="0">
                <a:solidFill>
                  <a:srgbClr val="0000FF"/>
                </a:solidFill>
                <a:latin typeface="LM Mono 12"/>
                <a:cs typeface="LM Mono 12"/>
              </a:rPr>
              <a:t>include</a:t>
            </a:r>
            <a:r>
              <a:rPr sz="1200" spc="30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&lt;</a:t>
            </a:r>
            <a:r>
              <a:rPr sz="1200" spc="-48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75" dirty="0">
                <a:solidFill>
                  <a:srgbClr val="231F20"/>
                </a:solidFill>
                <a:latin typeface="LM Mono 12"/>
                <a:cs typeface="LM Mono 12"/>
              </a:rPr>
              <a:t>iostream</a:t>
            </a:r>
            <a:r>
              <a:rPr sz="1200" spc="-36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&gt;</a:t>
            </a:r>
            <a:endParaRPr sz="1200" dirty="0">
              <a:latin typeface="LM Mono 12"/>
              <a:cs typeface="LM Mono 1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3</a:t>
            </a:r>
            <a:endParaRPr sz="1200" dirty="0">
              <a:latin typeface="LM Roman 12"/>
              <a:cs typeface="LM Roman 1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55" y="1896351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4070" y="0"/>
                </a:lnTo>
              </a:path>
            </a:pathLst>
          </a:custGeom>
          <a:ln w="51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2769" y="1453313"/>
            <a:ext cx="845819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80" dirty="0">
                <a:solidFill>
                  <a:srgbClr val="0000FF"/>
                </a:solidFill>
                <a:latin typeface="LM Mono 12"/>
                <a:cs typeface="LM Mono 12"/>
              </a:rPr>
              <a:t>return</a:t>
            </a:r>
            <a:r>
              <a:rPr sz="1200" spc="240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0;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876" y="902930"/>
            <a:ext cx="3312795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95"/>
              </a:spcBef>
              <a:buClr>
                <a:srgbClr val="231F20"/>
              </a:buClr>
              <a:buFont typeface="LM Roman 12"/>
              <a:buAutoNum type="arabicPlain" startAt="4"/>
              <a:tabLst>
                <a:tab pos="224790" algn="l"/>
                <a:tab pos="225425" algn="l"/>
              </a:tabLst>
            </a:pPr>
            <a:r>
              <a:rPr sz="1200" spc="55" dirty="0">
                <a:solidFill>
                  <a:srgbClr val="0000FF"/>
                </a:solidFill>
                <a:latin typeface="LM Mono 12"/>
                <a:cs typeface="LM Mono 12"/>
              </a:rPr>
              <a:t>int </a:t>
            </a:r>
            <a:r>
              <a:rPr sz="1200" spc="65" dirty="0">
                <a:solidFill>
                  <a:srgbClr val="231F20"/>
                </a:solidFill>
                <a:latin typeface="LM Mono 12"/>
                <a:cs typeface="LM Mono 12"/>
              </a:rPr>
              <a:t>main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()</a:t>
            </a:r>
            <a:r>
              <a:rPr sz="120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{</a:t>
            </a:r>
            <a:endParaRPr sz="1200">
              <a:latin typeface="LM Mono 12"/>
              <a:cs typeface="LM Mono 12"/>
            </a:endParaRPr>
          </a:p>
          <a:p>
            <a:pPr marL="412750" indent="-400685">
              <a:lnSpc>
                <a:spcPct val="100000"/>
              </a:lnSpc>
              <a:spcBef>
                <a:spcPts val="5"/>
              </a:spcBef>
              <a:buFont typeface="LM Roman 12"/>
              <a:buAutoNum type="arabicPlain" startAt="4"/>
              <a:tabLst>
                <a:tab pos="412115" algn="l"/>
                <a:tab pos="413384" algn="l"/>
              </a:tabLst>
            </a:pP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std</a:t>
            </a:r>
            <a:r>
              <a:rPr sz="1200" spc="-45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::</a:t>
            </a:r>
            <a:r>
              <a:rPr sz="1200" spc="-44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65" dirty="0">
                <a:solidFill>
                  <a:srgbClr val="231F20"/>
                </a:solidFill>
                <a:latin typeface="LM Mono 12"/>
                <a:cs typeface="LM Mono 12"/>
              </a:rPr>
              <a:t>cout</a:t>
            </a:r>
            <a:r>
              <a:rPr sz="1200" spc="31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</a:t>
            </a:r>
            <a:r>
              <a:rPr sz="1200" spc="22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LM Mono 12"/>
                <a:cs typeface="LM Mono 12"/>
              </a:rPr>
              <a:t>"</a:t>
            </a:r>
            <a:r>
              <a:rPr sz="1200" spc="-470" dirty="0">
                <a:solidFill>
                  <a:srgbClr val="FF0000"/>
                </a:solidFill>
                <a:latin typeface="LM Mono 12"/>
                <a:cs typeface="LM Mono 12"/>
              </a:rPr>
              <a:t> </a:t>
            </a:r>
            <a:r>
              <a:rPr sz="1200" spc="60" dirty="0">
                <a:solidFill>
                  <a:srgbClr val="FF0000"/>
                </a:solidFill>
                <a:latin typeface="LM Mono 12"/>
                <a:cs typeface="LM Mono 12"/>
              </a:rPr>
              <a:t>Hello</a:t>
            </a:r>
            <a:r>
              <a:rPr sz="1200" spc="-385" dirty="0">
                <a:solidFill>
                  <a:srgbClr val="FF000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LM Mono 12"/>
                <a:cs typeface="LM Mono 12"/>
              </a:rPr>
              <a:t>,</a:t>
            </a:r>
            <a:r>
              <a:rPr sz="1200" spc="270" dirty="0">
                <a:solidFill>
                  <a:srgbClr val="FF0000"/>
                </a:solidFill>
                <a:latin typeface="LM Mono 12"/>
                <a:cs typeface="LM Mono 12"/>
              </a:rPr>
              <a:t> </a:t>
            </a:r>
            <a:r>
              <a:rPr sz="1200" spc="75" dirty="0">
                <a:solidFill>
                  <a:srgbClr val="FF0000"/>
                </a:solidFill>
                <a:latin typeface="LM Mono 12"/>
                <a:cs typeface="LM Mono 12"/>
              </a:rPr>
              <a:t>world</a:t>
            </a:r>
            <a:r>
              <a:rPr sz="1200" spc="-440" dirty="0">
                <a:solidFill>
                  <a:srgbClr val="FF0000"/>
                </a:solidFill>
                <a:latin typeface="LM Mono 12"/>
                <a:cs typeface="LM Mono 12"/>
              </a:rPr>
              <a:t> </a:t>
            </a:r>
            <a:r>
              <a:rPr sz="1200" spc="35" dirty="0">
                <a:solidFill>
                  <a:srgbClr val="FF0000"/>
                </a:solidFill>
                <a:latin typeface="LM Mono 12"/>
                <a:cs typeface="LM Mono 12"/>
              </a:rPr>
              <a:t>!\</a:t>
            </a:r>
            <a:r>
              <a:rPr sz="1200" spc="-475" dirty="0">
                <a:solidFill>
                  <a:srgbClr val="FF0000"/>
                </a:solidFill>
                <a:latin typeface="LM Mono 12"/>
                <a:cs typeface="LM Mono 12"/>
              </a:rPr>
              <a:t> </a:t>
            </a:r>
            <a:r>
              <a:rPr sz="1200" spc="75" dirty="0">
                <a:solidFill>
                  <a:srgbClr val="FF0000"/>
                </a:solidFill>
                <a:latin typeface="LM Mono 12"/>
                <a:cs typeface="LM Mono 12"/>
              </a:rPr>
              <a:t>n"</a:t>
            </a:r>
            <a:r>
              <a:rPr sz="1200" spc="75" dirty="0">
                <a:solidFill>
                  <a:srgbClr val="231F20"/>
                </a:solidFill>
                <a:latin typeface="LM Mono 12"/>
                <a:cs typeface="LM Mono 12"/>
              </a:rPr>
              <a:t>;</a:t>
            </a:r>
            <a:endParaRPr sz="1200">
              <a:latin typeface="LM Mono 12"/>
              <a:cs typeface="LM Mono 1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6</a:t>
            </a:r>
            <a:endParaRPr sz="120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7</a:t>
            </a:r>
            <a:endParaRPr sz="120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8	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}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2269309"/>
            <a:ext cx="5968365" cy="978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79425" algn="l"/>
              </a:tabLst>
            </a:pPr>
            <a:r>
              <a:rPr sz="1400" spc="100" dirty="0">
                <a:solidFill>
                  <a:srgbClr val="231F20"/>
                </a:solidFill>
                <a:latin typeface="Times New Roman"/>
                <a:cs typeface="Times New Roman"/>
              </a:rPr>
              <a:t>2.2	</a:t>
            </a:r>
            <a:r>
              <a:rPr sz="1400" spc="120" dirty="0">
                <a:solidFill>
                  <a:srgbClr val="231F20"/>
                </a:solidFill>
                <a:latin typeface="Times New Roman"/>
                <a:cs typeface="Times New Roman"/>
              </a:rPr>
              <a:t>Tokens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i="1" spc="-20" dirty="0">
                <a:solidFill>
                  <a:srgbClr val="231F20"/>
                </a:solidFill>
                <a:latin typeface="LM Roman 12"/>
                <a:cs typeface="LM Roman 12"/>
              </a:rPr>
              <a:t>Tokens</a:t>
            </a:r>
            <a:r>
              <a:rPr sz="1200" i="1" spc="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minimals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chunk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have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meaning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compiler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–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smallest  meaningful symbols in the language. Our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displays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all 6 kinds of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tokens,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though the  usual use of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not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present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here:</a:t>
            </a:r>
            <a:endParaRPr sz="1200">
              <a:latin typeface="LM Roman 12"/>
              <a:cs typeface="LM Roman 1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08963" y="5123750"/>
            <a:ext cx="69849" cy="117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453" y="3337805"/>
          <a:ext cx="5938520" cy="299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680"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9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Token</a:t>
                      </a:r>
                      <a:r>
                        <a:rPr sz="1200" spc="1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type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1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Description/Purpose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65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1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Examples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16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Keywords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Words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with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special</a:t>
                      </a:r>
                      <a:r>
                        <a:rPr sz="1200" spc="-13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meaning</a:t>
                      </a:r>
                      <a:r>
                        <a:rPr sz="1200" spc="-13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to  the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compiler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int, double, for,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auto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Identiﬁers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Names of things that are not  built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into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the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language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cout, std, x,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myFunction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5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Literals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112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Basic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constant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values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whose 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value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is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speciﬁed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directly in  the source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code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"Hello, world!",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24.3,</a:t>
                      </a:r>
                      <a:endParaRPr sz="1200">
                        <a:latin typeface="LM Mono 12"/>
                        <a:cs typeface="LM Mono 12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0,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’c’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Operators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Mathematical or logical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oper­ 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ations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936625" algn="l"/>
                        </a:tabLst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+, -,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&amp;&amp;,	,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&lt;&lt;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Punctuation/Separators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175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1095375" algn="l"/>
                          <a:tab pos="1822450" algn="l"/>
                        </a:tabLst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Punctuation	deﬁning	the 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structure of a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program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{ }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( ) ,</a:t>
                      </a:r>
                      <a:r>
                        <a:rPr sz="1200" spc="-22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;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Whitespace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Spaces of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various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sorts; ig­  nored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by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the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compiler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Spaces, tabs, newlines, com­ 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ments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901700" y="6591106"/>
            <a:ext cx="5969000" cy="1987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79425" lvl="1" indent="-467359">
              <a:lnSpc>
                <a:spcPct val="100000"/>
              </a:lnSpc>
              <a:spcBef>
                <a:spcPts val="135"/>
              </a:spcBef>
              <a:buAutoNum type="arabicPeriod" startAt="3"/>
              <a:tabLst>
                <a:tab pos="479425" algn="l"/>
                <a:tab pos="480059" algn="l"/>
              </a:tabLst>
            </a:pPr>
            <a:r>
              <a:rPr sz="1400" spc="120" dirty="0">
                <a:solidFill>
                  <a:srgbClr val="231F20"/>
                </a:solidFill>
                <a:latin typeface="Times New Roman"/>
                <a:cs typeface="Times New Roman"/>
              </a:rPr>
              <a:t>Line-By-Line</a:t>
            </a:r>
            <a:r>
              <a:rPr sz="1400" spc="1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155" dirty="0">
                <a:solidFill>
                  <a:srgbClr val="231F20"/>
                </a:solidFill>
                <a:latin typeface="Times New Roman"/>
                <a:cs typeface="Times New Roman"/>
              </a:rPr>
              <a:t>Explanation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imes New Roman"/>
              <a:buAutoNum type="arabicPeriod" startAt="3"/>
            </a:pPr>
            <a:endParaRPr sz="1250">
              <a:latin typeface="Times New Roman"/>
              <a:cs typeface="Times New Roman"/>
            </a:endParaRPr>
          </a:p>
          <a:p>
            <a:pPr marL="384175" marR="5080" lvl="2" indent="-190500" algn="just">
              <a:lnSpc>
                <a:spcPct val="100000"/>
              </a:lnSpc>
              <a:buFont typeface="LM Roman 12"/>
              <a:buAutoNum type="arabicPeriod"/>
              <a:tabLst>
                <a:tab pos="384810" algn="l"/>
              </a:tabLst>
            </a:pP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//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indicates that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everything following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until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end of the line is 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comment: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 is  ignored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by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compiler. Another 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way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write 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comment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to put it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between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/*</a:t>
            </a:r>
            <a:r>
              <a:rPr sz="1200" spc="-459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</a:t>
            </a:r>
            <a:endParaRPr sz="1200">
              <a:latin typeface="LM Roman 12"/>
              <a:cs typeface="LM Roman 12"/>
            </a:endParaRPr>
          </a:p>
          <a:p>
            <a:pPr marL="384175" marR="5080" algn="just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*/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(e.g.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= 1 + /*sneaky comment here*/ 1;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). 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comment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this form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may</a:t>
            </a:r>
            <a:r>
              <a:rPr sz="1200" spc="-20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span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multiple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lines.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Comments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exist to explain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non-obvious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things going on in the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code.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Use them: document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your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</a:t>
            </a:r>
            <a:r>
              <a:rPr sz="1200" spc="-2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well!</a:t>
            </a:r>
            <a:endParaRPr sz="1200">
              <a:latin typeface="LM Roman 12"/>
              <a:cs typeface="LM Roman 12"/>
            </a:endParaRPr>
          </a:p>
          <a:p>
            <a:pPr marL="384175" marR="5715" lvl="2" indent="-190500" algn="just">
              <a:lnSpc>
                <a:spcPct val="100000"/>
              </a:lnSpc>
              <a:spcBef>
                <a:spcPts val="735"/>
              </a:spcBef>
              <a:buAutoNum type="arabicPeriod" startAt="2"/>
              <a:tabLst>
                <a:tab pos="384810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Lines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beginning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with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#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 preprocessor commands,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usually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change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what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actually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being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compiled.</a:t>
            </a:r>
            <a:r>
              <a:rPr sz="1200" spc="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#include</a:t>
            </a:r>
            <a:r>
              <a:rPr sz="1200" spc="-27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tells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preprocessor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dump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contents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 another ﬁle, here the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iostream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ﬁle,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deﬁnes the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procedures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-2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input/output.</a:t>
            </a:r>
            <a:endParaRPr sz="1200">
              <a:latin typeface="LM Roman 12"/>
              <a:cs typeface="LM Roman 1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80855"/>
              </p:ext>
            </p:extLst>
          </p:nvPr>
        </p:nvGraphicFramePr>
        <p:xfrm>
          <a:off x="1797050" y="5612125"/>
          <a:ext cx="4790440" cy="2689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566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1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Escape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9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Sequence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1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Represented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Character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a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System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bell (beep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sound)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b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Backspace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f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Formfeed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(page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break)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n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Newline (line break)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r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“Carriage return”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(returns cursor to start of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line)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t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4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Tab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\\</a:t>
                      </a:r>
                      <a:endParaRPr sz="1200">
                        <a:latin typeface="cwTeXHeiBold"/>
                        <a:cs typeface="cwTeXHeiBold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Backslash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’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Single quote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character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"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Double quote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character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57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cwTeXHeiBold"/>
                          <a:cs typeface="cwTeXHeiBold"/>
                        </a:rPr>
                        <a:t>\</a:t>
                      </a:r>
                      <a:r>
                        <a:rPr sz="1200" i="1" spc="-5" dirty="0">
                          <a:solidFill>
                            <a:srgbClr val="231F20"/>
                          </a:solidFill>
                          <a:latin typeface="LM Mono 10"/>
                          <a:cs typeface="LM Mono 10"/>
                        </a:rPr>
                        <a:t>some integer</a:t>
                      </a:r>
                      <a:r>
                        <a:rPr sz="1200" i="1" spc="-45" dirty="0">
                          <a:solidFill>
                            <a:srgbClr val="231F20"/>
                          </a:solidFill>
                          <a:latin typeface="LM Mono 10"/>
                          <a:cs typeface="LM Mono 10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231F20"/>
                          </a:solidFill>
                          <a:latin typeface="LM Mono 10"/>
                          <a:cs typeface="LM Mono 10"/>
                        </a:rPr>
                        <a:t>x</a:t>
                      </a:r>
                      <a:endParaRPr sz="1200">
                        <a:latin typeface="LM Mono 10"/>
                        <a:cs typeface="LM Mono 10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The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character represented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by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x</a:t>
                      </a:r>
                      <a:endParaRPr sz="1200" dirty="0">
                        <a:latin typeface="LM Roman 12"/>
                        <a:cs typeface="LM Roman 12"/>
                      </a:endParaRPr>
                    </a:p>
                  </a:txBody>
                  <a:tcPr marL="0" marR="0" marT="165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83439" y="546100"/>
            <a:ext cx="5787390" cy="4395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2565" marR="5080" indent="-190500" algn="just">
              <a:lnSpc>
                <a:spcPct val="100000"/>
              </a:lnSpc>
              <a:spcBef>
                <a:spcPts val="95"/>
              </a:spcBef>
              <a:buFont typeface="LM Roman 12"/>
              <a:buAutoNum type="arabicPeriod" startAt="4"/>
              <a:tabLst>
                <a:tab pos="203200" algn="l"/>
              </a:tabLst>
            </a:pP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int main() 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{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...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}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deﬁnes the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 should execute when the program starts up.  The curly braces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grouping of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multiple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commands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into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block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More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about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syntax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the next few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lectures.</a:t>
            </a:r>
            <a:endParaRPr sz="1200" dirty="0">
              <a:latin typeface="LM Roman 12"/>
              <a:cs typeface="LM Roman 12"/>
            </a:endParaRPr>
          </a:p>
          <a:p>
            <a:pPr marL="379095" marR="5080" indent="-379095">
              <a:lnSpc>
                <a:spcPct val="100000"/>
              </a:lnSpc>
              <a:spcBef>
                <a:spcPts val="735"/>
              </a:spcBef>
              <a:buFont typeface="LM Roman 12"/>
              <a:buAutoNum type="arabicPeriod" startAt="4"/>
              <a:tabLst>
                <a:tab pos="379095" algn="l"/>
                <a:tab pos="379730" algn="l"/>
              </a:tabLst>
            </a:pPr>
            <a:r>
              <a:rPr sz="1200" spc="-65" dirty="0">
                <a:solidFill>
                  <a:srgbClr val="231F20"/>
                </a:solidFill>
                <a:latin typeface="cwTeXHeiBold"/>
                <a:cs typeface="cwTeXHeiBold"/>
              </a:rPr>
              <a:t>•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cout &lt;&lt; </a:t>
            </a:r>
            <a:r>
              <a:rPr sz="1200" spc="35" dirty="0">
                <a:solidFill>
                  <a:srgbClr val="231F20"/>
                </a:solidFill>
                <a:latin typeface="Times New Roman"/>
                <a:cs typeface="Times New Roman"/>
              </a:rPr>
              <a:t>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 is the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syntax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 outputting some piece of text to the screen. 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We’ll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discuss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how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works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Lecture</a:t>
            </a:r>
            <a:r>
              <a:rPr sz="1200" spc="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9.</a:t>
            </a:r>
            <a:endParaRPr sz="1200" dirty="0">
              <a:latin typeface="LM Roman 12"/>
              <a:cs typeface="LM Roman 12"/>
            </a:endParaRPr>
          </a:p>
          <a:p>
            <a:pPr marL="529590" marR="5080" lvl="1" indent="-150495" algn="just">
              <a:lnSpc>
                <a:spcPct val="100000"/>
              </a:lnSpc>
              <a:spcBef>
                <a:spcPts val="730"/>
              </a:spcBef>
              <a:buFont typeface="cwTeXHeiBold"/>
              <a:buChar char="•"/>
              <a:tabLst>
                <a:tab pos="530225" algn="l"/>
              </a:tabLst>
            </a:pPr>
            <a:r>
              <a:rPr sz="1200" spc="100" dirty="0">
                <a:solidFill>
                  <a:srgbClr val="231F20"/>
                </a:solidFill>
                <a:latin typeface="Times New Roman"/>
                <a:cs typeface="Times New Roman"/>
              </a:rPr>
              <a:t>Namespaces: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C++,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identiﬁers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deﬁned within 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context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– sort of a  directory of names – called a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namespace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When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want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access an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identiﬁer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deﬁned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namespace,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tell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compiler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look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namespace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using  the </a:t>
            </a:r>
            <a:r>
              <a:rPr sz="1200" i="1" spc="-30" dirty="0">
                <a:solidFill>
                  <a:srgbClr val="231F20"/>
                </a:solidFill>
                <a:latin typeface="LM Roman 12"/>
                <a:cs typeface="LM Roman 12"/>
              </a:rPr>
              <a:t>scope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resolution </a:t>
            </a:r>
            <a:r>
              <a:rPr sz="1200" i="1" spc="-20" dirty="0">
                <a:solidFill>
                  <a:srgbClr val="231F20"/>
                </a:solidFill>
                <a:latin typeface="LM Roman 12"/>
                <a:cs typeface="LM Roman 12"/>
              </a:rPr>
              <a:t>operator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::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). Here,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we’re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telling the compiler to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look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 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cout</a:t>
            </a:r>
            <a:r>
              <a:rPr sz="1200" spc="-27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std</a:t>
            </a:r>
            <a:r>
              <a:rPr sz="1200" spc="-27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namespace,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many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standard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identiﬁers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deﬁned.</a:t>
            </a:r>
            <a:endParaRPr sz="1200" dirty="0">
              <a:latin typeface="LM Roman 12"/>
              <a:cs typeface="LM Roman 12"/>
            </a:endParaRPr>
          </a:p>
          <a:p>
            <a:pPr marL="529590" algn="just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cleaner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alternative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to add the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following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line below line</a:t>
            </a:r>
            <a:r>
              <a:rPr sz="1200" spc="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2:</a:t>
            </a:r>
            <a:endParaRPr sz="1200" dirty="0">
              <a:latin typeface="LM Roman 12"/>
              <a:cs typeface="LM Roman 12"/>
            </a:endParaRPr>
          </a:p>
          <a:p>
            <a:pPr marL="1104900">
              <a:lnSpc>
                <a:spcPct val="100000"/>
              </a:lnSpc>
              <a:spcBef>
                <a:spcPts val="605"/>
              </a:spcBef>
            </a:pPr>
            <a:r>
              <a:rPr sz="1200" spc="75" dirty="0">
                <a:solidFill>
                  <a:srgbClr val="0000FF"/>
                </a:solidFill>
                <a:latin typeface="LM Mono 12"/>
                <a:cs typeface="LM Mono 12"/>
              </a:rPr>
              <a:t>using </a:t>
            </a:r>
            <a:r>
              <a:rPr sz="1200" spc="90" dirty="0">
                <a:solidFill>
                  <a:srgbClr val="0000FF"/>
                </a:solidFill>
                <a:latin typeface="LM Mono 12"/>
                <a:cs typeface="LM Mono 12"/>
              </a:rPr>
              <a:t>namespace</a:t>
            </a:r>
            <a:r>
              <a:rPr sz="1200" spc="50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std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;</a:t>
            </a:r>
            <a:endParaRPr sz="1200" dirty="0">
              <a:latin typeface="LM Mono 12"/>
              <a:cs typeface="LM Mono 12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 dirty="0">
              <a:latin typeface="LM Mono 12"/>
              <a:cs typeface="LM Mono 12"/>
            </a:endParaRPr>
          </a:p>
          <a:p>
            <a:pPr marL="528955" marR="5080" algn="just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 line tells the compiler that it should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look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the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std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namespace for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any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identiﬁer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haven’t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deﬁned. If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do this,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omit the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std::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preﬁx when  writing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cout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 This is the recommended</a:t>
            </a:r>
            <a:r>
              <a:rPr sz="1200" spc="1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practice.</a:t>
            </a:r>
            <a:endParaRPr sz="1200" dirty="0">
              <a:latin typeface="LM Roman 12"/>
              <a:cs typeface="LM Roman 12"/>
            </a:endParaRPr>
          </a:p>
          <a:p>
            <a:pPr marL="528955" marR="5080" lvl="1" indent="-150495" algn="just">
              <a:lnSpc>
                <a:spcPct val="100000"/>
              </a:lnSpc>
              <a:spcBef>
                <a:spcPts val="735"/>
              </a:spcBef>
              <a:buFont typeface="cwTeXHeiBold"/>
              <a:buChar char="•"/>
              <a:tabLst>
                <a:tab pos="529590" algn="l"/>
              </a:tabLst>
            </a:pPr>
            <a:r>
              <a:rPr sz="1200" spc="95" dirty="0">
                <a:solidFill>
                  <a:srgbClr val="231F20"/>
                </a:solidFill>
                <a:latin typeface="Times New Roman"/>
                <a:cs typeface="Times New Roman"/>
              </a:rPr>
              <a:t>Strings: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sequence of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characters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such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as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Hello, world</a:t>
            </a:r>
            <a:r>
              <a:rPr sz="1200" spc="-40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known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as a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string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 A  string that is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speciﬁed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explicitly in a program is a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string</a:t>
            </a:r>
            <a:r>
              <a:rPr sz="1200" i="1" spc="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literal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endParaRPr sz="1200" dirty="0">
              <a:latin typeface="LM Roman 12"/>
              <a:cs typeface="LM Roman 12"/>
            </a:endParaRPr>
          </a:p>
          <a:p>
            <a:pPr marL="528955" marR="5080" lvl="1" indent="-150495" algn="just">
              <a:lnSpc>
                <a:spcPct val="100000"/>
              </a:lnSpc>
              <a:spcBef>
                <a:spcPts val="730"/>
              </a:spcBef>
              <a:buFont typeface="cwTeXHeiBold"/>
              <a:buChar char="•"/>
              <a:tabLst>
                <a:tab pos="529590" algn="l"/>
              </a:tabLst>
            </a:pPr>
            <a:r>
              <a:rPr sz="1200" spc="110" dirty="0">
                <a:solidFill>
                  <a:srgbClr val="231F20"/>
                </a:solidFill>
                <a:latin typeface="Times New Roman"/>
                <a:cs typeface="Times New Roman"/>
              </a:rPr>
              <a:t>Escape</a:t>
            </a:r>
            <a:r>
              <a:rPr sz="1200" spc="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85" dirty="0">
                <a:solidFill>
                  <a:srgbClr val="231F20"/>
                </a:solidFill>
                <a:latin typeface="Times New Roman"/>
                <a:cs typeface="Times New Roman"/>
              </a:rPr>
              <a:t>sequences:</a:t>
            </a:r>
            <a:r>
              <a:rPr sz="1200" spc="1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\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n</a:t>
            </a:r>
            <a:r>
              <a:rPr sz="1200" spc="-29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indicates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5" dirty="0">
                <a:solidFill>
                  <a:srgbClr val="231F20"/>
                </a:solidFill>
                <a:latin typeface="LM Roman 12"/>
                <a:cs typeface="LM Roman 12"/>
              </a:rPr>
              <a:t>newline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character.</a:t>
            </a:r>
            <a:r>
              <a:rPr sz="1200" spc="1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example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 </a:t>
            </a:r>
            <a:r>
              <a:rPr sz="1200" i="1" spc="-25" dirty="0">
                <a:solidFill>
                  <a:srgbClr val="231F20"/>
                </a:solidFill>
                <a:latin typeface="LM Roman 12"/>
                <a:cs typeface="LM Roman 12"/>
              </a:rPr>
              <a:t>escape </a:t>
            </a:r>
            <a:r>
              <a:rPr sz="1200" i="1" spc="-20" dirty="0">
                <a:solidFill>
                  <a:srgbClr val="231F20"/>
                </a:solidFill>
                <a:latin typeface="LM Roman 12"/>
                <a:cs typeface="LM Roman 12"/>
              </a:rPr>
              <a:t>sequence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– a symbol used to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special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character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 a text literal.  Here are all the C++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escape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sequences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include in</a:t>
            </a:r>
            <a:r>
              <a:rPr sz="1200" spc="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strings:</a:t>
            </a:r>
            <a:endParaRPr sz="1200" dirty="0">
              <a:latin typeface="LM Roman 12"/>
              <a:cs typeface="LM Roman 1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439" y="8372467"/>
            <a:ext cx="5786120" cy="57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2565" marR="5080" indent="-190500" algn="just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7.</a:t>
            </a:r>
            <a:r>
              <a:rPr sz="1200" spc="1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return</a:t>
            </a:r>
            <a:r>
              <a:rPr sz="1200" spc="-1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0</a:t>
            </a:r>
            <a:r>
              <a:rPr sz="1200" spc="-29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indicates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should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tell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operating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system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has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completed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successfully.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syntax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explained in the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context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functions; for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now,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just  include it as the last line in the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main</a:t>
            </a:r>
            <a:r>
              <a:rPr sz="1200" spc="-22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block.</a:t>
            </a:r>
            <a:endParaRPr sz="1200" dirty="0">
              <a:latin typeface="LM Roman 12"/>
              <a:cs typeface="LM Roman 1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86034" y="6641124"/>
            <a:ext cx="69849" cy="117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698" y="902930"/>
            <a:ext cx="5969000" cy="5886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Note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every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statement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ends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with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semicolon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(except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preprocessor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commands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blocks  using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{}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).</a:t>
            </a:r>
            <a:r>
              <a:rPr sz="1200" spc="11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Forgetting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these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semicolons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common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mistake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among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new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C++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programmers.</a:t>
            </a:r>
            <a:endParaRPr sz="120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</a:pPr>
            <a:endParaRPr sz="120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LM Roman 12"/>
              <a:cs typeface="LM Roman 12"/>
            </a:endParaRPr>
          </a:p>
          <a:p>
            <a:pPr marL="381635" indent="-369570">
              <a:lnSpc>
                <a:spcPct val="100000"/>
              </a:lnSpc>
              <a:buAutoNum type="arabicPlain" startAt="3"/>
              <a:tabLst>
                <a:tab pos="381635" algn="l"/>
                <a:tab pos="382270" algn="l"/>
              </a:tabLst>
            </a:pPr>
            <a:r>
              <a:rPr sz="1700" spc="135" dirty="0">
                <a:solidFill>
                  <a:srgbClr val="231F20"/>
                </a:solidFill>
                <a:latin typeface="Times New Roman"/>
                <a:cs typeface="Times New Roman"/>
              </a:rPr>
              <a:t>Basic </a:t>
            </a:r>
            <a:r>
              <a:rPr sz="1700" spc="160" dirty="0">
                <a:solidFill>
                  <a:srgbClr val="231F20"/>
                </a:solidFill>
                <a:latin typeface="Times New Roman"/>
                <a:cs typeface="Times New Roman"/>
              </a:rPr>
              <a:t>Language</a:t>
            </a:r>
            <a:r>
              <a:rPr sz="1700" spc="2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700" spc="170" dirty="0">
                <a:solidFill>
                  <a:srgbClr val="231F20"/>
                </a:solidFill>
                <a:latin typeface="Times New Roman"/>
                <a:cs typeface="Times New Roman"/>
              </a:rPr>
              <a:t>Features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31F20"/>
              </a:buClr>
              <a:buFont typeface="Times New Roman"/>
              <a:buAutoNum type="arabicPlain" startAt="3"/>
            </a:pPr>
            <a:endParaRPr sz="15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 far our program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doesn’t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do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very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much.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Let’s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tweak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 in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various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ways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demonstrate  some more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interesting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constructs.</a:t>
            </a:r>
            <a:endParaRPr sz="120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</a:pPr>
            <a:endParaRPr sz="1200">
              <a:latin typeface="LM Roman 12"/>
              <a:cs typeface="LM Roman 12"/>
            </a:endParaRPr>
          </a:p>
          <a:p>
            <a:pPr marL="479425" lvl="1" indent="-467359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79425" algn="l"/>
                <a:tab pos="480059" algn="l"/>
              </a:tabLst>
            </a:pPr>
            <a:r>
              <a:rPr sz="1400" spc="114" dirty="0">
                <a:solidFill>
                  <a:srgbClr val="231F20"/>
                </a:solidFill>
                <a:latin typeface="Times New Roman"/>
                <a:cs typeface="Times New Roman"/>
              </a:rPr>
              <a:t>Values </a:t>
            </a:r>
            <a:r>
              <a:rPr sz="1400" spc="18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400" spc="2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170" dirty="0">
                <a:solidFill>
                  <a:srgbClr val="231F20"/>
                </a:solidFill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imes New Roman"/>
              <a:buAutoNum type="arabicPeriod"/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First, a few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deﬁnitions:</a:t>
            </a:r>
            <a:endParaRPr sz="1200">
              <a:latin typeface="LM Roman 12"/>
              <a:cs typeface="LM Roman 12"/>
            </a:endParaRPr>
          </a:p>
          <a:p>
            <a:pPr marL="150495" marR="5715" lvl="2" indent="-150495" algn="r">
              <a:lnSpc>
                <a:spcPct val="100000"/>
              </a:lnSpc>
              <a:spcBef>
                <a:spcPts val="725"/>
              </a:spcBef>
              <a:buFont typeface="cwTeXHeiBold"/>
              <a:buChar char="•"/>
              <a:tabLst>
                <a:tab pos="150495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10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statement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unit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10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does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something</a:t>
            </a:r>
            <a:r>
              <a:rPr sz="1200" spc="-10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–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basic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building</a:t>
            </a:r>
            <a:r>
              <a:rPr sz="1200" spc="-10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block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program.</a:t>
            </a:r>
            <a:endParaRPr sz="1200">
              <a:latin typeface="LM Roman 12"/>
              <a:cs typeface="LM Roman 12"/>
            </a:endParaRPr>
          </a:p>
          <a:p>
            <a:pPr marL="384175" marR="5080" lvl="2" indent="-150495" algn="r">
              <a:lnSpc>
                <a:spcPct val="100000"/>
              </a:lnSpc>
              <a:spcBef>
                <a:spcPts val="730"/>
              </a:spcBef>
              <a:buFont typeface="cwTeXHeiBold"/>
              <a:buChar char="•"/>
              <a:tabLst>
                <a:tab pos="384810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</a:t>
            </a:r>
            <a:r>
              <a:rPr sz="1200" spc="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expression</a:t>
            </a:r>
            <a:r>
              <a:rPr sz="1200" i="1" spc="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statement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</a:t>
            </a:r>
            <a:r>
              <a:rPr sz="1200" spc="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has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value</a:t>
            </a:r>
            <a:r>
              <a:rPr sz="1200" i="1" spc="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–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instance,</a:t>
            </a:r>
            <a:r>
              <a:rPr sz="1200" spc="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number,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string,</a:t>
            </a:r>
            <a:r>
              <a:rPr sz="1200" spc="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 sum of 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two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numbers,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etc.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4 + 2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- 1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and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"Hello, world!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\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n"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 all</a:t>
            </a:r>
            <a:r>
              <a:rPr sz="1200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expressions.</a:t>
            </a:r>
            <a:endParaRPr sz="1200">
              <a:latin typeface="LM Roman 12"/>
              <a:cs typeface="LM Roman 12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Not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every</a:t>
            </a:r>
            <a:r>
              <a:rPr sz="1200" spc="1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statement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</a:t>
            </a:r>
            <a:r>
              <a:rPr sz="1200" spc="1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expression. </a:t>
            </a:r>
            <a:r>
              <a:rPr sz="1200" spc="229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1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makes</a:t>
            </a:r>
            <a:r>
              <a:rPr sz="1200" spc="1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sense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15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talk</a:t>
            </a:r>
            <a:r>
              <a:rPr sz="1200" spc="1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about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1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</a:t>
            </a:r>
            <a:endParaRPr sz="1200">
              <a:latin typeface="LM Roman 12"/>
              <a:cs typeface="LM Roman 12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#include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statement,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-229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instance.</a:t>
            </a:r>
            <a:endParaRPr sz="120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</a:pPr>
            <a:endParaRPr sz="1200">
              <a:latin typeface="LM Roman 12"/>
              <a:cs typeface="LM Roman 12"/>
            </a:endParaRPr>
          </a:p>
          <a:p>
            <a:pPr marL="479425" lvl="1" indent="-467359">
              <a:lnSpc>
                <a:spcPct val="100000"/>
              </a:lnSpc>
              <a:spcBef>
                <a:spcPts val="860"/>
              </a:spcBef>
              <a:buAutoNum type="arabicPeriod" startAt="2"/>
              <a:tabLst>
                <a:tab pos="479425" algn="l"/>
                <a:tab pos="480059" algn="l"/>
              </a:tabLst>
            </a:pPr>
            <a:r>
              <a:rPr sz="1400" spc="170" dirty="0">
                <a:solidFill>
                  <a:srgbClr val="231F20"/>
                </a:solidFill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Times New Roman"/>
              <a:buAutoNum type="arabicPeriod" startAt="2"/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perform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arithmetic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calculations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with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operators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r>
              <a:rPr sz="1200" spc="10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Operators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act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expressions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form  a new expression. 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For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example,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could replace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"Hello, world!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\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n"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with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(4 + 2) / 3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would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cause the program to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print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number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2. In this case, the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+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acts on  the expressions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4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2</a:t>
            </a:r>
            <a:r>
              <a:rPr sz="1200" spc="-45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(its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operands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).</a:t>
            </a:r>
            <a:endParaRPr sz="1200">
              <a:latin typeface="LM Roman 12"/>
              <a:cs typeface="LM Roman 12"/>
            </a:endParaRPr>
          </a:p>
          <a:p>
            <a:pPr marL="12700" algn="just">
              <a:lnSpc>
                <a:spcPct val="100000"/>
              </a:lnSpc>
              <a:spcBef>
                <a:spcPts val="740"/>
              </a:spcBef>
            </a:pP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types:</a:t>
            </a:r>
            <a:endParaRPr sz="1200">
              <a:latin typeface="LM Roman 12"/>
              <a:cs typeface="LM Roman 12"/>
            </a:endParaRPr>
          </a:p>
          <a:p>
            <a:pPr marL="384175" marR="5080" lvl="2" indent="-150495" algn="r">
              <a:lnSpc>
                <a:spcPct val="100000"/>
              </a:lnSpc>
              <a:spcBef>
                <a:spcPts val="730"/>
              </a:spcBef>
              <a:buFont typeface="cwTeXHeiBold"/>
              <a:buChar char="•"/>
              <a:tabLst>
                <a:tab pos="384810" algn="l"/>
                <a:tab pos="2614930" algn="l"/>
              </a:tabLst>
            </a:pPr>
            <a:r>
              <a:rPr sz="1200" spc="114" dirty="0">
                <a:solidFill>
                  <a:srgbClr val="231F20"/>
                </a:solidFill>
                <a:latin typeface="Times New Roman"/>
                <a:cs typeface="Times New Roman"/>
              </a:rPr>
              <a:t>Mathematical: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+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-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*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/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and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parentheses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have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their usual</a:t>
            </a:r>
            <a:r>
              <a:rPr sz="1200" spc="2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mathematical</a:t>
            </a: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meanings,  including using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-</a:t>
            </a:r>
            <a:r>
              <a:rPr sz="1200" spc="-2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negation.	(the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modulus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operator)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takes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remainder of</a:t>
            </a:r>
            <a:r>
              <a:rPr sz="1200" spc="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two</a:t>
            </a:r>
            <a:endParaRPr sz="1200">
              <a:latin typeface="LM Roman 12"/>
              <a:cs typeface="LM Roman 1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3376" y="6824535"/>
            <a:ext cx="69849" cy="117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3534" y="6671860"/>
            <a:ext cx="5746750" cy="103441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825"/>
              </a:spcBef>
              <a:tabLst>
                <a:tab pos="1132840" algn="l"/>
              </a:tabLst>
            </a:pP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numbers:</a:t>
            </a:r>
            <a:r>
              <a:rPr sz="1200" spc="1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6	5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evaluates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229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1.</a:t>
            </a:r>
            <a:endParaRPr sz="1200">
              <a:latin typeface="LM Roman 12"/>
              <a:cs typeface="LM Roman 12"/>
            </a:endParaRPr>
          </a:p>
          <a:p>
            <a:pPr marL="162560" indent="-150495">
              <a:lnSpc>
                <a:spcPct val="100000"/>
              </a:lnSpc>
              <a:spcBef>
                <a:spcPts val="725"/>
              </a:spcBef>
              <a:buFont typeface="cwTeXHeiBold"/>
              <a:buChar char="•"/>
              <a:tabLst>
                <a:tab pos="163195" algn="l"/>
              </a:tabLst>
            </a:pPr>
            <a:r>
              <a:rPr sz="1200" spc="65" dirty="0">
                <a:solidFill>
                  <a:srgbClr val="231F20"/>
                </a:solidFill>
                <a:latin typeface="Times New Roman"/>
                <a:cs typeface="Times New Roman"/>
              </a:rPr>
              <a:t>Logical: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used for </a:t>
            </a:r>
            <a:r>
              <a:rPr sz="1200" spc="5" dirty="0">
                <a:solidFill>
                  <a:srgbClr val="231F20"/>
                </a:solidFill>
                <a:latin typeface="LM Roman 12"/>
                <a:cs typeface="LM Roman 12"/>
              </a:rPr>
              <a:t>“and,”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“or,”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 so on. More on those in the next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lecture.</a:t>
            </a:r>
            <a:endParaRPr sz="1200">
              <a:latin typeface="LM Roman 12"/>
              <a:cs typeface="LM Roman 12"/>
            </a:endParaRPr>
          </a:p>
          <a:p>
            <a:pPr marL="162560" marR="5080" indent="-150495">
              <a:lnSpc>
                <a:spcPct val="100000"/>
              </a:lnSpc>
              <a:spcBef>
                <a:spcPts val="730"/>
              </a:spcBef>
              <a:buFont typeface="cwTeXHeiBold"/>
              <a:buChar char="•"/>
              <a:tabLst>
                <a:tab pos="163195" algn="l"/>
              </a:tabLst>
            </a:pPr>
            <a:r>
              <a:rPr sz="1200" spc="80" dirty="0">
                <a:solidFill>
                  <a:srgbClr val="231F20"/>
                </a:solidFill>
                <a:latin typeface="Times New Roman"/>
                <a:cs typeface="Times New Roman"/>
              </a:rPr>
              <a:t>Bitwise:</a:t>
            </a:r>
            <a:r>
              <a:rPr sz="1200" spc="1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used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manipulate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binary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representations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numbers.</a:t>
            </a:r>
            <a:r>
              <a:rPr sz="1200" spc="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</a:t>
            </a:r>
            <a:r>
              <a:rPr sz="1200" spc="-7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</a:t>
            </a:r>
            <a:r>
              <a:rPr sz="1200" spc="-6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not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focus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these.</a:t>
            </a:r>
            <a:endParaRPr sz="1200">
              <a:latin typeface="LM Roman 12"/>
              <a:cs typeface="LM Roman 12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01697" y="8000311"/>
            <a:ext cx="5969635" cy="7950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79425" algn="l"/>
              </a:tabLst>
            </a:pPr>
            <a:r>
              <a:rPr sz="1400" spc="100" dirty="0">
                <a:solidFill>
                  <a:srgbClr val="231F20"/>
                </a:solidFill>
                <a:latin typeface="Times New Roman"/>
                <a:cs typeface="Times New Roman"/>
              </a:rPr>
              <a:t>3.3	</a:t>
            </a:r>
            <a:r>
              <a:rPr sz="1400" spc="195" dirty="0">
                <a:solidFill>
                  <a:srgbClr val="231F20"/>
                </a:solidFill>
                <a:latin typeface="Times New Roman"/>
                <a:cs typeface="Times New Roman"/>
              </a:rPr>
              <a:t>Data</a:t>
            </a:r>
            <a:r>
              <a:rPr sz="1400" spc="1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00" spc="160" dirty="0">
                <a:solidFill>
                  <a:srgbClr val="231F20"/>
                </a:solidFill>
                <a:latin typeface="Times New Roman"/>
                <a:cs typeface="Times New Roman"/>
              </a:rPr>
              <a:t>Types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Every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expression has a type – a formal description of what kind of data its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is. 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For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instance,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0</a:t>
            </a:r>
            <a:r>
              <a:rPr sz="1200" spc="-35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</a:t>
            </a:r>
            <a:r>
              <a:rPr sz="1200" spc="-1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integer,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3.142</a:t>
            </a:r>
            <a:r>
              <a:rPr sz="1200" spc="-35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1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ﬂoating-point</a:t>
            </a:r>
            <a:r>
              <a:rPr sz="1200" i="1" spc="-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(decimal)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number,</a:t>
            </a:r>
            <a:r>
              <a:rPr sz="1200" spc="-1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"Hello,</a:t>
            </a:r>
            <a:r>
              <a:rPr sz="120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world!</a:t>
            </a:r>
            <a:r>
              <a:rPr sz="1200" spc="-5" dirty="0">
                <a:solidFill>
                  <a:srgbClr val="231F20"/>
                </a:solidFill>
                <a:latin typeface="cwTeXHeiBold"/>
                <a:cs typeface="cwTeXHeiBold"/>
              </a:rPr>
              <a:t>\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n"</a:t>
            </a:r>
            <a:endParaRPr sz="1200">
              <a:latin typeface="LM Mono 12"/>
              <a:cs typeface="LM Mono 1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53" y="1384179"/>
          <a:ext cx="5939155" cy="251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68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1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sz="1200" spc="1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Names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11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10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6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Size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1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Range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0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char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algn="just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Single text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character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or small 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integer.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Indicated with single  quotes (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’a’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,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’3’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).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1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byte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signed: -128 to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127</a:t>
                      </a:r>
                      <a:endParaRPr sz="1200">
                        <a:latin typeface="LM Roman 12"/>
                        <a:cs typeface="LM Roman 12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unsigned: 0 to</a:t>
                      </a:r>
                      <a:r>
                        <a:rPr sz="1200" spc="1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255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512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int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Larger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integer.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4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bytes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901700" algn="l"/>
                          <a:tab pos="1899920" algn="l"/>
                        </a:tabLst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signed:	-2147483648	to</a:t>
                      </a:r>
                      <a:endParaRPr sz="1200">
                        <a:latin typeface="LM Roman 12"/>
                        <a:cs typeface="LM Roman 12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2147483647</a:t>
                      </a:r>
                      <a:endParaRPr sz="1200">
                        <a:latin typeface="LM Roman 12"/>
                        <a:cs typeface="LM Roman 12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unsigned: 0 to</a:t>
                      </a:r>
                      <a:r>
                        <a:rPr sz="1200" spc="1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4294967295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5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bool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Boolean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(true/false). Indi­  cated with the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keywords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true 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and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false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.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1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byte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Just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true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(1) or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false</a:t>
                      </a:r>
                      <a:r>
                        <a:rPr sz="1200" spc="-47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(0).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Mono 12"/>
                          <a:cs typeface="LM Mono 12"/>
                        </a:rPr>
                        <a:t>double</a:t>
                      </a:r>
                      <a:endParaRPr sz="1200">
                        <a:latin typeface="LM Mono 12"/>
                        <a:cs typeface="LM Mono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75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902969" algn="l"/>
                          <a:tab pos="1544955" algn="l"/>
                        </a:tabLst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“Doubly”	precise	ﬂoating 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point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number.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8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bytes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+/- 1.7e +/- 308 ( 15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LM Roman 12"/>
                          <a:cs typeface="LM Roman 12"/>
                        </a:rPr>
                        <a:t>digits)</a:t>
                      </a:r>
                      <a:endParaRPr sz="1200">
                        <a:latin typeface="LM Roman 12"/>
                        <a:cs typeface="LM Roman 12"/>
                      </a:endParaRPr>
                    </a:p>
                  </a:txBody>
                  <a:tcPr marL="0" marR="0" marT="171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1700" y="902930"/>
            <a:ext cx="596836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a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string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(a sequence of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characters).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Data of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diﬀerent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types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take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diﬀerent amounts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memory to store. Here are the built-in datatypes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 use most</a:t>
            </a:r>
            <a:r>
              <a:rPr sz="1200" spc="-2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often:</a:t>
            </a:r>
            <a:endParaRPr sz="1200">
              <a:latin typeface="LM Roman 12"/>
              <a:cs typeface="LM Roman 1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396" y="3854350"/>
            <a:ext cx="5970270" cy="396938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2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Notes on this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table:</a:t>
            </a:r>
            <a:endParaRPr sz="1200">
              <a:latin typeface="LM Roman 12"/>
              <a:cs typeface="LM Roman 12"/>
            </a:endParaRPr>
          </a:p>
          <a:p>
            <a:pPr marL="384175" marR="5715" indent="-150495" algn="just">
              <a:lnSpc>
                <a:spcPct val="100000"/>
              </a:lnSpc>
              <a:spcBef>
                <a:spcPts val="725"/>
              </a:spcBef>
              <a:buFont typeface="cwTeXHeiBold"/>
              <a:buChar char="•"/>
              <a:tabLst>
                <a:tab pos="384810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signed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one that can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negative number;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unsigned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never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interpreted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as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negative,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wider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range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positive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numbers.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Most compilers assume signed if unspeciﬁed.</a:t>
            </a:r>
            <a:endParaRPr sz="1200">
              <a:latin typeface="LM Roman 12"/>
              <a:cs typeface="LM Roman 12"/>
            </a:endParaRPr>
          </a:p>
          <a:p>
            <a:pPr marL="384175" marR="5080" indent="-150495" algn="just">
              <a:lnSpc>
                <a:spcPct val="100000"/>
              </a:lnSpc>
              <a:spcBef>
                <a:spcPts val="740"/>
              </a:spcBef>
              <a:buFont typeface="cwTeXHeiBold"/>
              <a:buChar char="•"/>
              <a:tabLst>
                <a:tab pos="384810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There are actually 3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types: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short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int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and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long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in non-decreasing order of  size (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int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usually 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synonym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 one of the other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two). 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generally don’t need to 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worry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about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kind to use unless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you’re worried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about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memory usage or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you’re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using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really</a:t>
            </a:r>
            <a:r>
              <a:rPr sz="1200" spc="-11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huge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numbers.</a:t>
            </a:r>
            <a:r>
              <a:rPr sz="1200" spc="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same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goes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-114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3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ﬂoating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point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types,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float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double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 and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long</a:t>
            </a:r>
            <a:r>
              <a:rPr sz="120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double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non-decreasing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order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precision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(there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usually</a:t>
            </a:r>
            <a:r>
              <a:rPr sz="1200" spc="-7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some  imprecision in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real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 a</a:t>
            </a:r>
            <a:r>
              <a:rPr sz="1200" spc="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computer).</a:t>
            </a:r>
            <a:endParaRPr sz="1200">
              <a:latin typeface="LM Roman 12"/>
              <a:cs typeface="LM Roman 12"/>
            </a:endParaRPr>
          </a:p>
          <a:p>
            <a:pPr marL="384810" marR="6350" indent="-150495" algn="just">
              <a:lnSpc>
                <a:spcPct val="100000"/>
              </a:lnSpc>
              <a:spcBef>
                <a:spcPts val="745"/>
              </a:spcBef>
              <a:buFont typeface="cwTeXHeiBold"/>
              <a:buChar char="•"/>
              <a:tabLst>
                <a:tab pos="385445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sizes/ranges for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each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type are not fully standardized; those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shown above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 the  ones used on most 32-bit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computers.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operation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only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performed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 compatible types. </a:t>
            </a: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add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34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3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but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can’t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take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remainder of an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 a ﬂoating-point</a:t>
            </a:r>
            <a:r>
              <a:rPr sz="1200" spc="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also normally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produces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the same type as its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operands;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thus,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1 / 4 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evaluates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0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because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with 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two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operands,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/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truncates the result to an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integer.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To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get 0.25,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you’d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need to write something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like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1 /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4.0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endParaRPr sz="1200">
              <a:latin typeface="LM Roman 12"/>
              <a:cs typeface="LM Roman 12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text string, for reasons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 learn in Lecture 5, has the type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char</a:t>
            </a:r>
            <a:r>
              <a:rPr sz="1200" spc="5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*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endParaRPr sz="1200">
              <a:latin typeface="LM Roman 12"/>
              <a:cs typeface="LM Roman 1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55" y="2225649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4070" y="0"/>
                </a:lnTo>
              </a:path>
            </a:pathLst>
          </a:custGeom>
          <a:ln w="51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55" y="4141432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4070" y="0"/>
                </a:lnTo>
              </a:path>
            </a:pathLst>
          </a:custGeom>
          <a:ln w="51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548" y="836123"/>
            <a:ext cx="5969635" cy="1342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81635" algn="l"/>
              </a:tabLst>
            </a:pPr>
            <a:r>
              <a:rPr sz="1700" spc="114" dirty="0">
                <a:solidFill>
                  <a:srgbClr val="231F20"/>
                </a:solidFill>
                <a:latin typeface="Times New Roman"/>
                <a:cs typeface="Times New Roman"/>
              </a:rPr>
              <a:t>4	</a:t>
            </a:r>
            <a:r>
              <a:rPr sz="1700" spc="135" dirty="0">
                <a:solidFill>
                  <a:srgbClr val="231F20"/>
                </a:solidFill>
                <a:latin typeface="Times New Roman"/>
                <a:cs typeface="Times New Roman"/>
              </a:rPr>
              <a:t>Variables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</a:t>
            </a:r>
            <a:r>
              <a:rPr sz="1200" spc="-5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might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want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give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name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refer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later.</a:t>
            </a:r>
            <a:r>
              <a:rPr sz="1200" spc="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do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using</a:t>
            </a:r>
            <a:r>
              <a:rPr sz="1200" spc="-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variables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  A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variable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a named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location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memory.</a:t>
            </a:r>
            <a:endParaRPr sz="1200">
              <a:latin typeface="LM Roman 12"/>
              <a:cs typeface="LM Roman 12"/>
            </a:endParaRPr>
          </a:p>
          <a:p>
            <a:pPr marL="12700" marR="5080">
              <a:lnSpc>
                <a:spcPct val="100000"/>
              </a:lnSpc>
              <a:spcBef>
                <a:spcPts val="730"/>
              </a:spcBef>
            </a:pPr>
            <a:r>
              <a:rPr sz="1200" spc="-40" dirty="0">
                <a:solidFill>
                  <a:srgbClr val="231F20"/>
                </a:solidFill>
                <a:latin typeface="LM Roman 12"/>
                <a:cs typeface="LM Roman 12"/>
              </a:rPr>
              <a:t>For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example,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say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wanted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use the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4 + 2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multiple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times.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might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call it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  use it as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follows:</a:t>
            </a:r>
            <a:endParaRPr sz="1200">
              <a:latin typeface="LM Roman 12"/>
              <a:cs typeface="LM Roman 12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102115" y="3698076"/>
            <a:ext cx="845819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80" dirty="0">
                <a:solidFill>
                  <a:srgbClr val="0000FF"/>
                </a:solidFill>
                <a:latin typeface="LM Mono 12"/>
                <a:cs typeface="LM Mono 12"/>
              </a:rPr>
              <a:t>return</a:t>
            </a:r>
            <a:r>
              <a:rPr sz="1200" spc="240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0;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977" y="2230641"/>
            <a:ext cx="3290570" cy="1858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09550">
              <a:lnSpc>
                <a:spcPct val="100000"/>
              </a:lnSpc>
              <a:spcBef>
                <a:spcPts val="95"/>
              </a:spcBef>
              <a:buClr>
                <a:srgbClr val="231F20"/>
              </a:buClr>
              <a:buFont typeface="LM Roman 12"/>
              <a:buAutoNum type="arabicPlain"/>
              <a:tabLst>
                <a:tab pos="295910" algn="l"/>
                <a:tab pos="296545" algn="l"/>
              </a:tabLst>
            </a:pPr>
            <a:r>
              <a:rPr sz="1200" spc="-5" dirty="0">
                <a:solidFill>
                  <a:srgbClr val="0000FF"/>
                </a:solidFill>
                <a:latin typeface="LM Mono 12"/>
                <a:cs typeface="LM Mono 12"/>
              </a:rPr>
              <a:t>#</a:t>
            </a:r>
            <a:r>
              <a:rPr sz="1200" spc="-45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85" dirty="0">
                <a:solidFill>
                  <a:srgbClr val="0000FF"/>
                </a:solidFill>
                <a:latin typeface="LM Mono 12"/>
                <a:cs typeface="LM Mono 12"/>
              </a:rPr>
              <a:t>include</a:t>
            </a:r>
            <a:r>
              <a:rPr sz="1200" spc="30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&lt;</a:t>
            </a:r>
            <a:r>
              <a:rPr sz="1200" spc="-484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75" dirty="0">
                <a:solidFill>
                  <a:srgbClr val="231F20"/>
                </a:solidFill>
                <a:latin typeface="LM Mono 12"/>
                <a:cs typeface="LM Mono 12"/>
              </a:rPr>
              <a:t>iostream</a:t>
            </a:r>
            <a:r>
              <a:rPr sz="1200" spc="-36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&gt;</a:t>
            </a:r>
            <a:endParaRPr sz="1200">
              <a:latin typeface="LM Mono 12"/>
              <a:cs typeface="LM Mono 12"/>
            </a:endParaRPr>
          </a:p>
          <a:p>
            <a:pPr marL="300990" indent="-214629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/>
              <a:tabLst>
                <a:tab pos="300990" algn="l"/>
                <a:tab pos="301625" algn="l"/>
              </a:tabLst>
            </a:pPr>
            <a:r>
              <a:rPr sz="1200" spc="75" dirty="0">
                <a:solidFill>
                  <a:srgbClr val="0000FF"/>
                </a:solidFill>
                <a:latin typeface="LM Mono 12"/>
                <a:cs typeface="LM Mono 12"/>
              </a:rPr>
              <a:t>using </a:t>
            </a:r>
            <a:r>
              <a:rPr sz="1200" spc="90" dirty="0">
                <a:solidFill>
                  <a:srgbClr val="0000FF"/>
                </a:solidFill>
                <a:latin typeface="LM Mono 12"/>
                <a:cs typeface="LM Mono 12"/>
              </a:rPr>
              <a:t>namespace</a:t>
            </a:r>
            <a:r>
              <a:rPr sz="1200" spc="4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std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;</a:t>
            </a:r>
            <a:endParaRPr sz="1200">
              <a:latin typeface="LM Mono 12"/>
              <a:cs typeface="LM Mono 12"/>
            </a:endParaRPr>
          </a:p>
          <a:p>
            <a:pPr marL="86995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3</a:t>
            </a:r>
            <a:endParaRPr sz="1200">
              <a:latin typeface="LM Roman 12"/>
              <a:cs typeface="LM Roman 12"/>
            </a:endParaRPr>
          </a:p>
          <a:p>
            <a:pPr marL="299720" indent="-213360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 startAt="4"/>
              <a:tabLst>
                <a:tab pos="299720" algn="l"/>
                <a:tab pos="300355" algn="l"/>
              </a:tabLst>
            </a:pPr>
            <a:r>
              <a:rPr sz="1200" spc="55" dirty="0">
                <a:solidFill>
                  <a:srgbClr val="0000FF"/>
                </a:solidFill>
                <a:latin typeface="LM Mono 12"/>
                <a:cs typeface="LM Mono 12"/>
              </a:rPr>
              <a:t>int </a:t>
            </a:r>
            <a:r>
              <a:rPr sz="1200" spc="65" dirty="0">
                <a:solidFill>
                  <a:srgbClr val="231F20"/>
                </a:solidFill>
                <a:latin typeface="LM Mono 12"/>
                <a:cs typeface="LM Mono 12"/>
              </a:rPr>
              <a:t>main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()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 {</a:t>
            </a:r>
            <a:endParaRPr sz="1200">
              <a:latin typeface="LM Mono 12"/>
              <a:cs typeface="LM Mono 12"/>
            </a:endParaRPr>
          </a:p>
          <a:p>
            <a:pPr marL="487045" indent="-40068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 startAt="4"/>
              <a:tabLst>
                <a:tab pos="487045" algn="l"/>
                <a:tab pos="487680" algn="l"/>
              </a:tabLst>
            </a:pPr>
            <a:r>
              <a:rPr sz="1200" spc="55" dirty="0">
                <a:solidFill>
                  <a:srgbClr val="0000FF"/>
                </a:solidFill>
                <a:latin typeface="LM Mono 12"/>
                <a:cs typeface="LM Mono 12"/>
              </a:rPr>
              <a:t>int</a:t>
            </a:r>
            <a:r>
              <a:rPr sz="1200" spc="26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x;</a:t>
            </a:r>
            <a:endParaRPr sz="1200">
              <a:latin typeface="LM Mono 12"/>
              <a:cs typeface="LM Mono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  <a:tabLst>
                <a:tab pos="483234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6	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= 4 +</a:t>
            </a:r>
            <a:r>
              <a:rPr sz="1200" spc="36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2;</a:t>
            </a:r>
            <a:endParaRPr sz="1200">
              <a:latin typeface="LM Mono 12"/>
              <a:cs typeface="LM Mono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  <a:tabLst>
                <a:tab pos="487680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7	</a:t>
            </a:r>
            <a:r>
              <a:rPr sz="1200" spc="65" dirty="0">
                <a:solidFill>
                  <a:srgbClr val="231F20"/>
                </a:solidFill>
                <a:latin typeface="LM Mono 12"/>
                <a:cs typeface="LM Mono 12"/>
              </a:rPr>
              <a:t>cout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/ 3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 </a:t>
            </a:r>
            <a:r>
              <a:rPr sz="1200" spc="-5" dirty="0">
                <a:solidFill>
                  <a:srgbClr val="FF0000"/>
                </a:solidFill>
                <a:latin typeface="LM Mono 12"/>
                <a:cs typeface="LM Mono 12"/>
              </a:rPr>
              <a:t>’ ’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</a:t>
            </a:r>
            <a:r>
              <a:rPr sz="1200" spc="12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*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2;</a:t>
            </a:r>
            <a:endParaRPr sz="1200">
              <a:latin typeface="LM Mono 12"/>
              <a:cs typeface="LM Mono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8</a:t>
            </a:r>
            <a:endParaRPr sz="1200">
              <a:latin typeface="LM Roman 12"/>
              <a:cs typeface="LM Roman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9</a:t>
            </a:r>
            <a:endParaRPr sz="120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5275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10	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}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244" y="4194560"/>
            <a:ext cx="5969635" cy="432117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2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(Note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how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print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sequence of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values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by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“chaining”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&lt;&lt;</a:t>
            </a:r>
            <a:r>
              <a:rPr sz="1200" spc="-13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symbol.)</a:t>
            </a:r>
            <a:endParaRPr sz="1200">
              <a:latin typeface="LM Roman 12"/>
              <a:cs typeface="LM Roman 12"/>
            </a:endParaRPr>
          </a:p>
          <a:p>
            <a:pPr marL="12700" marR="6350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name of a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variable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 an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identiﬁer token. Identiﬁers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may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contain numbers,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letters, and  underscores (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_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), and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may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not start with a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number.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Line 5 is the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declaration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the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variable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.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must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tell the compiler what type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will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so that it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knows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how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much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memory to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reserve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 it and what kinds of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operations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may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 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performed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it.</a:t>
            </a:r>
            <a:endParaRPr sz="1200">
              <a:latin typeface="LM Roman 12"/>
              <a:cs typeface="LM Roman 12"/>
            </a:endParaRPr>
          </a:p>
          <a:p>
            <a:pPr marL="12700" marR="5080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Line 6 is the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initialization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where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specify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 initial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 it. This introduces a  new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operator: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=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the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assignment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operator. </a:t>
            </a: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also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change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value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of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later on in</a:t>
            </a:r>
            <a:r>
              <a:rPr sz="1200" spc="-24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code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using this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operator.</a:t>
            </a:r>
            <a:endParaRPr sz="1200">
              <a:latin typeface="LM Roman 12"/>
              <a:cs typeface="LM Roman 12"/>
            </a:endParaRPr>
          </a:p>
          <a:p>
            <a:pPr marL="12700" marR="5715" algn="just">
              <a:lnSpc>
                <a:spcPct val="100000"/>
              </a:lnSpc>
              <a:spcBef>
                <a:spcPts val="735"/>
              </a:spcBef>
            </a:pPr>
            <a:r>
              <a:rPr sz="1200" spc="-5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could replace lines 5 and 6 with a single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statement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does both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declaration and  initialization:</a:t>
            </a:r>
            <a:endParaRPr sz="1200">
              <a:latin typeface="LM Roman 12"/>
              <a:cs typeface="LM Roman 12"/>
            </a:endParaRPr>
          </a:p>
          <a:p>
            <a:pPr marL="212090">
              <a:lnSpc>
                <a:spcPct val="100000"/>
              </a:lnSpc>
              <a:spcBef>
                <a:spcPts val="610"/>
              </a:spcBef>
            </a:pPr>
            <a:r>
              <a:rPr sz="1200" spc="55" dirty="0">
                <a:solidFill>
                  <a:srgbClr val="0000FF"/>
                </a:solidFill>
                <a:latin typeface="LM Mono 12"/>
                <a:cs typeface="LM Mono 12"/>
              </a:rPr>
              <a:t>int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= 4</a:t>
            </a:r>
            <a:r>
              <a:rPr sz="1200" spc="58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+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2;</a:t>
            </a:r>
            <a:endParaRPr sz="1200">
              <a:latin typeface="LM Mono 12"/>
              <a:cs typeface="LM Mono 12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LM Mono 12"/>
              <a:cs typeface="LM Mono 12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 form of declaration/initialization is cleaner, so it is to </a:t>
            </a:r>
            <a:r>
              <a:rPr sz="1200" spc="10" dirty="0">
                <a:solidFill>
                  <a:srgbClr val="231F20"/>
                </a:solidFill>
                <a:latin typeface="LM Roman 12"/>
                <a:cs typeface="LM Roman 12"/>
              </a:rPr>
              <a:t>be</a:t>
            </a:r>
            <a:r>
              <a:rPr sz="1200" spc="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preferred.</a:t>
            </a:r>
            <a:endParaRPr sz="120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</a:pPr>
            <a:endParaRPr sz="120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tabLst>
                <a:tab pos="381635" algn="l"/>
              </a:tabLst>
            </a:pPr>
            <a:r>
              <a:rPr sz="1700" spc="114" dirty="0">
                <a:solidFill>
                  <a:srgbClr val="231F20"/>
                </a:solidFill>
                <a:latin typeface="Times New Roman"/>
                <a:cs typeface="Times New Roman"/>
              </a:rPr>
              <a:t>5	</a:t>
            </a:r>
            <a:r>
              <a:rPr sz="1700" spc="220" dirty="0">
                <a:solidFill>
                  <a:srgbClr val="231F20"/>
                </a:solidFill>
                <a:latin typeface="Times New Roman"/>
                <a:cs typeface="Times New Roman"/>
              </a:rPr>
              <a:t>Input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Now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that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know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how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give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names to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values,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we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can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have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user of the program input 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values.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This is demonstrated in line 6</a:t>
            </a:r>
            <a:r>
              <a:rPr sz="1200" spc="-23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below:</a:t>
            </a:r>
            <a:endParaRPr sz="1200">
              <a:latin typeface="LM Roman 12"/>
              <a:cs typeface="LM Roman 1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55" y="1026350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4070" y="0"/>
                </a:lnTo>
              </a:path>
            </a:pathLst>
          </a:custGeom>
          <a:ln w="51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55" y="3125597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4070" y="0"/>
                </a:lnTo>
              </a:path>
            </a:pathLst>
          </a:custGeom>
          <a:ln w="51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1706" y="2315428"/>
            <a:ext cx="28149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65" dirty="0">
                <a:solidFill>
                  <a:srgbClr val="231F20"/>
                </a:solidFill>
                <a:latin typeface="LM Mono 12"/>
                <a:cs typeface="LM Mono 12"/>
              </a:rPr>
              <a:t>cout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 / 3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 </a:t>
            </a:r>
            <a:r>
              <a:rPr sz="1200" spc="-5" dirty="0">
                <a:solidFill>
                  <a:srgbClr val="FF0000"/>
                </a:solidFill>
                <a:latin typeface="LM Mono 12"/>
                <a:cs typeface="LM Mono 12"/>
              </a:rPr>
              <a:t>’ ’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&lt;&lt;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x</a:t>
            </a:r>
            <a:r>
              <a:rPr sz="1200" spc="12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*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2;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102314" y="2682249"/>
            <a:ext cx="845819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80" dirty="0">
                <a:solidFill>
                  <a:srgbClr val="0000FF"/>
                </a:solidFill>
                <a:latin typeface="LM Mono 12"/>
                <a:cs typeface="LM Mono 12"/>
              </a:rPr>
              <a:t>return</a:t>
            </a:r>
            <a:r>
              <a:rPr sz="1200" spc="240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0;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175" y="1031404"/>
            <a:ext cx="2168525" cy="204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09550">
              <a:lnSpc>
                <a:spcPct val="100000"/>
              </a:lnSpc>
              <a:spcBef>
                <a:spcPts val="95"/>
              </a:spcBef>
              <a:buClr>
                <a:srgbClr val="231F20"/>
              </a:buClr>
              <a:buFont typeface="LM Roman 12"/>
              <a:buAutoNum type="arabicPlain"/>
              <a:tabLst>
                <a:tab pos="295910" algn="l"/>
                <a:tab pos="296545" algn="l"/>
              </a:tabLst>
            </a:pPr>
            <a:r>
              <a:rPr sz="1200" spc="-5" dirty="0">
                <a:solidFill>
                  <a:srgbClr val="0000FF"/>
                </a:solidFill>
                <a:latin typeface="LM Mono 12"/>
                <a:cs typeface="LM Mono 12"/>
              </a:rPr>
              <a:t>#</a:t>
            </a:r>
            <a:r>
              <a:rPr sz="1200" spc="-45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85" dirty="0">
                <a:solidFill>
                  <a:srgbClr val="0000FF"/>
                </a:solidFill>
                <a:latin typeface="LM Mono 12"/>
                <a:cs typeface="LM Mono 12"/>
              </a:rPr>
              <a:t>include</a:t>
            </a:r>
            <a:r>
              <a:rPr sz="1200" spc="285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&lt;</a:t>
            </a:r>
            <a:r>
              <a:rPr sz="1200" spc="-48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75" dirty="0">
                <a:solidFill>
                  <a:srgbClr val="231F20"/>
                </a:solidFill>
                <a:latin typeface="LM Mono 12"/>
                <a:cs typeface="LM Mono 12"/>
              </a:rPr>
              <a:t>iostream</a:t>
            </a:r>
            <a:r>
              <a:rPr sz="1200" spc="-36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&gt;</a:t>
            </a:r>
            <a:endParaRPr sz="1200">
              <a:latin typeface="LM Mono 12"/>
              <a:cs typeface="LM Mono 12"/>
            </a:endParaRPr>
          </a:p>
          <a:p>
            <a:pPr marL="300990" indent="-214629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/>
              <a:tabLst>
                <a:tab pos="300990" algn="l"/>
                <a:tab pos="301625" algn="l"/>
              </a:tabLst>
            </a:pPr>
            <a:r>
              <a:rPr sz="1200" spc="75" dirty="0">
                <a:solidFill>
                  <a:srgbClr val="0000FF"/>
                </a:solidFill>
                <a:latin typeface="LM Mono 12"/>
                <a:cs typeface="LM Mono 12"/>
              </a:rPr>
              <a:t>using </a:t>
            </a:r>
            <a:r>
              <a:rPr sz="1200" spc="90" dirty="0">
                <a:solidFill>
                  <a:srgbClr val="0000FF"/>
                </a:solidFill>
                <a:latin typeface="LM Mono 12"/>
                <a:cs typeface="LM Mono 12"/>
              </a:rPr>
              <a:t>namespace</a:t>
            </a:r>
            <a:r>
              <a:rPr sz="1200" spc="10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std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;</a:t>
            </a:r>
            <a:endParaRPr sz="1200">
              <a:latin typeface="LM Mono 12"/>
              <a:cs typeface="LM Mono 12"/>
            </a:endParaRPr>
          </a:p>
          <a:p>
            <a:pPr marL="86995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3</a:t>
            </a:r>
            <a:endParaRPr sz="1200">
              <a:latin typeface="LM Roman 12"/>
              <a:cs typeface="LM Roman 12"/>
            </a:endParaRPr>
          </a:p>
          <a:p>
            <a:pPr marL="299720" indent="-213360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 startAt="4"/>
              <a:tabLst>
                <a:tab pos="299720" algn="l"/>
                <a:tab pos="300355" algn="l"/>
              </a:tabLst>
            </a:pPr>
            <a:r>
              <a:rPr sz="1200" spc="55" dirty="0">
                <a:solidFill>
                  <a:srgbClr val="0000FF"/>
                </a:solidFill>
                <a:latin typeface="LM Mono 12"/>
                <a:cs typeface="LM Mono 12"/>
              </a:rPr>
              <a:t>int </a:t>
            </a:r>
            <a:r>
              <a:rPr sz="1200" spc="65" dirty="0">
                <a:solidFill>
                  <a:srgbClr val="231F20"/>
                </a:solidFill>
                <a:latin typeface="LM Mono 12"/>
                <a:cs typeface="LM Mono 12"/>
              </a:rPr>
              <a:t>main </a:t>
            </a:r>
            <a:r>
              <a:rPr sz="1200" spc="35" dirty="0">
                <a:solidFill>
                  <a:srgbClr val="231F20"/>
                </a:solidFill>
                <a:latin typeface="LM Mono 12"/>
                <a:cs typeface="LM Mono 12"/>
              </a:rPr>
              <a:t>()</a:t>
            </a:r>
            <a:r>
              <a:rPr sz="1200" spc="-1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{</a:t>
            </a:r>
            <a:endParaRPr sz="1200">
              <a:latin typeface="LM Mono 12"/>
              <a:cs typeface="LM Mono 12"/>
            </a:endParaRPr>
          </a:p>
          <a:p>
            <a:pPr marL="487045" indent="-40068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LM Roman 12"/>
              <a:buAutoNum type="arabicPlain" startAt="4"/>
              <a:tabLst>
                <a:tab pos="487045" algn="l"/>
                <a:tab pos="487680" algn="l"/>
              </a:tabLst>
            </a:pPr>
            <a:r>
              <a:rPr sz="1200" spc="55" dirty="0">
                <a:solidFill>
                  <a:srgbClr val="0000FF"/>
                </a:solidFill>
                <a:latin typeface="LM Mono 12"/>
                <a:cs typeface="LM Mono 12"/>
              </a:rPr>
              <a:t>int</a:t>
            </a:r>
            <a:r>
              <a:rPr sz="1200" spc="260" dirty="0">
                <a:solidFill>
                  <a:srgbClr val="0000FF"/>
                </a:solidFill>
                <a:latin typeface="LM Mono 12"/>
                <a:cs typeface="LM Mono 12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x;</a:t>
            </a:r>
            <a:endParaRPr sz="1200">
              <a:latin typeface="LM Mono 12"/>
              <a:cs typeface="LM Mono 12"/>
            </a:endParaRPr>
          </a:p>
          <a:p>
            <a:pPr marL="487045" indent="-400685">
              <a:lnSpc>
                <a:spcPct val="100000"/>
              </a:lnSpc>
              <a:spcBef>
                <a:spcPts val="5"/>
              </a:spcBef>
              <a:buFont typeface="LM Roman 12"/>
              <a:buAutoNum type="arabicPlain" startAt="4"/>
              <a:tabLst>
                <a:tab pos="487045" algn="l"/>
                <a:tab pos="487680" algn="l"/>
              </a:tabLst>
            </a:pP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cin </a:t>
            </a:r>
            <a:r>
              <a:rPr sz="1200" spc="40" dirty="0">
                <a:solidFill>
                  <a:srgbClr val="231F20"/>
                </a:solidFill>
                <a:latin typeface="LM Mono 12"/>
                <a:cs typeface="LM Mono 12"/>
              </a:rPr>
              <a:t>&gt;&gt;</a:t>
            </a:r>
            <a:r>
              <a:rPr sz="1200" spc="-21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LM Mono 12"/>
                <a:cs typeface="LM Mono 12"/>
              </a:rPr>
              <a:t>x;</a:t>
            </a:r>
            <a:endParaRPr sz="1200">
              <a:latin typeface="LM Mono 12"/>
              <a:cs typeface="LM Mono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7</a:t>
            </a:r>
            <a:endParaRPr sz="1200">
              <a:latin typeface="LM Roman 12"/>
              <a:cs typeface="LM Roman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8</a:t>
            </a:r>
            <a:endParaRPr sz="1200">
              <a:latin typeface="LM Roman 12"/>
              <a:cs typeface="LM Roman 12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9</a:t>
            </a:r>
            <a:endParaRPr sz="120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10</a:t>
            </a:r>
            <a:endParaRPr sz="120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tabLst>
                <a:tab pos="295275" algn="l"/>
              </a:tabLst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11	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}</a:t>
            </a:r>
            <a:endParaRPr sz="1200">
              <a:latin typeface="LM Mono 12"/>
              <a:cs typeface="LM Mono 1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291" y="3271803"/>
            <a:ext cx="5969635" cy="3158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Just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as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cout</a:t>
            </a:r>
            <a:r>
              <a:rPr sz="120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&lt;&lt;</a:t>
            </a:r>
            <a:r>
              <a:rPr sz="1200" spc="-355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syntax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outputting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values,</a:t>
            </a:r>
            <a:r>
              <a:rPr sz="1200" spc="-9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cin</a:t>
            </a:r>
            <a:r>
              <a:rPr sz="120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&gt;&gt;</a:t>
            </a:r>
            <a:r>
              <a:rPr sz="1200" spc="-350" dirty="0">
                <a:solidFill>
                  <a:srgbClr val="231F20"/>
                </a:solidFill>
                <a:latin typeface="LM Mono 12"/>
                <a:cs typeface="LM Mono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(line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6)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is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syntax</a:t>
            </a:r>
            <a:r>
              <a:rPr sz="1200" spc="-12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for</a:t>
            </a:r>
            <a:r>
              <a:rPr sz="1200" spc="-1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inputting 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values.</a:t>
            </a:r>
            <a:endParaRPr sz="1200" dirty="0">
              <a:latin typeface="LM Roman 12"/>
              <a:cs typeface="LM Roman 12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730"/>
              </a:spcBef>
            </a:pPr>
            <a:r>
              <a:rPr sz="1200" spc="130" dirty="0">
                <a:solidFill>
                  <a:srgbClr val="231F20"/>
                </a:solidFill>
                <a:latin typeface="Times New Roman"/>
                <a:cs typeface="Times New Roman"/>
              </a:rPr>
              <a:t>Memory </a:t>
            </a:r>
            <a:r>
              <a:rPr sz="1200" spc="90" dirty="0">
                <a:solidFill>
                  <a:srgbClr val="231F20"/>
                </a:solidFill>
                <a:latin typeface="Times New Roman"/>
                <a:cs typeface="Times New Roman"/>
              </a:rPr>
              <a:t>trick: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if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have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trouble remembering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which 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way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angle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brackets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go for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cout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cin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, think of them as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arrows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pointing in the direction of data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ﬂow.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cin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represents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  terminal, with data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ﬂowing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from it to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your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variables; </a:t>
            </a:r>
            <a:r>
              <a:rPr sz="1200" spc="-5" dirty="0">
                <a:solidFill>
                  <a:srgbClr val="231F20"/>
                </a:solidFill>
                <a:latin typeface="LM Mono 12"/>
                <a:cs typeface="LM Mono 12"/>
              </a:rPr>
              <a:t>cout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likewise represents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14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terminal,  and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your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data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ﬂows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</a:t>
            </a:r>
            <a:r>
              <a:rPr sz="1200" spc="1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it.</a:t>
            </a:r>
            <a:endParaRPr sz="1200" dirty="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</a:pPr>
            <a:endParaRPr sz="1200" dirty="0">
              <a:latin typeface="LM Roman 12"/>
              <a:cs typeface="LM Roman 1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50" dirty="0">
              <a:latin typeface="LM Roman 12"/>
              <a:cs typeface="LM Roman 12"/>
            </a:endParaRPr>
          </a:p>
          <a:p>
            <a:pPr marL="12700">
              <a:lnSpc>
                <a:spcPct val="100000"/>
              </a:lnSpc>
              <a:tabLst>
                <a:tab pos="381635" algn="l"/>
              </a:tabLst>
            </a:pPr>
            <a:r>
              <a:rPr sz="1700" spc="114" dirty="0">
                <a:solidFill>
                  <a:srgbClr val="231F20"/>
                </a:solidFill>
                <a:latin typeface="Times New Roman"/>
                <a:cs typeface="Times New Roman"/>
              </a:rPr>
              <a:t>6	</a:t>
            </a:r>
            <a:r>
              <a:rPr sz="1700" spc="160" dirty="0">
                <a:solidFill>
                  <a:srgbClr val="231F20"/>
                </a:solidFill>
                <a:latin typeface="Times New Roman"/>
                <a:cs typeface="Times New Roman"/>
              </a:rPr>
              <a:t>Debugging</a:t>
            </a: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There are </a:t>
            </a:r>
            <a:r>
              <a:rPr sz="1200" spc="-30" dirty="0">
                <a:solidFill>
                  <a:srgbClr val="231F20"/>
                </a:solidFill>
                <a:latin typeface="LM Roman 12"/>
                <a:cs typeface="LM Roman 12"/>
              </a:rPr>
              <a:t>two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kinds of errors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you’ll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run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into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when writing C++ programs: </a:t>
            </a:r>
            <a:r>
              <a:rPr sz="1200" i="1" spc="-10" dirty="0">
                <a:solidFill>
                  <a:srgbClr val="231F20"/>
                </a:solidFill>
                <a:latin typeface="LM Roman 12"/>
                <a:cs typeface="LM Roman 12"/>
              </a:rPr>
              <a:t>compilation 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errors</a:t>
            </a:r>
            <a:r>
              <a:rPr sz="1200" i="1" spc="-2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and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5" dirty="0">
                <a:solidFill>
                  <a:srgbClr val="231F20"/>
                </a:solidFill>
                <a:latin typeface="LM Roman 12"/>
                <a:cs typeface="LM Roman 12"/>
              </a:rPr>
              <a:t>runtime</a:t>
            </a:r>
            <a:r>
              <a:rPr sz="1200" i="1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i="1" spc="-15" dirty="0">
                <a:solidFill>
                  <a:srgbClr val="231F20"/>
                </a:solidFill>
                <a:latin typeface="LM Roman 12"/>
                <a:cs typeface="LM Roman 12"/>
              </a:rPr>
              <a:t>errors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.</a:t>
            </a:r>
            <a:r>
              <a:rPr sz="1200" spc="11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Compilation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errors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are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problems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raised</a:t>
            </a:r>
            <a:r>
              <a:rPr sz="1200" spc="-8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by</a:t>
            </a:r>
            <a:r>
              <a:rPr sz="1200" spc="-8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</a:t>
            </a:r>
            <a:r>
              <a:rPr sz="1200" spc="-90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compiler,</a:t>
            </a:r>
            <a:r>
              <a:rPr sz="1200" spc="-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generally  resulting from violations of the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syntax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rules or misuse of types. These are often caused </a:t>
            </a:r>
            <a:r>
              <a:rPr sz="1200" spc="-25" dirty="0">
                <a:solidFill>
                  <a:srgbClr val="231F20"/>
                </a:solidFill>
                <a:latin typeface="LM Roman 12"/>
                <a:cs typeface="LM Roman 12"/>
              </a:rPr>
              <a:t>by 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typos and the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like. Runtime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errors are problems that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only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spot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when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run the  program: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did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specify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a legal program, but it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doesn’t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do what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wanted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it to. These  are usually more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tricky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to </a:t>
            </a:r>
            <a:r>
              <a:rPr sz="1200" spc="-10" dirty="0">
                <a:solidFill>
                  <a:srgbClr val="231F20"/>
                </a:solidFill>
                <a:latin typeface="LM Roman 12"/>
                <a:cs typeface="LM Roman 12"/>
              </a:rPr>
              <a:t>catch,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since the compiler </a:t>
            </a:r>
            <a:r>
              <a:rPr sz="1200" spc="-15" dirty="0">
                <a:solidFill>
                  <a:srgbClr val="231F20"/>
                </a:solidFill>
                <a:latin typeface="LM Roman 12"/>
                <a:cs typeface="LM Roman 12"/>
              </a:rPr>
              <a:t>won’t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tell </a:t>
            </a:r>
            <a:r>
              <a:rPr sz="1200" spc="-20" dirty="0">
                <a:solidFill>
                  <a:srgbClr val="231F20"/>
                </a:solidFill>
                <a:latin typeface="LM Roman 12"/>
                <a:cs typeface="LM Roman 12"/>
              </a:rPr>
              <a:t>you </a:t>
            </a:r>
            <a:r>
              <a:rPr sz="1200" dirty="0">
                <a:solidFill>
                  <a:srgbClr val="231F20"/>
                </a:solidFill>
                <a:latin typeface="LM Roman 12"/>
                <a:cs typeface="LM Roman 12"/>
              </a:rPr>
              <a:t>about</a:t>
            </a:r>
            <a:r>
              <a:rPr sz="1200" spc="65" dirty="0">
                <a:solidFill>
                  <a:srgbClr val="231F20"/>
                </a:solidFill>
                <a:latin typeface="LM Roman 12"/>
                <a:cs typeface="LM Roman 12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LM Roman 12"/>
                <a:cs typeface="LM Roman 12"/>
              </a:rPr>
              <a:t>them.</a:t>
            </a:r>
            <a:endParaRPr sz="1200" dirty="0">
              <a:latin typeface="LM Roman 12"/>
              <a:cs typeface="LM Roman 1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2669</Words>
  <Application>Microsoft Office PowerPoint</Application>
  <PresentationFormat>Custom</PresentationFormat>
  <Paragraphs>230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cwTeXHeiBold</vt:lpstr>
      <vt:lpstr>LM Mono 10</vt:lpstr>
      <vt:lpstr>LM Mono 12</vt:lpstr>
      <vt:lpstr>LM Roman 12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6.096 Introduction to C++: Introduction</dc:title>
  <dc:creator>Jesse Dunietz</dc:creator>
  <cp:lastModifiedBy>AQ</cp:lastModifiedBy>
  <cp:revision>1</cp:revision>
  <dcterms:created xsi:type="dcterms:W3CDTF">2020-09-16T23:21:19Z</dcterms:created>
  <dcterms:modified xsi:type="dcterms:W3CDTF">2020-09-16T23:29:51Z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2012-05-10T00:00:00Z</vt:filetime>
  </property>
  <property fmtid="{D5CDD505-2E9C-101B-9397-08002B2CF9AE}" pid="3" name="Creator">
    <vt:lpwstr>dvips(k) 5.98 Copyright 2009 Radical Eye Software</vt:lpwstr>
  </property>
  <property fmtid="{D5CDD505-2E9C-101B-9397-08002B2CF9AE}" pid="4" name="LastSaved">
    <vt:filetime>2020-09-16T00:00:00Z</vt:filetime>
  </property>
</Properties>
</file>