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87" r:id="rId8"/>
    <p:sldId id="290" r:id="rId9"/>
    <p:sldId id="263" r:id="rId10"/>
    <p:sldId id="288" r:id="rId11"/>
    <p:sldId id="292" r:id="rId12"/>
    <p:sldId id="294" r:id="rId13"/>
    <p:sldId id="293" r:id="rId14"/>
    <p:sldId id="297" r:id="rId15"/>
    <p:sldId id="298" r:id="rId16"/>
    <p:sldId id="299" r:id="rId17"/>
    <p:sldId id="289" r:id="rId18"/>
    <p:sldId id="264" r:id="rId19"/>
    <p:sldId id="266" r:id="rId20"/>
    <p:sldId id="275" r:id="rId21"/>
    <p:sldId id="278" r:id="rId22"/>
    <p:sldId id="265" r:id="rId23"/>
    <p:sldId id="267" r:id="rId24"/>
    <p:sldId id="268" r:id="rId25"/>
    <p:sldId id="269" r:id="rId26"/>
    <p:sldId id="270" r:id="rId27"/>
    <p:sldId id="271" r:id="rId28"/>
    <p:sldId id="272" r:id="rId29"/>
    <p:sldId id="295" r:id="rId30"/>
    <p:sldId id="296" r:id="rId31"/>
    <p:sldId id="273" r:id="rId32"/>
    <p:sldId id="286" r:id="rId33"/>
    <p:sldId id="279" r:id="rId34"/>
    <p:sldId id="280" r:id="rId35"/>
    <p:sldId id="281" r:id="rId36"/>
    <p:sldId id="282" r:id="rId37"/>
    <p:sldId id="28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74B2F-7158-4A11-B079-6811B2634E1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28C4A-EB6D-4352-A5D5-72408666A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8824-68B2-43F2-9045-5DF31CAA93FD}" type="datetime1">
              <a:rPr lang="en-US" smtClean="0"/>
              <a:t>5/16/2018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E7DF-1A4A-405B-BE4A-C7A8CF8A3D50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640C-91A8-4A23-A724-BC91472109FE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F327-2E98-4AAD-A468-A2C5F5CD4353}" type="datetime1">
              <a:rPr lang="en-US" smtClean="0"/>
              <a:t>5/16/2018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B199-AC48-4827-99F8-F813956181FF}" type="datetime1">
              <a:rPr lang="en-US" smtClean="0"/>
              <a:t>5/16/2018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D37A-FA54-46CD-83D5-15D022A5A199}" type="datetime1">
              <a:rPr lang="en-US" smtClean="0"/>
              <a:t>5/16/2018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FBE9-DFE5-4B15-8356-1635C475B664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75C9-9979-479F-994B-4B0C40FB0103}" type="datetime1">
              <a:rPr lang="en-US" smtClean="0"/>
              <a:t>5/16/2018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0A75-080F-4558-BFEE-FBD41BE82ADF}" type="datetime1">
              <a:rPr lang="en-US" smtClean="0"/>
              <a:t>5/16/2018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68C4-2D76-407F-9636-EEEFC52708F5}" type="datetime1">
              <a:rPr lang="en-US" smtClean="0"/>
              <a:t>5/16/2018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8A87-92A6-4067-9D90-B0C91F5CADC2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247BE6-8EC5-44E3-AA91-82FD16C22961}" type="datetime1">
              <a:rPr lang="en-US" smtClean="0"/>
              <a:t>5/16/2018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669DF3-51E6-4B44-BA68-1BABB28A3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APPLICATION OF PHARMACOKINETICS IN HEPATIC DISEASES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4800600"/>
            <a:ext cx="6386512" cy="1752600"/>
          </a:xfrm>
        </p:spPr>
        <p:txBody>
          <a:bodyPr/>
          <a:lstStyle/>
          <a:p>
            <a:pPr algn="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Prof.</a:t>
            </a:r>
          </a:p>
          <a:p>
            <a:pPr algn="r"/>
            <a:r>
              <a:rPr lang="en-US" dirty="0" smtClean="0"/>
              <a:t>Pharm. D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</a:t>
            </a:r>
            <a:r>
              <a:rPr lang="en-US" sz="20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oral bioavailability of a number of drugs with intermediate to high hepatic extraction ratios has indeed been shown to be significantly increased in patients with liver cirrhosis.</a:t>
            </a:r>
          </a:p>
          <a:p>
            <a:pPr algn="just"/>
            <a:r>
              <a:rPr lang="en-US" dirty="0" smtClean="0"/>
              <a:t>e.g. the bioavailability of the sedative agent </a:t>
            </a:r>
            <a:r>
              <a:rPr lang="en-US" dirty="0" err="1" smtClean="0"/>
              <a:t>clomethiazole</a:t>
            </a:r>
            <a:r>
              <a:rPr lang="en-US" dirty="0" smtClean="0"/>
              <a:t> is increased more than 10-fold in patients with cirrhosis. </a:t>
            </a:r>
            <a:r>
              <a:rPr lang="en-US" dirty="0" err="1" smtClean="0"/>
              <a:t>Propranolol</a:t>
            </a:r>
            <a:r>
              <a:rPr lang="en-US" dirty="0" smtClean="0"/>
              <a:t> and </a:t>
            </a:r>
            <a:r>
              <a:rPr lang="en-US" dirty="0" err="1" smtClean="0"/>
              <a:t>verapamil</a:t>
            </a:r>
            <a:r>
              <a:rPr lang="en-US" dirty="0" smtClean="0"/>
              <a:t> also show increased </a:t>
            </a:r>
            <a:r>
              <a:rPr lang="en-US" dirty="0" err="1" smtClean="0"/>
              <a:t>bioavailbility</a:t>
            </a:r>
            <a:r>
              <a:rPr lang="en-US" dirty="0" smtClean="0"/>
              <a:t> owing to a decrease first-pass metabolism.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RATIO (E)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CL = </a:t>
            </a:r>
            <a:r>
              <a:rPr lang="en-US" dirty="0" err="1" smtClean="0"/>
              <a:t>Q</a:t>
            </a:r>
            <a:r>
              <a:rPr lang="en-US" sz="2400" dirty="0" err="1" smtClean="0"/>
              <a:t>b</a:t>
            </a:r>
            <a:r>
              <a:rPr lang="en-US" sz="2800" dirty="0" smtClean="0"/>
              <a:t> X E</a:t>
            </a:r>
          </a:p>
          <a:p>
            <a:pPr algn="just">
              <a:buNone/>
            </a:pPr>
            <a:r>
              <a:rPr lang="en-US" dirty="0" smtClean="0"/>
              <a:t>Where </a:t>
            </a:r>
          </a:p>
          <a:p>
            <a:pPr lvl="7" algn="just">
              <a:buNone/>
            </a:pPr>
            <a:r>
              <a:rPr lang="en-US" sz="2400" dirty="0" err="1" smtClean="0"/>
              <a:t>Q</a:t>
            </a:r>
            <a:r>
              <a:rPr lang="en-US" sz="1050" dirty="0" err="1" smtClean="0"/>
              <a:t>b</a:t>
            </a:r>
            <a:r>
              <a:rPr lang="en-US" sz="1050" dirty="0" smtClean="0"/>
              <a:t>=</a:t>
            </a:r>
            <a:r>
              <a:rPr lang="en-US" sz="2400" dirty="0" smtClean="0"/>
              <a:t>blood flow to the organ</a:t>
            </a:r>
          </a:p>
          <a:p>
            <a:pPr lvl="7" algn="just">
              <a:buNone/>
            </a:pPr>
            <a:r>
              <a:rPr lang="en-US" sz="2400" dirty="0" smtClean="0"/>
              <a:t>CL= total clearance </a:t>
            </a:r>
          </a:p>
          <a:p>
            <a:pPr algn="just"/>
            <a:r>
              <a:rPr lang="en-US" dirty="0" smtClean="0"/>
              <a:t>The extraction ration varies between 0 and 1 and describes the amount of the drug that is eliminated from the blood compared to the total quantity in the blood.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RATIO (E)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/>
              <a:t>i</a:t>
            </a:r>
            <a:r>
              <a:rPr lang="en-US" u="sng" dirty="0" smtClean="0"/>
              <a:t>) High Extraction:</a:t>
            </a:r>
          </a:p>
          <a:p>
            <a:r>
              <a:rPr lang="en-US" dirty="0" smtClean="0"/>
              <a:t>‘E’ close to 1</a:t>
            </a:r>
          </a:p>
          <a:p>
            <a:r>
              <a:rPr lang="en-US" dirty="0" smtClean="0"/>
              <a:t>Liver clearance is dependant only on blood flow through the liver.</a:t>
            </a:r>
          </a:p>
          <a:p>
            <a:r>
              <a:rPr lang="en-US" dirty="0" smtClean="0"/>
              <a:t>Drugs with high extraction by the liver are very sensitive to altered liver blood flow.</a:t>
            </a:r>
          </a:p>
          <a:p>
            <a:r>
              <a:rPr lang="en-US" dirty="0" smtClean="0"/>
              <a:t>E.g. </a:t>
            </a:r>
            <a:r>
              <a:rPr lang="en-US" dirty="0" err="1" smtClean="0"/>
              <a:t>Clomethiazole</a:t>
            </a:r>
            <a:r>
              <a:rPr lang="en-US" dirty="0" smtClean="0"/>
              <a:t>, </a:t>
            </a:r>
            <a:r>
              <a:rPr lang="en-US" dirty="0" err="1" smtClean="0"/>
              <a:t>Verapamil</a:t>
            </a:r>
            <a:r>
              <a:rPr lang="en-US" dirty="0" smtClean="0"/>
              <a:t>, Morphine, </a:t>
            </a:r>
            <a:r>
              <a:rPr lang="en-US" dirty="0" err="1" smtClean="0"/>
              <a:t>Propranolol</a:t>
            </a:r>
            <a:r>
              <a:rPr lang="en-US" dirty="0" smtClean="0"/>
              <a:t>, </a:t>
            </a:r>
            <a:r>
              <a:rPr lang="en-US" dirty="0" err="1" smtClean="0"/>
              <a:t>Lidocaine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RATIO (E)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ii) Low Extraction:</a:t>
            </a:r>
          </a:p>
          <a:p>
            <a:r>
              <a:rPr lang="en-US" dirty="0" smtClean="0"/>
              <a:t>Extraction ratio close to 0 </a:t>
            </a:r>
          </a:p>
          <a:p>
            <a:r>
              <a:rPr lang="en-US" dirty="0" smtClean="0"/>
              <a:t>Blood flow becomes less important unless the blood flow is severely restricted, leading to hepatic damage.</a:t>
            </a:r>
          </a:p>
          <a:p>
            <a:r>
              <a:rPr lang="en-US" dirty="0" smtClean="0"/>
              <a:t>The hepatic clearance of poorly extracted drugs is mainly influenced by changes in plasma protein binding and intrinsic hepatic clearance of the unbound drug.</a:t>
            </a:r>
          </a:p>
          <a:p>
            <a:r>
              <a:rPr lang="en-US" dirty="0" smtClean="0"/>
              <a:t>Clearance of low extraction drugs is said to be enzyme capacity-limited.</a:t>
            </a:r>
          </a:p>
          <a:p>
            <a:r>
              <a:rPr lang="en-US" dirty="0" smtClean="0"/>
              <a:t> e.g. </a:t>
            </a:r>
            <a:r>
              <a:rPr lang="en-US" dirty="0" err="1" smtClean="0"/>
              <a:t>theophylline</a:t>
            </a:r>
            <a:r>
              <a:rPr lang="en-US" dirty="0" smtClean="0"/>
              <a:t>, </a:t>
            </a:r>
            <a:r>
              <a:rPr lang="en-US" dirty="0" err="1" smtClean="0"/>
              <a:t>phenytoin</a:t>
            </a:r>
            <a:r>
              <a:rPr lang="en-US" dirty="0" smtClean="0"/>
              <a:t>, </a:t>
            </a:r>
            <a:r>
              <a:rPr lang="en-US" dirty="0" err="1" smtClean="0"/>
              <a:t>tolbutamide</a:t>
            </a:r>
            <a:r>
              <a:rPr lang="en-US" dirty="0" smtClean="0"/>
              <a:t>, diazepam, </a:t>
            </a:r>
            <a:r>
              <a:rPr lang="en-US" dirty="0" err="1" smtClean="0"/>
              <a:t>warfarin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Pharmacokinetic alterations in patients with hepatic diseases result in complex changes in total and bound drug in plasma and thus, clearance of the drug from the body.</a:t>
            </a:r>
          </a:p>
          <a:p>
            <a:r>
              <a:rPr lang="en-US" dirty="0" smtClean="0"/>
              <a:t>Normal clearance is:</a:t>
            </a:r>
          </a:p>
          <a:p>
            <a:pPr lvl="3"/>
            <a:r>
              <a:rPr lang="en-US" sz="3800" dirty="0" err="1" smtClean="0"/>
              <a:t>Cl</a:t>
            </a:r>
            <a:r>
              <a:rPr lang="en-US" sz="2100" dirty="0" err="1" smtClean="0"/>
              <a:t>H</a:t>
            </a:r>
            <a:r>
              <a:rPr lang="en-US" sz="2100" dirty="0" smtClean="0"/>
              <a:t> </a:t>
            </a:r>
            <a:r>
              <a:rPr lang="en-US" sz="3800" dirty="0" smtClean="0"/>
              <a:t>= 	</a:t>
            </a:r>
            <a:r>
              <a:rPr lang="en-US" sz="3300" u="sng" dirty="0" smtClean="0"/>
              <a:t>LBF. (</a:t>
            </a:r>
            <a:r>
              <a:rPr lang="en-US" sz="3300" u="sng" dirty="0" err="1" smtClean="0"/>
              <a:t>F</a:t>
            </a:r>
            <a:r>
              <a:rPr lang="en-US" sz="1300" u="sng" dirty="0" err="1" smtClean="0"/>
              <a:t>b</a:t>
            </a:r>
            <a:r>
              <a:rPr lang="en-US" sz="3300" u="sng" dirty="0" err="1" smtClean="0"/>
              <a:t>.Cl’</a:t>
            </a:r>
            <a:r>
              <a:rPr lang="en-US" sz="1300" u="sng" dirty="0" err="1" smtClean="0"/>
              <a:t>int</a:t>
            </a:r>
            <a:r>
              <a:rPr lang="en-US" sz="3300" u="sng" dirty="0" smtClean="0"/>
              <a:t>)</a:t>
            </a:r>
            <a:endParaRPr lang="en-US" sz="3800" u="sng" dirty="0" smtClean="0"/>
          </a:p>
          <a:p>
            <a:pPr lvl="6">
              <a:buNone/>
            </a:pPr>
            <a:r>
              <a:rPr lang="en-US" sz="3300" dirty="0" smtClean="0"/>
              <a:t>LBF+ (</a:t>
            </a:r>
            <a:r>
              <a:rPr lang="en-US" sz="3300" dirty="0" err="1" smtClean="0"/>
              <a:t>F</a:t>
            </a:r>
            <a:r>
              <a:rPr lang="en-US" sz="1400" dirty="0" err="1" smtClean="0"/>
              <a:t>b</a:t>
            </a:r>
            <a:r>
              <a:rPr lang="en-US" sz="3300" dirty="0" err="1" smtClean="0"/>
              <a:t>.Cl’</a:t>
            </a:r>
            <a:r>
              <a:rPr lang="en-US" sz="1400" dirty="0" err="1" smtClean="0"/>
              <a:t>int</a:t>
            </a:r>
            <a:r>
              <a:rPr lang="en-US" sz="3300" dirty="0" smtClean="0"/>
              <a:t>)</a:t>
            </a:r>
          </a:p>
          <a:p>
            <a:pPr lvl="1">
              <a:buNone/>
            </a:pPr>
            <a:r>
              <a:rPr lang="en-US" sz="3600" dirty="0" smtClean="0"/>
              <a:t>Where:</a:t>
            </a:r>
          </a:p>
          <a:p>
            <a:pPr lvl="1">
              <a:buNone/>
            </a:pPr>
            <a:r>
              <a:rPr lang="en-US" sz="3600" dirty="0" smtClean="0"/>
              <a:t>LBF= liver blood flow</a:t>
            </a:r>
          </a:p>
          <a:p>
            <a:pPr lvl="1">
              <a:buNone/>
            </a:pPr>
            <a:r>
              <a:rPr lang="en-US" sz="3600" dirty="0" err="1" smtClean="0"/>
              <a:t>F</a:t>
            </a:r>
            <a:r>
              <a:rPr lang="en-US" sz="2600" dirty="0" err="1" smtClean="0"/>
              <a:t>b</a:t>
            </a:r>
            <a:r>
              <a:rPr lang="en-US" sz="3600" dirty="0" smtClean="0"/>
              <a:t>= unbound fraction of drug</a:t>
            </a:r>
          </a:p>
          <a:p>
            <a:pPr lvl="1">
              <a:buNone/>
            </a:pPr>
            <a:r>
              <a:rPr lang="en-US" sz="3600" dirty="0" err="1" smtClean="0"/>
              <a:t>Cl’</a:t>
            </a:r>
            <a:r>
              <a:rPr lang="en-US" sz="2600" dirty="0" err="1" smtClean="0"/>
              <a:t>int</a:t>
            </a:r>
            <a:r>
              <a:rPr lang="en-US" sz="3600" dirty="0" smtClean="0"/>
              <a:t>= Intrinsic clearance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CLEARNCE </a:t>
            </a:r>
            <a:r>
              <a:rPr lang="en-US" sz="20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drugs with low hepatic extraction ratio (&lt;30%) value of LBF is much greater than unbound fraction of the drug in blood and intrinsic clearance of the compound (LBF&gt;&gt;</a:t>
            </a:r>
            <a:r>
              <a:rPr lang="en-US" dirty="0" err="1" smtClean="0"/>
              <a:t>F</a:t>
            </a:r>
            <a:r>
              <a:rPr lang="en-US" sz="1200" dirty="0" err="1" smtClean="0"/>
              <a:t>b</a:t>
            </a:r>
            <a:r>
              <a:rPr lang="en-US" dirty="0" err="1" smtClean="0"/>
              <a:t>.Cl’</a:t>
            </a:r>
            <a:r>
              <a:rPr lang="en-US" sz="1200" dirty="0" err="1" smtClean="0"/>
              <a:t>int</a:t>
            </a:r>
            <a:r>
              <a:rPr lang="en-US" dirty="0" smtClean="0"/>
              <a:t>) and sum of denominator is equal to LBF. Thus </a:t>
            </a:r>
            <a:r>
              <a:rPr lang="en-US" dirty="0" err="1" smtClean="0"/>
              <a:t>eq.becomes</a:t>
            </a:r>
            <a:endParaRPr lang="en-US" dirty="0" smtClean="0"/>
          </a:p>
          <a:p>
            <a:pPr lvl="3"/>
            <a:r>
              <a:rPr lang="en-US" sz="3800" dirty="0" err="1" smtClean="0"/>
              <a:t>Cl</a:t>
            </a:r>
            <a:r>
              <a:rPr lang="en-US" sz="2100" dirty="0" err="1" smtClean="0"/>
              <a:t>H</a:t>
            </a:r>
            <a:r>
              <a:rPr lang="en-US" sz="2100" dirty="0" smtClean="0"/>
              <a:t> </a:t>
            </a:r>
            <a:r>
              <a:rPr lang="en-US" sz="3800" dirty="0" smtClean="0"/>
              <a:t>= </a:t>
            </a:r>
            <a:r>
              <a:rPr lang="en-US" sz="3300" u="sng" dirty="0" smtClean="0"/>
              <a:t>LBF. (</a:t>
            </a:r>
            <a:r>
              <a:rPr lang="en-US" sz="3300" u="sng" dirty="0" err="1" smtClean="0"/>
              <a:t>F</a:t>
            </a:r>
            <a:r>
              <a:rPr lang="en-US" sz="1300" u="sng" dirty="0" err="1" smtClean="0"/>
              <a:t>b</a:t>
            </a:r>
            <a:r>
              <a:rPr lang="en-US" sz="3300" u="sng" dirty="0" err="1" smtClean="0"/>
              <a:t>.Cl’</a:t>
            </a:r>
            <a:r>
              <a:rPr lang="en-US" sz="1300" u="sng" dirty="0" err="1" smtClean="0"/>
              <a:t>int</a:t>
            </a:r>
            <a:r>
              <a:rPr lang="en-US" sz="3300" u="sng" dirty="0" smtClean="0"/>
              <a:t>) </a:t>
            </a:r>
            <a:r>
              <a:rPr lang="en-US" sz="3300" dirty="0" smtClean="0"/>
              <a:t>=</a:t>
            </a:r>
            <a:r>
              <a:rPr lang="en-US" sz="4000" dirty="0" smtClean="0"/>
              <a:t> (</a:t>
            </a:r>
            <a:r>
              <a:rPr lang="en-US" sz="4000" dirty="0" err="1" smtClean="0"/>
              <a:t>F</a:t>
            </a:r>
            <a:r>
              <a:rPr lang="en-US" sz="1600" dirty="0" err="1" smtClean="0"/>
              <a:t>b</a:t>
            </a:r>
            <a:r>
              <a:rPr lang="en-US" sz="4000" dirty="0" err="1" smtClean="0"/>
              <a:t>.Cl’</a:t>
            </a:r>
            <a:r>
              <a:rPr lang="en-US" sz="1600" dirty="0" err="1" smtClean="0"/>
              <a:t>int</a:t>
            </a:r>
            <a:r>
              <a:rPr lang="en-US" sz="4000" dirty="0" smtClean="0"/>
              <a:t>)</a:t>
            </a:r>
            <a:r>
              <a:rPr lang="en-US" sz="3300" dirty="0" smtClean="0"/>
              <a:t>					LBF</a:t>
            </a:r>
          </a:p>
          <a:p>
            <a:r>
              <a:rPr lang="en-US" sz="4500" dirty="0" smtClean="0"/>
              <a:t>Opposite situation exist for drugs having high hepatic extraction ratio (</a:t>
            </a:r>
            <a:r>
              <a:rPr lang="en-US" sz="4500" u="sng" dirty="0" smtClean="0"/>
              <a:t>&gt;</a:t>
            </a:r>
            <a:r>
              <a:rPr lang="en-US" sz="4500" dirty="0" smtClean="0"/>
              <a:t>70%), thus equation becomes</a:t>
            </a:r>
          </a:p>
          <a:p>
            <a:pPr lvl="3"/>
            <a:r>
              <a:rPr lang="en-US" sz="3800" dirty="0" err="1" smtClean="0"/>
              <a:t>Cl</a:t>
            </a:r>
            <a:r>
              <a:rPr lang="en-US" sz="2100" dirty="0" err="1" smtClean="0"/>
              <a:t>H</a:t>
            </a:r>
            <a:r>
              <a:rPr lang="en-US" sz="2100" dirty="0" smtClean="0"/>
              <a:t> </a:t>
            </a:r>
            <a:r>
              <a:rPr lang="en-US" sz="3800" dirty="0" smtClean="0"/>
              <a:t>= 	</a:t>
            </a:r>
            <a:r>
              <a:rPr lang="en-US" sz="3300" u="sng" dirty="0" smtClean="0"/>
              <a:t>LBF. (</a:t>
            </a:r>
            <a:r>
              <a:rPr lang="en-US" sz="3300" u="sng" dirty="0" err="1" smtClean="0"/>
              <a:t>F</a:t>
            </a:r>
            <a:r>
              <a:rPr lang="en-US" sz="1300" u="sng" dirty="0" err="1" smtClean="0"/>
              <a:t>b</a:t>
            </a:r>
            <a:r>
              <a:rPr lang="en-US" sz="3300" u="sng" dirty="0" err="1" smtClean="0"/>
              <a:t>.Cl’</a:t>
            </a:r>
            <a:r>
              <a:rPr lang="en-US" sz="1300" u="sng" dirty="0" err="1" smtClean="0"/>
              <a:t>int</a:t>
            </a:r>
            <a:r>
              <a:rPr lang="en-US" sz="3300" u="sng" dirty="0" smtClean="0"/>
              <a:t>) </a:t>
            </a:r>
            <a:r>
              <a:rPr lang="en-US" sz="3300" dirty="0" smtClean="0"/>
              <a:t>= LBF</a:t>
            </a:r>
            <a:endParaRPr lang="en-US" sz="3800" dirty="0" smtClean="0"/>
          </a:p>
          <a:p>
            <a:pPr lvl="6">
              <a:buNone/>
            </a:pPr>
            <a:r>
              <a:rPr lang="en-US" sz="3300" dirty="0" smtClean="0"/>
              <a:t>	(</a:t>
            </a:r>
            <a:r>
              <a:rPr lang="en-US" sz="3300" dirty="0" err="1" smtClean="0"/>
              <a:t>F</a:t>
            </a:r>
            <a:r>
              <a:rPr lang="en-US" sz="1400" dirty="0" err="1" smtClean="0"/>
              <a:t>b</a:t>
            </a:r>
            <a:r>
              <a:rPr lang="en-US" sz="3300" dirty="0" err="1" smtClean="0"/>
              <a:t>.Cl’</a:t>
            </a:r>
            <a:r>
              <a:rPr lang="en-US" sz="1400" dirty="0" err="1" smtClean="0"/>
              <a:t>int</a:t>
            </a:r>
            <a:r>
              <a:rPr lang="en-US" sz="3300" dirty="0" smtClean="0"/>
              <a:t>)</a:t>
            </a:r>
          </a:p>
          <a:p>
            <a:endParaRPr lang="en-US" sz="4500" dirty="0" smtClean="0"/>
          </a:p>
          <a:p>
            <a:endParaRPr lang="en-US" sz="45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CLEARNCE </a:t>
            </a:r>
            <a:r>
              <a:rPr lang="en-US" sz="20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smtClean="0"/>
              <a:t>Half-life:</a:t>
            </a:r>
          </a:p>
          <a:p>
            <a:pPr lvl="4"/>
            <a:r>
              <a:rPr lang="en-US" sz="2400" dirty="0" smtClean="0"/>
              <a:t>t</a:t>
            </a:r>
            <a:r>
              <a:rPr lang="en-US" sz="700" dirty="0" smtClean="0"/>
              <a:t>1/2</a:t>
            </a:r>
            <a:r>
              <a:rPr lang="en-US" sz="2400" dirty="0" smtClean="0"/>
              <a:t>= </a:t>
            </a:r>
            <a:r>
              <a:rPr lang="en-US" sz="2400" u="sng" dirty="0" smtClean="0"/>
              <a:t>(0.693 . V)</a:t>
            </a:r>
          </a:p>
          <a:p>
            <a:pPr lvl="4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Cl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Where:</a:t>
            </a:r>
          </a:p>
          <a:p>
            <a:pPr>
              <a:buNone/>
            </a:pPr>
            <a:r>
              <a:rPr lang="en-US" sz="2000" dirty="0" smtClean="0"/>
              <a:t>V= volume of distribution</a:t>
            </a:r>
          </a:p>
          <a:p>
            <a:pPr>
              <a:buNone/>
            </a:pPr>
            <a:r>
              <a:rPr lang="en-US" sz="2000" dirty="0" smtClean="0"/>
              <a:t>So, any change in clearance is directly going to affect the half-life of the drug.</a:t>
            </a:r>
          </a:p>
          <a:p>
            <a:pPr>
              <a:buNone/>
            </a:pPr>
            <a:r>
              <a:rPr lang="en-US" sz="2800" u="sng" dirty="0" smtClean="0"/>
              <a:t>Volume of Distribution:</a:t>
            </a:r>
          </a:p>
          <a:p>
            <a:pPr>
              <a:buNone/>
            </a:pPr>
            <a:r>
              <a:rPr lang="en-US" sz="1800" dirty="0" smtClean="0"/>
              <a:t>V=V</a:t>
            </a:r>
            <a:r>
              <a:rPr lang="en-US" sz="1100" dirty="0" smtClean="0"/>
              <a:t>B</a:t>
            </a:r>
            <a:r>
              <a:rPr lang="en-US" sz="1800" dirty="0" smtClean="0"/>
              <a:t>+ (F</a:t>
            </a:r>
            <a:r>
              <a:rPr lang="en-US" sz="1000" dirty="0" smtClean="0"/>
              <a:t>B</a:t>
            </a:r>
            <a:r>
              <a:rPr lang="en-US" sz="1100" dirty="0" smtClean="0"/>
              <a:t>.</a:t>
            </a:r>
            <a:r>
              <a:rPr lang="en-US" sz="1800" dirty="0" smtClean="0"/>
              <a:t>V</a:t>
            </a:r>
            <a:r>
              <a:rPr lang="en-US" sz="1000" dirty="0" smtClean="0"/>
              <a:t>T</a:t>
            </a:r>
            <a:r>
              <a:rPr lang="en-US" sz="1800" dirty="0" smtClean="0"/>
              <a:t>/F</a:t>
            </a:r>
            <a:r>
              <a:rPr lang="en-US" sz="1000" dirty="0" smtClean="0"/>
              <a:t>T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Where:</a:t>
            </a:r>
          </a:p>
          <a:p>
            <a:pPr>
              <a:buNone/>
            </a:pPr>
            <a:r>
              <a:rPr lang="en-US" sz="1800" dirty="0" smtClean="0"/>
              <a:t>V=apparent volume of distribution</a:t>
            </a:r>
          </a:p>
          <a:p>
            <a:pPr>
              <a:buNone/>
            </a:pPr>
            <a:r>
              <a:rPr lang="en-US" sz="1800" dirty="0" smtClean="0"/>
              <a:t>VB= blood volume</a:t>
            </a:r>
          </a:p>
          <a:p>
            <a:pPr>
              <a:buNone/>
            </a:pPr>
            <a:r>
              <a:rPr lang="en-US" sz="1800" dirty="0" smtClean="0"/>
              <a:t>FB and FT= free fraction of drug in blood and </a:t>
            </a:r>
            <a:r>
              <a:rPr lang="en-US" sz="1800" dirty="0" err="1" smtClean="0"/>
              <a:t>extravascular</a:t>
            </a:r>
            <a:r>
              <a:rPr lang="en-US" sz="1800" dirty="0" smtClean="0"/>
              <a:t> tissues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For the drugs eliminated by the liver, clearance of unbound drug is dependant upon metabolic enzyme activity or, less frequently, upon </a:t>
            </a:r>
            <a:r>
              <a:rPr lang="en-US" dirty="0" err="1" smtClean="0"/>
              <a:t>hepatobiliary</a:t>
            </a:r>
            <a:r>
              <a:rPr lang="en-US" dirty="0" smtClean="0"/>
              <a:t> transport activity.</a:t>
            </a:r>
          </a:p>
          <a:p>
            <a:pPr algn="just"/>
            <a:r>
              <a:rPr lang="en-US" dirty="0" smtClean="0"/>
              <a:t>A reduction in absolute liver cell mass and/or a decrease in enzyme level or activity due to alteration in the function of surviving cells may lead to impaired metabolism of a number of drugs.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Most drugs are metabolized in the liver by  </a:t>
            </a:r>
            <a:r>
              <a:rPr lang="en-US" sz="2800" dirty="0" err="1" smtClean="0"/>
              <a:t>cytochrome</a:t>
            </a:r>
            <a:r>
              <a:rPr lang="en-US" sz="2800" dirty="0" smtClean="0"/>
              <a:t> P450 [CYP] or the </a:t>
            </a:r>
            <a:r>
              <a:rPr lang="en-US" sz="2800" dirty="0" err="1" smtClean="0"/>
              <a:t>microsomal</a:t>
            </a:r>
            <a:r>
              <a:rPr lang="en-US" sz="2800" dirty="0" smtClean="0"/>
              <a:t> enzymes.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 smtClean="0"/>
              <a:t>CYP system consists of 12 groups: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500" dirty="0" smtClean="0"/>
              <a:t>Nine of them metabolize endogenous substances.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2500" dirty="0" smtClean="0"/>
              <a:t>Three of them metabolize drugs.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/>
              <a:t>The three groups that metabolize drugs are: CYP1 to CYP3.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The CYP3 metabolizes 50% of drugs, the CYP2 45%, and the CYP1 group 5%.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Excretion decreases when the liver cannot metabolize lipid-soluble drugs into water-soluble ones to be excreted by the kidneys.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An impaired liver cannot synthesize adequate amounts of metabolizing enzymes.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Acute liver impairment interferes with drug metabolism and elimination.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Chronic liver impairment affects all parameters of pharmacokinetic.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Because most drugs are metabolized by the liver, it is susceptible to drug toxicity.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i="1" dirty="0" smtClean="0"/>
              <a:t>Impaired liver function greatly increases the risks of adverse drug effects.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60675"/>
            <a:ext cx="8229600" cy="1143000"/>
          </a:xfrm>
        </p:spPr>
        <p:txBody>
          <a:bodyPr/>
          <a:lstStyle/>
          <a:p>
            <a:pPr rtl="0"/>
            <a:r>
              <a:rPr lang="en-US" sz="2000" smtClean="0"/>
              <a:t>Elimination of drugs</a:t>
            </a:r>
          </a:p>
        </p:txBody>
      </p:sp>
      <p:pic>
        <p:nvPicPr>
          <p:cNvPr id="24579" name="Picture 2" descr="drug elimination 02.JPG"/>
          <p:cNvPicPr>
            <a:picLocks noChangeAspect="1"/>
          </p:cNvPicPr>
          <p:nvPr/>
        </p:nvPicPr>
        <p:blipFill>
          <a:blip r:embed="rId3" cstate="print">
            <a:lum bright="-10000" contrast="20000"/>
          </a:blip>
          <a:srcRect l="3333" r="3333" b="2061"/>
          <a:stretch>
            <a:fillRect/>
          </a:stretch>
        </p:blipFill>
        <p:spPr bwMode="auto">
          <a:xfrm>
            <a:off x="304800" y="11113"/>
            <a:ext cx="8534400" cy="669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alpha val="60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tx1">
              <a:alpha val="60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2" descr="drug elimination 03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3333" r="3333" b="1875"/>
          <a:stretch>
            <a:fillRect/>
          </a:stretch>
        </p:blipFill>
        <p:spPr bwMode="auto">
          <a:xfrm>
            <a:off x="304800" y="76200"/>
            <a:ext cx="8534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alpha val="60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tx1">
              <a:alpha val="60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Dosage</a:t>
            </a:r>
            <a:r>
              <a:rPr lang="en-US" b="1" dirty="0" smtClean="0"/>
              <a:t> </a:t>
            </a:r>
            <a:r>
              <a:rPr lang="en-US" dirty="0" smtClean="0"/>
              <a:t>should be reduced for drugs that are extensively metabolized in the liver including: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Cimetidine</a:t>
            </a:r>
            <a:r>
              <a:rPr lang="en-US" dirty="0" smtClean="0"/>
              <a:t> and Ranitidine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Diazepam and </a:t>
            </a:r>
            <a:r>
              <a:rPr lang="en-US" dirty="0" err="1" smtClean="0"/>
              <a:t>Lorazepam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Morphine and </a:t>
            </a:r>
            <a:r>
              <a:rPr lang="en-US" dirty="0" err="1" smtClean="0"/>
              <a:t>Meperidine</a:t>
            </a:r>
            <a:r>
              <a:rPr lang="en-US" dirty="0" smtClean="0"/>
              <a:t> (</a:t>
            </a:r>
            <a:r>
              <a:rPr lang="en-US" dirty="0" err="1" smtClean="0"/>
              <a:t>Pethidine</a:t>
            </a:r>
            <a:r>
              <a:rPr lang="en-US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Phenytoin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Propranolol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Verapamil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Effect on 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3200" dirty="0" smtClean="0"/>
              <a:t>With chronic administration, some drugs increase metabolizing enzymes in the liver: </a:t>
            </a:r>
            <a:r>
              <a:rPr lang="en-US" sz="3200" i="1" dirty="0" smtClean="0"/>
              <a:t>enzyme induction</a:t>
            </a:r>
            <a:r>
              <a:rPr lang="en-US" sz="3200" dirty="0" smtClean="0"/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3200" dirty="0" smtClean="0"/>
              <a:t>Enzyme induction accelerates drug metabolism and larger doses is required.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3200" dirty="0" smtClean="0"/>
              <a:t>Rapid metabolism also increases the production of toxic metabolites.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3200" dirty="0" smtClean="0"/>
              <a:t>Enzyme induction does not occur for 1-3 weeks because new enzymes must be synthesized.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Effect on Liver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</a:pPr>
            <a:r>
              <a:rPr lang="en-US" dirty="0" smtClean="0"/>
              <a:t>Enzyme inducers consist of: </a:t>
            </a:r>
            <a:r>
              <a:rPr lang="en-US" dirty="0" err="1" smtClean="0"/>
              <a:t>phenytoin</a:t>
            </a:r>
            <a:r>
              <a:rPr lang="en-US" dirty="0" smtClean="0"/>
              <a:t>, </a:t>
            </a:r>
            <a:r>
              <a:rPr lang="en-US" dirty="0" err="1" smtClean="0"/>
              <a:t>rifampin</a:t>
            </a:r>
            <a:r>
              <a:rPr lang="en-US" dirty="0" smtClean="0"/>
              <a:t>, </a:t>
            </a:r>
            <a:r>
              <a:rPr lang="en-US" dirty="0" err="1" smtClean="0"/>
              <a:t>phenobarbital</a:t>
            </a:r>
            <a:r>
              <a:rPr lang="en-US" dirty="0" smtClean="0"/>
              <a:t>, ethanol, and cigarette smoking</a:t>
            </a:r>
            <a:r>
              <a:rPr lang="en-US" i="1" dirty="0" smtClean="0"/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</a:pPr>
            <a:r>
              <a:rPr lang="en-US" dirty="0" smtClean="0"/>
              <a:t>Tolerance and cross-tolerance are attributed to activation of liver metabolizing enzymes.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</a:pPr>
            <a:r>
              <a:rPr lang="en-US" dirty="0" smtClean="0"/>
              <a:t>They also are attributed to decreased sensitivity or numbers of receptor sites.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Effect on Liver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Metabolism can be decreased in a process called </a:t>
            </a:r>
            <a:r>
              <a:rPr lang="en-US" sz="3200" i="1" dirty="0" smtClean="0"/>
              <a:t>enzyme inhibition.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It occurs with co-administration of drugs that compete for the same metabolizing enzymes.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In this case, smaller doses of the slowly metabolized drug is needed to avoid toxicity.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Enzyme inhibition occurs within hours or days of starting an inhibiting agent.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3200" dirty="0" smtClean="0"/>
              <a:t>Enzyme inhibitors consist of: </a:t>
            </a:r>
            <a:r>
              <a:rPr lang="en-US" sz="3200" dirty="0" err="1" smtClean="0"/>
              <a:t>Cimetidine</a:t>
            </a:r>
            <a:r>
              <a:rPr lang="en-US" sz="3200" dirty="0" smtClean="0"/>
              <a:t>, </a:t>
            </a:r>
            <a:r>
              <a:rPr lang="en-US" sz="3200" dirty="0" err="1" smtClean="0"/>
              <a:t>fluoxetine</a:t>
            </a:r>
            <a:r>
              <a:rPr lang="en-US" sz="3200" dirty="0" smtClean="0"/>
              <a:t>, and </a:t>
            </a:r>
            <a:r>
              <a:rPr lang="en-US" sz="3200" dirty="0" err="1" smtClean="0"/>
              <a:t>ketoconazole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Effect on Liver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Some drugs indirectly affect liver function: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Epinephrine decreases blood flow by constricting hepatic artery and portal vein.</a:t>
            </a:r>
          </a:p>
          <a:p>
            <a:pPr lvl="1">
              <a:spcAft>
                <a:spcPts val="600"/>
              </a:spcAft>
              <a:defRPr/>
            </a:pPr>
            <a:r>
              <a:rPr lang="el-GR" dirty="0" smtClean="0">
                <a:cs typeface="Times New Roman" pitchFamily="18" charset="0"/>
              </a:rPr>
              <a:t>β</a:t>
            </a:r>
            <a:r>
              <a:rPr lang="en-US" dirty="0" smtClean="0"/>
              <a:t> blockers decrease blood flow by decreasing cardiac output. </a:t>
            </a:r>
          </a:p>
          <a:p>
            <a:pPr>
              <a:spcAft>
                <a:spcPts val="600"/>
              </a:spcAft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Hepatic metabolism also depends on hepatic blood flow. 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/>
              <a:t>Hepatic blood flow ↓ =&gt; delivery of drug to </a:t>
            </a:r>
            <a:r>
              <a:rPr lang="en-US" dirty="0" err="1" smtClean="0"/>
              <a:t>hepatocytes</a:t>
            </a:r>
            <a:r>
              <a:rPr lang="en-US" dirty="0" smtClean="0"/>
              <a:t> ↓ =&gt; drug metabolism ↓ =&gt; drug toxicity </a:t>
            </a:r>
            <a:r>
              <a:rPr lang="en-US" b="1" dirty="0" smtClean="0">
                <a:solidFill>
                  <a:srgbClr val="FF0000"/>
                </a:solidFill>
              </a:rPr>
              <a:t>↑</a:t>
            </a:r>
            <a:r>
              <a:rPr lang="en-US" sz="240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Protein binding affects distribution.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The impaired liver is unable to synthesize plasma proteins (albumin) adequately.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Liver impairment causes accumulation of substances (</a:t>
            </a:r>
            <a:r>
              <a:rPr lang="en-US" dirty="0" err="1" smtClean="0"/>
              <a:t>bilirubin</a:t>
            </a:r>
            <a:r>
              <a:rPr lang="en-US" dirty="0" smtClean="0"/>
              <a:t>) that displace drugs from protein-binding sites.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Binding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Chronic liver disease (e.g. cirrhosis) is usually accompanied by reduced synthesis of albumin, leading to </a:t>
            </a:r>
            <a:r>
              <a:rPr lang="en-US" dirty="0" err="1" smtClean="0"/>
              <a:t>hypoalbuminaemia</a:t>
            </a:r>
            <a:r>
              <a:rPr lang="en-US" dirty="0" smtClean="0"/>
              <a:t> and reduced drug binding to plasma proteins, leading to increased free fraction of some highly bound drugs by as much as 50-100%.</a:t>
            </a:r>
          </a:p>
          <a:p>
            <a:r>
              <a:rPr lang="en-US" dirty="0" smtClean="0"/>
              <a:t>Decreased protein binding for high-extraction drugs will increase the apparent volume of distribution and the half-life.</a:t>
            </a:r>
          </a:p>
          <a:p>
            <a:r>
              <a:rPr lang="en-US" dirty="0" smtClean="0"/>
              <a:t>Whether the clearance of these drugs is affected will mainly depend on the effects of disease on liver perfusion. If liver perfusion decreases (and </a:t>
            </a:r>
            <a:r>
              <a:rPr lang="en-US" dirty="0" err="1" smtClean="0"/>
              <a:t>CL</a:t>
            </a:r>
            <a:r>
              <a:rPr lang="en-US" sz="2100" dirty="0" err="1" smtClean="0"/>
              <a:t>int</a:t>
            </a:r>
            <a:r>
              <a:rPr lang="en-US" sz="2100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sz="2600" dirty="0" err="1" smtClean="0"/>
              <a:t>d</a:t>
            </a:r>
            <a:r>
              <a:rPr lang="en-US" sz="2600" dirty="0" smtClean="0"/>
              <a:t> </a:t>
            </a:r>
            <a:r>
              <a:rPr lang="en-US" dirty="0" smtClean="0"/>
              <a:t>are stable) then free drug levels will rise, with the potential for increased toxicity.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defRPr/>
            </a:pPr>
            <a:r>
              <a:rPr lang="en-US" sz="3200" dirty="0" smtClean="0"/>
              <a:t>Many drugs change liver function tests without clinical signs of liver dysfunction.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 err="1" smtClean="0"/>
              <a:t>Hepatotoxicity</a:t>
            </a:r>
            <a:r>
              <a:rPr lang="en-US" sz="3200" i="1" dirty="0" smtClean="0"/>
              <a:t> </a:t>
            </a:r>
            <a:r>
              <a:rPr lang="en-US" sz="3200" dirty="0" smtClean="0"/>
              <a:t>is potentially life threatening.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 smtClean="0"/>
              <a:t>Liver is able to function with as little as 10% of undamaged hepatic cells.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 smtClean="0"/>
              <a:t>With severe hepatic impairment, </a:t>
            </a:r>
            <a:r>
              <a:rPr lang="en-US" sz="3200" dirty="0" err="1" smtClean="0"/>
              <a:t>extrahepatic</a:t>
            </a:r>
            <a:r>
              <a:rPr lang="en-US" sz="3200" dirty="0" smtClean="0"/>
              <a:t> metabolism becomes more important.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Binding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low-extraction drugs the effects of liver diseases are more difficult to predict.</a:t>
            </a:r>
          </a:p>
          <a:p>
            <a:r>
              <a:rPr lang="en-US" dirty="0" smtClean="0"/>
              <a:t>Effects of clinical importance occur due to decreased protein binding and reduced metabolism. The net effect is higher free drug concentrations.</a:t>
            </a:r>
          </a:p>
          <a:p>
            <a:r>
              <a:rPr lang="en-US" dirty="0" smtClean="0"/>
              <a:t>Water-soluble drugs will have a significant increase in their volumes of distribution in patients with </a:t>
            </a:r>
            <a:r>
              <a:rPr lang="en-US" dirty="0" err="1" smtClean="0"/>
              <a:t>ascites</a:t>
            </a:r>
            <a:r>
              <a:rPr lang="en-US" dirty="0" smtClean="0"/>
              <a:t>, possibly necessitating larger loading doses.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Binding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When protein binding ↓ =&gt; free drug ↑ =&gt; drug distribution to sites of action &amp; elimination ↑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=&gt; onset of drug action ↑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=&gt; duration of action ↓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When protein binding ↓ =&gt; peak blood levels and adverse effects ↑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rotein binding 01.JPG"/>
          <p:cNvPicPr>
            <a:picLocks noChangeAspect="1"/>
          </p:cNvPicPr>
          <p:nvPr/>
        </p:nvPicPr>
        <p:blipFill>
          <a:blip r:embed="rId2" cstate="print">
            <a:lum bright="-20000" contrast="40000"/>
          </a:blip>
          <a:srcRect l="11639" r="11584"/>
          <a:stretch>
            <a:fillRect/>
          </a:stretch>
        </p:blipFill>
        <p:spPr bwMode="auto">
          <a:xfrm>
            <a:off x="1295400" y="0"/>
            <a:ext cx="6553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protein binding 02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5000" t="18382" r="4167"/>
          <a:stretch>
            <a:fillRect/>
          </a:stretch>
        </p:blipFill>
        <p:spPr bwMode="auto">
          <a:xfrm>
            <a:off x="419100" y="3810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Pharmacokinetics differs in neonates, especially </a:t>
            </a:r>
            <a:r>
              <a:rPr lang="en-US" dirty="0" err="1" smtClean="0"/>
              <a:t>prematures</a:t>
            </a:r>
            <a:r>
              <a:rPr lang="en-US" dirty="0" smtClean="0"/>
              <a:t>, because their organs are not fully developed.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Until 1 year, liver function is still immature.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Children of 1 to 12 years have increased activity of metabolizing enzymes.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dirty="0" smtClean="0"/>
              <a:t>After 12 years of age, children handle drugs similarly to adults.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Effect </a:t>
            </a:r>
            <a:r>
              <a:rPr lang="en-US" sz="2400" dirty="0" smtClean="0"/>
              <a:t>Cont’d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In elderly, physiologic changes alters all pharmacokinetic processes in the liver.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/>
              <a:t>Many drugs are metabolized more slowly and accumulate with chronic administration.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Potentially </a:t>
            </a:r>
            <a:r>
              <a:rPr lang="en-US" dirty="0" err="1" smtClean="0"/>
              <a:t>hepatotoxic</a:t>
            </a:r>
            <a:r>
              <a:rPr lang="en-US" dirty="0" smtClean="0"/>
              <a:t> drugs include: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hlinkClick r:id="" action="ppaction://noaction"/>
              </a:rPr>
              <a:t>Acetaminophen</a:t>
            </a:r>
            <a:endParaRPr lang="en-US" dirty="0" smtClean="0"/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hlinkClick r:id="" action="ppaction://noaction"/>
              </a:rPr>
              <a:t>Halothane</a:t>
            </a:r>
            <a:endParaRPr lang="en-US" dirty="0" smtClean="0"/>
          </a:p>
          <a:p>
            <a:pPr lvl="1">
              <a:spcAft>
                <a:spcPts val="600"/>
              </a:spcAft>
              <a:defRPr/>
            </a:pPr>
            <a:r>
              <a:rPr lang="en-US" dirty="0" err="1" smtClean="0">
                <a:hlinkClick r:id="" action="ppaction://noaction"/>
              </a:rPr>
              <a:t>Isoniazid</a:t>
            </a:r>
            <a:r>
              <a:rPr lang="en-US" dirty="0" smtClean="0"/>
              <a:t>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hlinkClick r:id="" action="ppaction://noaction"/>
              </a:rPr>
              <a:t>Sodium </a:t>
            </a:r>
            <a:r>
              <a:rPr lang="en-US" dirty="0" err="1" smtClean="0">
                <a:hlinkClick r:id="" action="ppaction://noaction"/>
              </a:rPr>
              <a:t>Valproate</a:t>
            </a:r>
            <a:r>
              <a:rPr lang="en-US" dirty="0" smtClean="0">
                <a:hlinkClick r:id="" action="ppaction://noaction"/>
              </a:rPr>
              <a:t> </a:t>
            </a:r>
            <a:endParaRPr lang="en-US" dirty="0" smtClean="0"/>
          </a:p>
          <a:p>
            <a:pPr lvl="1">
              <a:spcAft>
                <a:spcPts val="600"/>
              </a:spcAft>
              <a:defRPr/>
            </a:pPr>
            <a:r>
              <a:rPr lang="en-US" dirty="0" err="1" smtClean="0">
                <a:hlinkClick r:id="" action="ppaction://noaction"/>
              </a:rPr>
              <a:t>Phenytoin</a:t>
            </a:r>
            <a:endParaRPr lang="en-US" dirty="0" smtClean="0"/>
          </a:p>
          <a:p>
            <a:pPr lvl="1">
              <a:spcAft>
                <a:spcPts val="600"/>
              </a:spcAft>
              <a:defRPr/>
            </a:pPr>
            <a:r>
              <a:rPr lang="en-US" dirty="0" err="1" smtClean="0">
                <a:hlinkClick r:id="" action="ppaction://noaction"/>
              </a:rPr>
              <a:t>Amiodarone</a:t>
            </a:r>
            <a:r>
              <a:rPr lang="en-US" dirty="0" smtClean="0"/>
              <a:t>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hlinkClick r:id="" action="ppaction://noaction"/>
              </a:rPr>
              <a:t>Erythromycin</a:t>
            </a:r>
            <a:endParaRPr lang="en-US" dirty="0" smtClean="0"/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hlinkClick r:id="" action="ppaction://noaction"/>
              </a:rPr>
              <a:t>Oral Contraceptives</a:t>
            </a:r>
            <a:r>
              <a:rPr lang="en-US" dirty="0" smtClean="0"/>
              <a:t>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err="1" smtClean="0">
                <a:hlinkClick r:id="" action="ppaction://noaction"/>
              </a:rPr>
              <a:t>Trimethoprim-Sulfamethoxazole</a:t>
            </a:r>
            <a:r>
              <a:rPr lang="en-US" dirty="0" smtClean="0"/>
              <a:t> </a:t>
            </a:r>
          </a:p>
          <a:p>
            <a:pPr lvl="1">
              <a:spcAft>
                <a:spcPts val="600"/>
              </a:spcAft>
              <a:defRPr/>
            </a:pPr>
            <a:endParaRPr lang="en-US" dirty="0" smtClean="0"/>
          </a:p>
          <a:p>
            <a:pPr lvl="1">
              <a:spcAft>
                <a:spcPts val="600"/>
              </a:spcAft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Some Features of Toxic and Drug-Induced Hepatic Injury </a:t>
            </a:r>
            <a:br>
              <a:rPr lang="en-US" sz="4400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" descr="untitled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 l="1595" t="16646" r="3191" b="52484"/>
          <a:stretch>
            <a:fillRect/>
          </a:stretch>
        </p:blipFill>
        <p:spPr bwMode="auto">
          <a:xfrm>
            <a:off x="457200" y="1524000"/>
            <a:ext cx="838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People at risk for impaired liver function include: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Primary liver disease (e.g., hepatitis, cirrhosis).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Diseases that impair blood flow to the liver (heart failure, shock, major surgery, or trauma).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Hepatotoxic</a:t>
            </a:r>
            <a:r>
              <a:rPr lang="en-US" dirty="0" smtClean="0"/>
              <a:t> drugs.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Malnourished people or those on low-protein diets.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General guidelines when using drugs include: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Clinical signs for </a:t>
            </a:r>
            <a:r>
              <a:rPr lang="en-US" dirty="0" err="1" smtClean="0"/>
              <a:t>hepatotoxicity</a:t>
            </a:r>
            <a:r>
              <a:rPr lang="en-US" dirty="0" smtClean="0"/>
              <a:t> should be sought (nausea, vomiting, jaundice, </a:t>
            </a:r>
            <a:r>
              <a:rPr lang="en-US" dirty="0" err="1" smtClean="0"/>
              <a:t>hepatomegaly</a:t>
            </a:r>
            <a:r>
              <a:rPr lang="en-US" dirty="0" smtClean="0"/>
              <a:t>).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err="1" smtClean="0"/>
              <a:t>Hepatotoxic</a:t>
            </a:r>
            <a:r>
              <a:rPr lang="en-US" dirty="0" smtClean="0"/>
              <a:t> drugs should be avoided if possible: (acetaminophen, INH, </a:t>
            </a:r>
            <a:r>
              <a:rPr lang="en-US" dirty="0" err="1" smtClean="0"/>
              <a:t>statins</a:t>
            </a:r>
            <a:r>
              <a:rPr lang="en-US" dirty="0" smtClean="0"/>
              <a:t>, </a:t>
            </a:r>
            <a:r>
              <a:rPr lang="en-US" dirty="0" err="1" smtClean="0"/>
              <a:t>methotrexate</a:t>
            </a:r>
            <a:r>
              <a:rPr lang="en-US" dirty="0" smtClean="0"/>
              <a:t>, </a:t>
            </a:r>
            <a:r>
              <a:rPr lang="en-US" dirty="0" err="1" smtClean="0"/>
              <a:t>phenytoin</a:t>
            </a:r>
            <a:r>
              <a:rPr lang="en-US" dirty="0" smtClean="0"/>
              <a:t>, aspirin and alcohol).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 </a:t>
            </a:r>
            <a:r>
              <a:rPr lang="en-US" sz="2400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Monitoring liver tests: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Serum </a:t>
            </a:r>
            <a:r>
              <a:rPr lang="en-US" dirty="0" err="1" smtClean="0"/>
              <a:t>bilirubin</a:t>
            </a:r>
            <a:r>
              <a:rPr lang="en-US" dirty="0" smtClean="0"/>
              <a:t> levels above 4 to 5 mg/dl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err="1" smtClean="0"/>
              <a:t>Prothrombin</a:t>
            </a:r>
            <a:r>
              <a:rPr lang="en-US" dirty="0" smtClean="0"/>
              <a:t> time greater than 1.5 times control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Serum albumin below 2.0 g/dl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Elevated </a:t>
            </a:r>
            <a:r>
              <a:rPr lang="en-US" dirty="0" err="1" smtClean="0"/>
              <a:t>alanine</a:t>
            </a:r>
            <a:r>
              <a:rPr lang="en-US" dirty="0" smtClean="0"/>
              <a:t> and </a:t>
            </a:r>
            <a:r>
              <a:rPr lang="en-US" dirty="0" err="1" smtClean="0"/>
              <a:t>aspartate</a:t>
            </a:r>
            <a:r>
              <a:rPr lang="en-US" dirty="0" smtClean="0"/>
              <a:t> </a:t>
            </a:r>
            <a:r>
              <a:rPr lang="en-US" dirty="0" err="1" smtClean="0"/>
              <a:t>aminotransferases</a:t>
            </a:r>
            <a:r>
              <a:rPr lang="en-US" dirty="0" smtClean="0"/>
              <a:t> (ALT &amp; AST).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686800" cy="3124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EFFECT OF HEPATIC DISEASES ON PHARMACOKINETIC PARAMETERS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DELIVERY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important variable of drug elimination is the rate of drug delivery to the organ of elimination.</a:t>
            </a:r>
          </a:p>
          <a:p>
            <a:r>
              <a:rPr lang="en-US" dirty="0" smtClean="0"/>
              <a:t>Portal hypertension may divert blood away from the liver.</a:t>
            </a:r>
          </a:p>
          <a:p>
            <a:r>
              <a:rPr lang="en-US" dirty="0" smtClean="0"/>
              <a:t>Within the liver, disease may decrease overall liver blood flow as well as directing the blood flow to different parts (shunting).</a:t>
            </a:r>
          </a:p>
          <a:p>
            <a:r>
              <a:rPr lang="en-US" dirty="0" smtClean="0"/>
              <a:t>The most highly </a:t>
            </a:r>
            <a:r>
              <a:rPr lang="en-US" dirty="0" err="1" smtClean="0"/>
              <a:t>perfused</a:t>
            </a:r>
            <a:r>
              <a:rPr lang="en-US" dirty="0" smtClean="0"/>
              <a:t> areas may not be those with most functional enzymes.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4400" dirty="0" smtClean="0"/>
              <a:t>Some oral drugs are extensively metabolized in the liver.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4400" dirty="0" smtClean="0"/>
              <a:t>This process is called the </a:t>
            </a:r>
            <a:r>
              <a:rPr lang="en-US" sz="4400" i="1" dirty="0" smtClean="0"/>
              <a:t>first-pass effect </a:t>
            </a:r>
            <a:r>
              <a:rPr lang="en-US" sz="4400" dirty="0" smtClean="0"/>
              <a:t>or </a:t>
            </a:r>
            <a:r>
              <a:rPr lang="en-US" sz="4400" dirty="0" err="1" smtClean="0"/>
              <a:t>presystemic</a:t>
            </a:r>
            <a:r>
              <a:rPr lang="en-US" sz="4400" dirty="0" smtClean="0"/>
              <a:t> metabolism.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4400" dirty="0" smtClean="0"/>
              <a:t>Systemic bioavailability is the product of absorption and</a:t>
            </a:r>
            <a:r>
              <a:rPr lang="en-US" sz="4400" i="1" dirty="0" smtClean="0"/>
              <a:t> first-pass effect.</a:t>
            </a:r>
            <a:r>
              <a:rPr lang="en-US" sz="4400" dirty="0" smtClean="0"/>
              <a:t>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4400" dirty="0" smtClean="0"/>
              <a:t>Liver disease decreases first-pass metabolism and so increase bioavailability.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4400" dirty="0" smtClean="0"/>
              <a:t>With cirrhosis, oral drugs are distributed directly into the systemic circulation.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4400" dirty="0" smtClean="0"/>
              <a:t>This means that oral drugs metabolized in the liver must be given in reduced doses.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9DF3-51E6-4B44-BA68-1BABB28A34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1594</Words>
  <Application>Microsoft Office PowerPoint</Application>
  <PresentationFormat>On-screen Show (4:3)</PresentationFormat>
  <Paragraphs>214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Trek</vt:lpstr>
      <vt:lpstr>APPLICATION OF PHARMACOKINETICS IN HEPATIC DISEASES</vt:lpstr>
      <vt:lpstr>Introduction</vt:lpstr>
      <vt:lpstr>Introduction Cont’d</vt:lpstr>
      <vt:lpstr>Introduction Cont’d</vt:lpstr>
      <vt:lpstr>General guidelines</vt:lpstr>
      <vt:lpstr>General guidelines Cont’d</vt:lpstr>
      <vt:lpstr>EFFECT OF HEPATIC DISEASES ON PHARMACOKINETIC PARAMETERS</vt:lpstr>
      <vt:lpstr>DRUG DELIVERY RATE</vt:lpstr>
      <vt:lpstr>Absorption</vt:lpstr>
      <vt:lpstr>Absorption Cont’d</vt:lpstr>
      <vt:lpstr>EXTRACTION RATIO (E)</vt:lpstr>
      <vt:lpstr>EXTRACTION RATIO (E) Cont’d</vt:lpstr>
      <vt:lpstr>EXTRACTION RATIO (E) cont’d</vt:lpstr>
      <vt:lpstr>CLEARANCE</vt:lpstr>
      <vt:lpstr>CLEARNCE CONT’D</vt:lpstr>
      <vt:lpstr>CLEARNCE CONT’D</vt:lpstr>
      <vt:lpstr>Metabolism</vt:lpstr>
      <vt:lpstr>Metabolism Cont’d</vt:lpstr>
      <vt:lpstr>Metabolism Cont’d</vt:lpstr>
      <vt:lpstr>Elimination of drugs</vt:lpstr>
      <vt:lpstr>Slide 21</vt:lpstr>
      <vt:lpstr>Metabolism Cont’d</vt:lpstr>
      <vt:lpstr>Drug Effect on Liver</vt:lpstr>
      <vt:lpstr>Drug Effect on Liver Cont’d</vt:lpstr>
      <vt:lpstr>Drug Effect on Liver Cont’d</vt:lpstr>
      <vt:lpstr>Drug Effect on Liver Cont’d</vt:lpstr>
      <vt:lpstr>Liver Blood Flow</vt:lpstr>
      <vt:lpstr>Protein Binding</vt:lpstr>
      <vt:lpstr>Protein Binding Cont’d</vt:lpstr>
      <vt:lpstr>Protein Binding Cont’d</vt:lpstr>
      <vt:lpstr>Protein Binding Cont’d</vt:lpstr>
      <vt:lpstr>Slide 32</vt:lpstr>
      <vt:lpstr>Slide 33</vt:lpstr>
      <vt:lpstr>Age Effect</vt:lpstr>
      <vt:lpstr>Age Effect Cont’d </vt:lpstr>
      <vt:lpstr>Specific Drugs</vt:lpstr>
      <vt:lpstr>Some Features of Toxic and Drug-Induced Hepatic Injury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PHARMACOKINETICS IN HEPATIC DISEASES</dc:title>
  <dc:creator>Zee Computer &amp; Reparing Center</dc:creator>
  <cp:lastModifiedBy>Zee</cp:lastModifiedBy>
  <cp:revision>29</cp:revision>
  <dcterms:created xsi:type="dcterms:W3CDTF">2013-02-20T17:38:27Z</dcterms:created>
  <dcterms:modified xsi:type="dcterms:W3CDTF">2018-05-16T04:23:37Z</dcterms:modified>
</cp:coreProperties>
</file>