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sldIdLst>
    <p:sldId id="256" r:id="rId2"/>
    <p:sldId id="257" r:id="rId3"/>
    <p:sldId id="258" r:id="rId4"/>
    <p:sldId id="259" r:id="rId5"/>
    <p:sldId id="261" r:id="rId6"/>
    <p:sldId id="260" r:id="rId7"/>
    <p:sldId id="262" r:id="rId8"/>
    <p:sldId id="277" r:id="rId9"/>
    <p:sldId id="288" r:id="rId10"/>
    <p:sldId id="263" r:id="rId11"/>
    <p:sldId id="264" r:id="rId12"/>
    <p:sldId id="265" r:id="rId13"/>
    <p:sldId id="266" r:id="rId14"/>
    <p:sldId id="267" r:id="rId15"/>
    <p:sldId id="268" r:id="rId16"/>
    <p:sldId id="269" r:id="rId17"/>
    <p:sldId id="276" r:id="rId18"/>
    <p:sldId id="273" r:id="rId19"/>
    <p:sldId id="274" r:id="rId20"/>
    <p:sldId id="290" r:id="rId21"/>
    <p:sldId id="29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040B22-012D-4EFD-BE61-7771F4616A10}" type="datetimeFigureOut">
              <a:rPr lang="en-US" smtClean="0"/>
              <a:pPr/>
              <a:t>4/23/2020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B2A255-EC7A-4DFC-ACD0-4EB24675F994}" type="slidenum">
              <a:rPr lang="en-US" smtClean="0"/>
              <a:pPr/>
              <a:t>‹#›</a:t>
            </a:fld>
            <a:endParaRPr lang="en-US"/>
          </a:p>
        </p:txBody>
      </p:sp>
    </p:spTree>
    <p:extLst>
      <p:ext uri="{BB962C8B-B14F-4D97-AF65-F5344CB8AC3E}">
        <p14:creationId xmlns:p14="http://schemas.microsoft.com/office/powerpoint/2010/main" val="2587401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A2DEE30-D51D-47EE-B5B8-BCF5F5225C54}" type="datetime1">
              <a:rPr lang="en-US" smtClean="0"/>
              <a:pPr/>
              <a:t>4/23/2020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FFFE9C6-CFC2-4223-BBAC-8B500FA0C73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37A42B-630C-445F-BCF2-893B30184C4C}" type="datetime1">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FE9C6-CFC2-4223-BBAC-8B500FA0C7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A84EB4-2187-47EF-A768-3B60092DB730}" type="datetime1">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FE9C6-CFC2-4223-BBAC-8B500FA0C7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A5E183F-C695-4BED-9110-91F4B616706F}" type="datetime1">
              <a:rPr lang="en-US" smtClean="0"/>
              <a:pPr/>
              <a:t>4/23/2020</a:t>
            </a:fld>
            <a:endParaRPr lang="en-US"/>
          </a:p>
        </p:txBody>
      </p:sp>
      <p:sp>
        <p:nvSpPr>
          <p:cNvPr id="9" name="Slide Number Placeholder 8"/>
          <p:cNvSpPr>
            <a:spLocks noGrp="1"/>
          </p:cNvSpPr>
          <p:nvPr>
            <p:ph type="sldNum" sz="quarter" idx="15"/>
          </p:nvPr>
        </p:nvSpPr>
        <p:spPr/>
        <p:txBody>
          <a:bodyPr rtlCol="0"/>
          <a:lstStyle/>
          <a:p>
            <a:fld id="{3FFFE9C6-CFC2-4223-BBAC-8B500FA0C73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99527FE-C032-4CEC-BD0E-E07FDC9AF7D2}" type="datetime1">
              <a:rPr lang="en-US" smtClean="0"/>
              <a:pPr/>
              <a:t>4/23/2020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FFFE9C6-CFC2-4223-BBAC-8B500FA0C73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E6DFA94-1CDA-4C08-9C3F-9C96B7B69F93}" type="datetime1">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FE9C6-CFC2-4223-BBAC-8B500FA0C73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EC29BC8-EB38-4B72-A2D9-A6348660CDB9}" type="datetime1">
              <a:rPr lang="en-US" smtClean="0"/>
              <a:pPr/>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FFE9C6-CFC2-4223-BBAC-8B500FA0C73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1197158-A27E-43AF-AD73-B3A35EC39964}" type="datetime1">
              <a:rPr lang="en-US" smtClean="0"/>
              <a:pPr/>
              <a:t>4/23/2020</a:t>
            </a:fld>
            <a:endParaRPr lang="en-US"/>
          </a:p>
        </p:txBody>
      </p:sp>
      <p:sp>
        <p:nvSpPr>
          <p:cNvPr id="7" name="Slide Number Placeholder 6"/>
          <p:cNvSpPr>
            <a:spLocks noGrp="1"/>
          </p:cNvSpPr>
          <p:nvPr>
            <p:ph type="sldNum" sz="quarter" idx="11"/>
          </p:nvPr>
        </p:nvSpPr>
        <p:spPr/>
        <p:txBody>
          <a:bodyPr rtlCol="0"/>
          <a:lstStyle/>
          <a:p>
            <a:fld id="{3FFFE9C6-CFC2-4223-BBAC-8B500FA0C73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403F9-3A71-4DA6-AEAA-453B55F2F83C}" type="datetime1">
              <a:rPr lang="en-US" smtClean="0"/>
              <a:pPr/>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FFE9C6-CFC2-4223-BBAC-8B500FA0C7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03FAA7B-0A23-40A3-BFA9-0B60B9B82CF4}" type="datetime1">
              <a:rPr lang="en-US" smtClean="0"/>
              <a:pPr/>
              <a:t>4/23/2020</a:t>
            </a:fld>
            <a:endParaRPr lang="en-US"/>
          </a:p>
        </p:txBody>
      </p:sp>
      <p:sp>
        <p:nvSpPr>
          <p:cNvPr id="22" name="Slide Number Placeholder 21"/>
          <p:cNvSpPr>
            <a:spLocks noGrp="1"/>
          </p:cNvSpPr>
          <p:nvPr>
            <p:ph type="sldNum" sz="quarter" idx="15"/>
          </p:nvPr>
        </p:nvSpPr>
        <p:spPr/>
        <p:txBody>
          <a:bodyPr rtlCol="0"/>
          <a:lstStyle/>
          <a:p>
            <a:fld id="{3FFFE9C6-CFC2-4223-BBAC-8B500FA0C73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AB8FE66-574A-4649-A060-218CD0278DE8}" type="datetime1">
              <a:rPr lang="en-US" smtClean="0"/>
              <a:pPr/>
              <a:t>4/23/2020</a:t>
            </a:fld>
            <a:endParaRPr lang="en-US"/>
          </a:p>
        </p:txBody>
      </p:sp>
      <p:sp>
        <p:nvSpPr>
          <p:cNvPr id="18" name="Slide Number Placeholder 17"/>
          <p:cNvSpPr>
            <a:spLocks noGrp="1"/>
          </p:cNvSpPr>
          <p:nvPr>
            <p:ph type="sldNum" sz="quarter" idx="11"/>
          </p:nvPr>
        </p:nvSpPr>
        <p:spPr/>
        <p:txBody>
          <a:bodyPr rtlCol="0"/>
          <a:lstStyle/>
          <a:p>
            <a:fld id="{3FFFE9C6-CFC2-4223-BBAC-8B500FA0C73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EEE3CA5-D86D-4BE5-BF74-AC7A31967653}" type="datetime1">
              <a:rPr lang="en-US" smtClean="0"/>
              <a:pPr/>
              <a:t>4/23/2020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FFFE9C6-CFC2-4223-BBAC-8B500FA0C73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209800" y="2514600"/>
            <a:ext cx="6172200" cy="1894362"/>
          </a:xfrm>
        </p:spPr>
        <p:txBody>
          <a:bodyPr>
            <a:noAutofit/>
          </a:bodyPr>
          <a:lstStyle/>
          <a:p>
            <a:r>
              <a:rPr lang="en-US" sz="4800" b="1" dirty="0" smtClean="0"/>
              <a:t>BIOAVAILABILITY </a:t>
            </a:r>
            <a:br>
              <a:rPr lang="en-US" sz="4800" b="1" dirty="0" smtClean="0"/>
            </a:br>
            <a:r>
              <a:rPr lang="en-US" sz="4800" b="1" dirty="0" smtClean="0"/>
              <a:t>AND </a:t>
            </a:r>
            <a:br>
              <a:rPr lang="en-US" sz="4800" b="1" dirty="0" smtClean="0"/>
            </a:br>
            <a:r>
              <a:rPr lang="en-US" sz="4800" b="1" dirty="0" smtClean="0"/>
              <a:t>BIOEQUIVALENCE</a:t>
            </a:r>
            <a:endParaRPr lang="en-US" sz="4800" b="1" dirty="0"/>
          </a:p>
        </p:txBody>
      </p:sp>
      <p:sp>
        <p:nvSpPr>
          <p:cNvPr id="4" name="Subtitle 3"/>
          <p:cNvSpPr>
            <a:spLocks noGrp="1"/>
          </p:cNvSpPr>
          <p:nvPr>
            <p:ph type="subTitle" idx="1"/>
          </p:nvPr>
        </p:nvSpPr>
        <p:spPr>
          <a:xfrm>
            <a:off x="2971800" y="4953000"/>
            <a:ext cx="6172200" cy="1371600"/>
          </a:xfrm>
        </p:spPr>
        <p:txBody>
          <a:bodyPr/>
          <a:lstStyle/>
          <a:p>
            <a:r>
              <a:rPr lang="en-US" i="1" dirty="0" smtClean="0"/>
              <a:t>		</a:t>
            </a:r>
            <a:r>
              <a:rPr lang="en-US" i="1" dirty="0" smtClean="0"/>
              <a:t>4</a:t>
            </a:r>
            <a:r>
              <a:rPr lang="en-US" i="1" baseline="30000" dirty="0" smtClean="0"/>
              <a:t>th</a:t>
            </a:r>
            <a:r>
              <a:rPr lang="en-US" i="1" dirty="0" smtClean="0"/>
              <a:t> prof pharm D</a:t>
            </a:r>
          </a:p>
          <a:p>
            <a:r>
              <a:rPr lang="en-US" i="1" dirty="0"/>
              <a:t> </a:t>
            </a:r>
            <a:r>
              <a:rPr lang="en-US" i="1" dirty="0" smtClean="0"/>
              <a:t>                            </a:t>
            </a:r>
            <a:r>
              <a:rPr lang="en-US" i="1" dirty="0" err="1" smtClean="0"/>
              <a:t>Biopharmaceutics</a:t>
            </a:r>
            <a:endParaRPr lang="en-US" dirty="0" smtClean="0"/>
          </a:p>
          <a:p>
            <a:endParaRPr lang="en-US" dirty="0"/>
          </a:p>
        </p:txBody>
      </p:sp>
      <p:sp>
        <p:nvSpPr>
          <p:cNvPr id="8" name="Slide Number Placeholder 7"/>
          <p:cNvSpPr>
            <a:spLocks noGrp="1"/>
          </p:cNvSpPr>
          <p:nvPr>
            <p:ph type="sldNum" sz="quarter" idx="12"/>
          </p:nvPr>
        </p:nvSpPr>
        <p:spPr/>
        <p:txBody>
          <a:bodyPr/>
          <a:lstStyle/>
          <a:p>
            <a:fld id="{3FFFE9C6-CFC2-4223-BBAC-8B500FA0C732}"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INDIVIDUAL BIOEQUIVALENCE</a:t>
            </a:r>
            <a:endParaRPr lang="en-US" sz="3600" b="1" dirty="0"/>
          </a:p>
        </p:txBody>
      </p:sp>
      <p:sp>
        <p:nvSpPr>
          <p:cNvPr id="3" name="Content Placeholder 2"/>
          <p:cNvSpPr>
            <a:spLocks noGrp="1"/>
          </p:cNvSpPr>
          <p:nvPr>
            <p:ph sz="quarter" idx="1"/>
          </p:nvPr>
        </p:nvSpPr>
        <p:spPr/>
        <p:txBody>
          <a:bodyPr>
            <a:normAutofit/>
          </a:bodyPr>
          <a:lstStyle/>
          <a:p>
            <a:pPr algn="just"/>
            <a:r>
              <a:rPr lang="en-US" dirty="0"/>
              <a:t>IBE estimates within subject variability for the T and R drug product as well as subject by formulation interaction.</a:t>
            </a:r>
          </a:p>
          <a:p>
            <a:pPr algn="just"/>
            <a:r>
              <a:rPr lang="en-US" dirty="0"/>
              <a:t>IBE is concerned specially with drugs having narrow therapeutic index (High Variability Drugs).</a:t>
            </a:r>
          </a:p>
          <a:p>
            <a:pPr algn="just"/>
            <a:r>
              <a:rPr lang="en-US" dirty="0"/>
              <a:t>High Variability Drugs are those for which intra subject variability in PK parameters(C </a:t>
            </a:r>
            <a:r>
              <a:rPr lang="en-US" baseline="-25000" dirty="0"/>
              <a:t>max</a:t>
            </a:r>
            <a:r>
              <a:rPr lang="en-US" dirty="0"/>
              <a:t>, AUC) is equal to  30% or higher and their statistical analysis requires a large number of Subjects.</a:t>
            </a:r>
          </a:p>
          <a:p>
            <a:pPr algn="just"/>
            <a:endParaRPr lang="en-US" dirty="0"/>
          </a:p>
        </p:txBody>
      </p:sp>
      <p:sp>
        <p:nvSpPr>
          <p:cNvPr id="4" name="Slide Number Placeholder 3"/>
          <p:cNvSpPr>
            <a:spLocks noGrp="1"/>
          </p:cNvSpPr>
          <p:nvPr>
            <p:ph type="sldNum" sz="quarter" idx="15"/>
          </p:nvPr>
        </p:nvSpPr>
        <p:spPr/>
        <p:txBody>
          <a:bodyPr/>
          <a:lstStyle/>
          <a:p>
            <a:fld id="{3FFFE9C6-CFC2-4223-BBAC-8B500FA0C732}"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PHARAMCOKINETIC PARAMETERS TO BE MEASURED</a:t>
            </a:r>
            <a:endParaRPr lang="en-US" b="1" dirty="0"/>
          </a:p>
        </p:txBody>
      </p:sp>
      <p:sp>
        <p:nvSpPr>
          <p:cNvPr id="3" name="Content Placeholder 2"/>
          <p:cNvSpPr>
            <a:spLocks noGrp="1"/>
          </p:cNvSpPr>
          <p:nvPr>
            <p:ph sz="quarter" idx="1"/>
          </p:nvPr>
        </p:nvSpPr>
        <p:spPr/>
        <p:txBody>
          <a:bodyPr>
            <a:noAutofit/>
          </a:bodyPr>
          <a:lstStyle/>
          <a:p>
            <a:pPr algn="just"/>
            <a:r>
              <a:rPr lang="en-US" sz="2000" dirty="0"/>
              <a:t>For single dose studies including a fasting study or food intervention study, the statistical analysis </a:t>
            </a:r>
            <a:r>
              <a:rPr lang="en-US" sz="2000" dirty="0" smtClean="0"/>
              <a:t> </a:t>
            </a:r>
            <a:r>
              <a:rPr lang="en-US" sz="2000" dirty="0"/>
              <a:t>based on the non-compartmental PK parameters </a:t>
            </a:r>
            <a:endParaRPr lang="en-US" sz="2000" dirty="0" smtClean="0"/>
          </a:p>
          <a:p>
            <a:pPr algn="just"/>
            <a:r>
              <a:rPr lang="en-US" sz="2000" dirty="0" smtClean="0"/>
              <a:t>AUC</a:t>
            </a:r>
            <a:r>
              <a:rPr lang="en-US" sz="2000" baseline="-25000" dirty="0" smtClean="0"/>
              <a:t>0-t</a:t>
            </a:r>
            <a:r>
              <a:rPr lang="en-US" sz="2000" dirty="0" smtClean="0"/>
              <a:t> </a:t>
            </a:r>
            <a:r>
              <a:rPr lang="en-US" sz="2000" dirty="0"/>
              <a:t>(Area Under the Curve from time 0 to last measurable time point</a:t>
            </a:r>
            <a:r>
              <a:rPr lang="en-US" sz="2000" dirty="0" smtClean="0"/>
              <a:t>)</a:t>
            </a:r>
          </a:p>
          <a:p>
            <a:pPr algn="just"/>
            <a:r>
              <a:rPr lang="en-US" sz="2000" dirty="0" smtClean="0"/>
              <a:t> </a:t>
            </a:r>
            <a:r>
              <a:rPr lang="en-US" sz="2000" dirty="0"/>
              <a:t>AUC</a:t>
            </a:r>
            <a:r>
              <a:rPr lang="en-US" sz="2000" baseline="-25000" dirty="0"/>
              <a:t>0 to </a:t>
            </a:r>
            <a:r>
              <a:rPr lang="en-US" sz="2000" baseline="-25000" dirty="0" err="1"/>
              <a:t>inf</a:t>
            </a:r>
            <a:r>
              <a:rPr lang="en-US" sz="2000" dirty="0"/>
              <a:t> (Area Under the Curve from time 0 to infinity) </a:t>
            </a:r>
            <a:endParaRPr lang="en-US" sz="2000" dirty="0" smtClean="0"/>
          </a:p>
          <a:p>
            <a:pPr algn="just"/>
            <a:r>
              <a:rPr lang="en-US" sz="2000" dirty="0" smtClean="0"/>
              <a:t> </a:t>
            </a:r>
            <a:r>
              <a:rPr lang="en-US" sz="2000" dirty="0"/>
              <a:t>C</a:t>
            </a:r>
            <a:r>
              <a:rPr lang="en-US" sz="2000" baseline="-25000" dirty="0"/>
              <a:t>max </a:t>
            </a:r>
            <a:r>
              <a:rPr lang="en-US" sz="2000" dirty="0"/>
              <a:t>(maximum concentration) derived from the drug concentration-time curve. </a:t>
            </a:r>
          </a:p>
          <a:p>
            <a:pPr algn="just"/>
            <a:r>
              <a:rPr lang="en-US" sz="2000" dirty="0"/>
              <a:t>For Multiple Dose studies PK analysis include calculation for each subject of </a:t>
            </a:r>
            <a:r>
              <a:rPr lang="en-US" sz="2000" dirty="0" smtClean="0"/>
              <a:t>the: </a:t>
            </a:r>
            <a:endParaRPr lang="en-US" sz="2000" dirty="0"/>
          </a:p>
          <a:p>
            <a:pPr lvl="2" algn="just"/>
            <a:r>
              <a:rPr lang="en-US" sz="2000" dirty="0"/>
              <a:t>Steady state area under the curve (AUC</a:t>
            </a:r>
            <a:r>
              <a:rPr lang="en-US" sz="2000" baseline="-25000" dirty="0"/>
              <a:t>0-t</a:t>
            </a:r>
            <a:r>
              <a:rPr lang="en-US" sz="2000" dirty="0"/>
              <a:t>), </a:t>
            </a:r>
          </a:p>
          <a:p>
            <a:pPr lvl="2" algn="just"/>
            <a:r>
              <a:rPr lang="en-US" sz="2000" dirty="0"/>
              <a:t>T</a:t>
            </a:r>
            <a:r>
              <a:rPr lang="en-US" sz="2000" baseline="-25000" dirty="0"/>
              <a:t>max</a:t>
            </a:r>
            <a:r>
              <a:rPr lang="en-US" sz="2000" dirty="0"/>
              <a:t>, </a:t>
            </a:r>
          </a:p>
          <a:p>
            <a:pPr lvl="2" algn="just"/>
            <a:r>
              <a:rPr lang="en-US" sz="2000" dirty="0"/>
              <a:t>C </a:t>
            </a:r>
            <a:r>
              <a:rPr lang="en-US" sz="2000" baseline="-25000" dirty="0"/>
              <a:t>min</a:t>
            </a:r>
            <a:r>
              <a:rPr lang="en-US" sz="2000" dirty="0"/>
              <a:t>,</a:t>
            </a:r>
          </a:p>
          <a:p>
            <a:pPr lvl="2" algn="just"/>
            <a:r>
              <a:rPr lang="en-US" sz="2000" dirty="0"/>
              <a:t> C</a:t>
            </a:r>
            <a:r>
              <a:rPr lang="en-US" sz="2000" baseline="-25000" dirty="0"/>
              <a:t>max</a:t>
            </a:r>
            <a:r>
              <a:rPr lang="en-US" sz="2000" dirty="0"/>
              <a:t>,</a:t>
            </a:r>
          </a:p>
          <a:p>
            <a:pPr lvl="2" algn="just"/>
            <a:r>
              <a:rPr lang="fr-FR" sz="2000" dirty="0"/>
              <a:t> percent Fluctuation [100 (</a:t>
            </a:r>
            <a:r>
              <a:rPr lang="fr-FR" sz="2000" dirty="0" smtClean="0"/>
              <a:t>C</a:t>
            </a:r>
            <a:r>
              <a:rPr lang="fr-FR" sz="2000" baseline="-25000" dirty="0" smtClean="0"/>
              <a:t>max</a:t>
            </a:r>
            <a:r>
              <a:rPr lang="fr-FR" sz="2000" dirty="0" smtClean="0"/>
              <a:t>-C</a:t>
            </a:r>
            <a:r>
              <a:rPr lang="fr-FR" sz="2000" baseline="-25000" dirty="0" smtClean="0"/>
              <a:t>min</a:t>
            </a:r>
            <a:r>
              <a:rPr lang="fr-FR" sz="2000" dirty="0" smtClean="0"/>
              <a:t>)/(C</a:t>
            </a:r>
            <a:r>
              <a:rPr lang="fr-FR" sz="2000" baseline="-25000" dirty="0" smtClean="0"/>
              <a:t>min</a:t>
            </a:r>
            <a:r>
              <a:rPr lang="fr-FR" sz="2000" dirty="0" smtClean="0"/>
              <a:t>] </a:t>
            </a:r>
            <a:endParaRPr lang="fr-FR" sz="2000" dirty="0"/>
          </a:p>
          <a:p>
            <a:pPr algn="just"/>
            <a:endParaRPr lang="en-US" sz="2400" dirty="0"/>
          </a:p>
        </p:txBody>
      </p:sp>
      <p:sp>
        <p:nvSpPr>
          <p:cNvPr id="4" name="Slide Number Placeholder 3"/>
          <p:cNvSpPr>
            <a:spLocks noGrp="1"/>
          </p:cNvSpPr>
          <p:nvPr>
            <p:ph type="sldNum" sz="quarter" idx="15"/>
          </p:nvPr>
        </p:nvSpPr>
        <p:spPr/>
        <p:txBody>
          <a:bodyPr/>
          <a:lstStyle/>
          <a:p>
            <a:fld id="{3FFFE9C6-CFC2-4223-BBAC-8B500FA0C732}"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467600" cy="808038"/>
          </a:xfrm>
        </p:spPr>
        <p:txBody>
          <a:bodyPr>
            <a:normAutofit/>
          </a:bodyPr>
          <a:lstStyle/>
          <a:p>
            <a:r>
              <a:rPr lang="en-US" b="1" dirty="0" smtClean="0"/>
              <a:t>STUDY DESIGNS</a:t>
            </a:r>
            <a:endParaRPr lang="en-US" b="1" dirty="0"/>
          </a:p>
        </p:txBody>
      </p:sp>
      <p:sp>
        <p:nvSpPr>
          <p:cNvPr id="3" name="Content Placeholder 2"/>
          <p:cNvSpPr>
            <a:spLocks noGrp="1"/>
          </p:cNvSpPr>
          <p:nvPr>
            <p:ph sz="quarter" idx="1"/>
          </p:nvPr>
        </p:nvSpPr>
        <p:spPr>
          <a:xfrm>
            <a:off x="457200" y="1371600"/>
            <a:ext cx="8229600" cy="4525963"/>
          </a:xfrm>
        </p:spPr>
        <p:txBody>
          <a:bodyPr>
            <a:normAutofit fontScale="92500" lnSpcReduction="20000"/>
          </a:bodyPr>
          <a:lstStyle/>
          <a:p>
            <a:pPr algn="just"/>
            <a:r>
              <a:rPr lang="en-US" sz="4100" b="1" dirty="0"/>
              <a:t>Replicated Crossover Designs:</a:t>
            </a:r>
            <a:endParaRPr lang="en-US" b="1" dirty="0"/>
          </a:p>
          <a:p>
            <a:pPr algn="just"/>
            <a:r>
              <a:rPr lang="en-US" dirty="0" smtClean="0"/>
              <a:t> </a:t>
            </a:r>
            <a:r>
              <a:rPr lang="en-US" dirty="0"/>
              <a:t>R</a:t>
            </a:r>
            <a:r>
              <a:rPr lang="en-US" dirty="0" smtClean="0"/>
              <a:t>eplicated </a:t>
            </a:r>
            <a:r>
              <a:rPr lang="en-US" dirty="0"/>
              <a:t>crossover </a:t>
            </a:r>
            <a:r>
              <a:rPr lang="en-US" dirty="0" smtClean="0"/>
              <a:t>designs are recommended when an individual BE criterion is used to allow </a:t>
            </a:r>
            <a:r>
              <a:rPr lang="en-US" dirty="0"/>
              <a:t>estimation </a:t>
            </a:r>
            <a:r>
              <a:rPr lang="en-US" dirty="0" smtClean="0"/>
              <a:t>of within subject variances for T and R measures and subject </a:t>
            </a:r>
            <a:r>
              <a:rPr lang="en-US" dirty="0"/>
              <a:t>by formulation </a:t>
            </a:r>
            <a:r>
              <a:rPr lang="en-US" dirty="0" smtClean="0"/>
              <a:t>interaction variance component.</a:t>
            </a:r>
            <a:endParaRPr lang="en-US" dirty="0"/>
          </a:p>
          <a:p>
            <a:pPr algn="just"/>
            <a:r>
              <a:rPr lang="en-US" sz="4100" b="1" dirty="0"/>
              <a:t>Nonreplicated Designs:</a:t>
            </a:r>
            <a:endParaRPr lang="en-US" b="1" dirty="0"/>
          </a:p>
          <a:p>
            <a:pPr algn="just"/>
            <a:r>
              <a:rPr lang="en-US" dirty="0"/>
              <a:t>A conventional nonreplicated design, such as the standard two-formulation, </a:t>
            </a:r>
            <a:r>
              <a:rPr lang="en-US" dirty="0" smtClean="0"/>
              <a:t>two-period</a:t>
            </a:r>
            <a:r>
              <a:rPr lang="en-US" dirty="0"/>
              <a:t>, two-sequence crossover design, can be used to generate data for BE comparisons where an average or population BE criterion is used.</a:t>
            </a:r>
          </a:p>
          <a:p>
            <a:pPr algn="just"/>
            <a:r>
              <a:rPr lang="en-US" sz="4100" b="1" dirty="0"/>
              <a:t>Parallel Designs</a:t>
            </a:r>
          </a:p>
          <a:p>
            <a:pPr algn="just"/>
            <a:r>
              <a:rPr lang="en-US" dirty="0"/>
              <a:t>Each patient receives a single treatment</a:t>
            </a:r>
            <a:r>
              <a:rPr lang="en-US" dirty="0" smtClean="0"/>
              <a:t>. </a:t>
            </a:r>
            <a:endParaRPr lang="en-US" dirty="0"/>
          </a:p>
          <a:p>
            <a:pPr algn="just"/>
            <a:endParaRPr lang="en-US" dirty="0"/>
          </a:p>
        </p:txBody>
      </p:sp>
      <p:sp>
        <p:nvSpPr>
          <p:cNvPr id="4" name="Slide Number Placeholder 3"/>
          <p:cNvSpPr>
            <a:spLocks noGrp="1"/>
          </p:cNvSpPr>
          <p:nvPr>
            <p:ph type="sldNum" sz="quarter" idx="15"/>
          </p:nvPr>
        </p:nvSpPr>
        <p:spPr/>
        <p:txBody>
          <a:bodyPr/>
          <a:lstStyle/>
          <a:p>
            <a:fld id="{3FFFE9C6-CFC2-4223-BBAC-8B500FA0C732}"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REPLICATED CROSSOVER DESIGNS:(2 SEQUENCE, 4 PERIOD DESIGN)</a:t>
            </a:r>
            <a:endParaRPr lang="en-US" sz="2800" b="1" dirty="0"/>
          </a:p>
        </p:txBody>
      </p:sp>
      <p:sp>
        <p:nvSpPr>
          <p:cNvPr id="3" name="Content Placeholder 2"/>
          <p:cNvSpPr>
            <a:spLocks noGrp="1"/>
          </p:cNvSpPr>
          <p:nvPr>
            <p:ph sz="quarter" idx="1"/>
          </p:nvPr>
        </p:nvSpPr>
        <p:spPr/>
        <p:txBody>
          <a:bodyPr/>
          <a:lstStyle/>
          <a:p>
            <a:r>
              <a:rPr lang="en-US" dirty="0"/>
              <a:t>Two-sequence, Four-period, Two-formulation (2 * 4) are recommended for IBE</a:t>
            </a:r>
          </a:p>
          <a:p>
            <a:r>
              <a:rPr lang="en-US" dirty="0"/>
              <a:t>In replicated cross over design, each subject receives each formulation </a:t>
            </a:r>
            <a:r>
              <a:rPr lang="en-US" dirty="0" smtClean="0"/>
              <a:t>twice</a:t>
            </a:r>
          </a:p>
          <a:p>
            <a:endParaRPr lang="en-US" dirty="0"/>
          </a:p>
          <a:p>
            <a:endParaRPr lang="en-US" dirty="0"/>
          </a:p>
        </p:txBody>
      </p:sp>
      <p:sp>
        <p:nvSpPr>
          <p:cNvPr id="5" name="Slide Number Placeholder 4"/>
          <p:cNvSpPr>
            <a:spLocks noGrp="1"/>
          </p:cNvSpPr>
          <p:nvPr>
            <p:ph type="sldNum" sz="quarter" idx="15"/>
          </p:nvPr>
        </p:nvSpPr>
        <p:spPr/>
        <p:txBody>
          <a:bodyPr/>
          <a:lstStyle/>
          <a:p>
            <a:fld id="{3FFFE9C6-CFC2-4223-BBAC-8B500FA0C732}" type="slidenum">
              <a:rPr lang="en-US" smtClean="0"/>
              <a:pPr/>
              <a:t>13</a:t>
            </a:fld>
            <a:endParaRPr lang="en-US"/>
          </a:p>
        </p:txBody>
      </p:sp>
      <p:graphicFrame>
        <p:nvGraphicFramePr>
          <p:cNvPr id="6" name="Table 5"/>
          <p:cNvGraphicFramePr>
            <a:graphicFrameLocks noGrp="1"/>
          </p:cNvGraphicFramePr>
          <p:nvPr/>
        </p:nvGraphicFramePr>
        <p:xfrm>
          <a:off x="609600" y="3962400"/>
          <a:ext cx="7391400" cy="1630680"/>
        </p:xfrm>
        <a:graphic>
          <a:graphicData uri="http://schemas.openxmlformats.org/drawingml/2006/table">
            <a:tbl>
              <a:tblPr firstRow="1" bandRow="1">
                <a:tableStyleId>{5C22544A-7EE6-4342-B048-85BDC9FD1C3A}</a:tableStyleId>
              </a:tblPr>
              <a:tblGrid>
                <a:gridCol w="1231900"/>
                <a:gridCol w="1231900"/>
                <a:gridCol w="1231900"/>
                <a:gridCol w="1231900"/>
                <a:gridCol w="1231900"/>
                <a:gridCol w="1231900"/>
              </a:tblGrid>
              <a:tr h="370840">
                <a:tc>
                  <a:txBody>
                    <a:bodyPr/>
                    <a:lstStyle/>
                    <a:p>
                      <a:endParaRPr lang="en-US" dirty="0"/>
                    </a:p>
                  </a:txBody>
                  <a:tcPr/>
                </a:tc>
                <a:tc>
                  <a:txBody>
                    <a:bodyPr/>
                    <a:lstStyle/>
                    <a:p>
                      <a:endParaRPr lang="en-US"/>
                    </a:p>
                  </a:txBody>
                  <a:tcPr/>
                </a:tc>
                <a:tc>
                  <a:txBody>
                    <a:bodyPr/>
                    <a:lstStyle/>
                    <a:p>
                      <a:r>
                        <a:rPr lang="en-US" dirty="0" smtClean="0"/>
                        <a:t>PERIOD</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r>
              <a:tr h="370840">
                <a:tc>
                  <a:txBody>
                    <a:bodyPr/>
                    <a:lstStyle/>
                    <a:p>
                      <a:r>
                        <a:rPr lang="en-US" sz="1400" dirty="0" smtClean="0"/>
                        <a:t>SEQUENCE</a:t>
                      </a:r>
                      <a:endParaRPr lang="en-US" sz="1400" dirty="0"/>
                    </a:p>
                  </a:txBody>
                  <a:tcPr/>
                </a:tc>
                <a:tc>
                  <a:txBody>
                    <a:bodyPr/>
                    <a:lstStyle/>
                    <a:p>
                      <a:r>
                        <a:rPr lang="en-US" dirty="0" smtClean="0"/>
                        <a:t>1</a:t>
                      </a:r>
                      <a:endParaRPr lang="en-US" dirty="0"/>
                    </a:p>
                  </a:txBody>
                  <a:tcPr/>
                </a:tc>
                <a:tc>
                  <a:txBody>
                    <a:bodyPr/>
                    <a:lstStyle/>
                    <a:p>
                      <a:r>
                        <a:rPr lang="en-US" dirty="0" smtClean="0"/>
                        <a:t>T</a:t>
                      </a:r>
                      <a:endParaRPr lang="en-US" dirty="0"/>
                    </a:p>
                  </a:txBody>
                  <a:tcPr/>
                </a:tc>
                <a:tc>
                  <a:txBody>
                    <a:bodyPr/>
                    <a:lstStyle/>
                    <a:p>
                      <a:r>
                        <a:rPr lang="en-US" dirty="0" smtClean="0"/>
                        <a:t>R</a:t>
                      </a:r>
                      <a:endParaRPr lang="en-US" dirty="0"/>
                    </a:p>
                  </a:txBody>
                  <a:tcPr/>
                </a:tc>
                <a:tc>
                  <a:txBody>
                    <a:bodyPr/>
                    <a:lstStyle/>
                    <a:p>
                      <a:r>
                        <a:rPr lang="en-US" dirty="0" smtClean="0"/>
                        <a:t>T</a:t>
                      </a:r>
                      <a:endParaRPr lang="en-US" dirty="0"/>
                    </a:p>
                  </a:txBody>
                  <a:tcPr/>
                </a:tc>
                <a:tc>
                  <a:txBody>
                    <a:bodyPr/>
                    <a:lstStyle/>
                    <a:p>
                      <a:r>
                        <a:rPr lang="en-US" dirty="0" smtClean="0"/>
                        <a:t>R</a:t>
                      </a:r>
                      <a:endParaRPr lang="en-US" dirty="0"/>
                    </a:p>
                  </a:txBody>
                  <a:tcPr/>
                </a:tc>
              </a:tr>
              <a:tr h="370840">
                <a:tc>
                  <a:txBody>
                    <a:bodyPr/>
                    <a:lstStyle/>
                    <a:p>
                      <a:endParaRPr lang="en-US"/>
                    </a:p>
                  </a:txBody>
                  <a:tcPr/>
                </a:tc>
                <a:tc>
                  <a:txBody>
                    <a:bodyPr/>
                    <a:lstStyle/>
                    <a:p>
                      <a:r>
                        <a:rPr lang="en-US" dirty="0" smtClean="0"/>
                        <a:t>2</a:t>
                      </a:r>
                      <a:endParaRPr lang="en-US" dirty="0"/>
                    </a:p>
                  </a:txBody>
                  <a:tcPr/>
                </a:tc>
                <a:tc>
                  <a:txBody>
                    <a:bodyPr/>
                    <a:lstStyle/>
                    <a:p>
                      <a:r>
                        <a:rPr lang="en-US" dirty="0" smtClean="0"/>
                        <a:t>R</a:t>
                      </a:r>
                      <a:endParaRPr lang="en-US" dirty="0"/>
                    </a:p>
                  </a:txBody>
                  <a:tcPr/>
                </a:tc>
                <a:tc>
                  <a:txBody>
                    <a:bodyPr/>
                    <a:lstStyle/>
                    <a:p>
                      <a:r>
                        <a:rPr lang="en-US" dirty="0" smtClean="0"/>
                        <a:t>T</a:t>
                      </a:r>
                      <a:endParaRPr lang="en-US" dirty="0"/>
                    </a:p>
                  </a:txBody>
                  <a:tcPr/>
                </a:tc>
                <a:tc>
                  <a:txBody>
                    <a:bodyPr/>
                    <a:lstStyle/>
                    <a:p>
                      <a:r>
                        <a:rPr lang="en-US" dirty="0" smtClean="0"/>
                        <a:t>R</a:t>
                      </a:r>
                      <a:endParaRPr lang="en-US" dirty="0"/>
                    </a:p>
                  </a:txBody>
                  <a:tcPr/>
                </a:tc>
                <a:tc>
                  <a:txBody>
                    <a:bodyPr/>
                    <a:lstStyle/>
                    <a:p>
                      <a:r>
                        <a:rPr lang="en-US" dirty="0" smtClean="0"/>
                        <a:t>T</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REPLICATED CROSSOVER DESIGNS:(2 SEQUENCE, 3 PERIOD DESIGN)</a:t>
            </a:r>
            <a:endParaRPr lang="en-US" sz="2800" b="1" dirty="0"/>
          </a:p>
        </p:txBody>
      </p:sp>
      <p:sp>
        <p:nvSpPr>
          <p:cNvPr id="3" name="Content Placeholder 2"/>
          <p:cNvSpPr>
            <a:spLocks noGrp="1"/>
          </p:cNvSpPr>
          <p:nvPr>
            <p:ph sz="quarter" idx="1"/>
          </p:nvPr>
        </p:nvSpPr>
        <p:spPr/>
        <p:txBody>
          <a:bodyPr/>
          <a:lstStyle/>
          <a:p>
            <a:pPr algn="just"/>
            <a:r>
              <a:rPr lang="en-US" dirty="0"/>
              <a:t>A greater number of subjects would be encouraged for the three-period design compared to the recommended four-period design to achieve the same statistical power to conclude </a:t>
            </a:r>
            <a:r>
              <a:rPr lang="en-US" dirty="0" smtClean="0"/>
              <a:t>BE.</a:t>
            </a:r>
          </a:p>
          <a:p>
            <a:pPr algn="just"/>
            <a:endParaRPr lang="en-US" dirty="0"/>
          </a:p>
          <a:p>
            <a:pPr algn="just"/>
            <a:endParaRPr lang="en-US" dirty="0"/>
          </a:p>
        </p:txBody>
      </p:sp>
      <p:sp>
        <p:nvSpPr>
          <p:cNvPr id="4" name="Slide Number Placeholder 3"/>
          <p:cNvSpPr>
            <a:spLocks noGrp="1"/>
          </p:cNvSpPr>
          <p:nvPr>
            <p:ph type="sldNum" sz="quarter" idx="15"/>
          </p:nvPr>
        </p:nvSpPr>
        <p:spPr/>
        <p:txBody>
          <a:bodyPr/>
          <a:lstStyle/>
          <a:p>
            <a:fld id="{3FFFE9C6-CFC2-4223-BBAC-8B500FA0C732}" type="slidenum">
              <a:rPr lang="en-US" smtClean="0"/>
              <a:pPr/>
              <a:t>14</a:t>
            </a:fld>
            <a:endParaRPr lang="en-US"/>
          </a:p>
        </p:txBody>
      </p:sp>
      <p:graphicFrame>
        <p:nvGraphicFramePr>
          <p:cNvPr id="5" name="Table 4"/>
          <p:cNvGraphicFramePr>
            <a:graphicFrameLocks noGrp="1"/>
          </p:cNvGraphicFramePr>
          <p:nvPr/>
        </p:nvGraphicFramePr>
        <p:xfrm>
          <a:off x="1524000" y="4495800"/>
          <a:ext cx="6096000" cy="17526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en-US" dirty="0"/>
                    </a:p>
                  </a:txBody>
                  <a:tcPr/>
                </a:tc>
                <a:tc>
                  <a:txBody>
                    <a:bodyPr/>
                    <a:lstStyle/>
                    <a:p>
                      <a:endParaRPr lang="en-US"/>
                    </a:p>
                  </a:txBody>
                  <a:tcPr/>
                </a:tc>
                <a:tc>
                  <a:txBody>
                    <a:bodyPr/>
                    <a:lstStyle/>
                    <a:p>
                      <a:r>
                        <a:rPr lang="en-US" dirty="0" smtClean="0"/>
                        <a:t>PERIOD</a:t>
                      </a:r>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r>
              <a:tr h="370840">
                <a:tc>
                  <a:txBody>
                    <a:bodyPr/>
                    <a:lstStyle/>
                    <a:p>
                      <a:r>
                        <a:rPr lang="en-US" dirty="0" smtClean="0"/>
                        <a:t>SEQUENCE</a:t>
                      </a:r>
                      <a:endParaRPr lang="en-US" dirty="0"/>
                    </a:p>
                  </a:txBody>
                  <a:tcPr/>
                </a:tc>
                <a:tc>
                  <a:txBody>
                    <a:bodyPr/>
                    <a:lstStyle/>
                    <a:p>
                      <a:r>
                        <a:rPr lang="en-US" dirty="0" smtClean="0"/>
                        <a:t>1</a:t>
                      </a:r>
                      <a:endParaRPr lang="en-US" dirty="0"/>
                    </a:p>
                  </a:txBody>
                  <a:tcPr/>
                </a:tc>
                <a:tc>
                  <a:txBody>
                    <a:bodyPr/>
                    <a:lstStyle/>
                    <a:p>
                      <a:r>
                        <a:rPr lang="en-US" dirty="0" smtClean="0"/>
                        <a:t>T</a:t>
                      </a:r>
                      <a:endParaRPr lang="en-US" dirty="0"/>
                    </a:p>
                  </a:txBody>
                  <a:tcPr/>
                </a:tc>
                <a:tc>
                  <a:txBody>
                    <a:bodyPr/>
                    <a:lstStyle/>
                    <a:p>
                      <a:r>
                        <a:rPr lang="en-US" dirty="0" smtClean="0"/>
                        <a:t>R</a:t>
                      </a:r>
                      <a:endParaRPr lang="en-US" dirty="0"/>
                    </a:p>
                  </a:txBody>
                  <a:tcPr/>
                </a:tc>
                <a:tc>
                  <a:txBody>
                    <a:bodyPr/>
                    <a:lstStyle/>
                    <a:p>
                      <a:r>
                        <a:rPr lang="en-US" dirty="0" smtClean="0"/>
                        <a:t>T</a:t>
                      </a:r>
                      <a:endParaRPr lang="en-US" dirty="0"/>
                    </a:p>
                  </a:txBody>
                  <a:tcPr/>
                </a:tc>
              </a:tr>
              <a:tr h="370840">
                <a:tc>
                  <a:txBody>
                    <a:bodyPr/>
                    <a:lstStyle/>
                    <a:p>
                      <a:endParaRPr lang="en-US" dirty="0"/>
                    </a:p>
                  </a:txBody>
                  <a:tcPr/>
                </a:tc>
                <a:tc>
                  <a:txBody>
                    <a:bodyPr/>
                    <a:lstStyle/>
                    <a:p>
                      <a:r>
                        <a:rPr lang="en-US" dirty="0" smtClean="0"/>
                        <a:t>2</a:t>
                      </a:r>
                      <a:endParaRPr lang="en-US" dirty="0"/>
                    </a:p>
                  </a:txBody>
                  <a:tcPr/>
                </a:tc>
                <a:tc>
                  <a:txBody>
                    <a:bodyPr/>
                    <a:lstStyle/>
                    <a:p>
                      <a:r>
                        <a:rPr lang="en-US" dirty="0" smtClean="0"/>
                        <a:t>R</a:t>
                      </a:r>
                      <a:endParaRPr lang="en-US" dirty="0"/>
                    </a:p>
                  </a:txBody>
                  <a:tcPr/>
                </a:tc>
                <a:tc>
                  <a:txBody>
                    <a:bodyPr/>
                    <a:lstStyle/>
                    <a:p>
                      <a:r>
                        <a:rPr lang="en-US" dirty="0" smtClean="0"/>
                        <a:t>T</a:t>
                      </a:r>
                      <a:endParaRPr lang="en-US" dirty="0"/>
                    </a:p>
                  </a:txBody>
                  <a:tcPr/>
                </a:tc>
                <a:tc>
                  <a:txBody>
                    <a:bodyPr/>
                    <a:lstStyle/>
                    <a:p>
                      <a:r>
                        <a:rPr lang="en-US" dirty="0" smtClean="0"/>
                        <a:t>R</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Non-Replicated  Designs:(2 Sequence, 2 Period Design</a:t>
            </a:r>
            <a:r>
              <a:rPr lang="en-US" sz="3200" b="1" dirty="0" smtClean="0"/>
              <a:t>)</a:t>
            </a:r>
            <a:endParaRPr lang="en-US" sz="3200" b="1" dirty="0"/>
          </a:p>
        </p:txBody>
      </p:sp>
      <p:sp>
        <p:nvSpPr>
          <p:cNvPr id="3" name="Content Placeholder 2"/>
          <p:cNvSpPr>
            <a:spLocks noGrp="1"/>
          </p:cNvSpPr>
          <p:nvPr>
            <p:ph sz="quarter" idx="1"/>
          </p:nvPr>
        </p:nvSpPr>
        <p:spPr/>
        <p:txBody>
          <a:bodyPr/>
          <a:lstStyle/>
          <a:p>
            <a:pPr>
              <a:buNone/>
            </a:pPr>
            <a:r>
              <a:rPr lang="en-US" dirty="0" smtClean="0"/>
              <a:t>						</a:t>
            </a:r>
            <a:endParaRPr lang="en-US" dirty="0"/>
          </a:p>
        </p:txBody>
      </p:sp>
      <p:sp>
        <p:nvSpPr>
          <p:cNvPr id="4" name="Slide Number Placeholder 3"/>
          <p:cNvSpPr>
            <a:spLocks noGrp="1"/>
          </p:cNvSpPr>
          <p:nvPr>
            <p:ph type="sldNum" sz="quarter" idx="15"/>
          </p:nvPr>
        </p:nvSpPr>
        <p:spPr/>
        <p:txBody>
          <a:bodyPr/>
          <a:lstStyle/>
          <a:p>
            <a:fld id="{3FFFE9C6-CFC2-4223-BBAC-8B500FA0C732}" type="slidenum">
              <a:rPr lang="en-US" smtClean="0"/>
              <a:pPr/>
              <a:t>15</a:t>
            </a:fld>
            <a:endParaRPr lang="en-US"/>
          </a:p>
        </p:txBody>
      </p:sp>
      <p:graphicFrame>
        <p:nvGraphicFramePr>
          <p:cNvPr id="6" name="Table 5"/>
          <p:cNvGraphicFramePr>
            <a:graphicFrameLocks noGrp="1"/>
          </p:cNvGraphicFramePr>
          <p:nvPr/>
        </p:nvGraphicFramePr>
        <p:xfrm>
          <a:off x="1447800" y="1828800"/>
          <a:ext cx="6096000" cy="17526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smtClean="0"/>
                    </a:p>
                    <a:p>
                      <a:endParaRPr lang="en-US" dirty="0"/>
                    </a:p>
                  </a:txBody>
                  <a:tcPr/>
                </a:tc>
                <a:tc>
                  <a:txBody>
                    <a:bodyPr/>
                    <a:lstStyle/>
                    <a:p>
                      <a:endParaRPr lang="en-US" dirty="0"/>
                    </a:p>
                  </a:txBody>
                  <a:tcPr/>
                </a:tc>
                <a:tc>
                  <a:txBody>
                    <a:bodyPr/>
                    <a:lstStyle/>
                    <a:p>
                      <a:r>
                        <a:rPr lang="en-US" dirty="0" smtClean="0"/>
                        <a:t>Period</a:t>
                      </a:r>
                      <a:endParaRPr lang="en-US" dirty="0"/>
                    </a:p>
                  </a:txBody>
                  <a:tcPr/>
                </a:tc>
                <a:tc>
                  <a:txBody>
                    <a:bodyPr/>
                    <a:lstStyle/>
                    <a:p>
                      <a:endParaRPr lang="en-US" dirty="0"/>
                    </a:p>
                  </a:txBody>
                  <a:tcPr/>
                </a:tc>
              </a:tr>
              <a:tr h="370840">
                <a:tc>
                  <a:txBody>
                    <a:bodyPr/>
                    <a:lstStyle/>
                    <a:p>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r>
              <a:tr h="370840">
                <a:tc>
                  <a:txBody>
                    <a:bodyPr/>
                    <a:lstStyle/>
                    <a:p>
                      <a:r>
                        <a:rPr lang="en-US" dirty="0" smtClean="0"/>
                        <a:t>Sequence</a:t>
                      </a:r>
                      <a:endParaRPr lang="en-US" dirty="0"/>
                    </a:p>
                  </a:txBody>
                  <a:tcPr/>
                </a:tc>
                <a:tc>
                  <a:txBody>
                    <a:bodyPr/>
                    <a:lstStyle/>
                    <a:p>
                      <a:pPr algn="ctr"/>
                      <a:r>
                        <a:rPr lang="en-US" dirty="0" smtClean="0"/>
                        <a:t>1</a:t>
                      </a:r>
                      <a:endParaRPr lang="en-US" dirty="0"/>
                    </a:p>
                  </a:txBody>
                  <a:tcPr/>
                </a:tc>
                <a:tc>
                  <a:txBody>
                    <a:bodyPr/>
                    <a:lstStyle/>
                    <a:p>
                      <a:pPr algn="ctr"/>
                      <a:r>
                        <a:rPr lang="en-US" dirty="0" smtClean="0"/>
                        <a:t>T</a:t>
                      </a:r>
                      <a:endParaRPr lang="en-US" dirty="0"/>
                    </a:p>
                  </a:txBody>
                  <a:tcPr/>
                </a:tc>
                <a:tc>
                  <a:txBody>
                    <a:bodyPr/>
                    <a:lstStyle/>
                    <a:p>
                      <a:pPr algn="ctr"/>
                      <a:r>
                        <a:rPr lang="en-US" dirty="0" smtClean="0"/>
                        <a:t>R</a:t>
                      </a:r>
                      <a:endParaRPr lang="en-US" dirty="0"/>
                    </a:p>
                  </a:txBody>
                  <a:tcPr/>
                </a:tc>
              </a:tr>
              <a:tr h="370840">
                <a:tc>
                  <a:txBody>
                    <a:bodyPr/>
                    <a:lstStyle/>
                    <a:p>
                      <a:endParaRPr lang="en-US" dirty="0"/>
                    </a:p>
                  </a:txBody>
                  <a:tcPr/>
                </a:tc>
                <a:tc>
                  <a:txBody>
                    <a:bodyPr/>
                    <a:lstStyle/>
                    <a:p>
                      <a:pPr algn="ctr"/>
                      <a:r>
                        <a:rPr lang="en-US" dirty="0" smtClean="0"/>
                        <a:t>2</a:t>
                      </a:r>
                      <a:endParaRPr lang="en-US" dirty="0"/>
                    </a:p>
                  </a:txBody>
                  <a:tcPr/>
                </a:tc>
                <a:tc>
                  <a:txBody>
                    <a:bodyPr/>
                    <a:lstStyle/>
                    <a:p>
                      <a:pPr algn="ctr"/>
                      <a:r>
                        <a:rPr lang="en-US" dirty="0" smtClean="0"/>
                        <a:t>R</a:t>
                      </a:r>
                      <a:endParaRPr lang="en-US" dirty="0"/>
                    </a:p>
                  </a:txBody>
                  <a:tcPr/>
                </a:tc>
                <a:tc>
                  <a:txBody>
                    <a:bodyPr/>
                    <a:lstStyle/>
                    <a:p>
                      <a:pPr algn="ctr"/>
                      <a:r>
                        <a:rPr lang="en-US" dirty="0" smtClean="0"/>
                        <a:t>T</a:t>
                      </a:r>
                      <a:endParaRPr 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SAMPLE SIZE DETERMINATION</a:t>
            </a:r>
            <a:endParaRPr lang="en-US" b="1" dirty="0"/>
          </a:p>
        </p:txBody>
      </p:sp>
      <p:sp>
        <p:nvSpPr>
          <p:cNvPr id="3" name="Content Placeholder 2"/>
          <p:cNvSpPr>
            <a:spLocks noGrp="1"/>
          </p:cNvSpPr>
          <p:nvPr>
            <p:ph sz="quarter" idx="1"/>
          </p:nvPr>
        </p:nvSpPr>
        <p:spPr/>
        <p:txBody>
          <a:bodyPr>
            <a:normAutofit fontScale="92500" lnSpcReduction="10000"/>
          </a:bodyPr>
          <a:lstStyle/>
          <a:p>
            <a:pPr algn="just"/>
            <a:r>
              <a:rPr lang="en-US" dirty="0"/>
              <a:t>A minimum number of 12 subjects should be included in any BE study.</a:t>
            </a:r>
          </a:p>
          <a:p>
            <a:pPr algn="just"/>
            <a:r>
              <a:rPr lang="en-US" dirty="0"/>
              <a:t>The number of subjects for BE studies based on either the population or individual BE approach can be estimated by simulation if analytical approaches for estimation are not available.</a:t>
            </a:r>
          </a:p>
          <a:p>
            <a:pPr algn="just"/>
            <a:r>
              <a:rPr lang="en-US" dirty="0"/>
              <a:t>Sample size also depends on the magnitude of variability and the design of the study</a:t>
            </a:r>
            <a:r>
              <a:rPr lang="en-US" dirty="0" smtClean="0"/>
              <a:t>.</a:t>
            </a:r>
          </a:p>
          <a:p>
            <a:pPr algn="just"/>
            <a:r>
              <a:rPr lang="en-US" dirty="0" smtClean="0"/>
              <a:t>Software used for sample size determination are:</a:t>
            </a:r>
            <a:endParaRPr lang="en-US" dirty="0"/>
          </a:p>
          <a:p>
            <a:pPr lvl="3" algn="just"/>
            <a:r>
              <a:rPr lang="en-US" sz="2600" dirty="0"/>
              <a:t>PASS 2008</a:t>
            </a:r>
          </a:p>
          <a:p>
            <a:pPr lvl="3" algn="just"/>
            <a:r>
              <a:rPr lang="en-US" sz="2600" dirty="0"/>
              <a:t>C survey</a:t>
            </a:r>
          </a:p>
          <a:p>
            <a:pPr lvl="3" algn="just"/>
            <a:r>
              <a:rPr lang="en-US" sz="2600" dirty="0"/>
              <a:t>Epi info</a:t>
            </a:r>
          </a:p>
          <a:p>
            <a:pPr lvl="3" algn="just"/>
            <a:r>
              <a:rPr lang="en-US" sz="2600" dirty="0"/>
              <a:t>Master </a:t>
            </a:r>
            <a:r>
              <a:rPr lang="en-US" sz="2600" dirty="0" smtClean="0"/>
              <a:t>2.0</a:t>
            </a:r>
            <a:endParaRPr lang="en-US" sz="2600" dirty="0"/>
          </a:p>
        </p:txBody>
      </p:sp>
      <p:sp>
        <p:nvSpPr>
          <p:cNvPr id="4" name="Slide Number Placeholder 3"/>
          <p:cNvSpPr>
            <a:spLocks noGrp="1"/>
          </p:cNvSpPr>
          <p:nvPr>
            <p:ph type="sldNum" sz="quarter" idx="15"/>
          </p:nvPr>
        </p:nvSpPr>
        <p:spPr/>
        <p:txBody>
          <a:bodyPr/>
          <a:lstStyle/>
          <a:p>
            <a:fld id="{3FFFE9C6-CFC2-4223-BBAC-8B500FA0C732}"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INVITRO BIOEQUIVALENCE</a:t>
            </a:r>
            <a:endParaRPr lang="en-US" b="1" dirty="0"/>
          </a:p>
        </p:txBody>
      </p:sp>
      <p:sp>
        <p:nvSpPr>
          <p:cNvPr id="3" name="Content Placeholder 2"/>
          <p:cNvSpPr>
            <a:spLocks noGrp="1"/>
          </p:cNvSpPr>
          <p:nvPr>
            <p:ph sz="quarter" idx="1"/>
          </p:nvPr>
        </p:nvSpPr>
        <p:spPr/>
        <p:txBody>
          <a:bodyPr/>
          <a:lstStyle/>
          <a:p>
            <a:r>
              <a:rPr lang="en-US" dirty="0" smtClean="0"/>
              <a:t>Invitro bioequivalence is conducted for those drug products that are not intended to be absorbed into systemic circulation hence their rate and extent of availability can be measured by determining them at site of action.</a:t>
            </a:r>
          </a:p>
          <a:p>
            <a:r>
              <a:rPr lang="en-US" dirty="0" smtClean="0"/>
              <a:t>Recommended by FDA for</a:t>
            </a:r>
          </a:p>
          <a:p>
            <a:r>
              <a:rPr lang="en-US" dirty="0" smtClean="0"/>
              <a:t>Topical drug products</a:t>
            </a:r>
          </a:p>
          <a:p>
            <a:r>
              <a:rPr lang="en-US" dirty="0" smtClean="0"/>
              <a:t>Nasal sprays and aerosols</a:t>
            </a:r>
          </a:p>
          <a:p>
            <a:r>
              <a:rPr lang="en-US" dirty="0" smtClean="0"/>
              <a:t>Products for which AUC can not be calculated and BE evaluated by dissolution and permeability studies. </a:t>
            </a:r>
          </a:p>
          <a:p>
            <a:pPr>
              <a:buNone/>
            </a:pPr>
            <a:endParaRPr lang="en-US" dirty="0"/>
          </a:p>
        </p:txBody>
      </p:sp>
      <p:sp>
        <p:nvSpPr>
          <p:cNvPr id="4" name="Slide Number Placeholder 3"/>
          <p:cNvSpPr>
            <a:spLocks noGrp="1"/>
          </p:cNvSpPr>
          <p:nvPr>
            <p:ph type="sldNum" sz="quarter" idx="15"/>
          </p:nvPr>
        </p:nvSpPr>
        <p:spPr/>
        <p:txBody>
          <a:bodyPr/>
          <a:lstStyle/>
          <a:p>
            <a:fld id="{3FFFE9C6-CFC2-4223-BBAC-8B500FA0C732}"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TEST FOR IN VITRO BIOEQUIVALENCE FOR TOPICAL </a:t>
            </a:r>
            <a:r>
              <a:rPr lang="en-US" b="1" dirty="0" smtClean="0"/>
              <a:t>PRODUCTS</a:t>
            </a:r>
            <a:endParaRPr lang="en-US" dirty="0"/>
          </a:p>
        </p:txBody>
      </p:sp>
      <p:sp>
        <p:nvSpPr>
          <p:cNvPr id="3" name="Content Placeholder 2"/>
          <p:cNvSpPr>
            <a:spLocks noGrp="1"/>
          </p:cNvSpPr>
          <p:nvPr>
            <p:ph sz="quarter" idx="1"/>
          </p:nvPr>
        </p:nvSpPr>
        <p:spPr/>
        <p:txBody>
          <a:bodyPr>
            <a:normAutofit/>
          </a:bodyPr>
          <a:lstStyle/>
          <a:p>
            <a:pPr algn="just"/>
            <a:r>
              <a:rPr lang="en-US" sz="2800" dirty="0" smtClean="0"/>
              <a:t>The </a:t>
            </a:r>
            <a:r>
              <a:rPr lang="en-US" sz="2800" dirty="0"/>
              <a:t>BA/BE determination for these products is </a:t>
            </a:r>
            <a:r>
              <a:rPr lang="en-US" sz="2800" dirty="0" smtClean="0"/>
              <a:t> </a:t>
            </a:r>
            <a:r>
              <a:rPr lang="en-US" sz="2800" dirty="0"/>
              <a:t>often based on PD or clinical studies. An additional approach considered in the FDA guidance is to document BA/BE through reliance on measurement of the active moiety(</a:t>
            </a:r>
            <a:r>
              <a:rPr lang="en-US" sz="2800" dirty="0" err="1"/>
              <a:t>ies</a:t>
            </a:r>
            <a:r>
              <a:rPr lang="en-US" sz="2800" dirty="0"/>
              <a:t>) in the stratum corneum. This approach is termed dermatopharmacokinetics (DPK). </a:t>
            </a:r>
            <a:endParaRPr lang="en-US" sz="2400" dirty="0"/>
          </a:p>
        </p:txBody>
      </p:sp>
      <p:sp>
        <p:nvSpPr>
          <p:cNvPr id="4" name="Slide Number Placeholder 3"/>
          <p:cNvSpPr>
            <a:spLocks noGrp="1"/>
          </p:cNvSpPr>
          <p:nvPr>
            <p:ph type="sldNum" sz="quarter" idx="15"/>
          </p:nvPr>
        </p:nvSpPr>
        <p:spPr/>
        <p:txBody>
          <a:bodyPr/>
          <a:lstStyle/>
          <a:p>
            <a:fld id="{3FFFE9C6-CFC2-4223-BBAC-8B500FA0C732}"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STATISTICAL </a:t>
            </a:r>
            <a:r>
              <a:rPr lang="en-US" b="1" dirty="0" smtClean="0"/>
              <a:t>ANALYSIS</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a:t>A plot of stratum corneum drug concentration versus a time profile should be constructed to yield stratum corneum metrics of C</a:t>
            </a:r>
            <a:r>
              <a:rPr lang="en-US" baseline="-25000" dirty="0"/>
              <a:t>max</a:t>
            </a:r>
            <a:r>
              <a:rPr lang="en-US" dirty="0"/>
              <a:t> , T</a:t>
            </a:r>
            <a:r>
              <a:rPr lang="en-US" baseline="-25000" dirty="0"/>
              <a:t>max</a:t>
            </a:r>
            <a:r>
              <a:rPr lang="en-US" dirty="0"/>
              <a:t> and AUC. </a:t>
            </a:r>
          </a:p>
          <a:p>
            <a:pPr algn="just"/>
            <a:r>
              <a:rPr lang="en-US" dirty="0"/>
              <a:t>The two one-sided hypotheses at the α = 0.05 level of significance should be tested for AUC and C</a:t>
            </a:r>
            <a:r>
              <a:rPr lang="en-US" baseline="-25000" dirty="0"/>
              <a:t>max</a:t>
            </a:r>
            <a:r>
              <a:rPr lang="en-US" dirty="0"/>
              <a:t> by constructing the </a:t>
            </a:r>
            <a:r>
              <a:rPr lang="en-US" dirty="0" smtClean="0"/>
              <a:t>90% CI for </a:t>
            </a:r>
            <a:r>
              <a:rPr lang="en-US" dirty="0"/>
              <a:t>the max ratio between the test and reference averages. </a:t>
            </a:r>
            <a:endParaRPr lang="en-US" dirty="0" smtClean="0"/>
          </a:p>
          <a:p>
            <a:pPr algn="just"/>
            <a:r>
              <a:rPr lang="en-US" dirty="0" smtClean="0"/>
              <a:t>For </a:t>
            </a:r>
            <a:r>
              <a:rPr lang="en-US" dirty="0"/>
              <a:t>the test product to be BE, the </a:t>
            </a:r>
            <a:r>
              <a:rPr lang="en-US" dirty="0" smtClean="0"/>
              <a:t>90% </a:t>
            </a:r>
            <a:r>
              <a:rPr lang="en-US" dirty="0"/>
              <a:t>CI for the ratio of means (population geometric means based on log-transformed data) of test and reference treatments should fall within </a:t>
            </a:r>
            <a:r>
              <a:rPr lang="en-US" dirty="0" smtClean="0"/>
              <a:t>80-125% </a:t>
            </a:r>
            <a:r>
              <a:rPr lang="en-US" dirty="0"/>
              <a:t>for AUC and </a:t>
            </a:r>
            <a:r>
              <a:rPr lang="en-US" dirty="0" smtClean="0"/>
              <a:t>70-143% </a:t>
            </a:r>
            <a:r>
              <a:rPr lang="en-US" dirty="0"/>
              <a:t>for C</a:t>
            </a:r>
            <a:r>
              <a:rPr lang="en-US" baseline="-25000" dirty="0"/>
              <a:t>max</a:t>
            </a:r>
            <a:r>
              <a:rPr lang="en-US" dirty="0" smtClean="0"/>
              <a:t>.</a:t>
            </a:r>
            <a:endParaRPr lang="en-US" dirty="0"/>
          </a:p>
        </p:txBody>
      </p:sp>
      <p:sp>
        <p:nvSpPr>
          <p:cNvPr id="4" name="Slide Number Placeholder 3"/>
          <p:cNvSpPr>
            <a:spLocks noGrp="1"/>
          </p:cNvSpPr>
          <p:nvPr>
            <p:ph type="sldNum" sz="quarter" idx="15"/>
          </p:nvPr>
        </p:nvSpPr>
        <p:spPr/>
        <p:txBody>
          <a:bodyPr/>
          <a:lstStyle/>
          <a:p>
            <a:fld id="{3FFFE9C6-CFC2-4223-BBAC-8B500FA0C732}"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BIOAVAILABILITY</a:t>
            </a:r>
            <a:endParaRPr lang="en-US" b="1" dirty="0"/>
          </a:p>
        </p:txBody>
      </p:sp>
      <p:sp>
        <p:nvSpPr>
          <p:cNvPr id="3" name="Content Placeholder 2"/>
          <p:cNvSpPr>
            <a:spLocks noGrp="1"/>
          </p:cNvSpPr>
          <p:nvPr>
            <p:ph sz="quarter" idx="1"/>
          </p:nvPr>
        </p:nvSpPr>
        <p:spPr/>
        <p:txBody>
          <a:bodyPr>
            <a:normAutofit/>
          </a:bodyPr>
          <a:lstStyle/>
          <a:p>
            <a:r>
              <a:rPr lang="en-US" dirty="0" smtClean="0"/>
              <a:t>“</a:t>
            </a:r>
            <a:r>
              <a:rPr lang="en-US" dirty="0"/>
              <a:t>Rate and extent to which active drug ingredient or therapeutic moiety is absorbed and becomes available at the site of action”</a:t>
            </a:r>
          </a:p>
          <a:p>
            <a:r>
              <a:rPr lang="en-US" dirty="0" smtClean="0"/>
              <a:t>Parameters </a:t>
            </a:r>
            <a:r>
              <a:rPr lang="en-US" dirty="0"/>
              <a:t>for the rate of absorption are </a:t>
            </a:r>
          </a:p>
          <a:p>
            <a:pPr lvl="2"/>
            <a:r>
              <a:rPr lang="en-US" sz="2600" dirty="0"/>
              <a:t>C</a:t>
            </a:r>
            <a:r>
              <a:rPr lang="en-US" sz="2200" baseline="-25000" dirty="0"/>
              <a:t>max</a:t>
            </a:r>
            <a:endParaRPr lang="en-US" sz="2600" baseline="-25000" dirty="0"/>
          </a:p>
          <a:p>
            <a:pPr lvl="2"/>
            <a:r>
              <a:rPr lang="en-US" sz="2600" dirty="0"/>
              <a:t>T</a:t>
            </a:r>
            <a:r>
              <a:rPr lang="en-US" sz="2200" baseline="-25000" dirty="0"/>
              <a:t>max</a:t>
            </a:r>
            <a:endParaRPr lang="en-US" sz="2600" baseline="-25000" dirty="0"/>
          </a:p>
          <a:p>
            <a:r>
              <a:rPr lang="en-US" dirty="0" smtClean="0"/>
              <a:t>and for </a:t>
            </a:r>
            <a:r>
              <a:rPr lang="en-US" dirty="0"/>
              <a:t>the extent of absorption are </a:t>
            </a:r>
          </a:p>
          <a:p>
            <a:pPr lvl="2"/>
            <a:r>
              <a:rPr lang="en-US" sz="2600" dirty="0"/>
              <a:t>AUC</a:t>
            </a:r>
          </a:p>
          <a:p>
            <a:endParaRPr lang="en-US" dirty="0"/>
          </a:p>
        </p:txBody>
      </p:sp>
      <p:sp>
        <p:nvSpPr>
          <p:cNvPr id="4" name="Slide Number Placeholder 3"/>
          <p:cNvSpPr>
            <a:spLocks noGrp="1"/>
          </p:cNvSpPr>
          <p:nvPr>
            <p:ph type="sldNum" sz="quarter" idx="15"/>
          </p:nvPr>
        </p:nvSpPr>
        <p:spPr/>
        <p:txBody>
          <a:bodyPr/>
          <a:lstStyle/>
          <a:p>
            <a:fld id="{3FFFE9C6-CFC2-4223-BBAC-8B500FA0C732}"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br>
              <a:rPr lang="en-US" dirty="0" smtClean="0"/>
            </a:br>
            <a:endParaRPr lang="en-US" dirty="0"/>
          </a:p>
        </p:txBody>
      </p:sp>
      <p:sp>
        <p:nvSpPr>
          <p:cNvPr id="3" name="Content Placeholder 2"/>
          <p:cNvSpPr>
            <a:spLocks noGrp="1"/>
          </p:cNvSpPr>
          <p:nvPr>
            <p:ph sz="quarter" idx="1"/>
          </p:nvPr>
        </p:nvSpPr>
        <p:spPr/>
        <p:txBody>
          <a:bodyPr>
            <a:normAutofit fontScale="85000" lnSpcReduction="10000"/>
          </a:bodyPr>
          <a:lstStyle/>
          <a:p>
            <a:r>
              <a:rPr lang="en-US" i="1" dirty="0" smtClean="0">
                <a:latin typeface="Times New Roman" pitchFamily="18" charset="0"/>
                <a:cs typeface="Times New Roman" pitchFamily="18" charset="0"/>
              </a:rPr>
              <a:t>Valerie J. Easton and John H. McColl's Statistics Glossary v1.1</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Guidance for Industry Statistical Approaches to Establishing Bioequivalence, U.S. Department of Health and Human Services, Food and Drug Administration, Center for Drug Evaluation and Research (CDER) January 2001</a:t>
            </a:r>
          </a:p>
          <a:p>
            <a:r>
              <a:rPr lang="en-US" dirty="0" smtClean="0">
                <a:latin typeface="Times New Roman" pitchFamily="18" charset="0"/>
                <a:cs typeface="Times New Roman" pitchFamily="18" charset="0"/>
              </a:rPr>
              <a:t>Leon </a:t>
            </a:r>
            <a:r>
              <a:rPr lang="en-US" dirty="0" err="1" smtClean="0">
                <a:latin typeface="Times New Roman" pitchFamily="18" charset="0"/>
                <a:cs typeface="Times New Roman" pitchFamily="18" charset="0"/>
              </a:rPr>
              <a:t>Sharjel</a:t>
            </a:r>
            <a:r>
              <a:rPr lang="en-US" dirty="0" smtClean="0">
                <a:latin typeface="Times New Roman" pitchFamily="18" charset="0"/>
                <a:cs typeface="Times New Roman" pitchFamily="18" charset="0"/>
              </a:rPr>
              <a:t>, Susanna WP, Andrew BC, Applied </a:t>
            </a:r>
            <a:r>
              <a:rPr lang="en-US" dirty="0" err="1" smtClean="0">
                <a:latin typeface="Times New Roman" pitchFamily="18" charset="0"/>
                <a:cs typeface="Times New Roman" pitchFamily="18" charset="0"/>
              </a:rPr>
              <a:t>Biopharmaceutics</a:t>
            </a:r>
            <a:r>
              <a:rPr lang="en-US" dirty="0" smtClean="0">
                <a:latin typeface="Times New Roman" pitchFamily="18" charset="0"/>
                <a:cs typeface="Times New Roman" pitchFamily="18" charset="0"/>
              </a:rPr>
              <a:t> and pharmacokinetics, Mc </a:t>
            </a:r>
            <a:r>
              <a:rPr lang="en-US" dirty="0" err="1" smtClean="0">
                <a:latin typeface="Times New Roman" pitchFamily="18" charset="0"/>
                <a:cs typeface="Times New Roman" pitchFamily="18" charset="0"/>
              </a:rPr>
              <a:t>Graw</a:t>
            </a:r>
            <a:r>
              <a:rPr lang="en-US" dirty="0" smtClean="0">
                <a:latin typeface="Times New Roman" pitchFamily="18" charset="0"/>
                <a:cs typeface="Times New Roman" pitchFamily="18" charset="0"/>
              </a:rPr>
              <a:t> Hill, 5</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Ed. 2005</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William F. McCarthy, Nan </a:t>
            </a:r>
            <a:r>
              <a:rPr lang="en-US" dirty="0" err="1" smtClean="0">
                <a:latin typeface="Times New Roman" pitchFamily="18" charset="0"/>
                <a:cs typeface="Times New Roman" pitchFamily="18" charset="0"/>
              </a:rPr>
              <a:t>Guo</a:t>
            </a:r>
            <a:r>
              <a:rPr lang="en-US" dirty="0" smtClean="0">
                <a:latin typeface="Times New Roman" pitchFamily="18" charset="0"/>
                <a:cs typeface="Times New Roman" pitchFamily="18" charset="0"/>
              </a:rPr>
              <a:t>, Statistical Approach to Establishing Bioequivalence, Maryland Medical Research Institute, Baltimore Maryland.</a:t>
            </a:r>
          </a:p>
          <a:p>
            <a:r>
              <a:rPr lang="en-US" dirty="0" err="1" smtClean="0">
                <a:latin typeface="Times New Roman" pitchFamily="18" charset="0"/>
                <a:cs typeface="Times New Roman" pitchFamily="18" charset="0"/>
              </a:rPr>
              <a:t>Schuirmann</a:t>
            </a:r>
            <a:r>
              <a:rPr lang="en-US" dirty="0" smtClean="0">
                <a:latin typeface="Times New Roman" pitchFamily="18" charset="0"/>
                <a:cs typeface="Times New Roman" pitchFamily="18" charset="0"/>
              </a:rPr>
              <a:t> DJ. A comparison of the two one sided tests procedure and the power approach for assessing the equivalence of average bioavailability. </a:t>
            </a:r>
            <a:r>
              <a:rPr lang="en-US" i="1" dirty="0" smtClean="0">
                <a:latin typeface="Times New Roman" pitchFamily="18" charset="0"/>
                <a:cs typeface="Times New Roman" pitchFamily="18" charset="0"/>
              </a:rPr>
              <a:t>J. </a:t>
            </a:r>
            <a:r>
              <a:rPr lang="en-US" i="1" dirty="0" err="1" smtClean="0">
                <a:latin typeface="Times New Roman" pitchFamily="18" charset="0"/>
                <a:cs typeface="Times New Roman" pitchFamily="18" charset="0"/>
              </a:rPr>
              <a:t>Pharmacokin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Biopharm</a:t>
            </a:r>
            <a:r>
              <a:rPr lang="en-US" i="1" dirty="0" smtClean="0">
                <a:latin typeface="Times New Roman" pitchFamily="18" charset="0"/>
                <a:cs typeface="Times New Roman" pitchFamily="18" charset="0"/>
              </a:rPr>
              <a:t>. 15: 657–680. 1987.</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3FFFE9C6-CFC2-4223-BBAC-8B500FA0C732}"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FE9C6-CFC2-4223-BBAC-8B500FA0C732}" type="slidenum">
              <a:rPr lang="en-US" smtClean="0"/>
              <a:pPr/>
              <a:t>21</a:t>
            </a:fld>
            <a:endParaRPr lang="en-US"/>
          </a:p>
        </p:txBody>
      </p:sp>
      <p:sp>
        <p:nvSpPr>
          <p:cNvPr id="3" name="Rectangle 2"/>
          <p:cNvSpPr/>
          <p:nvPr/>
        </p:nvSpPr>
        <p:spPr>
          <a:xfrm>
            <a:off x="1752600" y="2286000"/>
            <a:ext cx="5562600" cy="1569660"/>
          </a:xfrm>
          <a:prstGeom prst="rect">
            <a:avLst/>
          </a:prstGeom>
          <a:noFill/>
        </p:spPr>
        <p:txBody>
          <a:bodyPr wrap="square" lIns="91440" tIns="45720" rIns="91440" bIns="45720">
            <a:spAutoFit/>
          </a:bodyPr>
          <a:lstStyle/>
          <a:p>
            <a:pPr algn="ctr"/>
            <a:r>
              <a:rPr lang="en-US" sz="96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Corsiva" pitchFamily="66" charset="0"/>
              </a:rPr>
              <a:t>Thank You</a:t>
            </a:r>
            <a:endParaRPr lang="en-US" sz="96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Corsiva" pitchFamily="66"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BIOEQUIVALENCE……1</a:t>
            </a:r>
            <a:endParaRPr lang="en-US" b="1" dirty="0"/>
          </a:p>
        </p:txBody>
      </p:sp>
      <p:sp>
        <p:nvSpPr>
          <p:cNvPr id="3" name="Content Placeholder 2"/>
          <p:cNvSpPr>
            <a:spLocks noGrp="1"/>
          </p:cNvSpPr>
          <p:nvPr>
            <p:ph sz="quarter" idx="1"/>
          </p:nvPr>
        </p:nvSpPr>
        <p:spPr/>
        <p:txBody>
          <a:bodyPr/>
          <a:lstStyle/>
          <a:p>
            <a:pPr algn="just"/>
            <a:r>
              <a:rPr lang="en-US" dirty="0"/>
              <a:t>Two products are considered to be bioequivalent when they are equally bioavailable; that is, equal in the rate and extent to which the active ingredient(s) or therapeutic ingredient(s) is (are) absorbed and become(s) available at the site(s) of drug action. </a:t>
            </a:r>
          </a:p>
          <a:p>
            <a:pPr algn="just"/>
            <a:endParaRPr lang="en-US" dirty="0"/>
          </a:p>
        </p:txBody>
      </p:sp>
      <p:sp>
        <p:nvSpPr>
          <p:cNvPr id="4" name="Slide Number Placeholder 3"/>
          <p:cNvSpPr>
            <a:spLocks noGrp="1"/>
          </p:cNvSpPr>
          <p:nvPr>
            <p:ph type="sldNum" sz="quarter" idx="15"/>
          </p:nvPr>
        </p:nvSpPr>
        <p:spPr/>
        <p:txBody>
          <a:bodyPr/>
          <a:lstStyle/>
          <a:p>
            <a:fld id="{3FFFE9C6-CFC2-4223-BBAC-8B500FA0C732}"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BIOEQUIVALENCE……2</a:t>
            </a:r>
            <a:endParaRPr lang="en-US" b="1" dirty="0"/>
          </a:p>
        </p:txBody>
      </p:sp>
      <p:sp>
        <p:nvSpPr>
          <p:cNvPr id="3" name="Content Placeholder 2"/>
          <p:cNvSpPr>
            <a:spLocks noGrp="1"/>
          </p:cNvSpPr>
          <p:nvPr>
            <p:ph sz="quarter" idx="1"/>
          </p:nvPr>
        </p:nvSpPr>
        <p:spPr/>
        <p:txBody>
          <a:bodyPr>
            <a:normAutofit/>
          </a:bodyPr>
          <a:lstStyle/>
          <a:p>
            <a:pPr algn="just"/>
            <a:r>
              <a:rPr lang="en-US" dirty="0"/>
              <a:t>BE involves comparison between a test (T) and reference (R) drug Product</a:t>
            </a:r>
          </a:p>
          <a:p>
            <a:pPr algn="just"/>
            <a:r>
              <a:rPr lang="en-US" dirty="0"/>
              <a:t> Where T and R can vary, depending on the comparison to be performed </a:t>
            </a:r>
          </a:p>
          <a:p>
            <a:pPr algn="just"/>
            <a:r>
              <a:rPr lang="en-US" dirty="0"/>
              <a:t>e.g., To-be marketed dosage form versus clinical trial material</a:t>
            </a:r>
          </a:p>
          <a:p>
            <a:pPr algn="just"/>
            <a:r>
              <a:rPr lang="en-US" dirty="0"/>
              <a:t> Generic drug versus reference listed drug</a:t>
            </a:r>
          </a:p>
          <a:p>
            <a:pPr algn="just"/>
            <a:r>
              <a:rPr lang="en-US" dirty="0"/>
              <a:t>Drug product changed after approval versus the drug product before the change</a:t>
            </a:r>
          </a:p>
          <a:p>
            <a:pPr algn="just"/>
            <a:endParaRPr lang="en-US" dirty="0"/>
          </a:p>
        </p:txBody>
      </p:sp>
      <p:sp>
        <p:nvSpPr>
          <p:cNvPr id="4" name="Slide Number Placeholder 3"/>
          <p:cNvSpPr>
            <a:spLocks noGrp="1"/>
          </p:cNvSpPr>
          <p:nvPr>
            <p:ph type="sldNum" sz="quarter" idx="15"/>
          </p:nvPr>
        </p:nvSpPr>
        <p:spPr/>
        <p:txBody>
          <a:bodyPr/>
          <a:lstStyle/>
          <a:p>
            <a:fld id="{3FFFE9C6-CFC2-4223-BBAC-8B500FA0C732}"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BIOEQUIVALENCE……3</a:t>
            </a:r>
            <a:endParaRPr lang="en-US" dirty="0"/>
          </a:p>
        </p:txBody>
      </p:sp>
      <p:sp>
        <p:nvSpPr>
          <p:cNvPr id="3" name="Content Placeholder 2"/>
          <p:cNvSpPr>
            <a:spLocks noGrp="1"/>
          </p:cNvSpPr>
          <p:nvPr>
            <p:ph sz="quarter" idx="1"/>
          </p:nvPr>
        </p:nvSpPr>
        <p:spPr/>
        <p:txBody>
          <a:bodyPr/>
          <a:lstStyle/>
          <a:p>
            <a:r>
              <a:rPr lang="en-US" dirty="0"/>
              <a:t>BE comparisons rely on</a:t>
            </a:r>
          </a:p>
          <a:p>
            <a:r>
              <a:rPr lang="en-US" dirty="0" smtClean="0"/>
              <a:t>A </a:t>
            </a:r>
            <a:r>
              <a:rPr lang="en-US" dirty="0"/>
              <a:t>criterion, </a:t>
            </a:r>
          </a:p>
          <a:p>
            <a:r>
              <a:rPr lang="en-US" dirty="0"/>
              <a:t>A predetermined BE limit, </a:t>
            </a:r>
          </a:p>
          <a:p>
            <a:r>
              <a:rPr lang="en-US" dirty="0"/>
              <a:t>Calculation of a confidence </a:t>
            </a:r>
            <a:r>
              <a:rPr lang="en-US" dirty="0" smtClean="0"/>
              <a:t>interval(CI) </a:t>
            </a:r>
            <a:r>
              <a:rPr lang="en-US" dirty="0"/>
              <a:t>for the criterion.</a:t>
            </a:r>
          </a:p>
          <a:p>
            <a:endParaRPr lang="en-US" dirty="0"/>
          </a:p>
        </p:txBody>
      </p:sp>
      <p:sp>
        <p:nvSpPr>
          <p:cNvPr id="4" name="Slide Number Placeholder 3"/>
          <p:cNvSpPr>
            <a:spLocks noGrp="1"/>
          </p:cNvSpPr>
          <p:nvPr>
            <p:ph type="sldNum" sz="quarter" idx="15"/>
          </p:nvPr>
        </p:nvSpPr>
        <p:spPr/>
        <p:txBody>
          <a:bodyPr/>
          <a:lstStyle/>
          <a:p>
            <a:fld id="{3FFFE9C6-CFC2-4223-BBAC-8B500FA0C732}"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FORMS OF BIOEQUIVALENCE</a:t>
            </a:r>
            <a:endParaRPr lang="en-US" b="1" dirty="0"/>
          </a:p>
        </p:txBody>
      </p:sp>
      <p:sp>
        <p:nvSpPr>
          <p:cNvPr id="3" name="Content Placeholder 2"/>
          <p:cNvSpPr>
            <a:spLocks noGrp="1"/>
          </p:cNvSpPr>
          <p:nvPr>
            <p:ph sz="quarter" idx="1"/>
          </p:nvPr>
        </p:nvSpPr>
        <p:spPr/>
        <p:txBody>
          <a:bodyPr>
            <a:normAutofit fontScale="32500" lnSpcReduction="20000"/>
          </a:bodyPr>
          <a:lstStyle/>
          <a:p>
            <a:pPr algn="just"/>
            <a:r>
              <a:rPr lang="en-US" sz="4500" b="1" dirty="0"/>
              <a:t>Average Bioequivalence (ABE)  </a:t>
            </a:r>
          </a:p>
          <a:p>
            <a:pPr algn="just"/>
            <a:r>
              <a:rPr lang="en-US" sz="4000" dirty="0"/>
              <a:t> </a:t>
            </a:r>
            <a:r>
              <a:rPr lang="en-US" sz="4900" dirty="0"/>
              <a:t>To show that T and R are average bioequivalent it is only necessary to show that the mean </a:t>
            </a:r>
            <a:r>
              <a:rPr lang="en-US" sz="4900" dirty="0" err="1"/>
              <a:t>ln</a:t>
            </a:r>
            <a:r>
              <a:rPr lang="en-US" sz="4900" dirty="0"/>
              <a:t>(AUC) and the mean </a:t>
            </a:r>
            <a:r>
              <a:rPr lang="en-US" sz="4900" dirty="0" err="1"/>
              <a:t>ln</a:t>
            </a:r>
            <a:r>
              <a:rPr lang="en-US" sz="4900" dirty="0"/>
              <a:t>(</a:t>
            </a:r>
            <a:r>
              <a:rPr lang="en-US" sz="4900" dirty="0" err="1"/>
              <a:t>Cmax</a:t>
            </a:r>
            <a:r>
              <a:rPr lang="en-US" sz="4900" dirty="0"/>
              <a:t>) for T is not significantly different from the mean </a:t>
            </a:r>
            <a:r>
              <a:rPr lang="en-US" sz="4900" dirty="0" err="1"/>
              <a:t>ln</a:t>
            </a:r>
            <a:r>
              <a:rPr lang="en-US" sz="4900" dirty="0"/>
              <a:t>(AUC) and the mean </a:t>
            </a:r>
            <a:r>
              <a:rPr lang="en-US" sz="4900" dirty="0" err="1"/>
              <a:t>ln</a:t>
            </a:r>
            <a:r>
              <a:rPr lang="en-US" sz="4900" dirty="0"/>
              <a:t>(</a:t>
            </a:r>
            <a:r>
              <a:rPr lang="en-US" sz="4900" dirty="0" err="1"/>
              <a:t>Cmax</a:t>
            </a:r>
            <a:r>
              <a:rPr lang="en-US" sz="4900" dirty="0"/>
              <a:t>) for R. “on average”, in the population of intended patients, the two drugs are bioequivalent. </a:t>
            </a:r>
          </a:p>
          <a:p>
            <a:pPr algn="just"/>
            <a:r>
              <a:rPr lang="en-US" sz="4500" b="1" dirty="0"/>
              <a:t>Population Bioequivalence (PBE): </a:t>
            </a:r>
          </a:p>
          <a:p>
            <a:pPr algn="just"/>
            <a:r>
              <a:rPr lang="en-US" sz="4000" dirty="0"/>
              <a:t> </a:t>
            </a:r>
            <a:r>
              <a:rPr lang="en-US" sz="4300" dirty="0"/>
              <a:t>The measure of PBE is a mixture of the mean and variance of the </a:t>
            </a:r>
            <a:r>
              <a:rPr lang="en-US" sz="4300" dirty="0" err="1"/>
              <a:t>ln</a:t>
            </a:r>
            <a:r>
              <a:rPr lang="en-US" sz="4300" dirty="0"/>
              <a:t>(AUC) and the </a:t>
            </a:r>
            <a:r>
              <a:rPr lang="en-US" sz="4300" dirty="0" err="1"/>
              <a:t>ln</a:t>
            </a:r>
            <a:r>
              <a:rPr lang="en-US" sz="4300" dirty="0"/>
              <a:t>(</a:t>
            </a:r>
            <a:r>
              <a:rPr lang="en-US" sz="4300" dirty="0" err="1"/>
              <a:t>Cmax</a:t>
            </a:r>
            <a:r>
              <a:rPr lang="en-US" sz="4300" dirty="0"/>
              <a:t>). </a:t>
            </a:r>
          </a:p>
          <a:p>
            <a:pPr algn="just"/>
            <a:r>
              <a:rPr lang="en-US" sz="4300" dirty="0"/>
              <a:t>PBE can be considered as a measure that permits patients who have not yet been treated with T or R to be safely prescribed either. </a:t>
            </a:r>
          </a:p>
          <a:p>
            <a:pPr algn="just"/>
            <a:r>
              <a:rPr lang="en-US" sz="4300" b="1" dirty="0" smtClean="0"/>
              <a:t>I</a:t>
            </a:r>
            <a:r>
              <a:rPr lang="en-US" sz="4500" b="1" dirty="0" smtClean="0"/>
              <a:t>ndividual </a:t>
            </a:r>
            <a:r>
              <a:rPr lang="en-US" sz="4500" b="1" dirty="0"/>
              <a:t>Bioequivalence (IBE) </a:t>
            </a:r>
          </a:p>
          <a:p>
            <a:pPr algn="just"/>
            <a:r>
              <a:rPr lang="en-US" sz="4300" dirty="0"/>
              <a:t>Two drugs could be similar in mean and variance over the population of potential patients, but be such that they produce different effects when a patient is switched from formulation T to formulation R or vice-versa. </a:t>
            </a:r>
          </a:p>
          <a:p>
            <a:pPr algn="just"/>
            <a:r>
              <a:rPr lang="en-US" sz="4300" dirty="0"/>
              <a:t>There is a significant subject-by-formulation interaction </a:t>
            </a:r>
          </a:p>
          <a:p>
            <a:pPr algn="just"/>
            <a:r>
              <a:rPr lang="en-US" sz="4300" dirty="0"/>
              <a:t>The measure of IBE is an aggregate measure involving the means and variances of T and R and the subject-by-formulation interaction. </a:t>
            </a:r>
          </a:p>
          <a:p>
            <a:pPr algn="just"/>
            <a:r>
              <a:rPr lang="en-US" sz="4300" dirty="0"/>
              <a:t>IBE can be considered as a measure that permits a patient who is currently being treated with R to be safely switched to T. </a:t>
            </a:r>
          </a:p>
          <a:p>
            <a:pPr algn="just"/>
            <a:endParaRPr lang="en-US" dirty="0"/>
          </a:p>
        </p:txBody>
      </p:sp>
      <p:sp>
        <p:nvSpPr>
          <p:cNvPr id="4" name="Slide Number Placeholder 3"/>
          <p:cNvSpPr>
            <a:spLocks noGrp="1"/>
          </p:cNvSpPr>
          <p:nvPr>
            <p:ph type="sldNum" sz="quarter" idx="15"/>
          </p:nvPr>
        </p:nvSpPr>
        <p:spPr/>
        <p:txBody>
          <a:bodyPr/>
          <a:lstStyle/>
          <a:p>
            <a:fld id="{3FFFE9C6-CFC2-4223-BBAC-8B500FA0C732}"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AVERAGE BIOEQUIVALENCE STATISTICALLY</a:t>
            </a:r>
            <a:endParaRPr lang="en-US" dirty="0"/>
          </a:p>
        </p:txBody>
      </p:sp>
      <p:sp>
        <p:nvSpPr>
          <p:cNvPr id="3" name="Content Placeholder 2"/>
          <p:cNvSpPr>
            <a:spLocks noGrp="1"/>
          </p:cNvSpPr>
          <p:nvPr>
            <p:ph sz="quarter" idx="1"/>
          </p:nvPr>
        </p:nvSpPr>
        <p:spPr/>
        <p:txBody>
          <a:bodyPr>
            <a:normAutofit fontScale="92500"/>
          </a:bodyPr>
          <a:lstStyle/>
          <a:p>
            <a:pPr algn="just"/>
            <a:r>
              <a:rPr lang="en-US" dirty="0"/>
              <a:t>Statistical analysis for </a:t>
            </a:r>
            <a:r>
              <a:rPr lang="en-US" dirty="0" smtClean="0"/>
              <a:t>  </a:t>
            </a:r>
            <a:r>
              <a:rPr lang="en-US" dirty="0"/>
              <a:t>area under the curve (AUC) and peak concentration (C</a:t>
            </a:r>
            <a:r>
              <a:rPr lang="en-US" baseline="-25000" dirty="0"/>
              <a:t>max</a:t>
            </a:r>
            <a:r>
              <a:rPr lang="en-US" dirty="0"/>
              <a:t>), be based on a test procedure termed the two one-sided tests procedure to determine whether the average values for pharmacokinetic parameters measured after administration of T and R products were comparable. </a:t>
            </a:r>
          </a:p>
          <a:p>
            <a:pPr algn="just"/>
            <a:r>
              <a:rPr lang="en-US" dirty="0"/>
              <a:t>This approach is termed average bioequivalence and involves the calculation of a 90% </a:t>
            </a:r>
            <a:r>
              <a:rPr lang="en-US" dirty="0" smtClean="0"/>
              <a:t>CI </a:t>
            </a:r>
            <a:r>
              <a:rPr lang="en-US" dirty="0"/>
              <a:t>for the ratio of the </a:t>
            </a:r>
            <a:r>
              <a:rPr lang="en-US" dirty="0" smtClean="0"/>
              <a:t>averages of a primary </a:t>
            </a:r>
            <a:r>
              <a:rPr lang="en-US" dirty="0" err="1" smtClean="0"/>
              <a:t>pk</a:t>
            </a:r>
            <a:r>
              <a:rPr lang="en-US" dirty="0" smtClean="0"/>
              <a:t> response such as AUC or </a:t>
            </a:r>
            <a:r>
              <a:rPr lang="en-US" dirty="0" err="1" smtClean="0"/>
              <a:t>Cmax</a:t>
            </a:r>
            <a:r>
              <a:rPr lang="en-US" dirty="0" smtClean="0"/>
              <a:t> </a:t>
            </a:r>
            <a:r>
              <a:rPr lang="en-US" dirty="0"/>
              <a:t>of T and R products.</a:t>
            </a:r>
          </a:p>
          <a:p>
            <a:pPr algn="just"/>
            <a:r>
              <a:rPr lang="en-US" dirty="0"/>
              <a:t>To establish BE, the calculated </a:t>
            </a:r>
            <a:r>
              <a:rPr lang="en-US" dirty="0" smtClean="0"/>
              <a:t> CI </a:t>
            </a:r>
            <a:r>
              <a:rPr lang="en-US" dirty="0"/>
              <a:t>should fall within a BE limit, usually 80-125% for the ratio of the product averages based on log transformed data.</a:t>
            </a:r>
          </a:p>
          <a:p>
            <a:endParaRPr lang="en-US" dirty="0"/>
          </a:p>
        </p:txBody>
      </p:sp>
      <p:sp>
        <p:nvSpPr>
          <p:cNvPr id="4" name="Slide Number Placeholder 3"/>
          <p:cNvSpPr>
            <a:spLocks noGrp="1"/>
          </p:cNvSpPr>
          <p:nvPr>
            <p:ph type="sldNum" sz="quarter" idx="15"/>
          </p:nvPr>
        </p:nvSpPr>
        <p:spPr/>
        <p:txBody>
          <a:bodyPr/>
          <a:lstStyle/>
          <a:p>
            <a:fld id="{3FFFE9C6-CFC2-4223-BBAC-8B500FA0C732}"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confidence interval?</a:t>
            </a:r>
            <a:endParaRPr lang="en-US" dirty="0"/>
          </a:p>
        </p:txBody>
      </p:sp>
      <p:sp>
        <p:nvSpPr>
          <p:cNvPr id="3" name="Content Placeholder 2"/>
          <p:cNvSpPr>
            <a:spLocks noGrp="1"/>
          </p:cNvSpPr>
          <p:nvPr>
            <p:ph sz="quarter" idx="1"/>
          </p:nvPr>
        </p:nvSpPr>
        <p:spPr/>
        <p:txBody>
          <a:bodyPr/>
          <a:lstStyle/>
          <a:p>
            <a:r>
              <a:rPr lang="en-US" dirty="0" smtClean="0"/>
              <a:t>A </a:t>
            </a:r>
            <a:r>
              <a:rPr lang="en-US" b="1" i="1" dirty="0" smtClean="0"/>
              <a:t>confidence interval</a:t>
            </a:r>
            <a:r>
              <a:rPr lang="en-US" dirty="0" smtClean="0"/>
              <a:t> gives an estimated range of values which is likely to include an unknown population parameter, the estimated range being calculated from a given set of sample data. </a:t>
            </a:r>
            <a:endParaRPr lang="en-US" dirty="0"/>
          </a:p>
        </p:txBody>
      </p:sp>
      <p:sp>
        <p:nvSpPr>
          <p:cNvPr id="4" name="Slide Number Placeholder 3"/>
          <p:cNvSpPr>
            <a:spLocks noGrp="1"/>
          </p:cNvSpPr>
          <p:nvPr>
            <p:ph type="sldNum" sz="quarter" idx="15"/>
          </p:nvPr>
        </p:nvSpPr>
        <p:spPr/>
        <p:txBody>
          <a:bodyPr/>
          <a:lstStyle/>
          <a:p>
            <a:fld id="{3FFFE9C6-CFC2-4223-BBAC-8B500FA0C732}" type="slidenum">
              <a:rPr lang="en-US" smtClean="0"/>
              <a:pPr/>
              <a:t>8</a:t>
            </a:fld>
            <a:endParaRPr lang="en-US"/>
          </a:p>
        </p:txBody>
      </p:sp>
      <p:pic>
        <p:nvPicPr>
          <p:cNvPr id="1026" name="Picture 2" descr="http://www.stat.yale.edu/Courses/1997-98/101/confdiag.gif"/>
          <p:cNvPicPr>
            <a:picLocks noChangeAspect="1" noChangeArrowheads="1"/>
          </p:cNvPicPr>
          <p:nvPr/>
        </p:nvPicPr>
        <p:blipFill>
          <a:blip r:embed="rId2" cstate="print"/>
          <a:srcRect/>
          <a:stretch>
            <a:fillRect/>
          </a:stretch>
        </p:blipFill>
        <p:spPr bwMode="auto">
          <a:xfrm>
            <a:off x="1676400" y="3886200"/>
            <a:ext cx="3810000" cy="2971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Confidence interval</a:t>
            </a:r>
            <a:endParaRPr lang="en-US" dirty="0"/>
          </a:p>
        </p:txBody>
      </p:sp>
      <p:sp>
        <p:nvSpPr>
          <p:cNvPr id="4" name="Slide Number Placeholder 3"/>
          <p:cNvSpPr>
            <a:spLocks noGrp="1"/>
          </p:cNvSpPr>
          <p:nvPr>
            <p:ph type="sldNum" sz="quarter" idx="15"/>
          </p:nvPr>
        </p:nvSpPr>
        <p:spPr/>
        <p:txBody>
          <a:bodyPr/>
          <a:lstStyle/>
          <a:p>
            <a:fld id="{3FFFE9C6-CFC2-4223-BBAC-8B500FA0C732}" type="slidenum">
              <a:rPr lang="en-US" smtClean="0"/>
              <a:pPr/>
              <a:t>9</a:t>
            </a:fld>
            <a:endParaRPr lang="en-US"/>
          </a:p>
        </p:txBody>
      </p:sp>
      <p:pic>
        <p:nvPicPr>
          <p:cNvPr id="45058" name="Picture 2"/>
          <p:cNvPicPr>
            <a:picLocks noGrp="1" noChangeAspect="1" noChangeArrowheads="1"/>
          </p:cNvPicPr>
          <p:nvPr>
            <p:ph sz="quarter" idx="1"/>
          </p:nvPr>
        </p:nvPicPr>
        <p:blipFill>
          <a:blip r:embed="rId2" cstate="print"/>
          <a:srcRect/>
          <a:stretch>
            <a:fillRect/>
          </a:stretch>
        </p:blipFill>
        <p:spPr bwMode="auto">
          <a:xfrm>
            <a:off x="457200" y="3546295"/>
            <a:ext cx="7467600" cy="981434"/>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699</TotalTime>
  <Words>1265</Words>
  <Application>Microsoft Office PowerPoint</Application>
  <PresentationFormat>On-screen Show (4:3)</PresentationFormat>
  <Paragraphs>159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BIOAVAILABILITY  AND  BIOEQUIVALENCE</vt:lpstr>
      <vt:lpstr>BIOAVAILABILITY</vt:lpstr>
      <vt:lpstr>BIOEQUIVALENCE……1</vt:lpstr>
      <vt:lpstr>BIOEQUIVALENCE……2</vt:lpstr>
      <vt:lpstr>BIOEQUIVALENCE……3</vt:lpstr>
      <vt:lpstr>FORMS OF BIOEQUIVALENCE</vt:lpstr>
      <vt:lpstr>AVERAGE BIOEQUIVALENCE STATISTICALLY</vt:lpstr>
      <vt:lpstr>What is confidence interval?</vt:lpstr>
      <vt:lpstr>Confidence interval</vt:lpstr>
      <vt:lpstr> INDIVIDUAL BIOEQUIVALENCE</vt:lpstr>
      <vt:lpstr>PHARAMCOKINETIC PARAMETERS TO BE MEASURED</vt:lpstr>
      <vt:lpstr>STUDY DESIGNS</vt:lpstr>
      <vt:lpstr>REPLICATED CROSSOVER DESIGNS:(2 SEQUENCE, 4 PERIOD DESIGN)</vt:lpstr>
      <vt:lpstr>REPLICATED CROSSOVER DESIGNS:(2 SEQUENCE, 3 PERIOD DESIGN)</vt:lpstr>
      <vt:lpstr>Non-Replicated  Designs:(2 Sequence, 2 Period Design)</vt:lpstr>
      <vt:lpstr>SAMPLE SIZE DETERMINATION</vt:lpstr>
      <vt:lpstr>INVITRO BIOEQUIVALENCE</vt:lpstr>
      <vt:lpstr>TEST FOR IN VITRO BIOEQUIVALENCE FOR TOPICAL PRODUCTS</vt:lpstr>
      <vt:lpstr>STATISTICAL ANALYSIS</vt:lpstr>
      <vt:lpstr>References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Sumaira</dc:creator>
  <cp:lastModifiedBy>Sumaira</cp:lastModifiedBy>
  <cp:revision>154</cp:revision>
  <dcterms:created xsi:type="dcterms:W3CDTF">2013-10-25T05:33:57Z</dcterms:created>
  <dcterms:modified xsi:type="dcterms:W3CDTF">2020-04-23T16:06:20Z</dcterms:modified>
</cp:coreProperties>
</file>