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2"/>
  </p:notesMasterIdLst>
  <p:sldIdLst>
    <p:sldId id="256" r:id="rId2"/>
    <p:sldId id="286" r:id="rId3"/>
    <p:sldId id="305" r:id="rId4"/>
    <p:sldId id="257" r:id="rId5"/>
    <p:sldId id="295" r:id="rId6"/>
    <p:sldId id="258" r:id="rId7"/>
    <p:sldId id="259" r:id="rId8"/>
    <p:sldId id="260" r:id="rId9"/>
    <p:sldId id="297" r:id="rId10"/>
    <p:sldId id="300" r:id="rId11"/>
    <p:sldId id="301" r:id="rId12"/>
    <p:sldId id="261" r:id="rId13"/>
    <p:sldId id="292" r:id="rId14"/>
    <p:sldId id="293" r:id="rId15"/>
    <p:sldId id="294" r:id="rId16"/>
    <p:sldId id="262" r:id="rId17"/>
    <p:sldId id="265" r:id="rId18"/>
    <p:sldId id="288" r:id="rId19"/>
    <p:sldId id="289" r:id="rId20"/>
    <p:sldId id="290" r:id="rId21"/>
    <p:sldId id="291" r:id="rId22"/>
    <p:sldId id="304" r:id="rId23"/>
    <p:sldId id="303" r:id="rId24"/>
    <p:sldId id="266" r:id="rId25"/>
    <p:sldId id="267" r:id="rId26"/>
    <p:sldId id="273" r:id="rId27"/>
    <p:sldId id="270" r:id="rId28"/>
    <p:sldId id="306" r:id="rId29"/>
    <p:sldId id="274" r:id="rId30"/>
    <p:sldId id="27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EF548-4189-4127-9C0C-38848998CB81}" type="datetimeFigureOut">
              <a:rPr lang="en-US" smtClean="0"/>
              <a:pPr/>
              <a:t>11/7/2017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7EC1A-D3D8-4D9B-8A32-245762F5C2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19D1C10-AC62-4036-B7D2-A9C8F6BEF12D}" type="datetime1">
              <a:rPr lang="en-US" smtClean="0"/>
              <a:pPr/>
              <a:t>11/7/2017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5341A1C-F229-4FEE-B054-72D621E64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6762-19B5-4759-983B-7F8EA6E71DFD}" type="datetime1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1A1C-F229-4FEE-B054-72D621E64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3B00-BB77-4209-85D9-316B4C0851BF}" type="datetime1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1A1C-F229-4FEE-B054-72D621E64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E4F97F-7288-48A2-AAAC-DAA61F984424}" type="datetime1">
              <a:rPr lang="en-US" smtClean="0"/>
              <a:pPr/>
              <a:t>11/7/2017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5341A1C-F229-4FEE-B054-72D621E646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CB65A77-56EC-405C-B30E-289E43FB1BB9}" type="datetime1">
              <a:rPr lang="en-US" smtClean="0"/>
              <a:pPr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5341A1C-F229-4FEE-B054-72D621E64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1898-DF41-42F6-AC10-47117CE90E21}" type="datetime1">
              <a:rPr lang="en-US" smtClean="0"/>
              <a:pPr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1A1C-F229-4FEE-B054-72D621E646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BB70-F0BE-4253-A2D4-AB5057BFA785}" type="datetime1">
              <a:rPr lang="en-US" smtClean="0"/>
              <a:pPr/>
              <a:t>11/7/2017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1A1C-F229-4FEE-B054-72D621E646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426E51-CAA0-45AA-B45F-D2B493AB6C3F}" type="datetime1">
              <a:rPr lang="en-US" smtClean="0"/>
              <a:pPr/>
              <a:t>11/7/2017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341A1C-F229-4FEE-B054-72D621E646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BDF6-D04F-4E8C-A104-9FCEF3006950}" type="datetime1">
              <a:rPr lang="en-US" smtClean="0"/>
              <a:pPr/>
              <a:t>11/7/2017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1A1C-F229-4FEE-B054-72D621E64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09298BF-31A1-4D23-A0B3-57968F260E9C}" type="datetime1">
              <a:rPr lang="en-US" smtClean="0"/>
              <a:pPr/>
              <a:t>11/7/2017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5341A1C-F229-4FEE-B054-72D621E646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BE857B4-3DB3-4B1C-9465-4AC3B882B56E}" type="datetime1">
              <a:rPr lang="en-US" smtClean="0"/>
              <a:pPr/>
              <a:t>11/7/2017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341A1C-F229-4FEE-B054-72D621E646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7F72E48-9770-439F-893D-6C195EAF87C4}" type="datetime1">
              <a:rPr lang="en-US" smtClean="0"/>
              <a:pPr/>
              <a:t>11/7/2017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5341A1C-F229-4FEE-B054-72D621E64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heel spokes="2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057400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APPLICATIONS OF PHARMACOKINETICS IN RENAL DISEASES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lvl="8"/>
            <a:endParaRPr lang="en-US" dirty="0" smtClean="0"/>
          </a:p>
          <a:p>
            <a:pPr lvl="8"/>
            <a:endParaRPr lang="en-US" dirty="0" smtClean="0"/>
          </a:p>
          <a:p>
            <a:pPr lvl="8"/>
            <a:r>
              <a:rPr lang="en-US" sz="2400" b="1" dirty="0" smtClean="0"/>
              <a:t>4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Prof.</a:t>
            </a:r>
          </a:p>
          <a:p>
            <a:pPr lvl="8"/>
            <a:r>
              <a:rPr lang="en-US" sz="2400" b="1" dirty="0" err="1" smtClean="0"/>
              <a:t>Pharm.D</a:t>
            </a:r>
            <a:endParaRPr lang="en-US" sz="2400" b="1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i="1" dirty="0" smtClean="0">
                <a:solidFill>
                  <a:schemeClr val="tx1"/>
                </a:solidFill>
              </a:rPr>
              <a:t>FREE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</a:rPr>
              <a:t>AND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i="1" dirty="0" smtClean="0">
                <a:solidFill>
                  <a:schemeClr val="tx1"/>
                </a:solidFill>
              </a:rPr>
              <a:t>TOTAL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</a:rPr>
              <a:t>PHENYTOIN LEVELS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</a:rPr>
              <a:t>(</a:t>
            </a:r>
            <a:r>
              <a:rPr lang="en-US" sz="3200" b="1" dirty="0" smtClean="0">
                <a:solidFill>
                  <a:schemeClr val="tx1"/>
                </a:solidFill>
              </a:rPr>
              <a:t>DOSE = 300 MG/DAY)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5341A1C-F229-4FEE-B054-72D621E6465C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457201" y="1601787"/>
            <a:ext cx="7847012" cy="4899025"/>
            <a:chOff x="865" y="1009"/>
            <a:chExt cx="4366" cy="3086"/>
          </a:xfrm>
        </p:grpSpPr>
        <p:graphicFrame>
          <p:nvGraphicFramePr>
            <p:cNvPr id="6" name="Object 1025"/>
            <p:cNvGraphicFramePr>
              <a:graphicFrameLocks noChangeAspect="1"/>
            </p:cNvGraphicFramePr>
            <p:nvPr/>
          </p:nvGraphicFramePr>
          <p:xfrm>
            <a:off x="865" y="1009"/>
            <a:ext cx="4366" cy="3086"/>
          </p:xfrm>
          <a:graphic>
            <a:graphicData uri="http://schemas.openxmlformats.org/presentationml/2006/ole">
              <p:oleObj spid="_x0000_s2050" name="Worksheet" r:id="rId3" imgW="7715402" imgH="5619902" progId="Excel.Sheet.8">
                <p:embed/>
              </p:oleObj>
            </a:graphicData>
          </a:graphic>
        </p:graphicFrame>
        <p:sp>
          <p:nvSpPr>
            <p:cNvPr id="7" name="Text Box 11"/>
            <p:cNvSpPr txBox="1">
              <a:spLocks noChangeArrowheads="1"/>
            </p:cNvSpPr>
            <p:nvPr/>
          </p:nvSpPr>
          <p:spPr bwMode="auto">
            <a:xfrm rot="-5400000">
              <a:off x="235" y="2405"/>
              <a:ext cx="1796" cy="2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bg2"/>
                  </a:solidFill>
                </a:rPr>
                <a:t>[PHENYTOIN] </a:t>
              </a:r>
              <a:r>
                <a:rPr lang="el-GR" sz="2000">
                  <a:solidFill>
                    <a:schemeClr val="bg2"/>
                  </a:solidFill>
                  <a:cs typeface="Times New Roman" pitchFamily="18" charset="0"/>
                </a:rPr>
                <a:t>μ</a:t>
              </a:r>
              <a:r>
                <a:rPr lang="en-US" sz="2000">
                  <a:solidFill>
                    <a:schemeClr val="bg2"/>
                  </a:solidFill>
                  <a:cs typeface="Times New Roman" pitchFamily="18" charset="0"/>
                </a:rPr>
                <a:t>g/mL</a:t>
              </a:r>
              <a:endParaRPr lang="el-GR" sz="2000">
                <a:solidFill>
                  <a:schemeClr val="bg2"/>
                </a:solidFill>
                <a:cs typeface="Times New Roman" pitchFamily="18" charset="0"/>
              </a:endParaRPr>
            </a:p>
          </p:txBody>
        </p:sp>
        <p:sp>
          <p:nvSpPr>
            <p:cNvPr id="8" name="Text Box 12"/>
            <p:cNvSpPr txBox="1">
              <a:spLocks noChangeArrowheads="1"/>
            </p:cNvSpPr>
            <p:nvPr/>
          </p:nvSpPr>
          <p:spPr bwMode="auto">
            <a:xfrm>
              <a:off x="2880" y="1680"/>
              <a:ext cx="1824" cy="38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10000"/>
                </a:spcBef>
              </a:pPr>
              <a:r>
                <a:rPr lang="en-US" dirty="0">
                  <a:solidFill>
                    <a:srgbClr val="FF9900"/>
                  </a:solidFill>
                  <a:cs typeface="Times New Roman" pitchFamily="18" charset="0"/>
                </a:rPr>
                <a:t>■</a:t>
              </a:r>
              <a:r>
                <a:rPr lang="en-US" dirty="0">
                  <a:solidFill>
                    <a:schemeClr val="bg2"/>
                  </a:solidFill>
                </a:rPr>
                <a:t> </a:t>
              </a:r>
              <a:r>
                <a:rPr lang="en-US" sz="1800" dirty="0">
                  <a:solidFill>
                    <a:schemeClr val="bg2"/>
                  </a:solidFill>
                </a:rPr>
                <a:t>BOUND [PHENYTOIN]</a:t>
              </a:r>
            </a:p>
            <a:p>
              <a:pPr>
                <a:spcBef>
                  <a:spcPct val="10000"/>
                </a:spcBef>
              </a:pPr>
              <a:r>
                <a:rPr lang="en-US" dirty="0">
                  <a:solidFill>
                    <a:srgbClr val="FF0000"/>
                  </a:solidFill>
                  <a:cs typeface="Times New Roman" pitchFamily="18" charset="0"/>
                </a:rPr>
                <a:t>■</a:t>
              </a:r>
              <a:r>
                <a:rPr lang="en-US" dirty="0">
                  <a:solidFill>
                    <a:schemeClr val="bg2"/>
                  </a:solidFill>
                </a:rPr>
                <a:t> </a:t>
              </a:r>
              <a:r>
                <a:rPr lang="en-US" sz="1800" dirty="0">
                  <a:solidFill>
                    <a:schemeClr val="bg2"/>
                  </a:solidFill>
                </a:rPr>
                <a:t> FREE [PHENYTOIN</a:t>
              </a:r>
              <a:r>
                <a:rPr lang="en-US" sz="2000" dirty="0">
                  <a:solidFill>
                    <a:schemeClr val="bg2"/>
                  </a:solidFill>
                </a:rPr>
                <a:t>]</a:t>
              </a:r>
            </a:p>
          </p:txBody>
        </p:sp>
      </p:grp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Protein Binding </a:t>
            </a:r>
            <a:r>
              <a:rPr lang="en-US" sz="2000" b="1" dirty="0" err="1" smtClean="0"/>
              <a:t>Cont,d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sz="3200" b="1" u="sng" dirty="0" smtClean="0"/>
              <a:t>Plasma protein binding of basic and neutral drugs: </a:t>
            </a:r>
          </a:p>
          <a:p>
            <a:pPr algn="just"/>
            <a:r>
              <a:rPr lang="en-US" dirty="0" smtClean="0"/>
              <a:t>The protein binding of basic drugs tends to be normal or only slightly reduced. In some cases, this may reflect the facts that these drugs bind to </a:t>
            </a:r>
            <a:r>
              <a:rPr lang="el-GR" sz="3200" dirty="0" smtClean="0">
                <a:latin typeface="Times New Roman"/>
                <a:cs typeface="Times New Roman"/>
              </a:rPr>
              <a:t>α</a:t>
            </a:r>
            <a:r>
              <a:rPr lang="en-US" dirty="0" smtClean="0"/>
              <a:t>1–acid glycoprotein and that concentrations of this glycoprotein are higher in </a:t>
            </a:r>
            <a:r>
              <a:rPr lang="en-US" dirty="0" err="1" smtClean="0"/>
              <a:t>hemodialysis</a:t>
            </a:r>
            <a:r>
              <a:rPr lang="en-US" dirty="0" smtClean="0"/>
              <a:t>-dependent patients than in patients with normal renal function.</a:t>
            </a:r>
          </a:p>
          <a:p>
            <a:pPr algn="just"/>
            <a:r>
              <a:rPr lang="en-US" sz="3200" b="1" u="sng" dirty="0" smtClean="0"/>
              <a:t>Tissue binding of drugs: </a:t>
            </a:r>
          </a:p>
          <a:p>
            <a:pPr algn="just"/>
            <a:r>
              <a:rPr lang="en-US" dirty="0" smtClean="0"/>
              <a:t>The distribution volume of some drugs also can be altered</a:t>
            </a:r>
            <a:r>
              <a:rPr lang="en-US" b="1" dirty="0" smtClean="0"/>
              <a:t> </a:t>
            </a:r>
            <a:r>
              <a:rPr lang="en-US" dirty="0" smtClean="0"/>
              <a:t>when renal function is impaired. </a:t>
            </a:r>
          </a:p>
          <a:p>
            <a:pPr algn="just"/>
            <a:r>
              <a:rPr lang="en-US" dirty="0" smtClean="0"/>
              <a:t>E.g. impaired renal function is associated with a decrease in </a:t>
            </a:r>
            <a:r>
              <a:rPr lang="en-US" dirty="0" err="1" smtClean="0"/>
              <a:t>digoxin</a:t>
            </a:r>
            <a:r>
              <a:rPr lang="en-US" dirty="0" smtClean="0"/>
              <a:t> </a:t>
            </a:r>
            <a:r>
              <a:rPr lang="en-US" dirty="0" err="1" smtClean="0"/>
              <a:t>Vd</a:t>
            </a:r>
            <a:r>
              <a:rPr lang="en-US" dirty="0" smtClean="0"/>
              <a:t> (L/kg).</a:t>
            </a:r>
            <a:r>
              <a:rPr lang="en-US" i="1" dirty="0" smtClean="0"/>
              <a:t> </a:t>
            </a:r>
            <a:r>
              <a:rPr lang="en-US" dirty="0" smtClean="0"/>
              <a:t>This presumably reflects a reduction in tissue levels of Na/K-</a:t>
            </a:r>
            <a:r>
              <a:rPr lang="en-US" dirty="0" err="1" smtClean="0"/>
              <a:t>ATPase</a:t>
            </a:r>
            <a:r>
              <a:rPr lang="en-US" dirty="0" smtClean="0"/>
              <a:t>, an enzyme that represents a major tissue-binding site for </a:t>
            </a:r>
            <a:r>
              <a:rPr lang="en-US" dirty="0" err="1" smtClean="0"/>
              <a:t>digoxin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5341A1C-F229-4FEE-B054-72D621E6465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Metabolism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90000"/>
              </a:lnSpc>
              <a:spcAft>
                <a:spcPct val="30000"/>
              </a:spcAft>
            </a:pPr>
            <a:r>
              <a:rPr lang="en-US" sz="2800" dirty="0" smtClean="0"/>
              <a:t>Metabolism</a:t>
            </a:r>
            <a:r>
              <a:rPr lang="en-US" sz="2800" i="1" dirty="0" smtClean="0"/>
              <a:t> </a:t>
            </a:r>
            <a:r>
              <a:rPr lang="en-US" sz="2800" dirty="0" smtClean="0"/>
              <a:t>can increase, decrease, or does not change by renal impairment. </a:t>
            </a:r>
          </a:p>
          <a:p>
            <a:pPr algn="just">
              <a:lnSpc>
                <a:spcPct val="90000"/>
              </a:lnSpc>
            </a:pPr>
            <a:r>
              <a:rPr lang="en-US" sz="2800" dirty="0" smtClean="0"/>
              <a:t>One factor is alteration of drug metabolism in the liver: </a:t>
            </a:r>
          </a:p>
          <a:p>
            <a:pPr lvl="1" algn="just">
              <a:lnSpc>
                <a:spcPct val="90000"/>
              </a:lnSpc>
              <a:spcAft>
                <a:spcPct val="30000"/>
              </a:spcAft>
            </a:pPr>
            <a:r>
              <a:rPr lang="en-US" sz="2400" dirty="0" smtClean="0"/>
              <a:t>In uremia, reduction and hydrolysis is slower, but oxidation by CYP enzymes and conjugation reactions proceed at normal rates.</a:t>
            </a:r>
          </a:p>
          <a:p>
            <a:pPr algn="just">
              <a:lnSpc>
                <a:spcPct val="90000"/>
              </a:lnSpc>
            </a:pPr>
            <a:r>
              <a:rPr lang="en-US" sz="2800" dirty="0" smtClean="0"/>
              <a:t>Another factor is the inability of impaired kidneys to eliminate drugs and active metabolites:</a:t>
            </a:r>
          </a:p>
          <a:p>
            <a:pPr lvl="1" algn="just">
              <a:lnSpc>
                <a:spcPct val="90000"/>
              </a:lnSpc>
            </a:pPr>
            <a:r>
              <a:rPr lang="en-US" sz="2400" dirty="0" smtClean="0"/>
              <a:t>Metabolites may have pharmacologic activity similar to or different from that of the parent drug.</a:t>
            </a:r>
          </a:p>
          <a:p>
            <a:pPr algn="just"/>
            <a:r>
              <a:rPr lang="en-US" sz="2800" dirty="0" smtClean="0"/>
              <a:t>A third factor is impaired renal metabolism of drugs. </a:t>
            </a:r>
          </a:p>
          <a:p>
            <a:pPr lvl="1" algn="just"/>
            <a:r>
              <a:rPr lang="en-US" sz="2500" dirty="0" smtClean="0"/>
              <a:t>The kidney contains many of the same metabolizing enzymes found in the liver.</a:t>
            </a:r>
          </a:p>
          <a:p>
            <a:pPr lvl="1" algn="just"/>
            <a:r>
              <a:rPr lang="en-US" sz="2500" dirty="0" smtClean="0"/>
              <a:t>For example it has renal CYP enzymes, which metabolize some chemicals and drugs.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5341A1C-F229-4FEE-B054-72D621E6465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Metabolism </a:t>
            </a:r>
            <a:r>
              <a:rPr lang="en-US" sz="2000" b="1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Most drugs are not excreted by the kidneys unchanged but are first </a:t>
            </a:r>
            <a:r>
              <a:rPr lang="en-US" dirty="0" err="1" smtClean="0"/>
              <a:t>biotransformed</a:t>
            </a:r>
            <a:r>
              <a:rPr lang="en-US" dirty="0" smtClean="0"/>
              <a:t> to metabolites </a:t>
            </a:r>
            <a:r>
              <a:rPr lang="en-US" dirty="0" smtClean="0"/>
              <a:t>which</a:t>
            </a:r>
            <a:r>
              <a:rPr lang="en-US" dirty="0" smtClean="0"/>
              <a:t> </a:t>
            </a:r>
            <a:r>
              <a:rPr lang="en-US" dirty="0" smtClean="0"/>
              <a:t>are then excreted. </a:t>
            </a:r>
            <a:endParaRPr lang="en-US" dirty="0" smtClean="0"/>
          </a:p>
          <a:p>
            <a:pPr algn="just"/>
            <a:r>
              <a:rPr lang="en-US" dirty="0" smtClean="0"/>
              <a:t>Renal </a:t>
            </a:r>
            <a:r>
              <a:rPr lang="en-US" dirty="0" smtClean="0"/>
              <a:t>failure not only may retard the excretion of these metabolites, which in some cases have important pharmacologic activity, but, in some cases, alters the metabolic clearance of drugs.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 smtClean="0"/>
              <a:t>impact of impaired renal function on drug metabolism is dependent on the metabolic pathway. </a:t>
            </a:r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 smtClean="0"/>
              <a:t>most cases, it is unclear how much impairment in renal function needs to be present before drug metabolism is affected.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5341A1C-F229-4FEE-B054-72D621E6465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b="1" dirty="0" smtClean="0">
                <a:solidFill>
                  <a:schemeClr val="tx1"/>
                </a:solidFill>
              </a:rPr>
              <a:t>EFFECT OF RENAL DISEASE ON 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PHASE I DRUG METABOLISM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sz="2600" b="1" u="sng" dirty="0" smtClean="0"/>
              <a:t>OXIDATIONS</a:t>
            </a:r>
            <a:r>
              <a:rPr lang="en-US" sz="2600" b="1" dirty="0" smtClean="0"/>
              <a:t>   </a:t>
            </a:r>
            <a:r>
              <a:rPr lang="en-US" dirty="0" smtClean="0"/>
              <a:t>                       </a:t>
            </a:r>
            <a:r>
              <a:rPr lang="en-US" dirty="0" smtClean="0"/>
              <a:t> </a:t>
            </a:r>
            <a:r>
              <a:rPr lang="en-US" i="1" dirty="0" smtClean="0"/>
              <a:t>Normal or Increased</a:t>
            </a:r>
            <a:r>
              <a:rPr lang="en-US" dirty="0" smtClean="0"/>
              <a:t>   </a:t>
            </a:r>
          </a:p>
          <a:p>
            <a:pPr>
              <a:lnSpc>
                <a:spcPct val="120000"/>
              </a:lnSpc>
              <a:buNone/>
            </a:pPr>
            <a:r>
              <a:rPr lang="en-US" i="1" dirty="0" smtClean="0"/>
              <a:t>		Example</a:t>
            </a:r>
            <a:r>
              <a:rPr lang="en-US" i="1" dirty="0" smtClean="0"/>
              <a:t>:</a:t>
            </a:r>
            <a:r>
              <a:rPr lang="en-US" dirty="0" smtClean="0"/>
              <a:t>    </a:t>
            </a:r>
            <a:r>
              <a:rPr lang="en-US" sz="1300" dirty="0" smtClean="0"/>
              <a:t> </a:t>
            </a:r>
            <a:r>
              <a:rPr lang="en-US" sz="2600" dirty="0" err="1" smtClean="0"/>
              <a:t>Phenytoin</a:t>
            </a:r>
            <a:r>
              <a:rPr lang="en-US" sz="1300" dirty="0" smtClean="0"/>
              <a:t>           </a:t>
            </a:r>
            <a:r>
              <a:rPr lang="en-US" sz="1300" i="1" dirty="0" smtClean="0"/>
              <a:t>	</a:t>
            </a:r>
            <a:endParaRPr lang="en-US" sz="1300" dirty="0" smtClean="0"/>
          </a:p>
          <a:p>
            <a:pPr>
              <a:lnSpc>
                <a:spcPct val="120000"/>
              </a:lnSpc>
            </a:pPr>
            <a:r>
              <a:rPr lang="en-US" sz="2600" b="1" u="sng" dirty="0" smtClean="0"/>
              <a:t>REDUCTIONS</a:t>
            </a:r>
            <a:r>
              <a:rPr lang="en-US" sz="2600" b="1" dirty="0" smtClean="0"/>
              <a:t>                                  </a:t>
            </a:r>
            <a:r>
              <a:rPr lang="en-US" dirty="0" smtClean="0"/>
              <a:t> </a:t>
            </a:r>
            <a:r>
              <a:rPr lang="en-US" i="1" dirty="0" smtClean="0"/>
              <a:t>Slowed</a:t>
            </a:r>
            <a:r>
              <a:rPr lang="en-US" dirty="0" smtClean="0"/>
              <a:t>   </a:t>
            </a:r>
          </a:p>
          <a:p>
            <a:pPr>
              <a:lnSpc>
                <a:spcPct val="120000"/>
              </a:lnSpc>
              <a:buNone/>
            </a:pPr>
            <a:r>
              <a:rPr lang="en-US" i="1" dirty="0" smtClean="0"/>
              <a:t>		Example</a:t>
            </a:r>
            <a:r>
              <a:rPr lang="en-US" i="1" dirty="0" smtClean="0"/>
              <a:t>:</a:t>
            </a:r>
            <a:r>
              <a:rPr lang="en-US" dirty="0" smtClean="0"/>
              <a:t>   </a:t>
            </a:r>
            <a:r>
              <a:rPr lang="en-US" sz="1300" dirty="0" smtClean="0"/>
              <a:t>  </a:t>
            </a:r>
            <a:r>
              <a:rPr lang="en-US" sz="2600" dirty="0" smtClean="0"/>
              <a:t>Hydrocortisone</a:t>
            </a:r>
            <a:r>
              <a:rPr lang="en-US" sz="1300" dirty="0" smtClean="0"/>
              <a:t>       </a:t>
            </a:r>
            <a:r>
              <a:rPr lang="en-US" dirty="0" smtClean="0"/>
              <a:t>        </a:t>
            </a:r>
            <a:endParaRPr lang="en-US" u="sng" dirty="0" smtClean="0"/>
          </a:p>
          <a:p>
            <a:r>
              <a:rPr lang="en-US" sz="2600" b="1" u="sng" dirty="0" smtClean="0"/>
              <a:t>HYDROLYSIS</a:t>
            </a:r>
          </a:p>
          <a:p>
            <a:r>
              <a:rPr lang="en-US" dirty="0" smtClean="0"/>
              <a:t>Plasma esterase     		            </a:t>
            </a:r>
            <a:r>
              <a:rPr lang="en-US" i="1" dirty="0" smtClean="0"/>
              <a:t>Slowed</a:t>
            </a:r>
          </a:p>
          <a:p>
            <a:pPr>
              <a:buFontTx/>
              <a:buNone/>
            </a:pPr>
            <a:r>
              <a:rPr lang="en-US" i="1" dirty="0" smtClean="0"/>
              <a:t>        </a:t>
            </a:r>
            <a:r>
              <a:rPr lang="en-US" i="1" dirty="0" smtClean="0"/>
              <a:t>	Example</a:t>
            </a:r>
            <a:r>
              <a:rPr lang="en-US" i="1" dirty="0" smtClean="0"/>
              <a:t>:  </a:t>
            </a:r>
            <a:r>
              <a:rPr lang="en-US" dirty="0" smtClean="0"/>
              <a:t>Procaine</a:t>
            </a:r>
          </a:p>
          <a:p>
            <a:r>
              <a:rPr lang="en-US" dirty="0" smtClean="0"/>
              <a:t>Plasma peptidase               		</a:t>
            </a:r>
            <a:r>
              <a:rPr lang="en-US" i="1" dirty="0" smtClean="0"/>
              <a:t>Normal</a:t>
            </a:r>
          </a:p>
          <a:p>
            <a:pPr>
              <a:buFontTx/>
              <a:buNone/>
            </a:pPr>
            <a:r>
              <a:rPr lang="en-US" i="1" dirty="0" smtClean="0"/>
              <a:t>        </a:t>
            </a:r>
            <a:r>
              <a:rPr lang="en-US" i="1" dirty="0" smtClean="0"/>
              <a:t>	Example</a:t>
            </a:r>
            <a:r>
              <a:rPr lang="en-US" i="1" dirty="0" smtClean="0"/>
              <a:t>:  </a:t>
            </a:r>
            <a:r>
              <a:rPr lang="en-US" dirty="0" err="1" smtClean="0"/>
              <a:t>Angiotensin</a:t>
            </a:r>
            <a:endParaRPr lang="en-US" i="1" dirty="0" smtClean="0"/>
          </a:p>
          <a:p>
            <a:r>
              <a:rPr lang="en-US" dirty="0" smtClean="0"/>
              <a:t>Tissue peptidase               			</a:t>
            </a:r>
            <a:r>
              <a:rPr lang="en-US" i="1" dirty="0" smtClean="0"/>
              <a:t>Slowed</a:t>
            </a:r>
          </a:p>
          <a:p>
            <a:pPr>
              <a:buFontTx/>
              <a:buNone/>
            </a:pPr>
            <a:r>
              <a:rPr lang="en-US" i="1" dirty="0" smtClean="0"/>
              <a:t>        </a:t>
            </a:r>
            <a:r>
              <a:rPr lang="en-US" i="1" dirty="0" smtClean="0"/>
              <a:t>	Example</a:t>
            </a:r>
            <a:r>
              <a:rPr lang="en-US" i="1" dirty="0" smtClean="0"/>
              <a:t>:  </a:t>
            </a:r>
            <a:r>
              <a:rPr lang="en-US" dirty="0" smtClean="0"/>
              <a:t>Insulin</a:t>
            </a:r>
            <a:endParaRPr lang="en-US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5341A1C-F229-4FEE-B054-72D621E6465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b="1" dirty="0" smtClean="0"/>
              <a:t>EFFECT OF RENAL DISEASE ON</a:t>
            </a:r>
            <a:r>
              <a:rPr lang="en-US" sz="3200" b="1" dirty="0" smtClean="0"/>
              <a:t> </a:t>
            </a:r>
            <a:r>
              <a:rPr lang="en-US" sz="3200" b="1" i="1" dirty="0" smtClean="0"/>
              <a:t>PHASE II </a:t>
            </a:r>
            <a:r>
              <a:rPr lang="en-US" sz="3200" b="1" dirty="0" smtClean="0"/>
              <a:t>DRUG METABOLISM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u="sng" dirty="0" smtClean="0"/>
              <a:t>GLUCURONIDATION</a:t>
            </a:r>
            <a:r>
              <a:rPr lang="en-US" dirty="0" smtClean="0"/>
              <a:t>              		</a:t>
            </a:r>
            <a:r>
              <a:rPr lang="en-US" i="1" dirty="0" smtClean="0"/>
              <a:t>Normal</a:t>
            </a:r>
          </a:p>
          <a:p>
            <a:pPr>
              <a:buNone/>
            </a:pPr>
            <a:r>
              <a:rPr lang="en-US" dirty="0" smtClean="0"/>
              <a:t>	      </a:t>
            </a:r>
            <a:r>
              <a:rPr lang="en-US" i="1" dirty="0" smtClean="0"/>
              <a:t>Example:</a:t>
            </a:r>
            <a:r>
              <a:rPr lang="en-US" dirty="0" smtClean="0"/>
              <a:t>  Hydrocortisone</a:t>
            </a:r>
          </a:p>
          <a:p>
            <a:r>
              <a:rPr lang="en-US" b="1" u="sng" dirty="0" smtClean="0"/>
              <a:t>ACETYLATION</a:t>
            </a:r>
            <a:r>
              <a:rPr lang="en-US" sz="2800" b="1" dirty="0" smtClean="0"/>
              <a:t>       </a:t>
            </a:r>
            <a:r>
              <a:rPr lang="en-US" sz="2800" dirty="0" smtClean="0"/>
              <a:t>          	 	</a:t>
            </a:r>
            <a:r>
              <a:rPr lang="en-US" i="1" dirty="0" smtClean="0"/>
              <a:t>Slowed</a:t>
            </a:r>
          </a:p>
          <a:p>
            <a:pPr>
              <a:buNone/>
            </a:pPr>
            <a:r>
              <a:rPr lang="en-US" i="1" dirty="0" smtClean="0"/>
              <a:t>	      </a:t>
            </a:r>
            <a:r>
              <a:rPr lang="en-US" i="1" dirty="0" smtClean="0"/>
              <a:t>Example:  </a:t>
            </a:r>
            <a:r>
              <a:rPr lang="en-US" dirty="0" err="1" smtClean="0"/>
              <a:t>Procainamide</a:t>
            </a:r>
            <a:endParaRPr lang="en-US" dirty="0" smtClean="0"/>
          </a:p>
          <a:p>
            <a:r>
              <a:rPr lang="en-US" b="1" u="sng" dirty="0" smtClean="0"/>
              <a:t>GLYCINE CONJUGATION</a:t>
            </a:r>
            <a:r>
              <a:rPr lang="en-US" sz="2800" dirty="0" smtClean="0"/>
              <a:t>     	</a:t>
            </a:r>
            <a:r>
              <a:rPr lang="en-US" i="1" dirty="0" smtClean="0"/>
              <a:t>Slowed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	      </a:t>
            </a:r>
            <a:r>
              <a:rPr lang="en-US" i="1" dirty="0" smtClean="0"/>
              <a:t>Example:  p-</a:t>
            </a:r>
            <a:r>
              <a:rPr lang="en-US" dirty="0" err="1" smtClean="0"/>
              <a:t>Aminosalicylic</a:t>
            </a:r>
            <a:r>
              <a:rPr lang="en-US" dirty="0" smtClean="0"/>
              <a:t> acid</a:t>
            </a:r>
            <a:endParaRPr lang="en-US" i="1" dirty="0" smtClean="0"/>
          </a:p>
          <a:p>
            <a:r>
              <a:rPr lang="en-US" dirty="0" smtClean="0"/>
              <a:t> </a:t>
            </a:r>
            <a:r>
              <a:rPr lang="en-US" sz="2800" dirty="0" smtClean="0"/>
              <a:t>O-</a:t>
            </a:r>
            <a:r>
              <a:rPr lang="en-US" dirty="0" smtClean="0"/>
              <a:t>METHYLATION</a:t>
            </a:r>
            <a:r>
              <a:rPr lang="en-US" sz="2800" dirty="0" smtClean="0"/>
              <a:t>                		</a:t>
            </a:r>
            <a:r>
              <a:rPr lang="en-US" i="1" dirty="0" smtClean="0"/>
              <a:t>Normal</a:t>
            </a:r>
          </a:p>
          <a:p>
            <a:pPr>
              <a:buNone/>
            </a:pPr>
            <a:r>
              <a:rPr lang="en-US" i="1" dirty="0" smtClean="0"/>
              <a:t>	       </a:t>
            </a:r>
            <a:r>
              <a:rPr lang="en-US" i="1" dirty="0" smtClean="0"/>
              <a:t>Example:  </a:t>
            </a:r>
            <a:r>
              <a:rPr lang="en-US" dirty="0" smtClean="0"/>
              <a:t>Methyldopa</a:t>
            </a:r>
            <a:endParaRPr lang="en-US" dirty="0" smtClean="0"/>
          </a:p>
          <a:p>
            <a:r>
              <a:rPr lang="en-US" dirty="0" smtClean="0"/>
              <a:t>SULFATE CONJUGATION</a:t>
            </a:r>
            <a:r>
              <a:rPr lang="en-US" sz="2800" dirty="0" smtClean="0"/>
              <a:t>    		</a:t>
            </a:r>
            <a:r>
              <a:rPr lang="en-US" i="1" dirty="0" smtClean="0"/>
              <a:t>Normal</a:t>
            </a:r>
          </a:p>
          <a:p>
            <a:pPr>
              <a:buNone/>
            </a:pPr>
            <a:r>
              <a:rPr lang="en-US" i="1" dirty="0" smtClean="0"/>
              <a:t>	       </a:t>
            </a:r>
            <a:r>
              <a:rPr lang="en-US" i="1" dirty="0" smtClean="0"/>
              <a:t>Example:  </a:t>
            </a:r>
            <a:r>
              <a:rPr lang="en-US" dirty="0" smtClean="0"/>
              <a:t>Acetaminophen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5341A1C-F229-4FEE-B054-72D621E6465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Excretion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ct val="30000"/>
              </a:spcAft>
            </a:pPr>
            <a:r>
              <a:rPr lang="en-US" dirty="0" smtClean="0"/>
              <a:t>Excretion</a:t>
            </a:r>
            <a:r>
              <a:rPr lang="en-US" i="1" dirty="0" smtClean="0"/>
              <a:t> </a:t>
            </a:r>
            <a:r>
              <a:rPr lang="en-US" dirty="0" smtClean="0"/>
              <a:t>of many drugs is reduced in renal failure. </a:t>
            </a:r>
          </a:p>
          <a:p>
            <a:pPr>
              <a:spcAft>
                <a:spcPct val="30000"/>
              </a:spcAft>
            </a:pPr>
            <a:r>
              <a:rPr lang="en-US" dirty="0" smtClean="0"/>
              <a:t>The kidneys normally excrete both the parent drug and metabolites produced by the liver. </a:t>
            </a:r>
          </a:p>
          <a:p>
            <a:pPr>
              <a:spcAft>
                <a:spcPct val="30000"/>
              </a:spcAft>
            </a:pPr>
            <a:r>
              <a:rPr lang="en-US" dirty="0" smtClean="0"/>
              <a:t>Renal excretion includes: </a:t>
            </a:r>
          </a:p>
          <a:p>
            <a:pPr lvl="4">
              <a:spcAft>
                <a:spcPct val="30000"/>
              </a:spcAft>
            </a:pPr>
            <a:r>
              <a:rPr lang="en-US" sz="2400" dirty="0" err="1" smtClean="0"/>
              <a:t>glomerular</a:t>
            </a:r>
            <a:r>
              <a:rPr lang="en-US" sz="2400" dirty="0" smtClean="0"/>
              <a:t> filtration, </a:t>
            </a:r>
          </a:p>
          <a:p>
            <a:pPr lvl="4">
              <a:spcAft>
                <a:spcPct val="30000"/>
              </a:spcAft>
            </a:pPr>
            <a:r>
              <a:rPr lang="en-US" sz="2400" dirty="0" smtClean="0"/>
              <a:t>tubular secretion, and </a:t>
            </a:r>
          </a:p>
          <a:p>
            <a:pPr lvl="4">
              <a:spcAft>
                <a:spcPct val="30000"/>
              </a:spcAft>
            </a:pPr>
            <a:r>
              <a:rPr lang="en-US" sz="2400" dirty="0" smtClean="0"/>
              <a:t>tubular </a:t>
            </a:r>
            <a:r>
              <a:rPr lang="en-US" sz="2400" dirty="0" err="1" smtClean="0"/>
              <a:t>reabsorption</a:t>
            </a:r>
            <a:r>
              <a:rPr lang="en-US" sz="2400" dirty="0" smtClean="0"/>
              <a:t> all of which is affected by renal impairment.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5341A1C-F229-4FEE-B054-72D621E6465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Excretion</a:t>
            </a:r>
            <a:r>
              <a:rPr lang="en-US" sz="5400" b="1" dirty="0" smtClean="0"/>
              <a:t> </a:t>
            </a:r>
            <a:r>
              <a:rPr lang="en-US" sz="3200" b="1" dirty="0" err="1" smtClean="0"/>
              <a:t>Cont,d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ct val="30000"/>
              </a:spcAft>
            </a:pPr>
            <a:r>
              <a:rPr lang="en-US" dirty="0" smtClean="0"/>
              <a:t>An adequate fluid intake is required to excrete drugs by the kidneys.</a:t>
            </a:r>
          </a:p>
          <a:p>
            <a:pPr>
              <a:spcAft>
                <a:spcPct val="30000"/>
              </a:spcAft>
            </a:pPr>
            <a:r>
              <a:rPr lang="en-US" dirty="0" smtClean="0"/>
              <a:t>Any factor that depletes ECF increases the risk of worsening renal impairment which include:</a:t>
            </a:r>
          </a:p>
          <a:p>
            <a:pPr lvl="1">
              <a:spcAft>
                <a:spcPct val="10000"/>
              </a:spcAft>
            </a:pPr>
            <a:r>
              <a:rPr lang="en-US" dirty="0" smtClean="0"/>
              <a:t>Inadequate fluid intake</a:t>
            </a:r>
          </a:p>
          <a:p>
            <a:pPr lvl="1">
              <a:spcAft>
                <a:spcPct val="10000"/>
              </a:spcAft>
            </a:pPr>
            <a:r>
              <a:rPr lang="en-US" dirty="0" smtClean="0"/>
              <a:t>Diuretic drugs</a:t>
            </a:r>
          </a:p>
          <a:p>
            <a:pPr lvl="1">
              <a:spcAft>
                <a:spcPct val="30000"/>
              </a:spcAft>
            </a:pPr>
            <a:r>
              <a:rPr lang="en-US" dirty="0" smtClean="0"/>
              <a:t>Loss of body fluids (bleeding, vomiting, diarrhea)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5341A1C-F229-4FEE-B054-72D621E6465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Excretion</a:t>
            </a:r>
            <a:r>
              <a:rPr lang="en-US" sz="4400" b="1" dirty="0" smtClean="0"/>
              <a:t> </a:t>
            </a:r>
            <a:r>
              <a:rPr lang="en-US" sz="2400" b="1" dirty="0" err="1" smtClean="0"/>
              <a:t>Cont,d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1600" dirty="0" smtClean="0"/>
              <a:t>The effects of decreased renal function on drug elimination have been examined most extensively. This is appropriate since only elimination clearance (CL</a:t>
            </a:r>
            <a:r>
              <a:rPr lang="en-US" sz="1050" dirty="0" smtClean="0"/>
              <a:t>E</a:t>
            </a:r>
            <a:r>
              <a:rPr lang="en-US" sz="1600" dirty="0" smtClean="0"/>
              <a:t>) and drug dose, expressed as amount/time, (I) determine the average steady state concentration of drug in the body (</a:t>
            </a:r>
            <a:r>
              <a:rPr lang="en-US" sz="1600" dirty="0" err="1" smtClean="0"/>
              <a:t>Css</a:t>
            </a:r>
            <a:r>
              <a:rPr lang="en-US" sz="1600" dirty="0" smtClean="0"/>
              <a:t>):</a:t>
            </a:r>
          </a:p>
          <a:p>
            <a:pPr lvl="8" algn="just"/>
            <a:r>
              <a:rPr lang="en-US" sz="2400" b="1" dirty="0" err="1" smtClean="0">
                <a:solidFill>
                  <a:schemeClr val="tx1"/>
                </a:solidFill>
              </a:rPr>
              <a:t>Css</a:t>
            </a:r>
            <a:r>
              <a:rPr lang="en-US" sz="2400" b="1" dirty="0" smtClean="0">
                <a:solidFill>
                  <a:schemeClr val="tx1"/>
                </a:solidFill>
              </a:rPr>
              <a:t> = I / CL</a:t>
            </a:r>
            <a:r>
              <a:rPr lang="en-US" sz="1200" b="1" dirty="0" smtClean="0">
                <a:solidFill>
                  <a:schemeClr val="tx1"/>
                </a:solidFill>
              </a:rPr>
              <a:t>E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just"/>
            <a:r>
              <a:rPr lang="en-US" sz="1600" dirty="0" smtClean="0"/>
              <a:t>For many drugs, CL</a:t>
            </a:r>
            <a:r>
              <a:rPr lang="en-US" sz="1100" dirty="0" smtClean="0"/>
              <a:t>E</a:t>
            </a:r>
            <a:r>
              <a:rPr lang="en-US" sz="1600" dirty="0" smtClean="0"/>
              <a:t> actually consists of additive renal (CL</a:t>
            </a:r>
            <a:r>
              <a:rPr lang="en-US" sz="1100" dirty="0" smtClean="0"/>
              <a:t>R</a:t>
            </a:r>
            <a:r>
              <a:rPr lang="en-US" sz="1600" dirty="0" smtClean="0"/>
              <a:t>) and non renal (CL </a:t>
            </a:r>
            <a:r>
              <a:rPr lang="en-US" sz="1200" dirty="0" smtClean="0"/>
              <a:t>NR</a:t>
            </a:r>
            <a:r>
              <a:rPr lang="en-US" sz="1600" dirty="0" smtClean="0"/>
              <a:t>) components, as indicated by the following equation:</a:t>
            </a:r>
            <a:endParaRPr lang="en-US" sz="1800" b="1" dirty="0" smtClean="0"/>
          </a:p>
          <a:p>
            <a:pPr lvl="8" algn="just"/>
            <a:r>
              <a:rPr lang="en-US" sz="1800" b="1" dirty="0" smtClean="0">
                <a:solidFill>
                  <a:schemeClr val="tx1"/>
                </a:solidFill>
              </a:rPr>
              <a:t>CL</a:t>
            </a:r>
            <a:r>
              <a:rPr lang="en-US" sz="900" b="1" dirty="0" smtClean="0">
                <a:solidFill>
                  <a:schemeClr val="tx1"/>
                </a:solidFill>
              </a:rPr>
              <a:t>E</a:t>
            </a:r>
            <a:r>
              <a:rPr lang="en-US" sz="1800" b="1" dirty="0" smtClean="0">
                <a:solidFill>
                  <a:schemeClr val="tx1"/>
                </a:solidFill>
              </a:rPr>
              <a:t> = CL</a:t>
            </a:r>
            <a:r>
              <a:rPr lang="en-US" sz="1000" b="1" dirty="0" smtClean="0">
                <a:solidFill>
                  <a:schemeClr val="tx1"/>
                </a:solidFill>
              </a:rPr>
              <a:t>R</a:t>
            </a:r>
            <a:r>
              <a:rPr lang="en-US" sz="1800" b="1" dirty="0" smtClean="0">
                <a:solidFill>
                  <a:schemeClr val="tx1"/>
                </a:solidFill>
              </a:rPr>
              <a:t> + CL</a:t>
            </a:r>
            <a:r>
              <a:rPr lang="en-US" sz="1000" b="1" dirty="0" smtClean="0">
                <a:solidFill>
                  <a:schemeClr val="tx1"/>
                </a:solidFill>
              </a:rPr>
              <a:t>NR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en-US" sz="1600" dirty="0" smtClean="0"/>
              <a:t>Non-renal clearance is usually equated with drug metabolism, but also could include </a:t>
            </a:r>
            <a:r>
              <a:rPr lang="en-US" sz="1600" dirty="0" err="1" smtClean="0"/>
              <a:t>hemodialysis</a:t>
            </a:r>
            <a:r>
              <a:rPr lang="en-US" sz="1600" dirty="0" smtClean="0"/>
              <a:t> and other methods of drug removal. </a:t>
            </a:r>
            <a:endParaRPr lang="en-US" sz="1600" dirty="0" smtClean="0"/>
          </a:p>
          <a:p>
            <a:pPr algn="just"/>
            <a:r>
              <a:rPr lang="en-US" sz="1600" dirty="0" smtClean="0"/>
              <a:t>In </a:t>
            </a:r>
            <a:r>
              <a:rPr lang="en-US" sz="1600" dirty="0" smtClean="0"/>
              <a:t>fact, even the metabolic clearance of a drug frequently consists of additive contributions from several parallel metabolic pathways. </a:t>
            </a:r>
            <a:endParaRPr lang="en-US" sz="1600" dirty="0" smtClean="0"/>
          </a:p>
          <a:p>
            <a:pPr algn="just"/>
            <a:r>
              <a:rPr lang="en-US" sz="1600" dirty="0" smtClean="0"/>
              <a:t>The </a:t>
            </a:r>
            <a:r>
              <a:rPr lang="en-US" sz="1600" dirty="0" smtClean="0"/>
              <a:t>characterization of drug metabolism by a clearance term usually is appropriate, since the metabolism of most drugs usually can be described by first –order kinetics within the range of therapeutic drug concentrations.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5341A1C-F229-4FEE-B054-72D621E6465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i="1" dirty="0" smtClean="0">
                <a:solidFill>
                  <a:schemeClr val="tx1"/>
                </a:solidFill>
              </a:rPr>
              <a:t>NOMOGRAM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FOR</a:t>
            </a:r>
            <a:r>
              <a:rPr lang="en-US" sz="2800" b="1" dirty="0" smtClean="0">
                <a:solidFill>
                  <a:schemeClr val="tx1"/>
                </a:solidFill>
              </a:rPr>
              <a:t> CIMETIDINE DOSING*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5341A1C-F229-4FEE-B054-72D621E6465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5" name="Picture 1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t="3279" b="3279"/>
          <a:stretch>
            <a:fillRect/>
          </a:stretch>
        </p:blipFill>
        <p:spPr>
          <a:xfrm>
            <a:off x="1905000" y="1447800"/>
            <a:ext cx="5180004" cy="4873625"/>
          </a:xfrm>
          <a:noFill/>
          <a:ln/>
        </p:spPr>
      </p:pic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048000" y="2286000"/>
            <a:ext cx="2438400" cy="2514600"/>
            <a:chOff x="2064" y="1440"/>
            <a:chExt cx="1536" cy="1584"/>
          </a:xfrm>
        </p:grpSpPr>
        <p:sp>
          <p:nvSpPr>
            <p:cNvPr id="7" name="Text Box 14"/>
            <p:cNvSpPr txBox="1">
              <a:spLocks noChangeArrowheads="1"/>
            </p:cNvSpPr>
            <p:nvPr/>
          </p:nvSpPr>
          <p:spPr bwMode="auto">
            <a:xfrm>
              <a:off x="2304" y="1440"/>
              <a:ext cx="1296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CL</a:t>
              </a:r>
              <a:r>
                <a:rPr lang="en-US" sz="1800" baseline="-25000" dirty="0"/>
                <a:t>E</a:t>
              </a:r>
              <a:r>
                <a:rPr lang="en-US" sz="1800" dirty="0"/>
                <a:t>  </a:t>
              </a:r>
              <a:r>
                <a:rPr lang="en-US" sz="1800" dirty="0">
                  <a:cs typeface="Times New Roman" pitchFamily="18" charset="0"/>
                </a:rPr>
                <a:t>≈ </a:t>
              </a:r>
              <a:r>
                <a:rPr lang="en-US" sz="1800" dirty="0"/>
                <a:t>25% OF NORMAL IF FUNCTIONALLY ANEPRHIC</a:t>
              </a:r>
            </a:p>
          </p:txBody>
        </p:sp>
        <p:sp>
          <p:nvSpPr>
            <p:cNvPr id="8" name="Line 15"/>
            <p:cNvSpPr>
              <a:spLocks noChangeShapeType="1"/>
            </p:cNvSpPr>
            <p:nvPr/>
          </p:nvSpPr>
          <p:spPr bwMode="auto">
            <a:xfrm flipH="1">
              <a:off x="2064" y="2208"/>
              <a:ext cx="624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Kidney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The kidney is an important organ in regulating body fluids, electrolyte balance, removal of metabolic waste and drug excretion from the body.</a:t>
            </a:r>
          </a:p>
          <a:p>
            <a:pPr algn="just"/>
            <a:r>
              <a:rPr lang="en-US" b="1" u="sng" dirty="0" err="1" smtClean="0"/>
              <a:t>Creatinine</a:t>
            </a:r>
            <a:r>
              <a:rPr lang="en-US" b="1" u="sng" dirty="0" smtClean="0"/>
              <a:t> Clearance:</a:t>
            </a:r>
          </a:p>
          <a:p>
            <a:pPr algn="just"/>
            <a:r>
              <a:rPr lang="en-US" dirty="0" smtClean="0"/>
              <a:t>It is the rate of urinary excretion of </a:t>
            </a:r>
            <a:r>
              <a:rPr lang="en-US" dirty="0" err="1" smtClean="0"/>
              <a:t>creatinine</a:t>
            </a:r>
            <a:r>
              <a:rPr lang="en-US" dirty="0" smtClean="0"/>
              <a:t>/serum </a:t>
            </a:r>
            <a:r>
              <a:rPr lang="en-US" dirty="0" err="1" smtClean="0"/>
              <a:t>creatinine</a:t>
            </a:r>
            <a:r>
              <a:rPr lang="en-US" dirty="0" smtClean="0"/>
              <a:t>. It can be calculated directly by determining the patient’s serum </a:t>
            </a:r>
            <a:r>
              <a:rPr lang="en-US" dirty="0" err="1" smtClean="0"/>
              <a:t>creatinine</a:t>
            </a:r>
            <a:r>
              <a:rPr lang="en-US" dirty="0" smtClean="0"/>
              <a:t> concentration and rate of urinary excretion and the rate of urinary excretion of </a:t>
            </a:r>
            <a:r>
              <a:rPr lang="en-US" dirty="0" err="1" smtClean="0"/>
              <a:t>creatinine</a:t>
            </a:r>
            <a:r>
              <a:rPr lang="en-US" dirty="0" smtClean="0"/>
              <a:t>. </a:t>
            </a:r>
            <a:r>
              <a:rPr lang="en-US" dirty="0" err="1" smtClean="0"/>
              <a:t>Creatinine</a:t>
            </a:r>
            <a:r>
              <a:rPr lang="en-US" dirty="0" smtClean="0"/>
              <a:t> clearance is used most extensively as a measurement of GFR.</a:t>
            </a:r>
          </a:p>
          <a:p>
            <a:pPr algn="just"/>
            <a:r>
              <a:rPr lang="en-US" b="1" u="sng" dirty="0" smtClean="0"/>
              <a:t>Clearance:</a:t>
            </a:r>
          </a:p>
          <a:p>
            <a:pPr algn="just"/>
            <a:r>
              <a:rPr lang="en-US" dirty="0" smtClean="0"/>
              <a:t>Clearance may be defined as the volume of fluid cleared of drug from the body per unit of time. Its units are ml/min or L/hr.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5341A1C-F229-4FEE-B054-72D621E6465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Excretion</a:t>
            </a:r>
            <a:r>
              <a:rPr lang="en-US" sz="4400" b="1" dirty="0" smtClean="0"/>
              <a:t> </a:t>
            </a:r>
            <a:r>
              <a:rPr lang="en-US" sz="2400" b="1" dirty="0" err="1" smtClean="0"/>
              <a:t>Cont,d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In the case of </a:t>
            </a:r>
            <a:r>
              <a:rPr lang="en-US" dirty="0" err="1" smtClean="0"/>
              <a:t>cimetidine</a:t>
            </a:r>
            <a:r>
              <a:rPr lang="en-US" dirty="0" smtClean="0"/>
              <a:t>, </a:t>
            </a:r>
            <a:r>
              <a:rPr lang="en-US" dirty="0" err="1" smtClean="0"/>
              <a:t>Schentag</a:t>
            </a:r>
            <a:r>
              <a:rPr lang="en-US" dirty="0" smtClean="0"/>
              <a:t> et al. obtained slightly lower estimates of </a:t>
            </a:r>
            <a:r>
              <a:rPr lang="en-US" dirty="0" err="1" smtClean="0"/>
              <a:t>cimetidine</a:t>
            </a:r>
            <a:r>
              <a:rPr lang="en-US" dirty="0" smtClean="0"/>
              <a:t> % urinary excretion in normal subjects and of CL</a:t>
            </a:r>
            <a:r>
              <a:rPr lang="en-US" sz="1800" dirty="0" smtClean="0"/>
              <a:t>E</a:t>
            </a:r>
            <a:r>
              <a:rPr lang="en-US" dirty="0" smtClean="0"/>
              <a:t> in patients with duodenal ulcer and in older normal subjects. </a:t>
            </a:r>
            <a:endParaRPr lang="en-US" dirty="0" smtClean="0"/>
          </a:p>
          <a:p>
            <a:pPr algn="just"/>
            <a:r>
              <a:rPr lang="en-US" dirty="0" smtClean="0"/>
              <a:t>Since </a:t>
            </a:r>
            <a:r>
              <a:rPr lang="en-US" dirty="0" smtClean="0"/>
              <a:t>only one-fourth of the dose is eliminated non-</a:t>
            </a:r>
            <a:r>
              <a:rPr lang="en-US" dirty="0" err="1" smtClean="0"/>
              <a:t>renally</a:t>
            </a:r>
            <a:r>
              <a:rPr lang="en-US" dirty="0" smtClean="0"/>
              <a:t>, the data indicate that functionally </a:t>
            </a:r>
            <a:r>
              <a:rPr lang="en-US" dirty="0" err="1" smtClean="0"/>
              <a:t>anephric</a:t>
            </a:r>
            <a:r>
              <a:rPr lang="en-US" dirty="0" smtClean="0"/>
              <a:t> patients who receive half the usual </a:t>
            </a:r>
            <a:r>
              <a:rPr lang="en-US" dirty="0" err="1" smtClean="0"/>
              <a:t>cimetidine</a:t>
            </a:r>
            <a:r>
              <a:rPr lang="en-US" dirty="0" smtClean="0"/>
              <a:t> dose will have potentially toxic blood levels that are twice those recommended for patients with normal renal function.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5341A1C-F229-4FEE-B054-72D621E6465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Excretion</a:t>
            </a:r>
            <a:r>
              <a:rPr lang="en-US" sz="4400" b="1" dirty="0" smtClean="0"/>
              <a:t> </a:t>
            </a:r>
            <a:r>
              <a:rPr lang="en-US" sz="2400" b="1" dirty="0" err="1" smtClean="0"/>
              <a:t>Cont,d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1800" dirty="0" smtClean="0"/>
              <a:t>When dose adjustments are needed for patients with impaired renal function, they can be made by reducing the drug dose or by lengthening the dosing interval. </a:t>
            </a:r>
            <a:endParaRPr lang="en-US" sz="1800" dirty="0" smtClean="0"/>
          </a:p>
          <a:p>
            <a:pPr algn="just"/>
            <a:r>
              <a:rPr lang="en-US" sz="1800" dirty="0" smtClean="0"/>
              <a:t>It </a:t>
            </a:r>
            <a:r>
              <a:rPr lang="en-US" sz="1800" dirty="0" smtClean="0"/>
              <a:t>is often convenient to administer doses of drugs that have a short elimination half-life at some multiple of their elimination half life. </a:t>
            </a:r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 smtClean="0"/>
              <a:t>multiple that is used is determined by the therapeutic index of the drug. The expected half life can be calculated from the following equation:</a:t>
            </a:r>
          </a:p>
          <a:p>
            <a:pPr lvl="6" algn="just">
              <a:buNone/>
            </a:pPr>
            <a:r>
              <a:rPr lang="en-US" sz="2400" b="1" baseline="-25000" dirty="0" smtClean="0"/>
              <a:t>T1/2 </a:t>
            </a:r>
            <a:r>
              <a:rPr lang="en-US" sz="2400" b="1" baseline="-25000" dirty="0" smtClean="0"/>
              <a:t>=</a:t>
            </a:r>
            <a:r>
              <a:rPr lang="en-US" sz="2400" b="1" dirty="0" smtClean="0"/>
              <a:t> </a:t>
            </a:r>
            <a:r>
              <a:rPr lang="en-US" sz="2400" b="1" u="sng" baseline="-25000" dirty="0" smtClean="0"/>
              <a:t>0.693 . </a:t>
            </a:r>
            <a:r>
              <a:rPr lang="en-US" sz="2400" b="1" u="sng" baseline="-25000" dirty="0" err="1" smtClean="0"/>
              <a:t>Vd</a:t>
            </a:r>
            <a:r>
              <a:rPr lang="en-US" sz="2400" b="1" u="sng" baseline="-25000" dirty="0" smtClean="0"/>
              <a:t>(area)</a:t>
            </a:r>
          </a:p>
          <a:p>
            <a:pPr lvl="8" algn="just">
              <a:buNone/>
            </a:pPr>
            <a:r>
              <a:rPr lang="en-US" sz="2400" b="1" baseline="-25000" dirty="0" smtClean="0"/>
              <a:t>			CL</a:t>
            </a:r>
            <a:r>
              <a:rPr lang="en-US" b="1" baseline="-25000" dirty="0" smtClean="0"/>
              <a:t>E</a:t>
            </a:r>
            <a:endParaRPr lang="en-US" sz="1100" dirty="0" smtClean="0"/>
          </a:p>
          <a:p>
            <a:pPr algn="just"/>
            <a:r>
              <a:rPr lang="en-US" sz="1800" dirty="0" smtClean="0"/>
              <a:t>and the usual dose can be administered at an interval equal to the same multiple of the increased half life. </a:t>
            </a:r>
            <a:endParaRPr lang="en-US" sz="1800" dirty="0" smtClean="0"/>
          </a:p>
          <a:p>
            <a:pPr algn="just"/>
            <a:r>
              <a:rPr lang="en-US" sz="1800" dirty="0" smtClean="0"/>
              <a:t>Dose-interval </a:t>
            </a:r>
            <a:r>
              <a:rPr lang="en-US" sz="1800" dirty="0" smtClean="0"/>
              <a:t>adjustment is usually necessary when safety and efficacy concerns specify a target range for both peak and trough plasma levels.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5341A1C-F229-4FEE-B054-72D621E6465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Excretion</a:t>
            </a:r>
            <a:r>
              <a:rPr lang="en-US" sz="4400" b="1" dirty="0" smtClean="0"/>
              <a:t> </a:t>
            </a:r>
            <a:r>
              <a:rPr lang="en-US" sz="2400" b="1" dirty="0" err="1" smtClean="0"/>
              <a:t>Cont,d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100" b="1" u="sng" dirty="0" smtClean="0"/>
              <a:t>Mechanisms of Renal Excretion of Drugs: </a:t>
            </a:r>
            <a:endParaRPr lang="en-US" sz="3100" b="1" u="sng" dirty="0" smtClean="0"/>
          </a:p>
          <a:p>
            <a:endParaRPr lang="en-US" sz="3100" b="1" u="sng" dirty="0" smtClean="0"/>
          </a:p>
          <a:p>
            <a:r>
              <a:rPr lang="en-US" b="1" dirty="0" smtClean="0"/>
              <a:t>GLOMERULAR </a:t>
            </a:r>
            <a:r>
              <a:rPr lang="en-US" b="1" dirty="0" smtClean="0"/>
              <a:t>FILTRATION:</a:t>
            </a:r>
          </a:p>
          <a:p>
            <a:pPr lvl="1">
              <a:spcBef>
                <a:spcPts val="800"/>
              </a:spcBef>
              <a:buFont typeface="Symbol" pitchFamily="18" charset="2"/>
              <a:buChar char="·"/>
            </a:pPr>
            <a:r>
              <a:rPr lang="en-US" dirty="0" smtClean="0"/>
              <a:t>Affects </a:t>
            </a:r>
            <a:r>
              <a:rPr lang="en-US" dirty="0" smtClean="0"/>
              <a:t>all drugs and metabolites of appropriate molecular size.</a:t>
            </a:r>
          </a:p>
          <a:p>
            <a:pPr lvl="1">
              <a:spcBef>
                <a:spcPct val="10000"/>
              </a:spcBef>
              <a:buFont typeface="Symbol" pitchFamily="18" charset="2"/>
              <a:buChar char="·"/>
            </a:pPr>
            <a:r>
              <a:rPr lang="en-US" i="1" dirty="0" smtClean="0"/>
              <a:t>Influenced</a:t>
            </a:r>
            <a:r>
              <a:rPr lang="en-US" dirty="0" smtClean="0"/>
              <a:t> </a:t>
            </a:r>
            <a:r>
              <a:rPr lang="en-US" dirty="0" smtClean="0"/>
              <a:t>by protein binding</a:t>
            </a:r>
          </a:p>
          <a:p>
            <a:r>
              <a:rPr lang="en-US" dirty="0" smtClean="0"/>
              <a:t>	Drug Filtration Rate  =  GFR x f</a:t>
            </a:r>
            <a:r>
              <a:rPr lang="en-US" baseline="-25000" dirty="0" smtClean="0"/>
              <a:t>u</a:t>
            </a:r>
            <a:r>
              <a:rPr lang="en-US" dirty="0" smtClean="0"/>
              <a:t> x [Drug</a:t>
            </a:r>
            <a:r>
              <a:rPr lang="en-US" dirty="0" smtClean="0"/>
              <a:t>]</a:t>
            </a:r>
            <a:r>
              <a:rPr lang="en-US" dirty="0" smtClean="0"/>
              <a:t>	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smtClean="0"/>
              <a:t>			(</a:t>
            </a:r>
            <a:r>
              <a:rPr lang="en-US" dirty="0" smtClean="0"/>
              <a:t>f</a:t>
            </a:r>
            <a:r>
              <a:rPr lang="en-US" baseline="-25000" dirty="0" smtClean="0"/>
              <a:t>u </a:t>
            </a:r>
            <a:r>
              <a:rPr lang="en-US" dirty="0" smtClean="0"/>
              <a:t>= free fraction)</a:t>
            </a:r>
          </a:p>
          <a:p>
            <a:r>
              <a:rPr lang="en-US" b="1" dirty="0" smtClean="0"/>
              <a:t>RENAL TUBULAR SECRETION:</a:t>
            </a:r>
          </a:p>
          <a:p>
            <a:pPr>
              <a:buClr>
                <a:schemeClr val="tx1"/>
              </a:buClr>
              <a:buFont typeface="Symbol" pitchFamily="18" charset="2"/>
              <a:buChar char="·"/>
            </a:pPr>
            <a:r>
              <a:rPr lang="en-US" i="1" dirty="0" smtClean="0"/>
              <a:t>Not </a:t>
            </a:r>
            <a:r>
              <a:rPr lang="en-US" i="1" dirty="0" smtClean="0"/>
              <a:t>influenced</a:t>
            </a:r>
            <a:r>
              <a:rPr lang="en-US" dirty="0" smtClean="0"/>
              <a:t> by protein binding</a:t>
            </a:r>
            <a:endParaRPr lang="en-US" u="sng" dirty="0" smtClean="0"/>
          </a:p>
          <a:p>
            <a:pPr>
              <a:buFont typeface="Symbol" pitchFamily="18" charset="2"/>
              <a:buChar char="·"/>
            </a:pPr>
            <a:r>
              <a:rPr lang="en-US" dirty="0" smtClean="0"/>
              <a:t>May </a:t>
            </a:r>
            <a:r>
              <a:rPr lang="en-US" dirty="0" smtClean="0"/>
              <a:t>be affected by </a:t>
            </a:r>
            <a:r>
              <a:rPr lang="en-US" i="1" dirty="0" smtClean="0"/>
              <a:t>other drugs</a:t>
            </a:r>
            <a:r>
              <a:rPr lang="en-US" dirty="0" smtClean="0"/>
              <a:t>, etc.</a:t>
            </a:r>
            <a:endParaRPr lang="en-US" u="sng" dirty="0" smtClean="0"/>
          </a:p>
          <a:p>
            <a:pPr>
              <a:spcBef>
                <a:spcPct val="20000"/>
              </a:spcBef>
            </a:pPr>
            <a:r>
              <a:rPr lang="en-US" i="1" dirty="0" smtClean="0"/>
              <a:t>    EXAMPLES:</a:t>
            </a:r>
          </a:p>
          <a:p>
            <a:r>
              <a:rPr lang="en-US" dirty="0" smtClean="0"/>
              <a:t>     Active Drugs:	</a:t>
            </a:r>
            <a:r>
              <a:rPr lang="en-US" sz="2000" dirty="0" smtClean="0"/>
              <a:t>ACIDS</a:t>
            </a:r>
            <a:r>
              <a:rPr lang="en-US" dirty="0" smtClean="0"/>
              <a:t> – Penicillin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	</a:t>
            </a:r>
            <a:r>
              <a:rPr lang="en-US" dirty="0" smtClean="0"/>
              <a:t>			</a:t>
            </a:r>
            <a:r>
              <a:rPr lang="en-US" sz="2000" dirty="0" smtClean="0"/>
              <a:t>BASES</a:t>
            </a:r>
            <a:r>
              <a:rPr lang="en-US" dirty="0" smtClean="0"/>
              <a:t> – </a:t>
            </a:r>
            <a:r>
              <a:rPr lang="en-US" dirty="0" err="1" smtClean="0"/>
              <a:t>Procainamide</a:t>
            </a:r>
            <a:endParaRPr lang="en-US" dirty="0" smtClean="0"/>
          </a:p>
          <a:p>
            <a:r>
              <a:rPr lang="en-US" dirty="0" smtClean="0"/>
              <a:t>     Metabolites:  	</a:t>
            </a:r>
            <a:r>
              <a:rPr lang="en-US" dirty="0" err="1" smtClean="0"/>
              <a:t>Glucuronides</a:t>
            </a:r>
            <a:r>
              <a:rPr lang="en-US" dirty="0" smtClean="0"/>
              <a:t>, </a:t>
            </a:r>
            <a:r>
              <a:rPr lang="en-US" dirty="0" err="1" smtClean="0"/>
              <a:t>Hippurates</a:t>
            </a:r>
            <a:r>
              <a:rPr lang="en-US" dirty="0" smtClean="0"/>
              <a:t>, etc.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5341A1C-F229-4FEE-B054-72D621E6465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Excretion</a:t>
            </a:r>
            <a:r>
              <a:rPr lang="en-US" sz="4400" b="1" dirty="0" smtClean="0"/>
              <a:t> </a:t>
            </a:r>
            <a:r>
              <a:rPr lang="en-US" sz="2400" b="1" dirty="0" err="1" smtClean="0"/>
              <a:t>Cont,d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en-US" b="1" dirty="0" smtClean="0"/>
              <a:t>REABSORPTION BY NON-IONIC DIFFUSION</a:t>
            </a:r>
          </a:p>
          <a:p>
            <a:pPr>
              <a:buFont typeface="Symbol" pitchFamily="18" charset="2"/>
              <a:buChar char="·"/>
            </a:pPr>
            <a:r>
              <a:rPr lang="en-US" dirty="0" smtClean="0"/>
              <a:t>Affects weak acids and weak bases.</a:t>
            </a:r>
          </a:p>
          <a:p>
            <a:pPr>
              <a:spcBef>
                <a:spcPct val="20000"/>
              </a:spcBef>
              <a:buFont typeface="Symbol" pitchFamily="18" charset="2"/>
              <a:buChar char="·"/>
            </a:pPr>
            <a:r>
              <a:rPr lang="en-US" dirty="0" smtClean="0"/>
              <a:t>Only important if excretion of </a:t>
            </a:r>
            <a:r>
              <a:rPr lang="en-US" i="1" dirty="0" smtClean="0"/>
              <a:t>free drug</a:t>
            </a:r>
            <a:r>
              <a:rPr lang="en-US" dirty="0" smtClean="0"/>
              <a:t> is major 	elimination pathway.</a:t>
            </a:r>
          </a:p>
          <a:p>
            <a:pPr>
              <a:spcBef>
                <a:spcPct val="20000"/>
              </a:spcBef>
            </a:pPr>
            <a:r>
              <a:rPr lang="en-US" i="1" dirty="0" smtClean="0"/>
              <a:t>    EXAMPLES: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dirty="0" smtClean="0"/>
              <a:t>	Weak Acids:		PHENOBARBITAL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	Weak Bases:		QUINIDINE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ACTIVE REABSORPTION</a:t>
            </a:r>
          </a:p>
          <a:p>
            <a:pPr>
              <a:buFont typeface="Symbol" pitchFamily="18" charset="2"/>
              <a:buChar char="·"/>
            </a:pPr>
            <a:r>
              <a:rPr lang="en-US" dirty="0" smtClean="0"/>
              <a:t>   Affects ions, not proved for other drugs. </a:t>
            </a:r>
            <a:endParaRPr lang="en-US" u="sng" dirty="0" smtClean="0"/>
          </a:p>
          <a:p>
            <a:pPr>
              <a:spcBef>
                <a:spcPct val="20000"/>
              </a:spcBef>
            </a:pPr>
            <a:r>
              <a:rPr lang="en-US" i="1" dirty="0" smtClean="0"/>
              <a:t>    EXAMPLES: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dirty="0" smtClean="0"/>
              <a:t>	Halides:		 FLUORIDE, BROMIDE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	Alkaline Metals:         LITHIUM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5341A1C-F229-4FEE-B054-72D621E6465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Age Effect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spcAft>
                <a:spcPct val="30000"/>
              </a:spcAft>
            </a:pPr>
            <a:r>
              <a:rPr lang="en-US" dirty="0" smtClean="0"/>
              <a:t>In the kidneys of elderly, blood flow, GFR, and tubular secretion of drugs is decreased. </a:t>
            </a:r>
          </a:p>
          <a:p>
            <a:pPr algn="just">
              <a:spcAft>
                <a:spcPct val="30000"/>
              </a:spcAft>
            </a:pPr>
            <a:r>
              <a:rPr lang="en-US" dirty="0" smtClean="0"/>
              <a:t>All of these changes slow excretion and promote accumulation of drugs in the body.</a:t>
            </a:r>
          </a:p>
          <a:p>
            <a:pPr algn="just">
              <a:spcAft>
                <a:spcPct val="30000"/>
              </a:spcAft>
            </a:pPr>
            <a:r>
              <a:rPr lang="en-US" i="1" dirty="0" smtClean="0"/>
              <a:t>Impaired kidney function greatly increases the risks of adverse drug effects.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5341A1C-F229-4FEE-B054-72D621E6465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/>
              <a:t>Creatinine</a:t>
            </a:r>
            <a:r>
              <a:rPr lang="en-US" sz="4000" b="1" dirty="0" smtClean="0"/>
              <a:t>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spcAft>
                <a:spcPct val="30000"/>
              </a:spcAft>
            </a:pPr>
            <a:r>
              <a:rPr lang="en-US" sz="2400" dirty="0" smtClean="0"/>
              <a:t>Drug therapy must be individualized according to the extent of renal impairment. </a:t>
            </a:r>
          </a:p>
          <a:p>
            <a:pPr algn="just">
              <a:lnSpc>
                <a:spcPct val="90000"/>
              </a:lnSpc>
              <a:spcAft>
                <a:spcPct val="30000"/>
              </a:spcAft>
            </a:pPr>
            <a:r>
              <a:rPr lang="en-US" sz="2400" dirty="0" smtClean="0"/>
              <a:t>This is determined by measuring </a:t>
            </a:r>
            <a:r>
              <a:rPr lang="en-US" sz="2400" dirty="0" err="1" smtClean="0"/>
              <a:t>creatinine</a:t>
            </a:r>
            <a:r>
              <a:rPr lang="en-US" sz="2400" dirty="0" smtClean="0"/>
              <a:t>, which is used to calculate </a:t>
            </a:r>
            <a:r>
              <a:rPr lang="en-US" sz="2400" dirty="0" err="1" smtClean="0"/>
              <a:t>creatinine</a:t>
            </a:r>
            <a:r>
              <a:rPr lang="en-US" sz="2400" dirty="0" smtClean="0"/>
              <a:t> clearance as a measure of the GFR. </a:t>
            </a:r>
          </a:p>
          <a:p>
            <a:pPr algn="just">
              <a:lnSpc>
                <a:spcPct val="90000"/>
              </a:lnSpc>
              <a:spcAft>
                <a:spcPct val="30000"/>
              </a:spcAft>
            </a:pPr>
            <a:r>
              <a:rPr lang="en-US" sz="2400" dirty="0" err="1" smtClean="0"/>
              <a:t>Creatinine</a:t>
            </a:r>
            <a:r>
              <a:rPr lang="en-US" sz="2400" dirty="0" smtClean="0"/>
              <a:t> is determined by muscle mass and the GFR, so its measurement cannot be used as the sole indicator of renal function.</a:t>
            </a:r>
          </a:p>
          <a:p>
            <a:pPr algn="just">
              <a:lnSpc>
                <a:spcPct val="90000"/>
              </a:lnSpc>
              <a:spcAft>
                <a:spcPct val="30000"/>
              </a:spcAft>
            </a:pPr>
            <a:r>
              <a:rPr lang="en-US" sz="2400" dirty="0" smtClean="0"/>
              <a:t>The exception is a young, relatively healthy, well-nourished person with a sudden acute illness.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5341A1C-F229-4FEE-B054-72D621E6465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7" name="Picture 3"/>
          <p:cNvPicPr>
            <a:picLocks noChangeAspect="1" noChangeArrowheads="1"/>
          </p:cNvPicPr>
          <p:nvPr/>
        </p:nvPicPr>
        <p:blipFill>
          <a:blip r:embed="rId2" cstate="print">
            <a:lum bright="-12000" contrast="6000"/>
          </a:blip>
          <a:srcRect l="1546" t="25108" r="60889" b="67747"/>
          <a:stretch>
            <a:fillRect/>
          </a:stretch>
        </p:blipFill>
        <p:spPr bwMode="auto">
          <a:xfrm>
            <a:off x="169863" y="1973263"/>
            <a:ext cx="8807450" cy="1303337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</p:pic>
      <p:pic>
        <p:nvPicPr>
          <p:cNvPr id="88068" name="Picture 4"/>
          <p:cNvPicPr>
            <a:picLocks noChangeAspect="1" noChangeArrowheads="1"/>
          </p:cNvPicPr>
          <p:nvPr/>
        </p:nvPicPr>
        <p:blipFill>
          <a:blip r:embed="rId2" cstate="print">
            <a:lum bright="-12000"/>
          </a:blip>
          <a:srcRect l="1550" t="34767" r="60909" b="59358"/>
          <a:stretch>
            <a:fillRect/>
          </a:stretch>
        </p:blipFill>
        <p:spPr bwMode="auto">
          <a:xfrm>
            <a:off x="169863" y="3798888"/>
            <a:ext cx="8804275" cy="107156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1A1C-F229-4FEE-B054-72D621E6465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/>
              <a:t>Creatinine</a:t>
            </a:r>
            <a:r>
              <a:rPr lang="en-US" sz="4000" b="1" dirty="0" smtClean="0"/>
              <a:t> </a:t>
            </a:r>
            <a:r>
              <a:rPr lang="en-US" sz="2800" b="1" dirty="0" err="1" smtClean="0"/>
              <a:t>Cont,d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Estimations of </a:t>
            </a:r>
            <a:r>
              <a:rPr lang="en-US" sz="2800" dirty="0" err="1" smtClean="0"/>
              <a:t>creatinine</a:t>
            </a:r>
            <a:r>
              <a:rPr lang="en-US" sz="2800" dirty="0" smtClean="0"/>
              <a:t> clearance are more accurate for:</a:t>
            </a:r>
          </a:p>
          <a:p>
            <a:pPr lvl="1">
              <a:lnSpc>
                <a:spcPct val="80000"/>
              </a:lnSpc>
              <a:spcAft>
                <a:spcPct val="25000"/>
              </a:spcAft>
            </a:pPr>
            <a:r>
              <a:rPr lang="en-US" sz="2400" dirty="0" smtClean="0"/>
              <a:t>Clients with stable renal function (stable serum </a:t>
            </a:r>
            <a:r>
              <a:rPr lang="en-US" sz="2400" dirty="0" err="1" smtClean="0"/>
              <a:t>creatinine</a:t>
            </a:r>
            <a:r>
              <a:rPr lang="en-US" sz="2400" dirty="0" smtClean="0"/>
              <a:t>).</a:t>
            </a:r>
          </a:p>
          <a:p>
            <a:pPr lvl="1">
              <a:lnSpc>
                <a:spcPct val="80000"/>
              </a:lnSpc>
              <a:spcAft>
                <a:spcPct val="45000"/>
              </a:spcAft>
            </a:pPr>
            <a:r>
              <a:rPr lang="en-US" sz="2400" dirty="0" smtClean="0"/>
              <a:t>Average muscle mass (for their age, weight, and height). 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Estimations are less accurate for:</a:t>
            </a:r>
          </a:p>
          <a:p>
            <a:pPr lvl="1">
              <a:lnSpc>
                <a:spcPct val="80000"/>
              </a:lnSpc>
              <a:spcAft>
                <a:spcPct val="25000"/>
              </a:spcAft>
            </a:pPr>
            <a:r>
              <a:rPr lang="en-US" sz="2400" dirty="0" smtClean="0"/>
              <a:t>Emaciated and obese clients.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For those with changing renal function (as in acute illness).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5341A1C-F229-4FEE-B054-72D621E6465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 smtClean="0"/>
              <a:t>Creatinine</a:t>
            </a:r>
            <a:r>
              <a:rPr lang="en-US" sz="3200" b="1" dirty="0" smtClean="0"/>
              <a:t> </a:t>
            </a:r>
            <a:r>
              <a:rPr lang="en-US" sz="2000" b="1" dirty="0" err="1" smtClean="0"/>
              <a:t>Cont,d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dirty="0" smtClean="0"/>
              <a:t>Serum </a:t>
            </a:r>
            <a:r>
              <a:rPr lang="en-US" dirty="0" err="1" smtClean="0"/>
              <a:t>creatinine</a:t>
            </a:r>
            <a:r>
              <a:rPr lang="en-US" dirty="0" smtClean="0"/>
              <a:t> is a relatively unreliable indicator of renal function in elderly clients.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dirty="0" smtClean="0"/>
              <a:t>Because they have diminished muscle mass, they may have a normal </a:t>
            </a:r>
            <a:r>
              <a:rPr lang="en-US" dirty="0" err="1" smtClean="0"/>
              <a:t>creatinine</a:t>
            </a:r>
            <a:r>
              <a:rPr lang="en-US" dirty="0" smtClean="0"/>
              <a:t> even if their GFR is markedly reduced.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dirty="0" smtClean="0"/>
              <a:t>Some drugs (</a:t>
            </a:r>
            <a:r>
              <a:rPr lang="en-US" dirty="0" err="1" smtClean="0"/>
              <a:t>cimetidine</a:t>
            </a:r>
            <a:r>
              <a:rPr lang="en-US" dirty="0" smtClean="0"/>
              <a:t> and </a:t>
            </a:r>
            <a:r>
              <a:rPr lang="en-US" dirty="0" err="1" smtClean="0"/>
              <a:t>trimethoprim</a:t>
            </a:r>
            <a:r>
              <a:rPr lang="en-US" dirty="0" smtClean="0"/>
              <a:t>) increase </a:t>
            </a:r>
            <a:r>
              <a:rPr lang="en-US" dirty="0" err="1" smtClean="0"/>
              <a:t>creatinine</a:t>
            </a:r>
            <a:r>
              <a:rPr lang="en-US" dirty="0" smtClean="0"/>
              <a:t> and create a false impression of renal failure.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dirty="0" smtClean="0"/>
              <a:t>They interfere with secretion of </a:t>
            </a:r>
            <a:r>
              <a:rPr lang="en-US" dirty="0" err="1" smtClean="0"/>
              <a:t>creatinine</a:t>
            </a:r>
            <a:r>
              <a:rPr lang="en-US" dirty="0" smtClean="0"/>
              <a:t> into kidney tubules.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5341A1C-F229-4FEE-B054-72D621E6465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Drug selection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spcAft>
                <a:spcPct val="25000"/>
              </a:spcAft>
            </a:pPr>
            <a:r>
              <a:rPr lang="en-US" sz="2600" dirty="0" smtClean="0"/>
              <a:t>Drug selection</a:t>
            </a:r>
            <a:r>
              <a:rPr lang="en-US" sz="2600" b="1" dirty="0" smtClean="0"/>
              <a:t> </a:t>
            </a:r>
            <a:r>
              <a:rPr lang="en-US" sz="2600" dirty="0" smtClean="0"/>
              <a:t>is guided by renal function and the effects of drugs on renal function.</a:t>
            </a:r>
          </a:p>
          <a:p>
            <a:pPr algn="just">
              <a:spcAft>
                <a:spcPct val="25000"/>
              </a:spcAft>
            </a:pPr>
            <a:r>
              <a:rPr lang="en-US" sz="2600" dirty="0" smtClean="0"/>
              <a:t>Many commonly used drugs may adversely affect renal function (NSAIDs or OTC drugs). </a:t>
            </a:r>
          </a:p>
          <a:p>
            <a:pPr algn="just">
              <a:spcAft>
                <a:spcPct val="25000"/>
              </a:spcAft>
            </a:pPr>
            <a:r>
              <a:rPr lang="en-US" sz="2600" dirty="0" smtClean="0"/>
              <a:t>Some drugs are excreted exclusively by the kidneys (</a:t>
            </a:r>
            <a:r>
              <a:rPr lang="en-US" sz="2600" dirty="0" err="1" smtClean="0"/>
              <a:t>aminoglycosides</a:t>
            </a:r>
            <a:r>
              <a:rPr lang="en-US" sz="2600" dirty="0" smtClean="0"/>
              <a:t>, lithium). </a:t>
            </a:r>
          </a:p>
          <a:p>
            <a:pPr algn="just">
              <a:spcAft>
                <a:spcPct val="25000"/>
              </a:spcAft>
            </a:pPr>
            <a:r>
              <a:rPr lang="en-US" sz="2600" dirty="0" smtClean="0"/>
              <a:t>Some drugs are contraindicated in renal impairment (</a:t>
            </a:r>
            <a:r>
              <a:rPr lang="en-US" sz="2600" dirty="0" err="1" smtClean="0"/>
              <a:t>tetracyclines</a:t>
            </a:r>
            <a:r>
              <a:rPr lang="en-US" sz="2600" dirty="0" smtClean="0"/>
              <a:t> except </a:t>
            </a:r>
            <a:r>
              <a:rPr lang="en-US" sz="2600" dirty="0" err="1" smtClean="0"/>
              <a:t>doxycycline</a:t>
            </a:r>
            <a:r>
              <a:rPr lang="en-US" sz="2600" dirty="0" smtClean="0"/>
              <a:t>).</a:t>
            </a:r>
          </a:p>
          <a:p>
            <a:pPr algn="just">
              <a:lnSpc>
                <a:spcPct val="90000"/>
              </a:lnSpc>
              <a:spcAft>
                <a:spcPct val="25000"/>
              </a:spcAft>
            </a:pPr>
            <a:r>
              <a:rPr lang="en-US" sz="2600" dirty="0" smtClean="0"/>
              <a:t>Drugs can be used if safety guidelines are followed (reducing dosage, using TDM and renal function tests, avoiding dehydration). </a:t>
            </a:r>
          </a:p>
          <a:p>
            <a:pPr algn="just">
              <a:lnSpc>
                <a:spcPct val="90000"/>
              </a:lnSpc>
              <a:spcAft>
                <a:spcPct val="25000"/>
              </a:spcAft>
            </a:pPr>
            <a:r>
              <a:rPr lang="en-US" sz="2600" dirty="0" smtClean="0"/>
              <a:t>Drugs known to be </a:t>
            </a:r>
            <a:r>
              <a:rPr lang="en-US" sz="2600" dirty="0" err="1" smtClean="0"/>
              <a:t>nephrotoxic</a:t>
            </a:r>
            <a:r>
              <a:rPr lang="en-US" sz="2600" dirty="0" smtClean="0"/>
              <a:t> should be avoided when possible. </a:t>
            </a:r>
          </a:p>
          <a:p>
            <a:pPr algn="just">
              <a:lnSpc>
                <a:spcPct val="90000"/>
              </a:lnSpc>
              <a:spcAft>
                <a:spcPct val="25000"/>
              </a:spcAft>
            </a:pPr>
            <a:r>
              <a:rPr lang="en-US" sz="2600" dirty="0" smtClean="0"/>
              <a:t>In some instances, however, there are no effective substitutes and </a:t>
            </a:r>
            <a:r>
              <a:rPr lang="en-US" sz="2600" dirty="0" err="1" smtClean="0"/>
              <a:t>nephrotoxic</a:t>
            </a:r>
            <a:r>
              <a:rPr lang="en-US" sz="2600" dirty="0" smtClean="0"/>
              <a:t> drugs must be given. </a:t>
            </a:r>
          </a:p>
          <a:p>
            <a:pPr algn="just">
              <a:lnSpc>
                <a:spcPct val="90000"/>
              </a:lnSpc>
              <a:spcAft>
                <a:spcPct val="25000"/>
              </a:spcAft>
            </a:pPr>
            <a:r>
              <a:rPr lang="en-US" sz="2600" dirty="0" smtClean="0"/>
              <a:t>Some commonly used </a:t>
            </a:r>
            <a:r>
              <a:rPr lang="en-US" sz="2600" dirty="0" err="1" smtClean="0"/>
              <a:t>nephrotoxic</a:t>
            </a:r>
            <a:r>
              <a:rPr lang="en-US" sz="2600" dirty="0" smtClean="0"/>
              <a:t> drugs include </a:t>
            </a:r>
            <a:r>
              <a:rPr lang="en-US" sz="2600" dirty="0" err="1" smtClean="0"/>
              <a:t>aminoglycoside</a:t>
            </a:r>
            <a:r>
              <a:rPr lang="en-US" sz="2600" dirty="0" smtClean="0"/>
              <a:t> antibiotics, </a:t>
            </a:r>
            <a:r>
              <a:rPr lang="en-US" sz="2600" dirty="0" err="1" smtClean="0"/>
              <a:t>amphotericin</a:t>
            </a:r>
            <a:r>
              <a:rPr lang="en-US" sz="2600" dirty="0" smtClean="0"/>
              <a:t> B, and </a:t>
            </a:r>
            <a:r>
              <a:rPr lang="en-US" sz="2600" dirty="0" err="1" smtClean="0"/>
              <a:t>cisplatin</a:t>
            </a:r>
            <a:r>
              <a:rPr lang="en-US" sz="2600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5341A1C-F229-4FEE-B054-72D621E6465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1A1C-F229-4FEE-B054-72D621E6465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990600" y="1600200"/>
            <a:ext cx="6477000" cy="487362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 smtClean="0"/>
              <a:t>EFFECT OF RENAL DISEASES ON PHARMACOKINETICS</a:t>
            </a:r>
            <a:endParaRPr lang="en-US" sz="4400" b="1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Dosage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Aft>
                <a:spcPct val="25000"/>
              </a:spcAft>
            </a:pPr>
            <a:r>
              <a:rPr lang="en-US" sz="2800" dirty="0" smtClean="0"/>
              <a:t>Dosage</a:t>
            </a:r>
            <a:r>
              <a:rPr lang="en-US" sz="2800" b="1" dirty="0" smtClean="0"/>
              <a:t> </a:t>
            </a:r>
            <a:r>
              <a:rPr lang="en-US" sz="2800" dirty="0" smtClean="0"/>
              <a:t>of many drugs needs to be decreased in renal failure including:</a:t>
            </a:r>
          </a:p>
          <a:p>
            <a:pPr lvl="1">
              <a:lnSpc>
                <a:spcPct val="80000"/>
              </a:lnSpc>
              <a:spcAft>
                <a:spcPct val="5000"/>
              </a:spcAft>
            </a:pPr>
            <a:r>
              <a:rPr lang="en-US" sz="2400" dirty="0" err="1" smtClean="0"/>
              <a:t>Aminoglycoside</a:t>
            </a:r>
            <a:r>
              <a:rPr lang="en-US" sz="2400" dirty="0" smtClean="0"/>
              <a:t> antibiotics</a:t>
            </a:r>
          </a:p>
          <a:p>
            <a:pPr lvl="1">
              <a:lnSpc>
                <a:spcPct val="80000"/>
              </a:lnSpc>
              <a:spcAft>
                <a:spcPct val="5000"/>
              </a:spcAft>
            </a:pPr>
            <a:r>
              <a:rPr lang="en-US" sz="2400" dirty="0" smtClean="0"/>
              <a:t>Most cephalosporin antibiotics</a:t>
            </a:r>
          </a:p>
          <a:p>
            <a:pPr lvl="1">
              <a:lnSpc>
                <a:spcPct val="80000"/>
              </a:lnSpc>
              <a:spcAft>
                <a:spcPct val="5000"/>
              </a:spcAft>
            </a:pPr>
            <a:r>
              <a:rPr lang="en-US" sz="2400" dirty="0" err="1" smtClean="0"/>
              <a:t>Fluoroquinolones</a:t>
            </a:r>
            <a:endParaRPr lang="en-US" sz="2400" dirty="0" smtClean="0"/>
          </a:p>
          <a:p>
            <a:pPr lvl="1">
              <a:lnSpc>
                <a:spcPct val="80000"/>
              </a:lnSpc>
              <a:spcAft>
                <a:spcPct val="25000"/>
              </a:spcAft>
            </a:pPr>
            <a:r>
              <a:rPr lang="en-US" sz="2400" dirty="0" err="1" smtClean="0"/>
              <a:t>Digoxin</a:t>
            </a:r>
            <a:endParaRPr lang="en-US" sz="2400" dirty="0" smtClean="0"/>
          </a:p>
          <a:p>
            <a:pPr>
              <a:lnSpc>
                <a:spcPct val="80000"/>
              </a:lnSpc>
              <a:spcAft>
                <a:spcPct val="25000"/>
              </a:spcAft>
            </a:pPr>
            <a:r>
              <a:rPr lang="en-US" sz="2800" dirty="0" smtClean="0"/>
              <a:t>For some drugs, a smaller dose or a longer interval is recommended in:</a:t>
            </a:r>
          </a:p>
          <a:p>
            <a:pPr lvl="1">
              <a:lnSpc>
                <a:spcPct val="80000"/>
              </a:lnSpc>
              <a:spcAft>
                <a:spcPct val="5000"/>
              </a:spcAft>
            </a:pPr>
            <a:r>
              <a:rPr lang="en-US" sz="2400" dirty="0" smtClean="0"/>
              <a:t>Moderate renal insufficiency (</a:t>
            </a:r>
            <a:r>
              <a:rPr lang="en-US" sz="2400" dirty="0" err="1" smtClean="0"/>
              <a:t>creatinine</a:t>
            </a:r>
            <a:r>
              <a:rPr lang="en-US" sz="2400" dirty="0" smtClean="0"/>
              <a:t> clearance 10 to 50 </a:t>
            </a:r>
            <a:r>
              <a:rPr lang="en-US" sz="2400" dirty="0" err="1" smtClean="0"/>
              <a:t>mL</a:t>
            </a:r>
            <a:r>
              <a:rPr lang="en-US" sz="2400" dirty="0" smtClean="0"/>
              <a:t>/min.). </a:t>
            </a:r>
          </a:p>
          <a:p>
            <a:pPr lvl="1">
              <a:lnSpc>
                <a:spcPct val="80000"/>
              </a:lnSpc>
              <a:spcAft>
                <a:spcPct val="5000"/>
              </a:spcAft>
            </a:pPr>
            <a:r>
              <a:rPr lang="en-US" sz="2400" dirty="0" smtClean="0"/>
              <a:t>Severe renal insufficiency (</a:t>
            </a:r>
            <a:r>
              <a:rPr lang="en-US" sz="2400" dirty="0" err="1" smtClean="0"/>
              <a:t>creatinine</a:t>
            </a:r>
            <a:r>
              <a:rPr lang="en-US" sz="2400" dirty="0" smtClean="0"/>
              <a:t> clearance &lt; 10 </a:t>
            </a:r>
            <a:r>
              <a:rPr lang="en-US" sz="2400" dirty="0" err="1" smtClean="0"/>
              <a:t>mL</a:t>
            </a:r>
            <a:r>
              <a:rPr lang="en-US" sz="2400" dirty="0" smtClean="0"/>
              <a:t>/min.).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5341A1C-F229-4FEE-B054-72D621E6465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Absorption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ct val="20000"/>
              </a:spcAft>
            </a:pPr>
            <a:r>
              <a:rPr lang="en-US" dirty="0" smtClean="0"/>
              <a:t>Absorption</a:t>
            </a:r>
            <a:r>
              <a:rPr lang="en-US" i="1" dirty="0" smtClean="0"/>
              <a:t> </a:t>
            </a:r>
            <a:r>
              <a:rPr lang="en-US" dirty="0" smtClean="0"/>
              <a:t>of oral drugs may be decreased indirectly in renal failure by:</a:t>
            </a:r>
          </a:p>
          <a:p>
            <a:pPr lvl="1">
              <a:spcAft>
                <a:spcPct val="20000"/>
              </a:spcAft>
            </a:pPr>
            <a:r>
              <a:rPr lang="en-US" dirty="0" smtClean="0"/>
              <a:t>Delayed gastric emptying</a:t>
            </a:r>
          </a:p>
          <a:p>
            <a:pPr lvl="1">
              <a:spcAft>
                <a:spcPct val="20000"/>
              </a:spcAft>
            </a:pPr>
            <a:r>
              <a:rPr lang="en-US" dirty="0" smtClean="0"/>
              <a:t>Changes in gastric pH</a:t>
            </a:r>
          </a:p>
          <a:p>
            <a:pPr lvl="1">
              <a:spcAft>
                <a:spcPct val="20000"/>
              </a:spcAft>
            </a:pPr>
            <a:r>
              <a:rPr lang="en-US" dirty="0" smtClean="0"/>
              <a:t>GI symptoms such as vomiting and diarrhea</a:t>
            </a:r>
          </a:p>
          <a:p>
            <a:pPr lvl="1">
              <a:spcAft>
                <a:spcPct val="20000"/>
              </a:spcAft>
            </a:pPr>
            <a:r>
              <a:rPr lang="en-US" dirty="0" smtClean="0"/>
              <a:t>Edema of the GI tract (in the presence of generalized edema).</a:t>
            </a:r>
          </a:p>
          <a:p>
            <a:r>
              <a:rPr lang="en-US" dirty="0" smtClean="0"/>
              <a:t>In CRF, gastric pH is altered by:</a:t>
            </a:r>
          </a:p>
          <a:p>
            <a:pPr lvl="1"/>
            <a:r>
              <a:rPr lang="en-US" dirty="0" smtClean="0"/>
              <a:t>Oral alkalinizing agents (sodium bicarbonate, citrate).</a:t>
            </a:r>
          </a:p>
          <a:p>
            <a:pPr lvl="1">
              <a:spcAft>
                <a:spcPct val="20000"/>
              </a:spcAft>
            </a:pPr>
            <a:r>
              <a:rPr lang="en-US" dirty="0" smtClean="0"/>
              <a:t>Use of antacids for phosphate-binding effects. </a:t>
            </a:r>
          </a:p>
          <a:p>
            <a:r>
              <a:rPr lang="en-US" dirty="0" smtClean="0"/>
              <a:t>This causes:</a:t>
            </a:r>
          </a:p>
          <a:p>
            <a:pPr lvl="1"/>
            <a:r>
              <a:rPr lang="en-US" dirty="0" smtClean="0"/>
              <a:t>Decrease in absorption of oral drugs that require an acidic environment for absorption. </a:t>
            </a:r>
          </a:p>
          <a:p>
            <a:pPr lvl="1"/>
            <a:r>
              <a:rPr lang="en-US" dirty="0" smtClean="0"/>
              <a:t>Increases absorption of drugs that are absorbed from a more alkaline environment.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5341A1C-F229-4FEE-B054-72D621E6465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Effects of Renal Disease on Drug Absorption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E.g. The absorption of D -</a:t>
            </a:r>
            <a:r>
              <a:rPr lang="en-US" dirty="0" err="1" smtClean="0"/>
              <a:t>xylose</a:t>
            </a:r>
            <a:r>
              <a:rPr lang="en-US" dirty="0" smtClean="0"/>
              <a:t>, a marker compound used to evaluate small intestinal absorptive function, was slowed (0.555 hr vs. 1.03 hr) and less complete (48.6% vs. 69.4%) in patients with chronic renal failure than in normal subjects. </a:t>
            </a:r>
          </a:p>
          <a:p>
            <a:pPr algn="just"/>
            <a:r>
              <a:rPr lang="en-US" dirty="0" smtClean="0"/>
              <a:t>Also, the patients with impaired renal function have </a:t>
            </a:r>
            <a:r>
              <a:rPr lang="en-US" i="1" dirty="0" smtClean="0"/>
              <a:t>reduced bioavailability of </a:t>
            </a:r>
            <a:r>
              <a:rPr lang="en-US" i="1" dirty="0" err="1" smtClean="0"/>
              <a:t>furosemide</a:t>
            </a:r>
            <a:r>
              <a:rPr lang="en-US" i="1" dirty="0" smtClean="0"/>
              <a:t> and </a:t>
            </a:r>
            <a:r>
              <a:rPr lang="en-US" i="1" dirty="0" err="1" smtClean="0"/>
              <a:t>pindolol</a:t>
            </a:r>
            <a:r>
              <a:rPr lang="en-US" i="1" dirty="0" smtClean="0"/>
              <a:t>.</a:t>
            </a:r>
          </a:p>
          <a:p>
            <a:pPr algn="just"/>
            <a:r>
              <a:rPr lang="en-US" i="1" dirty="0" smtClean="0"/>
              <a:t>However, it also is possible </a:t>
            </a:r>
            <a:r>
              <a:rPr lang="en-US" dirty="0" smtClean="0"/>
              <a:t>that impaired renal function will result in </a:t>
            </a:r>
            <a:r>
              <a:rPr lang="en-US" i="1" dirty="0" smtClean="0"/>
              <a:t>increased bioavailability of drugs exhibiting first - </a:t>
            </a:r>
            <a:r>
              <a:rPr lang="en-US" dirty="0" smtClean="0"/>
              <a:t>pass metabolism when the function of drug metabolizing enzymes is compromised e.g. </a:t>
            </a:r>
            <a:r>
              <a:rPr lang="en-US" dirty="0" err="1" smtClean="0"/>
              <a:t>propranolol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5341A1C-F229-4FEE-B054-72D621E6465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Distribution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  <a:spcAft>
                <a:spcPct val="30000"/>
              </a:spcAft>
            </a:pPr>
            <a:r>
              <a:rPr lang="en-US" sz="2400" dirty="0" smtClean="0"/>
              <a:t>Distribution</a:t>
            </a:r>
            <a:r>
              <a:rPr lang="en-US" sz="2400" i="1" dirty="0" smtClean="0"/>
              <a:t> </a:t>
            </a:r>
            <a:r>
              <a:rPr lang="en-US" sz="2400" dirty="0" smtClean="0"/>
              <a:t>of drugs is altered by changes in ECF, plasma protein binding, and tissue binding. </a:t>
            </a:r>
          </a:p>
          <a:p>
            <a:pPr algn="just">
              <a:lnSpc>
                <a:spcPct val="80000"/>
              </a:lnSpc>
              <a:spcAft>
                <a:spcPct val="30000"/>
              </a:spcAft>
            </a:pPr>
            <a:r>
              <a:rPr lang="en-US" sz="2400" dirty="0" smtClean="0"/>
              <a:t>Water-soluble drugs are distributed in ECF, including edema fluid, which is increased in renal impairment.</a:t>
            </a:r>
          </a:p>
          <a:p>
            <a:pPr algn="just">
              <a:lnSpc>
                <a:spcPct val="80000"/>
              </a:lnSpc>
              <a:spcAft>
                <a:spcPct val="30000"/>
              </a:spcAft>
            </a:pPr>
            <a:r>
              <a:rPr lang="en-US" sz="2400" dirty="0" smtClean="0"/>
              <a:t>Metabolic acidosis &amp; respiratory alkalosis that occur in renal impairment alter tissue distribution of some drugs. </a:t>
            </a:r>
          </a:p>
          <a:p>
            <a:pPr algn="just">
              <a:lnSpc>
                <a:spcPct val="80000"/>
              </a:lnSpc>
              <a:spcAft>
                <a:spcPct val="30000"/>
              </a:spcAft>
            </a:pPr>
            <a:r>
              <a:rPr lang="en-US" sz="2400" dirty="0" smtClean="0"/>
              <a:t>For example, </a:t>
            </a:r>
            <a:r>
              <a:rPr lang="en-US" sz="2400" dirty="0" err="1" smtClean="0"/>
              <a:t>digoxin</a:t>
            </a:r>
            <a:r>
              <a:rPr lang="en-US" sz="2400" dirty="0" smtClean="0"/>
              <a:t> can be displaced from tissue by metabolic products that cannot be excreted by impaired kidneys.</a:t>
            </a:r>
          </a:p>
          <a:p>
            <a:pPr algn="just">
              <a:lnSpc>
                <a:spcPct val="80000"/>
              </a:lnSpc>
              <a:spcAft>
                <a:spcPct val="30000"/>
              </a:spcAft>
            </a:pPr>
            <a:r>
              <a:rPr lang="en-US" dirty="0" smtClean="0"/>
              <a:t>Impaired renal function is associated with important changes in the binding of some drugs to </a:t>
            </a:r>
            <a:r>
              <a:rPr lang="en-US" i="1" dirty="0" smtClean="0"/>
              <a:t>plasma proteins. In some cases the tissue binding of drugs is also affected.</a:t>
            </a:r>
            <a:endParaRPr lang="en-US" dirty="0" smtClean="0"/>
          </a:p>
          <a:p>
            <a:pPr algn="just">
              <a:lnSpc>
                <a:spcPct val="80000"/>
              </a:lnSpc>
              <a:spcAft>
                <a:spcPct val="30000"/>
              </a:spcAft>
            </a:pPr>
            <a:endParaRPr lang="en-US" sz="2400" dirty="0" smtClean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5341A1C-F229-4FEE-B054-72D621E6465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Protein Binding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spcAft>
                <a:spcPct val="30000"/>
              </a:spcAft>
            </a:pPr>
            <a:r>
              <a:rPr lang="en-US" dirty="0" smtClean="0"/>
              <a:t>Albumin is the main drug-binding plasma protein for acidic drugs.</a:t>
            </a:r>
          </a:p>
          <a:p>
            <a:pPr algn="just">
              <a:spcAft>
                <a:spcPct val="30000"/>
              </a:spcAft>
            </a:pPr>
            <a:r>
              <a:rPr lang="en-US" dirty="0" smtClean="0"/>
              <a:t>Drug binding with albumin is decreased with renal impairment.</a:t>
            </a:r>
          </a:p>
          <a:p>
            <a:pPr algn="just">
              <a:spcAft>
                <a:spcPct val="30000"/>
              </a:spcAft>
            </a:pPr>
            <a:r>
              <a:rPr lang="en-US" dirty="0" smtClean="0"/>
              <a:t>This is due to decreased albumin or reduced binding capacity. </a:t>
            </a:r>
          </a:p>
          <a:p>
            <a:pPr algn="just">
              <a:lnSpc>
                <a:spcPct val="80000"/>
              </a:lnSpc>
            </a:pPr>
            <a:r>
              <a:rPr lang="en-US" dirty="0" smtClean="0"/>
              <a:t>Reasons for decreased albumin include:</a:t>
            </a:r>
          </a:p>
          <a:p>
            <a:pPr lvl="1" algn="just">
              <a:lnSpc>
                <a:spcPct val="80000"/>
              </a:lnSpc>
              <a:spcAft>
                <a:spcPct val="20000"/>
              </a:spcAft>
            </a:pPr>
            <a:r>
              <a:rPr lang="en-US" dirty="0" err="1" smtClean="0"/>
              <a:t>Nephrotic</a:t>
            </a:r>
            <a:r>
              <a:rPr lang="en-US" dirty="0" smtClean="0"/>
              <a:t> states in which albumin is lost in the urine.</a:t>
            </a:r>
          </a:p>
          <a:p>
            <a:pPr lvl="1" algn="just">
              <a:lnSpc>
                <a:spcPct val="80000"/>
              </a:lnSpc>
              <a:spcAft>
                <a:spcPct val="20000"/>
              </a:spcAft>
            </a:pPr>
            <a:r>
              <a:rPr lang="en-US" dirty="0" err="1" smtClean="0"/>
              <a:t>Hypermetabolic</a:t>
            </a:r>
            <a:r>
              <a:rPr lang="en-US" dirty="0" smtClean="0"/>
              <a:t> states (stress, trauma, sepsis) in which protein breakdown exceeds protein synthesis.</a:t>
            </a:r>
          </a:p>
          <a:p>
            <a:pPr lvl="1" algn="just">
              <a:lnSpc>
                <a:spcPct val="80000"/>
              </a:lnSpc>
              <a:spcAft>
                <a:spcPct val="30000"/>
              </a:spcAft>
            </a:pPr>
            <a:r>
              <a:rPr lang="en-US" dirty="0" smtClean="0"/>
              <a:t>Liver disease that decreases hepatic synthesis of albumin.</a:t>
            </a:r>
          </a:p>
          <a:p>
            <a:pPr algn="just">
              <a:lnSpc>
                <a:spcPct val="80000"/>
              </a:lnSpc>
            </a:pPr>
            <a:r>
              <a:rPr lang="en-US" dirty="0" smtClean="0"/>
              <a:t>Reasons for reduced binding capacity include:</a:t>
            </a:r>
          </a:p>
          <a:p>
            <a:pPr lvl="1" algn="just">
              <a:lnSpc>
                <a:spcPct val="80000"/>
              </a:lnSpc>
              <a:spcAft>
                <a:spcPct val="20000"/>
              </a:spcAft>
            </a:pPr>
            <a:r>
              <a:rPr lang="en-US" dirty="0" smtClean="0"/>
              <a:t>Uremic toxins that compete with drugs for binding sites.</a:t>
            </a:r>
          </a:p>
          <a:p>
            <a:pPr lvl="1" algn="just">
              <a:lnSpc>
                <a:spcPct val="80000"/>
              </a:lnSpc>
            </a:pPr>
            <a:r>
              <a:rPr lang="en-US" dirty="0" smtClean="0"/>
              <a:t>Structural changes in the albumin molecule.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5341A1C-F229-4FEE-B054-72D621E6465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Protein Binding </a:t>
            </a:r>
            <a:r>
              <a:rPr lang="en-US" sz="3200" b="1" dirty="0" err="1" smtClean="0"/>
              <a:t>Cont,d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spcAft>
                <a:spcPct val="25000"/>
              </a:spcAft>
            </a:pPr>
            <a:r>
              <a:rPr lang="en-US" dirty="0" smtClean="0"/>
              <a:t>When less drug is bound to albumin:</a:t>
            </a:r>
          </a:p>
          <a:p>
            <a:pPr lvl="1" algn="just">
              <a:spcAft>
                <a:spcPct val="25000"/>
              </a:spcAft>
            </a:pPr>
            <a:r>
              <a:rPr lang="en-US" dirty="0" smtClean="0"/>
              <a:t>More unbound drug distributes into sites of metabolism and excretion.</a:t>
            </a:r>
          </a:p>
          <a:p>
            <a:pPr lvl="1" algn="just">
              <a:spcAft>
                <a:spcPct val="25000"/>
              </a:spcAft>
            </a:pPr>
            <a:r>
              <a:rPr lang="en-US" dirty="0" smtClean="0"/>
              <a:t>The higher levels of unbound drug can result in toxicity. </a:t>
            </a:r>
          </a:p>
          <a:p>
            <a:pPr lvl="1" algn="just">
              <a:spcAft>
                <a:spcPct val="25000"/>
              </a:spcAft>
            </a:pPr>
            <a:r>
              <a:rPr lang="en-US" dirty="0" smtClean="0"/>
              <a:t>Faster elimination can decrease drug half-life and therapeutic effects.</a:t>
            </a:r>
          </a:p>
          <a:p>
            <a:pPr algn="just">
              <a:lnSpc>
                <a:spcPct val="90000"/>
              </a:lnSpc>
              <a:spcAft>
                <a:spcPct val="30000"/>
              </a:spcAft>
            </a:pPr>
            <a:r>
              <a:rPr lang="en-US" dirty="0" smtClean="0"/>
              <a:t>For basic drugs (</a:t>
            </a:r>
            <a:r>
              <a:rPr lang="en-US" dirty="0" err="1" smtClean="0"/>
              <a:t>clindamycin</a:t>
            </a:r>
            <a:r>
              <a:rPr lang="en-US" dirty="0" smtClean="0"/>
              <a:t>, </a:t>
            </a:r>
            <a:r>
              <a:rPr lang="en-US" dirty="0" err="1" smtClean="0"/>
              <a:t>propafenone</a:t>
            </a:r>
            <a:r>
              <a:rPr lang="en-US" dirty="0" smtClean="0"/>
              <a:t>), alpha1-acid glycoprotein (AAG) is the main binding protein. </a:t>
            </a:r>
          </a:p>
          <a:p>
            <a:pPr algn="just">
              <a:lnSpc>
                <a:spcPct val="90000"/>
              </a:lnSpc>
              <a:spcAft>
                <a:spcPct val="30000"/>
              </a:spcAft>
            </a:pPr>
            <a:r>
              <a:rPr lang="en-US" dirty="0" smtClean="0"/>
              <a:t>The amount of AAG increases in those with renal transplants and those receiving </a:t>
            </a:r>
            <a:r>
              <a:rPr lang="en-US" dirty="0" err="1" smtClean="0"/>
              <a:t>hemodialysis</a:t>
            </a:r>
            <a:r>
              <a:rPr lang="en-US" dirty="0" smtClean="0"/>
              <a:t>. </a:t>
            </a:r>
          </a:p>
          <a:p>
            <a:pPr algn="just">
              <a:lnSpc>
                <a:spcPct val="90000"/>
              </a:lnSpc>
              <a:spcAft>
                <a:spcPct val="30000"/>
              </a:spcAft>
            </a:pPr>
            <a:r>
              <a:rPr lang="en-US" dirty="0" smtClean="0"/>
              <a:t>In these patients larger amounts of a basic drug is bound and a smaller amount is free to exert an effect.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5341A1C-F229-4FEE-B054-72D621E6465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Protein Binding </a:t>
            </a:r>
            <a:r>
              <a:rPr lang="en-US" sz="2400" b="1" dirty="0" err="1" smtClean="0"/>
              <a:t>Cont,d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sz="3100" b="1" u="sng" dirty="0" smtClean="0"/>
              <a:t>Plasma protein binding of acidic drugs:</a:t>
            </a:r>
          </a:p>
          <a:p>
            <a:pPr algn="just"/>
            <a:r>
              <a:rPr lang="en-US" dirty="0" err="1" smtClean="0"/>
              <a:t>Phenytoin</a:t>
            </a:r>
            <a:r>
              <a:rPr lang="en-US" dirty="0" smtClean="0"/>
              <a:t> is an acidic drug. In patients with normal renal function, 92% of the </a:t>
            </a:r>
            <a:r>
              <a:rPr lang="en-US" dirty="0" err="1" smtClean="0"/>
              <a:t>phenytoin</a:t>
            </a:r>
            <a:r>
              <a:rPr lang="en-US" dirty="0" smtClean="0"/>
              <a:t> in plasma is protein bound. However, the percentage that is unbound or “free” rises from 8% in these individuals to 16%, or more, in </a:t>
            </a:r>
            <a:r>
              <a:rPr lang="en-US" dirty="0" err="1" smtClean="0"/>
              <a:t>hemodialysis</a:t>
            </a:r>
            <a:r>
              <a:rPr lang="en-US" dirty="0" smtClean="0"/>
              <a:t>-dependent patients. In a study comparing </a:t>
            </a:r>
            <a:r>
              <a:rPr lang="en-US" dirty="0" err="1" smtClean="0"/>
              <a:t>phenytoin</a:t>
            </a:r>
            <a:r>
              <a:rPr lang="en-US" dirty="0" smtClean="0"/>
              <a:t> pharmacokinetics in normal subjects and uremic patients, after a single low dose of this drug, the results were as follow:</a:t>
            </a:r>
          </a:p>
          <a:p>
            <a:pPr lvl="7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	 	  </a:t>
            </a:r>
            <a:r>
              <a:rPr lang="en-US" sz="2000" b="1" dirty="0" smtClean="0">
                <a:solidFill>
                  <a:schemeClr val="tx1"/>
                </a:solidFill>
              </a:rPr>
              <a:t>NORMALS        UREMICPATIENTS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en-US" b="1" dirty="0" smtClean="0"/>
              <a:t>% UNBOUND (f</a:t>
            </a:r>
            <a:r>
              <a:rPr lang="en-US" b="1" baseline="-25000" dirty="0" smtClean="0"/>
              <a:t>u</a:t>
            </a:r>
            <a:r>
              <a:rPr lang="en-US" b="1" dirty="0" smtClean="0"/>
              <a:t>)</a:t>
            </a:r>
            <a:r>
              <a:rPr lang="en-US" sz="2800" b="1" dirty="0" smtClean="0"/>
              <a:t>      	   	 </a:t>
            </a:r>
            <a:r>
              <a:rPr lang="en-US" sz="2800" dirty="0" smtClean="0"/>
              <a:t>     12%               26%</a:t>
            </a:r>
          </a:p>
          <a:p>
            <a:pPr>
              <a:spcBef>
                <a:spcPct val="50000"/>
              </a:spcBef>
            </a:pPr>
            <a:r>
              <a:rPr lang="en-US" sz="2800" b="1" dirty="0" err="1" smtClean="0"/>
              <a:t>V</a:t>
            </a:r>
            <a:r>
              <a:rPr lang="en-US" sz="2800" b="1" baseline="-25000" dirty="0" err="1" smtClean="0"/>
              <a:t>d</a:t>
            </a:r>
            <a:r>
              <a:rPr lang="en-US" sz="2800" b="1" baseline="-25000" dirty="0" smtClean="0"/>
              <a:t>(AREA)</a:t>
            </a:r>
            <a:r>
              <a:rPr lang="en-US" sz="2800" dirty="0" smtClean="0"/>
              <a:t>	             	 	  0.64 L/kg       1.40 L/kg</a:t>
            </a:r>
          </a:p>
          <a:p>
            <a:r>
              <a:rPr lang="en-US" b="1" dirty="0" smtClean="0"/>
              <a:t>HEPATIC CLEARANCE (CL</a:t>
            </a:r>
            <a:r>
              <a:rPr lang="en-US" sz="1400" b="1" dirty="0" smtClean="0"/>
              <a:t>H</a:t>
            </a:r>
            <a:r>
              <a:rPr lang="en-US" b="1" dirty="0" smtClean="0"/>
              <a:t>)</a:t>
            </a:r>
            <a:r>
              <a:rPr lang="en-US" sz="2800" dirty="0" smtClean="0"/>
              <a:t>     2.46 L/hr 	    7.63 L/hr</a:t>
            </a:r>
          </a:p>
          <a:p>
            <a:r>
              <a:rPr lang="en-US" b="1" dirty="0" smtClean="0"/>
              <a:t>INTRINSIC CLEARANCE (</a:t>
            </a:r>
            <a:r>
              <a:rPr lang="en-US" b="1" dirty="0" err="1" smtClean="0"/>
              <a:t>CL</a:t>
            </a:r>
            <a:r>
              <a:rPr lang="en-US" sz="1900" b="1" dirty="0" err="1" smtClean="0"/>
              <a:t>int</a:t>
            </a:r>
            <a:r>
              <a:rPr lang="en-US" b="1" dirty="0" smtClean="0"/>
              <a:t>)</a:t>
            </a:r>
            <a:r>
              <a:rPr lang="en-US" sz="2800" dirty="0" smtClean="0"/>
              <a:t> 20.3 L/hr 	    29.9 L/hr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The three-fold increase in hepatic clearance that was observed in uremic patients was primarily the result of decreased </a:t>
            </a:r>
            <a:r>
              <a:rPr lang="en-US" dirty="0" err="1" smtClean="0"/>
              <a:t>phenytoin</a:t>
            </a:r>
            <a:r>
              <a:rPr lang="en-US" dirty="0" smtClean="0"/>
              <a:t> binding to plasma proteins.</a:t>
            </a:r>
          </a:p>
          <a:p>
            <a:pPr>
              <a:spcBef>
                <a:spcPct val="50000"/>
              </a:spcBef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5341A1C-F229-4FEE-B054-72D621E6465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372</TotalTime>
  <Words>2044</Words>
  <Application>Microsoft Office PowerPoint</Application>
  <PresentationFormat>On-screen Show (4:3)</PresentationFormat>
  <Paragraphs>238</Paragraphs>
  <Slides>30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Oriel</vt:lpstr>
      <vt:lpstr>Worksheet</vt:lpstr>
      <vt:lpstr>APPLICATIONS OF PHARMACOKINETICS IN RENAL DISEASES</vt:lpstr>
      <vt:lpstr>Kidney</vt:lpstr>
      <vt:lpstr>Slide 3</vt:lpstr>
      <vt:lpstr>Absorption</vt:lpstr>
      <vt:lpstr> Effects of Renal Disease on Drug Absorption</vt:lpstr>
      <vt:lpstr>Distribution</vt:lpstr>
      <vt:lpstr>Protein Binding</vt:lpstr>
      <vt:lpstr>Protein Binding Cont,d</vt:lpstr>
      <vt:lpstr>Protein Binding Cont,d</vt:lpstr>
      <vt:lpstr>FREE AND TOTAL PHENYTOIN LEVELS (DOSE = 300 MG/DAY)</vt:lpstr>
      <vt:lpstr>Protein Binding Cont,d</vt:lpstr>
      <vt:lpstr>Metabolism</vt:lpstr>
      <vt:lpstr>Metabolism CONT’D</vt:lpstr>
      <vt:lpstr>EFFECT OF RENAL DISEASE ON  PHASE I DRUG METABOLISM</vt:lpstr>
      <vt:lpstr>EFFECT OF RENAL DISEASE ON PHASE II DRUG METABOLISM</vt:lpstr>
      <vt:lpstr>Excretion</vt:lpstr>
      <vt:lpstr>Excretion Cont,d</vt:lpstr>
      <vt:lpstr>Excretion Cont,d</vt:lpstr>
      <vt:lpstr>NOMOGRAM FOR CIMETIDINE DOSING*</vt:lpstr>
      <vt:lpstr>Excretion Cont,d</vt:lpstr>
      <vt:lpstr>Excretion Cont,d</vt:lpstr>
      <vt:lpstr>Excretion Cont,d</vt:lpstr>
      <vt:lpstr>Excretion Cont,d</vt:lpstr>
      <vt:lpstr>Age Effect</vt:lpstr>
      <vt:lpstr>Creatinine </vt:lpstr>
      <vt:lpstr>Slide 26</vt:lpstr>
      <vt:lpstr>Creatinine Cont,d</vt:lpstr>
      <vt:lpstr>Creatinine Cont,d</vt:lpstr>
      <vt:lpstr>Drug selection</vt:lpstr>
      <vt:lpstr>Dosage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APPLICATIONS OF PHARMACOKINETICS IN RENAL DISEASES</dc:title>
  <dc:creator>Zee Computer &amp; Reparing Center</dc:creator>
  <cp:lastModifiedBy>Zee</cp:lastModifiedBy>
  <cp:revision>35</cp:revision>
  <dcterms:created xsi:type="dcterms:W3CDTF">2013-02-22T07:39:58Z</dcterms:created>
  <dcterms:modified xsi:type="dcterms:W3CDTF">2017-11-07T07:04:50Z</dcterms:modified>
</cp:coreProperties>
</file>