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78"/>
  </p:notesMasterIdLst>
  <p:sldIdLst>
    <p:sldId id="256" r:id="rId2"/>
    <p:sldId id="257" r:id="rId3"/>
    <p:sldId id="281" r:id="rId4"/>
    <p:sldId id="258" r:id="rId5"/>
    <p:sldId id="280" r:id="rId6"/>
    <p:sldId id="259" r:id="rId7"/>
    <p:sldId id="260" r:id="rId8"/>
    <p:sldId id="261" r:id="rId9"/>
    <p:sldId id="262" r:id="rId10"/>
    <p:sldId id="263" r:id="rId11"/>
    <p:sldId id="396" r:id="rId12"/>
    <p:sldId id="265" r:id="rId13"/>
    <p:sldId id="284" r:id="rId14"/>
    <p:sldId id="282" r:id="rId15"/>
    <p:sldId id="283" r:id="rId16"/>
    <p:sldId id="288" r:id="rId17"/>
    <p:sldId id="289" r:id="rId18"/>
    <p:sldId id="290" r:id="rId19"/>
    <p:sldId id="291" r:id="rId20"/>
    <p:sldId id="292" r:id="rId21"/>
    <p:sldId id="294" r:id="rId22"/>
    <p:sldId id="299" r:id="rId23"/>
    <p:sldId id="300" r:id="rId24"/>
    <p:sldId id="301" r:id="rId25"/>
    <p:sldId id="302" r:id="rId26"/>
    <p:sldId id="320" r:id="rId27"/>
    <p:sldId id="306" r:id="rId28"/>
    <p:sldId id="307" r:id="rId29"/>
    <p:sldId id="341" r:id="rId30"/>
    <p:sldId id="271" r:id="rId31"/>
    <p:sldId id="362" r:id="rId32"/>
    <p:sldId id="363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3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2" r:id="rId54"/>
    <p:sldId id="393" r:id="rId55"/>
    <p:sldId id="395" r:id="rId56"/>
    <p:sldId id="322" r:id="rId57"/>
    <p:sldId id="327" r:id="rId58"/>
    <p:sldId id="328" r:id="rId59"/>
    <p:sldId id="330" r:id="rId60"/>
    <p:sldId id="331" r:id="rId61"/>
    <p:sldId id="357" r:id="rId62"/>
    <p:sldId id="358" r:id="rId63"/>
    <p:sldId id="359" r:id="rId64"/>
    <p:sldId id="360" r:id="rId65"/>
    <p:sldId id="336" r:id="rId66"/>
    <p:sldId id="337" r:id="rId67"/>
    <p:sldId id="338" r:id="rId68"/>
    <p:sldId id="339" r:id="rId69"/>
    <p:sldId id="340" r:id="rId70"/>
    <p:sldId id="344" r:id="rId71"/>
    <p:sldId id="345" r:id="rId72"/>
    <p:sldId id="346" r:id="rId73"/>
    <p:sldId id="347" r:id="rId74"/>
    <p:sldId id="348" r:id="rId75"/>
    <p:sldId id="349" r:id="rId76"/>
    <p:sldId id="350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8A8BC-CED7-4A0C-91AC-A5DB9C43D8F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5F50F-AC23-44BA-A918-0265215CE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4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381EC-1C3F-4EFF-84B4-EE7881289698}" type="datetime1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A6B448-453E-46E2-940B-729C495F74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7874-45B2-4727-AB04-24689858E654}" type="datetime1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B448-453E-46E2-940B-729C495F74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B360-86B2-4E52-BD88-A157204F7717}" type="datetime1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B448-453E-46E2-940B-729C495F74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D51A-99E0-4324-8E10-6BF38906C008}" type="datetime1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B448-453E-46E2-940B-729C495F7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42D-3368-43CB-BEBC-6634A68848EE}" type="datetime1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B448-453E-46E2-940B-729C495F7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5E87-2076-446C-8E1F-13B8D3B9AB86}" type="datetime1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B448-453E-46E2-940B-729C495F7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A54E-4A4C-4897-80D8-34EE1BC647EB}" type="datetime1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B448-453E-46E2-940B-729C495F74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3ED5-3CFD-4759-B1B1-88212F68CF62}" type="datetime1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B448-453E-46E2-940B-729C495F74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6710-4B3F-4ED7-81BD-79C55C52D7D2}" type="datetime1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B448-453E-46E2-940B-729C495F7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8485-F788-473C-933A-767D6F56469B}" type="datetime1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B448-453E-46E2-940B-729C495F7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EE6E-F89D-4881-AB36-910508325C38}" type="datetime1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B448-453E-46E2-940B-729C495F7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AF6D2C-F82E-4881-A082-2CE42C5D15AB}" type="datetime1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3A6B448-453E-46E2-940B-729C495F7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PROF.</a:t>
            </a:r>
          </a:p>
          <a:p>
            <a:r>
              <a:rPr lang="en-US" dirty="0" smtClean="0"/>
              <a:t>PHARM.D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spc="-10" dirty="0" smtClean="0">
                <a:solidFill>
                  <a:schemeClr val="bg2">
                    <a:lumMod val="25000"/>
                  </a:schemeClr>
                </a:solidFill>
              </a:rPr>
              <a:t>Viruse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2800" spc="-5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800" spc="-10" dirty="0">
                <a:solidFill>
                  <a:schemeClr val="bg2">
                    <a:lumMod val="25000"/>
                  </a:schemeClr>
                </a:solidFill>
              </a:rPr>
              <a:t>obl</a:t>
            </a:r>
            <a:r>
              <a:rPr lang="en-US" sz="2800" spc="-25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800" spc="-80" dirty="0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en-US" sz="2800" spc="-40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2800" spc="-50" dirty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</a:rPr>
              <a:t>cellu</a:t>
            </a:r>
            <a:r>
              <a:rPr lang="en-US" sz="2800" spc="-35" dirty="0" smtClean="0"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</a:rPr>
              <a:t>ar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spc="-10" dirty="0" smtClean="0">
                <a:solidFill>
                  <a:schemeClr val="bg2">
                    <a:lumMod val="25000"/>
                  </a:schemeClr>
                </a:solidFill>
              </a:rPr>
              <a:t>pa</a:t>
            </a:r>
            <a:r>
              <a:rPr lang="en-US" sz="2800" spc="-90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</a:rPr>
              <a:t>asi</a:t>
            </a:r>
            <a:r>
              <a:rPr lang="en-US" sz="2800" spc="-55" dirty="0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sz="2800" spc="5" dirty="0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2800" spc="-10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2800" spc="-30" dirty="0" smtClean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</a:rPr>
              <a:t>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spc="-60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</a:rPr>
              <a:t>ep</a:t>
            </a:r>
            <a:r>
              <a:rPr lang="en-US" sz="2800" spc="-20" dirty="0" smtClean="0"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800" spc="-45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US" sz="2800" spc="-40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2800" spc="-50" dirty="0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</a:rPr>
              <a:t>e  </a:t>
            </a:r>
            <a:r>
              <a:rPr lang="en-US" sz="2800" spc="-10" dirty="0">
                <a:solidFill>
                  <a:schemeClr val="bg2">
                    <a:lumMod val="25000"/>
                  </a:schemeClr>
                </a:solidFill>
              </a:rPr>
              <a:t>only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</a:rPr>
              <a:t>inside </a:t>
            </a:r>
            <a:r>
              <a:rPr lang="en-US" sz="2800" spc="-10" dirty="0">
                <a:solidFill>
                  <a:schemeClr val="bg2">
                    <a:lumMod val="25000"/>
                  </a:schemeClr>
                </a:solidFill>
              </a:rPr>
              <a:t>living</a:t>
            </a:r>
            <a:r>
              <a:rPr lang="en-US" sz="2800" spc="35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</a:rPr>
              <a:t>cells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41300" marR="5080" indent="-228600" algn="just">
              <a:lnSpc>
                <a:spcPts val="4320"/>
              </a:lnSpc>
              <a:spcBef>
                <a:spcPts val="640"/>
              </a:spcBef>
              <a:tabLst>
                <a:tab pos="2242185" algn="l"/>
                <a:tab pos="4281805" algn="l"/>
                <a:tab pos="6181090" algn="l"/>
                <a:tab pos="8623935" algn="l"/>
                <a:tab pos="9299575" algn="l"/>
                <a:tab pos="10535285" algn="l"/>
              </a:tabLst>
            </a:pPr>
            <a:r>
              <a:rPr lang="en-US" sz="2800" spc="-1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Viruse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s </a:t>
            </a:r>
            <a:r>
              <a:rPr lang="en-US" sz="2800" spc="-6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r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epli</a:t>
            </a:r>
            <a:r>
              <a:rPr lang="en-US" sz="2800" spc="-6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c</a:t>
            </a:r>
            <a:r>
              <a:rPr lang="en-US" sz="2800" spc="-4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a</a:t>
            </a:r>
            <a:r>
              <a:rPr lang="en-US" sz="2800" spc="-5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t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e th</a:t>
            </a:r>
            <a:r>
              <a:rPr lang="en-US" sz="2800" spc="-7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r</a:t>
            </a:r>
            <a:r>
              <a:rPr lang="en-US" sz="2800" spc="-1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oug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h </a:t>
            </a:r>
            <a:r>
              <a:rPr lang="en-US" sz="2800" spc="-6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r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epli</a:t>
            </a:r>
            <a:r>
              <a:rPr lang="en-US" sz="2800" spc="-5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ca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t</a:t>
            </a:r>
            <a:r>
              <a:rPr lang="en-US" sz="2800" spc="-2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i</a:t>
            </a:r>
            <a:r>
              <a:rPr lang="en-US" sz="2800" spc="-1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o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n of their </a:t>
            </a:r>
            <a:r>
              <a:rPr lang="en-US" sz="2800" spc="-1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nucleic 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acid and </a:t>
            </a:r>
            <a:r>
              <a:rPr lang="en-US" sz="2800" spc="-15" dirty="0">
                <a:solidFill>
                  <a:schemeClr val="bg2">
                    <a:lumMod val="25000"/>
                  </a:schemeClr>
                </a:solidFill>
                <a:cs typeface="Calibri"/>
              </a:rPr>
              <a:t>synthesis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of the </a:t>
            </a:r>
            <a:r>
              <a:rPr lang="en-US" sz="2800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viral</a:t>
            </a:r>
            <a:r>
              <a:rPr lang="en-US" sz="2800" spc="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sz="2800" spc="-20" dirty="0">
                <a:solidFill>
                  <a:schemeClr val="bg2">
                    <a:lumMod val="25000"/>
                  </a:schemeClr>
                </a:solidFill>
                <a:cs typeface="Calibri"/>
              </a:rPr>
              <a:t>protein.</a:t>
            </a:r>
            <a:endParaRPr lang="en-US" sz="28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424180" lvl="1" algn="just">
              <a:spcBef>
                <a:spcPts val="450"/>
              </a:spcBef>
            </a:pPr>
            <a:r>
              <a:rPr lang="en-US" sz="2600" spc="-1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Viruses </a:t>
            </a:r>
            <a:r>
              <a:rPr lang="en-US" sz="26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do not multiply </a:t>
            </a:r>
            <a:r>
              <a:rPr lang="en-US" sz="26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in chemically defined</a:t>
            </a:r>
            <a:r>
              <a:rPr lang="en-US" sz="2600" spc="35" dirty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sz="26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media.</a:t>
            </a:r>
            <a:endParaRPr lang="en-US" sz="26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20"/>
              </a:spcBef>
            </a:pPr>
            <a:r>
              <a:rPr lang="en-US" sz="2800" spc="-1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Viruses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do </a:t>
            </a:r>
            <a:r>
              <a:rPr lang="en-US" sz="28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not </a:t>
            </a:r>
            <a:r>
              <a:rPr lang="en-US" sz="2800" spc="-20" dirty="0">
                <a:solidFill>
                  <a:schemeClr val="bg2">
                    <a:lumMod val="25000"/>
                  </a:schemeClr>
                </a:solidFill>
                <a:cs typeface="Calibri"/>
              </a:rPr>
              <a:t>undergo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binary</a:t>
            </a:r>
            <a:r>
              <a:rPr lang="en-US" sz="2800" spc="85" dirty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sz="28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fission.</a:t>
            </a:r>
            <a:endParaRPr lang="en-US" sz="28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just"/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-20" dirty="0">
                <a:solidFill>
                  <a:schemeClr val="bg2">
                    <a:lumMod val="25000"/>
                  </a:schemeClr>
                </a:solidFill>
                <a:cs typeface="Calibri"/>
              </a:rPr>
              <a:t>General characteristics </a:t>
            </a:r>
            <a:r>
              <a:rPr lang="en-US" sz="3600" b="1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of</a:t>
            </a:r>
            <a:r>
              <a:rPr lang="en-US" sz="3600" b="1" spc="60" dirty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sz="3600" b="1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viruses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21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965" marR="866140" indent="-342900" algn="just">
              <a:spcBef>
                <a:spcPts val="100"/>
              </a:spcBef>
              <a:tabLst>
                <a:tab pos="355600" algn="l"/>
              </a:tabLst>
            </a:pPr>
            <a:r>
              <a:rPr lang="en-US" sz="2800" spc="-5" dirty="0" smtClean="0">
                <a:solidFill>
                  <a:schemeClr val="tx2"/>
                </a:solidFill>
                <a:cs typeface="Arial"/>
              </a:rPr>
              <a:t> Viruses </a:t>
            </a:r>
            <a:r>
              <a:rPr lang="en-US" sz="2800" dirty="0" smtClean="0">
                <a:solidFill>
                  <a:schemeClr val="tx2"/>
                </a:solidFill>
                <a:cs typeface="Arial"/>
              </a:rPr>
              <a:t>must infect </a:t>
            </a:r>
            <a:r>
              <a:rPr lang="en-US" sz="2800" spc="-5" dirty="0" smtClean="0">
                <a:solidFill>
                  <a:schemeClr val="tx2"/>
                </a:solidFill>
                <a:cs typeface="Arial"/>
              </a:rPr>
              <a:t>a </a:t>
            </a:r>
            <a:r>
              <a:rPr lang="en-US" sz="2800" dirty="0" smtClean="0">
                <a:solidFill>
                  <a:schemeClr val="tx2"/>
                </a:solidFill>
                <a:cs typeface="Arial"/>
              </a:rPr>
              <a:t>living </a:t>
            </a:r>
            <a:r>
              <a:rPr lang="en-US" sz="2800" spc="-5" dirty="0" smtClean="0">
                <a:solidFill>
                  <a:schemeClr val="tx2"/>
                </a:solidFill>
                <a:cs typeface="Arial"/>
              </a:rPr>
              <a:t>cell</a:t>
            </a:r>
            <a:r>
              <a:rPr lang="en-US" sz="2800" spc="-70" dirty="0" smtClean="0">
                <a:solidFill>
                  <a:schemeClr val="tx2"/>
                </a:solidFill>
                <a:cs typeface="Arial"/>
              </a:rPr>
              <a:t> </a:t>
            </a:r>
            <a:r>
              <a:rPr lang="en-US" sz="2800" spc="-5" dirty="0" smtClean="0">
                <a:solidFill>
                  <a:schemeClr val="tx2"/>
                </a:solidFill>
                <a:cs typeface="Arial"/>
              </a:rPr>
              <a:t>in  order </a:t>
            </a:r>
            <a:r>
              <a:rPr lang="en-US" sz="2800" dirty="0" smtClean="0">
                <a:solidFill>
                  <a:schemeClr val="tx2"/>
                </a:solidFill>
                <a:cs typeface="Arial"/>
              </a:rPr>
              <a:t>to grow </a:t>
            </a:r>
            <a:r>
              <a:rPr lang="en-US" sz="2800" spc="-5" dirty="0" smtClean="0">
                <a:solidFill>
                  <a:schemeClr val="tx2"/>
                </a:solidFill>
                <a:cs typeface="Arial"/>
              </a:rPr>
              <a:t>and</a:t>
            </a:r>
            <a:r>
              <a:rPr lang="en-US" sz="2800" spc="-40" dirty="0" smtClean="0">
                <a:solidFill>
                  <a:schemeClr val="tx2"/>
                </a:solidFill>
                <a:cs typeface="Arial"/>
              </a:rPr>
              <a:t> </a:t>
            </a:r>
            <a:r>
              <a:rPr lang="en-US" sz="2800" spc="-5" dirty="0" smtClean="0">
                <a:solidFill>
                  <a:schemeClr val="tx2"/>
                </a:solidFill>
                <a:cs typeface="Arial"/>
              </a:rPr>
              <a:t>reproduce.</a:t>
            </a:r>
            <a:endParaRPr lang="en-US" sz="2800" dirty="0" smtClean="0">
              <a:solidFill>
                <a:schemeClr val="tx2"/>
              </a:solidFill>
              <a:cs typeface="Arial"/>
            </a:endParaRPr>
          </a:p>
          <a:p>
            <a:pPr marL="354965" marR="5080" indent="-342900" algn="just">
              <a:spcBef>
                <a:spcPts val="865"/>
              </a:spcBef>
              <a:tabLst>
                <a:tab pos="355600" algn="l"/>
              </a:tabLst>
            </a:pPr>
            <a:r>
              <a:rPr lang="en-US" sz="2800" dirty="0" smtClean="0">
                <a:solidFill>
                  <a:schemeClr val="tx2"/>
                </a:solidFill>
                <a:cs typeface="Arial"/>
              </a:rPr>
              <a:t> They also take </a:t>
            </a:r>
            <a:r>
              <a:rPr lang="en-US" sz="2800" spc="-5" dirty="0" smtClean="0">
                <a:solidFill>
                  <a:schemeClr val="tx2"/>
                </a:solidFill>
                <a:cs typeface="Arial"/>
              </a:rPr>
              <a:t>advantage </a:t>
            </a:r>
            <a:r>
              <a:rPr lang="en-US" sz="2800" dirty="0" smtClean="0">
                <a:solidFill>
                  <a:schemeClr val="tx2"/>
                </a:solidFill>
                <a:cs typeface="Arial"/>
              </a:rPr>
              <a:t>of </a:t>
            </a:r>
            <a:r>
              <a:rPr lang="en-US" sz="2800" spc="-5" dirty="0" smtClean="0">
                <a:solidFill>
                  <a:schemeClr val="tx2"/>
                </a:solidFill>
                <a:cs typeface="Arial"/>
              </a:rPr>
              <a:t>the  host’s respiration, nutrition and all </a:t>
            </a:r>
            <a:r>
              <a:rPr lang="en-US" sz="2800" spc="-10" dirty="0" smtClean="0">
                <a:solidFill>
                  <a:schemeClr val="tx2"/>
                </a:solidFill>
                <a:cs typeface="Arial"/>
              </a:rPr>
              <a:t>the  </a:t>
            </a:r>
            <a:r>
              <a:rPr lang="en-US" sz="2800" spc="-5" dirty="0" smtClean="0">
                <a:solidFill>
                  <a:schemeClr val="tx2"/>
                </a:solidFill>
                <a:cs typeface="Arial"/>
              </a:rPr>
              <a:t>other functions </a:t>
            </a:r>
            <a:r>
              <a:rPr lang="en-US" sz="2800" dirty="0" smtClean="0">
                <a:solidFill>
                  <a:schemeClr val="tx2"/>
                </a:solidFill>
                <a:cs typeface="Arial"/>
              </a:rPr>
              <a:t>that </a:t>
            </a:r>
            <a:r>
              <a:rPr lang="en-US" sz="2800" spc="-5" dirty="0" smtClean="0">
                <a:solidFill>
                  <a:schemeClr val="tx2"/>
                </a:solidFill>
                <a:cs typeface="Arial"/>
              </a:rPr>
              <a:t>occur in </a:t>
            </a:r>
            <a:r>
              <a:rPr lang="en-US" sz="2800" dirty="0" smtClean="0">
                <a:solidFill>
                  <a:schemeClr val="tx2"/>
                </a:solidFill>
                <a:cs typeface="Arial"/>
              </a:rPr>
              <a:t>living  </a:t>
            </a:r>
            <a:r>
              <a:rPr lang="en-US" sz="2800" spc="-5" dirty="0" smtClean="0">
                <a:solidFill>
                  <a:schemeClr val="tx2"/>
                </a:solidFill>
                <a:cs typeface="Arial"/>
              </a:rPr>
              <a:t>things.</a:t>
            </a:r>
          </a:p>
          <a:p>
            <a:pPr marL="354965" marR="5080" indent="-342900" algn="just">
              <a:spcBef>
                <a:spcPts val="865"/>
              </a:spcBef>
              <a:tabLst>
                <a:tab pos="355600" algn="l"/>
              </a:tabLst>
            </a:pPr>
            <a:r>
              <a:rPr lang="en-US" sz="2800" spc="-5" dirty="0" smtClean="0">
                <a:solidFill>
                  <a:schemeClr val="tx2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cs typeface="Arial"/>
              </a:rPr>
              <a:t>Therefore, viruses </a:t>
            </a:r>
            <a:r>
              <a:rPr lang="en-US" sz="2800" spc="-5" dirty="0" smtClean="0">
                <a:solidFill>
                  <a:schemeClr val="tx2"/>
                </a:solidFill>
                <a:cs typeface="Arial"/>
              </a:rPr>
              <a:t>are </a:t>
            </a:r>
            <a:r>
              <a:rPr lang="en-US" sz="2800" dirty="0" smtClean="0">
                <a:solidFill>
                  <a:schemeClr val="tx2"/>
                </a:solidFill>
                <a:cs typeface="Arial"/>
              </a:rPr>
              <a:t>considered</a:t>
            </a:r>
            <a:r>
              <a:rPr lang="en-US" sz="2800" spc="-135" dirty="0" smtClean="0">
                <a:solidFill>
                  <a:schemeClr val="tx2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cs typeface="Arial"/>
              </a:rPr>
              <a:t>to  be</a:t>
            </a:r>
            <a:r>
              <a:rPr lang="en-US" sz="2800" spc="-20" dirty="0" smtClean="0">
                <a:solidFill>
                  <a:schemeClr val="tx2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cs typeface="Arial"/>
              </a:rPr>
              <a:t>parasites.</a:t>
            </a:r>
          </a:p>
          <a:p>
            <a:pPr algn="just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Virus and Living organisms</a:t>
            </a:r>
            <a:endParaRPr lang="en-US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457200"/>
            <a:ext cx="7620000" cy="5668963"/>
          </a:xfrm>
        </p:spPr>
        <p:txBody>
          <a:bodyPr>
            <a:noAutofit/>
          </a:bodyPr>
          <a:lstStyle/>
          <a:p>
            <a:pPr marL="471170" marR="5080" indent="-342900">
              <a:lnSpc>
                <a:spcPct val="150000"/>
              </a:lnSpc>
              <a:spcBef>
                <a:spcPts val="439"/>
              </a:spcBef>
              <a:tabLst>
                <a:tab pos="412115" algn="l"/>
                <a:tab pos="412750" algn="l"/>
              </a:tabLst>
            </a:pPr>
            <a:r>
              <a:rPr lang="en-US" sz="2800" b="1" spc="-5" dirty="0" err="1" smtClean="0">
                <a:solidFill>
                  <a:schemeClr val="tx2"/>
                </a:solidFill>
                <a:cs typeface="Calibri"/>
              </a:rPr>
              <a:t>Virion</a:t>
            </a:r>
            <a:endParaRPr lang="en-US" sz="2800" spc="-5" dirty="0" smtClean="0">
              <a:solidFill>
                <a:schemeClr val="tx2"/>
              </a:solidFill>
              <a:cs typeface="Calibri"/>
            </a:endParaRPr>
          </a:p>
          <a:p>
            <a:pPr marL="412750" marR="5080" indent="-284480">
              <a:lnSpc>
                <a:spcPct val="150000"/>
              </a:lnSpc>
              <a:spcBef>
                <a:spcPts val="439"/>
              </a:spcBef>
              <a:buFont typeface="Arial"/>
              <a:buChar char="–"/>
              <a:tabLst>
                <a:tab pos="412115" algn="l"/>
                <a:tab pos="412750" algn="l"/>
              </a:tabLst>
            </a:pPr>
            <a:r>
              <a:rPr lang="en-US" spc="-5" dirty="0" smtClean="0">
                <a:solidFill>
                  <a:schemeClr val="tx2"/>
                </a:solidFill>
                <a:cs typeface="Calibri"/>
              </a:rPr>
              <a:t>Complete </a:t>
            </a:r>
            <a:r>
              <a:rPr lang="en-US" spc="-5" dirty="0">
                <a:solidFill>
                  <a:schemeClr val="tx2"/>
                </a:solidFill>
                <a:cs typeface="Calibri"/>
              </a:rPr>
              <a:t>virus particle </a:t>
            </a:r>
            <a:r>
              <a:rPr lang="en-US" dirty="0">
                <a:solidFill>
                  <a:schemeClr val="tx2"/>
                </a:solidFill>
                <a:cs typeface="Calibri"/>
              </a:rPr>
              <a:t>: </a:t>
            </a:r>
            <a:r>
              <a:rPr lang="en-US" spc="-5" dirty="0">
                <a:solidFill>
                  <a:schemeClr val="tx2"/>
                </a:solidFill>
                <a:cs typeface="Calibri"/>
              </a:rPr>
              <a:t>nucleic acid </a:t>
            </a:r>
            <a:r>
              <a:rPr lang="en-US" dirty="0">
                <a:solidFill>
                  <a:schemeClr val="tx2"/>
                </a:solidFill>
                <a:cs typeface="Calibri"/>
              </a:rPr>
              <a:t>+ </a:t>
            </a:r>
            <a:r>
              <a:rPr lang="en-US" spc="-5" dirty="0">
                <a:solidFill>
                  <a:schemeClr val="tx2"/>
                </a:solidFill>
                <a:cs typeface="Calibri"/>
              </a:rPr>
              <a:t>protein coat, which </a:t>
            </a:r>
            <a:r>
              <a:rPr lang="en-US" b="1" spc="-5" dirty="0">
                <a:solidFill>
                  <a:schemeClr val="tx2"/>
                </a:solidFill>
                <a:cs typeface="Calibri"/>
              </a:rPr>
              <a:t>may </a:t>
            </a:r>
            <a:r>
              <a:rPr lang="en-US" dirty="0">
                <a:solidFill>
                  <a:schemeClr val="tx2"/>
                </a:solidFill>
                <a:cs typeface="Calibri"/>
              </a:rPr>
              <a:t>be </a:t>
            </a:r>
            <a:r>
              <a:rPr lang="en-US" spc="-5" dirty="0">
                <a:solidFill>
                  <a:schemeClr val="tx2"/>
                </a:solidFill>
                <a:cs typeface="Calibri"/>
              </a:rPr>
              <a:t>surrounded </a:t>
            </a:r>
            <a:r>
              <a:rPr lang="en-US" dirty="0">
                <a:solidFill>
                  <a:schemeClr val="tx2"/>
                </a:solidFill>
                <a:cs typeface="Calibri"/>
              </a:rPr>
              <a:t>by an  </a:t>
            </a:r>
            <a:r>
              <a:rPr lang="en-US" spc="-5" dirty="0">
                <a:solidFill>
                  <a:schemeClr val="tx2"/>
                </a:solidFill>
                <a:cs typeface="Calibri"/>
              </a:rPr>
              <a:t>envelope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marL="412750" indent="-284480">
              <a:lnSpc>
                <a:spcPct val="100000"/>
              </a:lnSpc>
              <a:spcBef>
                <a:spcPts val="1530"/>
              </a:spcBef>
              <a:buFont typeface="Arial"/>
              <a:buChar char="–"/>
              <a:tabLst>
                <a:tab pos="412115" algn="l"/>
                <a:tab pos="412750" algn="l"/>
              </a:tabLst>
            </a:pPr>
            <a:r>
              <a:rPr lang="en-US" dirty="0">
                <a:solidFill>
                  <a:schemeClr val="tx2"/>
                </a:solidFill>
                <a:cs typeface="Calibri"/>
              </a:rPr>
              <a:t>It </a:t>
            </a:r>
            <a:r>
              <a:rPr lang="en-US" spc="-10" dirty="0">
                <a:solidFill>
                  <a:schemeClr val="tx2"/>
                </a:solidFill>
                <a:cs typeface="Calibri"/>
              </a:rPr>
              <a:t>is </a:t>
            </a:r>
            <a:r>
              <a:rPr lang="en-US" spc="-5" dirty="0">
                <a:solidFill>
                  <a:schemeClr val="tx2"/>
                </a:solidFill>
                <a:cs typeface="Calibri"/>
              </a:rPr>
              <a:t>the form in which the virus </a:t>
            </a:r>
            <a:r>
              <a:rPr lang="en-US" dirty="0">
                <a:solidFill>
                  <a:schemeClr val="tx2"/>
                </a:solidFill>
                <a:cs typeface="Calibri"/>
              </a:rPr>
              <a:t>moves </a:t>
            </a:r>
            <a:r>
              <a:rPr lang="en-US" spc="-5" dirty="0">
                <a:solidFill>
                  <a:schemeClr val="tx2"/>
                </a:solidFill>
                <a:cs typeface="Calibri"/>
              </a:rPr>
              <a:t>between cells or</a:t>
            </a:r>
            <a:r>
              <a:rPr lang="en-US" spc="2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pc="-5" dirty="0" smtClean="0">
                <a:solidFill>
                  <a:schemeClr val="tx2"/>
                </a:solidFill>
                <a:cs typeface="Calibri"/>
              </a:rPr>
              <a:t>hosts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2800" b="1" spc="-5" dirty="0">
                <a:solidFill>
                  <a:schemeClr val="tx2"/>
                </a:solidFill>
                <a:cs typeface="Calibri"/>
              </a:rPr>
              <a:t>Viral</a:t>
            </a:r>
            <a:r>
              <a:rPr lang="en-US" sz="2800" b="1" spc="-1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800" b="1" spc="-5" dirty="0">
                <a:solidFill>
                  <a:schemeClr val="tx2"/>
                </a:solidFill>
                <a:cs typeface="Calibri"/>
              </a:rPr>
              <a:t>Genome</a:t>
            </a:r>
            <a:endParaRPr lang="en-US" sz="2800" dirty="0">
              <a:solidFill>
                <a:schemeClr val="tx2"/>
              </a:solidFill>
              <a:cs typeface="Calibri"/>
            </a:endParaRPr>
          </a:p>
          <a:p>
            <a:pPr marL="412750" marR="306705" indent="-284480">
              <a:lnSpc>
                <a:spcPct val="150000"/>
              </a:lnSpc>
              <a:spcBef>
                <a:spcPts val="450"/>
              </a:spcBef>
              <a:buFont typeface="Arial"/>
              <a:buChar char="–"/>
              <a:tabLst>
                <a:tab pos="412115" algn="l"/>
                <a:tab pos="412750" algn="l"/>
              </a:tabLst>
            </a:pPr>
            <a:r>
              <a:rPr lang="en-US" spc="-5" dirty="0">
                <a:solidFill>
                  <a:schemeClr val="tx2"/>
                </a:solidFill>
                <a:cs typeface="Calibri"/>
              </a:rPr>
              <a:t>EITHER RNA or DNA genome surrounded </a:t>
            </a:r>
            <a:r>
              <a:rPr lang="en-US" dirty="0">
                <a:solidFill>
                  <a:schemeClr val="tx2"/>
                </a:solidFill>
                <a:cs typeface="Calibri"/>
              </a:rPr>
              <a:t>by a </a:t>
            </a:r>
            <a:r>
              <a:rPr lang="en-US" spc="-5" dirty="0">
                <a:solidFill>
                  <a:schemeClr val="tx2"/>
                </a:solidFill>
                <a:cs typeface="Calibri"/>
              </a:rPr>
              <a:t>protective virus-coded protein coat  (Capsid)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4037329" y="6457865"/>
            <a:ext cx="106933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388350" y="6449526"/>
            <a:ext cx="24637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561516"/>
            <a:ext cx="6172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/>
              <a:t>Viroids </a:t>
            </a:r>
            <a:r>
              <a:rPr sz="4800" b="1" dirty="0"/>
              <a:t>&amp;</a:t>
            </a:r>
            <a:r>
              <a:rPr sz="4800" b="1" spc="-95" dirty="0"/>
              <a:t> </a:t>
            </a:r>
            <a:r>
              <a:rPr sz="4800" b="1" spc="-5" dirty="0"/>
              <a:t>Prions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99209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187" y="1740822"/>
            <a:ext cx="7542213" cy="4583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2"/>
                </a:solidFill>
                <a:cs typeface="Calibri"/>
              </a:rPr>
              <a:t>Viroids</a:t>
            </a:r>
            <a:endParaRPr sz="2800" b="1" dirty="0">
              <a:solidFill>
                <a:schemeClr val="tx2"/>
              </a:solidFill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412750" algn="l"/>
              </a:tabLst>
            </a:pPr>
            <a:r>
              <a:rPr sz="2000" spc="-5" dirty="0">
                <a:solidFill>
                  <a:schemeClr val="tx2"/>
                </a:solidFill>
                <a:cs typeface="Calibri"/>
              </a:rPr>
              <a:t>ss RNA genome </a:t>
            </a:r>
            <a:r>
              <a:rPr sz="2000" dirty="0">
                <a:solidFill>
                  <a:schemeClr val="tx2"/>
                </a:solidFill>
                <a:cs typeface="Calibri"/>
              </a:rPr>
              <a:t>and </a:t>
            </a:r>
            <a:r>
              <a:rPr sz="2000" spc="-5" dirty="0">
                <a:solidFill>
                  <a:schemeClr val="tx2"/>
                </a:solidFill>
                <a:cs typeface="Calibri"/>
              </a:rPr>
              <a:t>the smallest known</a:t>
            </a:r>
            <a:r>
              <a:rPr sz="2000" spc="-30" dirty="0">
                <a:solidFill>
                  <a:schemeClr val="tx2"/>
                </a:solidFill>
                <a:cs typeface="Calibri"/>
              </a:rPr>
              <a:t> </a:t>
            </a:r>
            <a:r>
              <a:rPr sz="2000" spc="-5" dirty="0">
                <a:solidFill>
                  <a:schemeClr val="tx2"/>
                </a:solidFill>
                <a:cs typeface="Calibri"/>
              </a:rPr>
              <a:t>pathogens.</a:t>
            </a:r>
            <a:endParaRPr sz="2000" dirty="0">
              <a:solidFill>
                <a:schemeClr val="tx2"/>
              </a:solidFill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412750" algn="l"/>
              </a:tabLst>
            </a:pPr>
            <a:r>
              <a:rPr sz="2000" spc="-5" dirty="0">
                <a:solidFill>
                  <a:schemeClr val="tx2"/>
                </a:solidFill>
                <a:cs typeface="Calibri"/>
              </a:rPr>
              <a:t>Affects</a:t>
            </a:r>
            <a:r>
              <a:rPr sz="2000" spc="-20" dirty="0">
                <a:solidFill>
                  <a:schemeClr val="tx2"/>
                </a:solidFill>
                <a:cs typeface="Calibri"/>
              </a:rPr>
              <a:t> </a:t>
            </a:r>
            <a:r>
              <a:rPr sz="2000" spc="-5" dirty="0">
                <a:solidFill>
                  <a:schemeClr val="tx2"/>
                </a:solidFill>
                <a:cs typeface="Calibri"/>
              </a:rPr>
              <a:t>plants</a:t>
            </a:r>
            <a:endParaRPr sz="2000" dirty="0">
              <a:solidFill>
                <a:schemeClr val="tx2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3200" b="1" spc="-10" dirty="0">
                <a:solidFill>
                  <a:schemeClr val="tx2"/>
                </a:solidFill>
                <a:cs typeface="Calibri"/>
              </a:rPr>
              <a:t>Prions</a:t>
            </a:r>
            <a:endParaRPr sz="3200" b="1" dirty="0">
              <a:solidFill>
                <a:schemeClr val="tx2"/>
              </a:solidFill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412750" algn="l"/>
              </a:tabLst>
            </a:pPr>
            <a:r>
              <a:rPr sz="2400" spc="-10" dirty="0">
                <a:solidFill>
                  <a:schemeClr val="tx2"/>
                </a:solidFill>
                <a:cs typeface="Calibri"/>
              </a:rPr>
              <a:t>Infectious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particles that are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entirely</a:t>
            </a:r>
            <a:r>
              <a:rPr sz="2400" spc="10" dirty="0">
                <a:solidFill>
                  <a:schemeClr val="tx2"/>
                </a:solidFill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protein.</a:t>
            </a:r>
            <a:endParaRPr sz="2400" dirty="0">
              <a:solidFill>
                <a:schemeClr val="tx2"/>
              </a:solidFill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30"/>
              </a:spcBef>
              <a:buFont typeface="Arial"/>
              <a:buChar char="–"/>
              <a:tabLst>
                <a:tab pos="412750" algn="l"/>
              </a:tabLst>
            </a:pPr>
            <a:r>
              <a:rPr sz="2400" spc="-5" dirty="0">
                <a:solidFill>
                  <a:schemeClr val="tx2"/>
                </a:solidFill>
                <a:cs typeface="Calibri"/>
              </a:rPr>
              <a:t>No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nucleic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 acid</a:t>
            </a:r>
            <a:endParaRPr sz="2400" dirty="0">
              <a:solidFill>
                <a:schemeClr val="tx2"/>
              </a:solidFill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412750" algn="l"/>
              </a:tabLst>
            </a:pPr>
            <a:r>
              <a:rPr sz="2400" spc="-10" dirty="0">
                <a:solidFill>
                  <a:schemeClr val="tx2"/>
                </a:solidFill>
                <a:cs typeface="Calibri"/>
              </a:rPr>
              <a:t>Highly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heat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resistant</a:t>
            </a:r>
            <a:endParaRPr sz="2400" dirty="0">
              <a:solidFill>
                <a:schemeClr val="tx2"/>
              </a:solidFill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30"/>
              </a:spcBef>
              <a:buFont typeface="Arial"/>
              <a:buChar char="–"/>
              <a:tabLst>
                <a:tab pos="412750" algn="l"/>
              </a:tabLst>
            </a:pPr>
            <a:r>
              <a:rPr sz="2400" spc="-10" dirty="0">
                <a:solidFill>
                  <a:schemeClr val="tx2"/>
                </a:solidFill>
                <a:cs typeface="Calibri"/>
              </a:rPr>
              <a:t>Animal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disease that affects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nervous</a:t>
            </a:r>
            <a:r>
              <a:rPr sz="2400" spc="5" dirty="0">
                <a:solidFill>
                  <a:schemeClr val="tx2"/>
                </a:solidFill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tissue</a:t>
            </a:r>
            <a:endParaRPr sz="2400" dirty="0">
              <a:solidFill>
                <a:schemeClr val="tx2"/>
              </a:solidFill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412750" algn="l"/>
              </a:tabLst>
            </a:pPr>
            <a:r>
              <a:rPr sz="2400" spc="-5" dirty="0">
                <a:solidFill>
                  <a:schemeClr val="tx2"/>
                </a:solidFill>
                <a:cs typeface="Calibri"/>
              </a:rPr>
              <a:t>Affects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nervous tissue </a:t>
            </a:r>
            <a:r>
              <a:rPr sz="2400" dirty="0">
                <a:solidFill>
                  <a:schemeClr val="tx2"/>
                </a:solidFill>
                <a:cs typeface="Calibri"/>
              </a:rPr>
              <a:t>and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results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in</a:t>
            </a:r>
            <a:endParaRPr sz="2400" dirty="0">
              <a:solidFill>
                <a:schemeClr val="tx2"/>
              </a:solidFill>
              <a:cs typeface="Calibri"/>
            </a:endParaRPr>
          </a:p>
          <a:p>
            <a:pPr marL="812165" marR="242570" lvl="1" indent="-228600">
              <a:lnSpc>
                <a:spcPct val="79900"/>
              </a:lnSpc>
              <a:spcBef>
                <a:spcPts val="595"/>
              </a:spcBef>
              <a:buFont typeface="Arial"/>
              <a:buChar char="•"/>
              <a:tabLst>
                <a:tab pos="812800" algn="l"/>
              </a:tabLst>
            </a:pPr>
            <a:r>
              <a:rPr sz="2000" spc="-5" dirty="0">
                <a:solidFill>
                  <a:schemeClr val="tx2"/>
                </a:solidFill>
                <a:cs typeface="Calibri"/>
              </a:rPr>
              <a:t>Bovine </a:t>
            </a:r>
            <a:r>
              <a:rPr sz="2000" spc="-10" dirty="0">
                <a:solidFill>
                  <a:schemeClr val="tx2"/>
                </a:solidFill>
                <a:cs typeface="Calibri"/>
              </a:rPr>
              <a:t>spongiform </a:t>
            </a:r>
            <a:r>
              <a:rPr sz="2000" spc="-5" dirty="0">
                <a:solidFill>
                  <a:schemeClr val="tx2"/>
                </a:solidFill>
                <a:cs typeface="Calibri"/>
              </a:rPr>
              <a:t>encephalitis (BSE) </a:t>
            </a:r>
            <a:r>
              <a:rPr sz="2000" dirty="0">
                <a:solidFill>
                  <a:schemeClr val="tx2"/>
                </a:solidFill>
                <a:cs typeface="Calibri"/>
              </a:rPr>
              <a:t>“mad </a:t>
            </a:r>
            <a:r>
              <a:rPr sz="2000" spc="-5" dirty="0">
                <a:solidFill>
                  <a:schemeClr val="tx2"/>
                </a:solidFill>
                <a:cs typeface="Calibri"/>
              </a:rPr>
              <a:t>cow  disease”,</a:t>
            </a:r>
            <a:endParaRPr sz="2000" dirty="0">
              <a:solidFill>
                <a:schemeClr val="tx2"/>
              </a:solidFill>
              <a:cs typeface="Calibri"/>
            </a:endParaRPr>
          </a:p>
          <a:p>
            <a:pPr marL="812800" lvl="1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812800" algn="l"/>
              </a:tabLst>
            </a:pPr>
            <a:r>
              <a:rPr sz="2000" dirty="0">
                <a:solidFill>
                  <a:schemeClr val="tx2"/>
                </a:solidFill>
                <a:cs typeface="Calibri"/>
              </a:rPr>
              <a:t>Scrapie </a:t>
            </a:r>
            <a:r>
              <a:rPr sz="2000" spc="-5" dirty="0">
                <a:solidFill>
                  <a:schemeClr val="tx2"/>
                </a:solidFill>
                <a:cs typeface="Calibri"/>
              </a:rPr>
              <a:t>in</a:t>
            </a:r>
            <a:r>
              <a:rPr sz="2000" spc="-10" dirty="0">
                <a:solidFill>
                  <a:schemeClr val="tx2"/>
                </a:solidFill>
                <a:cs typeface="Calibri"/>
              </a:rPr>
              <a:t> </a:t>
            </a:r>
            <a:r>
              <a:rPr sz="2000" spc="-5" dirty="0">
                <a:solidFill>
                  <a:schemeClr val="tx2"/>
                </a:solidFill>
                <a:cs typeface="Calibri"/>
              </a:rPr>
              <a:t>sheep</a:t>
            </a:r>
            <a:endParaRPr sz="2000" dirty="0">
              <a:solidFill>
                <a:schemeClr val="tx2"/>
              </a:solidFill>
              <a:cs typeface="Calibri"/>
            </a:endParaRPr>
          </a:p>
          <a:p>
            <a:pPr marL="812800" lvl="1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812800" algn="l"/>
              </a:tabLst>
            </a:pPr>
            <a:r>
              <a:rPr sz="2000" spc="-5" dirty="0">
                <a:solidFill>
                  <a:schemeClr val="tx2"/>
                </a:solidFill>
                <a:cs typeface="Calibri"/>
              </a:rPr>
              <a:t>kuru </a:t>
            </a:r>
            <a:r>
              <a:rPr sz="2000" dirty="0">
                <a:solidFill>
                  <a:schemeClr val="tx2"/>
                </a:solidFill>
                <a:cs typeface="Calibri"/>
              </a:rPr>
              <a:t>&amp; </a:t>
            </a:r>
            <a:r>
              <a:rPr sz="2000" spc="-5" dirty="0">
                <a:solidFill>
                  <a:schemeClr val="tx2"/>
                </a:solidFill>
                <a:cs typeface="Calibri"/>
              </a:rPr>
              <a:t>Creutzfeldt-Jakob Disease (CJD) in</a:t>
            </a:r>
            <a:r>
              <a:rPr sz="2000" spc="5" dirty="0">
                <a:solidFill>
                  <a:schemeClr val="tx2"/>
                </a:solidFill>
                <a:cs typeface="Calibri"/>
              </a:rPr>
              <a:t> </a:t>
            </a:r>
            <a:r>
              <a:rPr sz="2000" spc="-5" dirty="0">
                <a:solidFill>
                  <a:schemeClr val="tx2"/>
                </a:solidFill>
                <a:cs typeface="Calibri"/>
              </a:rPr>
              <a:t>humans</a:t>
            </a:r>
            <a:endParaRPr sz="20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46507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5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569" y="736218"/>
            <a:ext cx="38627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/>
              <a:t>Naming</a:t>
            </a:r>
            <a:r>
              <a:rPr sz="4000" b="1" spc="-55" dirty="0"/>
              <a:t> </a:t>
            </a:r>
            <a:r>
              <a:rPr sz="4000" b="1" spc="-5" dirty="0"/>
              <a:t>Viruses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760379" y="2209800"/>
            <a:ext cx="7422794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chemeClr val="tx2"/>
                </a:solidFill>
                <a:cs typeface="Arial"/>
              </a:rPr>
              <a:t>International </a:t>
            </a:r>
            <a:r>
              <a:rPr sz="2800" dirty="0">
                <a:solidFill>
                  <a:schemeClr val="tx2"/>
                </a:solidFill>
                <a:cs typeface="Arial"/>
              </a:rPr>
              <a:t>Committee on 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Taxonomy </a:t>
            </a:r>
            <a:r>
              <a:rPr sz="2800" dirty="0">
                <a:solidFill>
                  <a:schemeClr val="tx2"/>
                </a:solidFill>
                <a:cs typeface="Arial"/>
              </a:rPr>
              <a:t>of Viruses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names</a:t>
            </a:r>
            <a:r>
              <a:rPr sz="2800" spc="-130" dirty="0">
                <a:solidFill>
                  <a:schemeClr val="tx2"/>
                </a:solidFill>
                <a:cs typeface="Arial"/>
              </a:rPr>
              <a:t> </a:t>
            </a:r>
            <a:r>
              <a:rPr sz="2800" dirty="0">
                <a:solidFill>
                  <a:schemeClr val="tx2"/>
                </a:solidFill>
                <a:cs typeface="Arial"/>
              </a:rPr>
              <a:t>them 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based </a:t>
            </a:r>
            <a:r>
              <a:rPr sz="2800" dirty="0">
                <a:solidFill>
                  <a:schemeClr val="tx2"/>
                </a:solidFill>
                <a:cs typeface="Arial"/>
              </a:rPr>
              <a:t>on three</a:t>
            </a:r>
            <a:r>
              <a:rPr sz="2800" spc="-80" dirty="0">
                <a:solidFill>
                  <a:schemeClr val="tx2"/>
                </a:solidFill>
                <a:cs typeface="Arial"/>
              </a:rPr>
              <a:t>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characteristics:</a:t>
            </a:r>
            <a:endParaRPr sz="2800" dirty="0">
              <a:solidFill>
                <a:schemeClr val="tx2"/>
              </a:solidFill>
              <a:cs typeface="Arial"/>
            </a:endParaRPr>
          </a:p>
          <a:p>
            <a:pPr marL="756285" marR="668020" lvl="1" indent="-28702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756920" algn="l"/>
              </a:tabLst>
            </a:pPr>
            <a:r>
              <a:rPr sz="2800" dirty="0">
                <a:solidFill>
                  <a:schemeClr val="tx2"/>
                </a:solidFill>
                <a:cs typeface="Arial"/>
              </a:rPr>
              <a:t>Type of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nucleic acid </a:t>
            </a:r>
            <a:r>
              <a:rPr sz="2800" dirty="0">
                <a:solidFill>
                  <a:schemeClr val="tx2"/>
                </a:solidFill>
                <a:cs typeface="Arial"/>
              </a:rPr>
              <a:t>(DNA</a:t>
            </a:r>
            <a:r>
              <a:rPr sz="2800" spc="-140" dirty="0">
                <a:solidFill>
                  <a:schemeClr val="tx2"/>
                </a:solidFill>
                <a:cs typeface="Arial"/>
              </a:rPr>
              <a:t> </a:t>
            </a:r>
            <a:r>
              <a:rPr sz="2800" dirty="0">
                <a:solidFill>
                  <a:schemeClr val="tx2"/>
                </a:solidFill>
                <a:cs typeface="Arial"/>
              </a:rPr>
              <a:t>or  RNA)</a:t>
            </a:r>
          </a:p>
          <a:p>
            <a:pPr marL="756285" marR="737870" lvl="1" indent="-28702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756920" algn="l"/>
              </a:tabLst>
            </a:pPr>
            <a:r>
              <a:rPr sz="2800" dirty="0">
                <a:solidFill>
                  <a:schemeClr val="tx2"/>
                </a:solidFill>
                <a:cs typeface="Arial"/>
              </a:rPr>
              <a:t>Is the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nucleic acid </a:t>
            </a:r>
            <a:r>
              <a:rPr sz="2800" dirty="0">
                <a:solidFill>
                  <a:schemeClr val="tx2"/>
                </a:solidFill>
                <a:cs typeface="Arial"/>
              </a:rPr>
              <a:t>double</a:t>
            </a:r>
            <a:r>
              <a:rPr sz="2800" spc="-165" dirty="0">
                <a:solidFill>
                  <a:schemeClr val="tx2"/>
                </a:solidFill>
                <a:cs typeface="Arial"/>
              </a:rPr>
              <a:t> </a:t>
            </a:r>
            <a:r>
              <a:rPr sz="2800" dirty="0">
                <a:solidFill>
                  <a:schemeClr val="tx2"/>
                </a:solidFill>
                <a:cs typeface="Arial"/>
              </a:rPr>
              <a:t>or  single</a:t>
            </a:r>
            <a:r>
              <a:rPr sz="2800" spc="-40" dirty="0">
                <a:solidFill>
                  <a:schemeClr val="tx2"/>
                </a:solidFill>
                <a:cs typeface="Arial"/>
              </a:rPr>
              <a:t> </a:t>
            </a:r>
            <a:r>
              <a:rPr sz="2800" dirty="0">
                <a:solidFill>
                  <a:schemeClr val="tx2"/>
                </a:solidFill>
                <a:cs typeface="Arial"/>
              </a:rPr>
              <a:t>stranded</a:t>
            </a:r>
          </a:p>
          <a:p>
            <a:pPr marL="756285" marR="77470" lvl="1" indent="-28702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756920" algn="l"/>
              </a:tabLst>
            </a:pPr>
            <a:r>
              <a:rPr sz="2800" spc="-5" dirty="0">
                <a:solidFill>
                  <a:schemeClr val="tx2"/>
                </a:solidFill>
                <a:cs typeface="Arial"/>
              </a:rPr>
              <a:t>Presence </a:t>
            </a:r>
            <a:r>
              <a:rPr sz="2800" dirty="0">
                <a:solidFill>
                  <a:schemeClr val="tx2"/>
                </a:solidFill>
                <a:cs typeface="Arial"/>
              </a:rPr>
              <a:t>or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absence </a:t>
            </a:r>
            <a:r>
              <a:rPr sz="2800" dirty="0">
                <a:solidFill>
                  <a:schemeClr val="tx2"/>
                </a:solidFill>
                <a:cs typeface="Arial"/>
              </a:rPr>
              <a:t>of</a:t>
            </a:r>
            <a:r>
              <a:rPr sz="2800" spc="-80" dirty="0">
                <a:solidFill>
                  <a:schemeClr val="tx2"/>
                </a:solidFill>
                <a:cs typeface="Arial"/>
              </a:rPr>
              <a:t>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nuclear  envelope</a:t>
            </a:r>
            <a:endParaRPr sz="28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2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848" y="840193"/>
            <a:ext cx="8590280" cy="57785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3200" spc="-5" dirty="0"/>
              <a:t>Prokaryotes </a:t>
            </a:r>
            <a:r>
              <a:rPr sz="3200" dirty="0"/>
              <a:t>Vs. </a:t>
            </a:r>
            <a:r>
              <a:rPr sz="3200" spc="-5" dirty="0"/>
              <a:t>Eukaryotes </a:t>
            </a:r>
            <a:r>
              <a:rPr sz="3200" dirty="0"/>
              <a:t>Vs.</a:t>
            </a:r>
            <a:r>
              <a:rPr sz="3200" spc="-80" dirty="0"/>
              <a:t> </a:t>
            </a:r>
            <a:r>
              <a:rPr sz="3200" spc="-5" dirty="0"/>
              <a:t>Viruses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62699" y="1433360"/>
            <a:ext cx="2943225" cy="4523105"/>
          </a:xfrm>
          <a:prstGeom prst="rect">
            <a:avLst/>
          </a:prstGeom>
          <a:solidFill>
            <a:srgbClr val="164156"/>
          </a:solidFill>
        </p:spPr>
        <p:txBody>
          <a:bodyPr vert="horz" wrap="square" lIns="0" tIns="38100" rIns="0" bIns="0" rtlCol="0">
            <a:spAutoFit/>
          </a:bodyPr>
          <a:lstStyle/>
          <a:p>
            <a:pPr marL="434340" marR="520065" indent="-342900">
              <a:lnSpc>
                <a:spcPct val="80000"/>
              </a:lnSpc>
              <a:spcBef>
                <a:spcPts val="300"/>
              </a:spcBef>
              <a:buChar char="•"/>
              <a:tabLst>
                <a:tab pos="434340" algn="l"/>
                <a:tab pos="43497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 membrane  bound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nucleus</a:t>
            </a:r>
            <a:endParaRPr sz="2400" dirty="0">
              <a:latin typeface="Arial"/>
              <a:cs typeface="Arial"/>
            </a:endParaRPr>
          </a:p>
          <a:p>
            <a:pPr marL="434340" indent="-343535">
              <a:lnSpc>
                <a:spcPct val="100000"/>
              </a:lnSpc>
              <a:buChar char="•"/>
              <a:tabLst>
                <a:tab pos="434340" algn="l"/>
                <a:tab pos="43497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Has a cell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400" dirty="0">
              <a:latin typeface="Arial"/>
              <a:cs typeface="Arial"/>
            </a:endParaRPr>
          </a:p>
          <a:p>
            <a:pPr marL="434340" marR="737870" indent="-342900">
              <a:lnSpc>
                <a:spcPts val="2310"/>
              </a:lnSpc>
              <a:spcBef>
                <a:spcPts val="555"/>
              </a:spcBef>
              <a:buChar char="•"/>
              <a:tabLst>
                <a:tab pos="434340" algn="l"/>
                <a:tab pos="43497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few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organelles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 none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all.</a:t>
            </a:r>
            <a:endParaRPr sz="2400" dirty="0">
              <a:latin typeface="Arial"/>
              <a:cs typeface="Arial"/>
            </a:endParaRPr>
          </a:p>
          <a:p>
            <a:pPr marL="434340" marR="573405" indent="-342900">
              <a:lnSpc>
                <a:spcPts val="2300"/>
              </a:lnSpc>
              <a:spcBef>
                <a:spcPts val="565"/>
              </a:spcBef>
              <a:buChar char="•"/>
              <a:tabLst>
                <a:tab pos="434340" algn="l"/>
                <a:tab pos="43497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Has a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capsule  surrounding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sz="2400" dirty="0">
              <a:latin typeface="Arial"/>
              <a:cs typeface="Arial"/>
            </a:endParaRPr>
          </a:p>
          <a:p>
            <a:pPr marL="434340" indent="-343535">
              <a:lnSpc>
                <a:spcPct val="100000"/>
              </a:lnSpc>
              <a:spcBef>
                <a:spcPts val="30"/>
              </a:spcBef>
              <a:buChar char="•"/>
              <a:tabLst>
                <a:tab pos="434340" algn="l"/>
                <a:tab pos="43497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Three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types.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5657" y="1449793"/>
            <a:ext cx="2918460" cy="4526280"/>
          </a:xfrm>
          <a:prstGeom prst="rect">
            <a:avLst/>
          </a:prstGeom>
          <a:solidFill>
            <a:srgbClr val="344792"/>
          </a:solidFill>
        </p:spPr>
        <p:txBody>
          <a:bodyPr vert="horz" wrap="square" lIns="0" tIns="36195" rIns="0" bIns="0" rtlCol="0">
            <a:spAutoFit/>
          </a:bodyPr>
          <a:lstStyle/>
          <a:p>
            <a:pPr marL="434340" marR="749300" indent="-342900">
              <a:lnSpc>
                <a:spcPts val="2300"/>
              </a:lnSpc>
              <a:spcBef>
                <a:spcPts val="285"/>
              </a:spcBef>
              <a:buChar char="•"/>
              <a:tabLst>
                <a:tab pos="434340" algn="l"/>
                <a:tab pos="43497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Nucleus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  membrane</a:t>
            </a:r>
            <a:endParaRPr sz="2400">
              <a:latin typeface="Arial"/>
              <a:cs typeface="Arial"/>
            </a:endParaRPr>
          </a:p>
          <a:p>
            <a:pPr marL="434340" marR="207010" indent="-342900">
              <a:lnSpc>
                <a:spcPts val="2300"/>
              </a:lnSpc>
              <a:spcBef>
                <a:spcPts val="585"/>
              </a:spcBef>
              <a:buChar char="•"/>
              <a:tabLst>
                <a:tab pos="434340" algn="l"/>
                <a:tab pos="43497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plants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have  cell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400">
              <a:latin typeface="Arial"/>
              <a:cs typeface="Arial"/>
            </a:endParaRPr>
          </a:p>
          <a:p>
            <a:pPr marL="434340" marR="442595" indent="-342900">
              <a:lnSpc>
                <a:spcPct val="80000"/>
              </a:lnSpc>
              <a:spcBef>
                <a:spcPts val="605"/>
              </a:spcBef>
              <a:buChar char="•"/>
              <a:tabLst>
                <a:tab pos="434340" algn="l"/>
                <a:tab pos="43497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Contains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many  organelles</a:t>
            </a:r>
            <a:endParaRPr sz="2400">
              <a:latin typeface="Arial"/>
              <a:cs typeface="Arial"/>
            </a:endParaRPr>
          </a:p>
          <a:p>
            <a:pPr marL="434340" marR="273050" indent="-342900">
              <a:lnSpc>
                <a:spcPts val="2310"/>
              </a:lnSpc>
              <a:spcBef>
                <a:spcPts val="550"/>
              </a:spcBef>
              <a:buChar char="•"/>
              <a:tabLst>
                <a:tab pos="434340" algn="l"/>
                <a:tab pos="43497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Has a lipid bi-  layer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membrane  surrounding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  <a:p>
            <a:pPr marL="434340" marR="509270" indent="-342900">
              <a:lnSpc>
                <a:spcPct val="80000"/>
              </a:lnSpc>
              <a:spcBef>
                <a:spcPts val="585"/>
              </a:spcBef>
              <a:buChar char="•"/>
              <a:tabLst>
                <a:tab pos="434340" algn="l"/>
                <a:tab pos="43497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Specialized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  thousands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 different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sizes  and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shapes.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3864" y="1451851"/>
            <a:ext cx="2971800" cy="4526280"/>
          </a:xfrm>
          <a:prstGeom prst="rect">
            <a:avLst/>
          </a:prstGeom>
          <a:solidFill>
            <a:srgbClr val="164156"/>
          </a:solidFill>
        </p:spPr>
        <p:txBody>
          <a:bodyPr vert="horz" wrap="square" lIns="0" tIns="0" rIns="0" bIns="0" rtlCol="0">
            <a:spAutoFit/>
          </a:bodyPr>
          <a:lstStyle/>
          <a:p>
            <a:pPr marL="434975" indent="-343535">
              <a:lnSpc>
                <a:spcPts val="3310"/>
              </a:lnSpc>
              <a:buChar char="•"/>
              <a:tabLst>
                <a:tab pos="434975" algn="l"/>
                <a:tab pos="435609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nucleus</a:t>
            </a:r>
            <a:endParaRPr sz="2800">
              <a:latin typeface="Arial"/>
              <a:cs typeface="Arial"/>
            </a:endParaRPr>
          </a:p>
          <a:p>
            <a:pPr marL="434975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434975" algn="l"/>
                <a:tab pos="435609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membranes</a:t>
            </a:r>
            <a:endParaRPr sz="2800">
              <a:latin typeface="Arial"/>
              <a:cs typeface="Arial"/>
            </a:endParaRPr>
          </a:p>
          <a:p>
            <a:pPr marL="434975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434975" algn="l"/>
                <a:tab pos="435609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organelles</a:t>
            </a:r>
            <a:endParaRPr sz="2800">
              <a:latin typeface="Arial"/>
              <a:cs typeface="Arial"/>
            </a:endParaRPr>
          </a:p>
          <a:p>
            <a:pPr marL="434975" marR="428625" indent="-342900">
              <a:lnSpc>
                <a:spcPts val="3020"/>
              </a:lnSpc>
              <a:spcBef>
                <a:spcPts val="720"/>
              </a:spcBef>
              <a:buChar char="•"/>
              <a:tabLst>
                <a:tab pos="434975" algn="l"/>
                <a:tab pos="435609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Cannot  reproduce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on  its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endParaRPr sz="2800">
              <a:latin typeface="Arial"/>
              <a:cs typeface="Arial"/>
            </a:endParaRPr>
          </a:p>
          <a:p>
            <a:pPr marL="434975" marR="411480" indent="-342900">
              <a:lnSpc>
                <a:spcPct val="90000"/>
              </a:lnSpc>
              <a:spcBef>
                <a:spcPts val="640"/>
              </a:spcBef>
              <a:buChar char="•"/>
              <a:tabLst>
                <a:tab pos="434975" algn="l"/>
                <a:tab pos="435609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Generally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not  considered  alive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 most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marR="18415" algn="just">
              <a:lnSpc>
                <a:spcPts val="3020"/>
              </a:lnSpc>
              <a:spcBef>
                <a:spcPts val="484"/>
              </a:spcBef>
              <a:buClr>
                <a:srgbClr val="EBF25A"/>
              </a:buClr>
              <a:buSzPct val="78571"/>
              <a:buFont typeface="Wingdings"/>
              <a:buChar char=""/>
              <a:tabLst>
                <a:tab pos="355600" algn="l"/>
              </a:tabLst>
            </a:pPr>
            <a:r>
              <a:rPr lang="en-US" spc="-5" dirty="0" smtClean="0">
                <a:solidFill>
                  <a:schemeClr val="tx2"/>
                </a:solidFill>
                <a:cs typeface="Bookman Uralic"/>
              </a:rPr>
              <a:t>According to </a:t>
            </a:r>
            <a:r>
              <a:rPr lang="en-US" dirty="0" smtClean="0">
                <a:solidFill>
                  <a:schemeClr val="tx2"/>
                </a:solidFill>
                <a:cs typeface="Bookman Uralic"/>
              </a:rPr>
              <a:t>a</a:t>
            </a:r>
            <a:r>
              <a:rPr lang="en-US" spc="-60" dirty="0" smtClean="0">
                <a:solidFill>
                  <a:schemeClr val="tx2"/>
                </a:solidFill>
                <a:cs typeface="Bookman Uralic"/>
              </a:rPr>
              <a:t> </a:t>
            </a:r>
            <a:r>
              <a:rPr lang="en-US" spc="-5" dirty="0" smtClean="0">
                <a:solidFill>
                  <a:schemeClr val="tx2"/>
                </a:solidFill>
                <a:cs typeface="Bookman Uralic"/>
              </a:rPr>
              <a:t>hypothesis,  viruses are bits of nucleic  acid that ‘escaped’ </a:t>
            </a:r>
            <a:r>
              <a:rPr lang="en-US" dirty="0" smtClean="0">
                <a:solidFill>
                  <a:schemeClr val="tx2"/>
                </a:solidFill>
                <a:cs typeface="Bookman Uralic"/>
              </a:rPr>
              <a:t>from  </a:t>
            </a:r>
            <a:r>
              <a:rPr lang="en-US" spc="-5" dirty="0" smtClean="0">
                <a:solidFill>
                  <a:schemeClr val="tx2"/>
                </a:solidFill>
                <a:cs typeface="Bookman Uralic"/>
              </a:rPr>
              <a:t>cellular</a:t>
            </a:r>
            <a:r>
              <a:rPr lang="en-US" spc="-15" dirty="0" smtClean="0">
                <a:solidFill>
                  <a:schemeClr val="tx2"/>
                </a:solidFill>
                <a:cs typeface="Bookman Uralic"/>
              </a:rPr>
              <a:t> </a:t>
            </a:r>
            <a:r>
              <a:rPr lang="en-US" spc="-5" dirty="0" smtClean="0">
                <a:solidFill>
                  <a:schemeClr val="tx2"/>
                </a:solidFill>
                <a:cs typeface="Bookman Uralic"/>
              </a:rPr>
              <a:t>organism.</a:t>
            </a:r>
            <a:endParaRPr lang="en-US" dirty="0" smtClean="0">
              <a:solidFill>
                <a:schemeClr val="tx2"/>
              </a:solidFill>
              <a:cs typeface="Bookman Uralic"/>
            </a:endParaRPr>
          </a:p>
          <a:p>
            <a:pPr marL="355600" marR="520065" algn="just">
              <a:lnSpc>
                <a:spcPts val="3020"/>
              </a:lnSpc>
              <a:spcBef>
                <a:spcPts val="695"/>
              </a:spcBef>
              <a:buClr>
                <a:srgbClr val="EBF25A"/>
              </a:buClr>
              <a:buSzPct val="78571"/>
              <a:buFont typeface="Wingdings"/>
              <a:buChar char=""/>
              <a:tabLst>
                <a:tab pos="355600" algn="l"/>
              </a:tabLst>
            </a:pPr>
            <a:r>
              <a:rPr lang="en-US" spc="-5" dirty="0" smtClean="0">
                <a:solidFill>
                  <a:schemeClr val="tx2"/>
                </a:solidFill>
                <a:cs typeface="Bookman Uralic"/>
              </a:rPr>
              <a:t>Some </a:t>
            </a:r>
            <a:r>
              <a:rPr lang="en-US" dirty="0" smtClean="0">
                <a:solidFill>
                  <a:schemeClr val="tx2"/>
                </a:solidFill>
                <a:cs typeface="Bookman Uralic"/>
              </a:rPr>
              <a:t>traces </a:t>
            </a:r>
            <a:r>
              <a:rPr lang="en-US" spc="-5" dirty="0" smtClean="0">
                <a:solidFill>
                  <a:schemeClr val="tx2"/>
                </a:solidFill>
                <a:cs typeface="Bookman Uralic"/>
              </a:rPr>
              <a:t>are </a:t>
            </a:r>
            <a:r>
              <a:rPr lang="en-US" dirty="0" smtClean="0">
                <a:solidFill>
                  <a:schemeClr val="tx2"/>
                </a:solidFill>
                <a:cs typeface="Bookman Uralic"/>
              </a:rPr>
              <a:t>from  </a:t>
            </a:r>
            <a:r>
              <a:rPr lang="en-US" spc="-5" dirty="0" smtClean="0">
                <a:solidFill>
                  <a:schemeClr val="tx2"/>
                </a:solidFill>
                <a:cs typeface="Bookman Uralic"/>
              </a:rPr>
              <a:t>animal cells, plant cells  and bacterial</a:t>
            </a:r>
            <a:r>
              <a:rPr lang="en-US" spc="-15" dirty="0" smtClean="0">
                <a:solidFill>
                  <a:schemeClr val="tx2"/>
                </a:solidFill>
                <a:cs typeface="Bookman Uralic"/>
              </a:rPr>
              <a:t> </a:t>
            </a:r>
            <a:r>
              <a:rPr lang="en-US" spc="-5" dirty="0" smtClean="0">
                <a:solidFill>
                  <a:schemeClr val="tx2"/>
                </a:solidFill>
                <a:cs typeface="Bookman Uralic"/>
              </a:rPr>
              <a:t>cells.</a:t>
            </a:r>
            <a:endParaRPr lang="en-US" dirty="0" smtClean="0">
              <a:solidFill>
                <a:schemeClr val="tx2"/>
              </a:solidFill>
              <a:cs typeface="Bookman Uralic"/>
            </a:endParaRPr>
          </a:p>
          <a:p>
            <a:pPr marL="355600" marR="510540" algn="just">
              <a:lnSpc>
                <a:spcPts val="3020"/>
              </a:lnSpc>
              <a:spcBef>
                <a:spcPts val="690"/>
              </a:spcBef>
              <a:buClr>
                <a:srgbClr val="EBF25A"/>
              </a:buClr>
              <a:buSzPct val="78571"/>
              <a:buFont typeface="Wingdings"/>
              <a:buChar char=""/>
              <a:tabLst>
                <a:tab pos="355600" algn="l"/>
              </a:tabLst>
            </a:pPr>
            <a:r>
              <a:rPr lang="en-US" spc="-5" dirty="0" smtClean="0">
                <a:solidFill>
                  <a:schemeClr val="tx2"/>
                </a:solidFill>
                <a:cs typeface="Bookman Uralic"/>
              </a:rPr>
              <a:t>Their multiple origins  explain </a:t>
            </a:r>
            <a:r>
              <a:rPr lang="en-US" dirty="0" smtClean="0">
                <a:solidFill>
                  <a:schemeClr val="tx2"/>
                </a:solidFill>
                <a:cs typeface="Bookman Uralic"/>
              </a:rPr>
              <a:t>why </a:t>
            </a:r>
            <a:r>
              <a:rPr lang="en-US" spc="-5" dirty="0" smtClean="0">
                <a:solidFill>
                  <a:schemeClr val="tx2"/>
                </a:solidFill>
                <a:cs typeface="Bookman Uralic"/>
              </a:rPr>
              <a:t>viruses are  </a:t>
            </a:r>
            <a:r>
              <a:rPr lang="en-US" spc="-10" dirty="0" smtClean="0">
                <a:solidFill>
                  <a:schemeClr val="tx2"/>
                </a:solidFill>
                <a:cs typeface="Bookman Uralic"/>
              </a:rPr>
              <a:t>species-specific.</a:t>
            </a:r>
            <a:endParaRPr lang="en-US" dirty="0" smtClean="0">
              <a:solidFill>
                <a:schemeClr val="tx2"/>
              </a:solidFill>
              <a:cs typeface="Bookman Uralic"/>
            </a:endParaRPr>
          </a:p>
          <a:p>
            <a:pPr marL="355600" marR="5080" algn="just">
              <a:lnSpc>
                <a:spcPts val="3020"/>
              </a:lnSpc>
              <a:spcBef>
                <a:spcPts val="690"/>
              </a:spcBef>
              <a:buClr>
                <a:srgbClr val="EBF25A"/>
              </a:buClr>
              <a:buSzPct val="78571"/>
              <a:buFont typeface="Wingdings"/>
              <a:buChar char=""/>
              <a:tabLst>
                <a:tab pos="355600" algn="l"/>
              </a:tabLst>
            </a:pPr>
            <a:r>
              <a:rPr lang="en-US" spc="-5" dirty="0" smtClean="0">
                <a:solidFill>
                  <a:schemeClr val="tx2"/>
                </a:solidFill>
                <a:cs typeface="Bookman Uralic"/>
              </a:rPr>
              <a:t>However, some other have  broader range of host</a:t>
            </a:r>
            <a:r>
              <a:rPr lang="en-US" spc="-60" dirty="0" smtClean="0">
                <a:solidFill>
                  <a:schemeClr val="tx2"/>
                </a:solidFill>
                <a:cs typeface="Bookman Uralic"/>
              </a:rPr>
              <a:t> </a:t>
            </a:r>
            <a:r>
              <a:rPr lang="en-US" spc="-5" dirty="0" smtClean="0">
                <a:solidFill>
                  <a:schemeClr val="tx2"/>
                </a:solidFill>
                <a:cs typeface="Bookman Uralic"/>
              </a:rPr>
              <a:t>cells</a:t>
            </a:r>
            <a:endParaRPr lang="en-US" dirty="0" smtClean="0">
              <a:solidFill>
                <a:schemeClr val="tx2"/>
              </a:solidFill>
              <a:cs typeface="Bookman Uralic"/>
            </a:endParaRPr>
          </a:p>
          <a:p>
            <a:pPr algn="just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121663"/>
            <a:ext cx="6858000" cy="2340384"/>
          </a:xfrm>
          <a:prstGeom prst="rect">
            <a:avLst/>
          </a:prstGeom>
          <a:solidFill>
            <a:srgbClr val="6FAC46"/>
          </a:solidFill>
          <a:ln w="12192">
            <a:solidFill>
              <a:srgbClr val="507D31"/>
            </a:solidFill>
          </a:ln>
        </p:spPr>
        <p:txBody>
          <a:bodyPr vert="horz" wrap="square" lIns="0" tIns="463550" rIns="0" bIns="0" rtlCol="0">
            <a:spAutoFit/>
          </a:bodyPr>
          <a:lstStyle/>
          <a:p>
            <a:pPr marL="95250" marR="90805" algn="ctr">
              <a:lnSpc>
                <a:spcPts val="4860"/>
              </a:lnSpc>
              <a:spcBef>
                <a:spcPts val="3650"/>
              </a:spcBef>
            </a:pPr>
            <a:r>
              <a:rPr sz="4000" b="1" spc="-10" dirty="0">
                <a:solidFill>
                  <a:schemeClr val="tx2"/>
                </a:solidFill>
                <a:latin typeface="+mj-lt"/>
                <a:cs typeface="Carlito"/>
              </a:rPr>
              <a:t>REACTION </a:t>
            </a:r>
            <a:r>
              <a:rPr sz="4000" b="1" spc="-65" dirty="0">
                <a:solidFill>
                  <a:schemeClr val="tx2"/>
                </a:solidFill>
                <a:latin typeface="+mj-lt"/>
                <a:cs typeface="Carlito"/>
              </a:rPr>
              <a:t>TO </a:t>
            </a:r>
            <a:r>
              <a:rPr sz="4000" b="1" spc="-10" dirty="0">
                <a:solidFill>
                  <a:schemeClr val="tx2"/>
                </a:solidFill>
                <a:latin typeface="+mj-lt"/>
                <a:cs typeface="Carlito"/>
              </a:rPr>
              <a:t>PHYSICAL</a:t>
            </a:r>
            <a:r>
              <a:rPr sz="4000" b="1" spc="-80" dirty="0">
                <a:solidFill>
                  <a:schemeClr val="tx2"/>
                </a:solidFill>
                <a:latin typeface="+mj-lt"/>
                <a:cs typeface="Carlito"/>
              </a:rPr>
              <a:t> </a:t>
            </a:r>
            <a:r>
              <a:rPr sz="4000" b="1" dirty="0">
                <a:solidFill>
                  <a:schemeClr val="tx2"/>
                </a:solidFill>
                <a:latin typeface="+mj-lt"/>
                <a:cs typeface="Carlito"/>
              </a:rPr>
              <a:t>AND  </a:t>
            </a:r>
            <a:r>
              <a:rPr sz="4000" b="1" spc="-5" dirty="0">
                <a:solidFill>
                  <a:schemeClr val="tx2"/>
                </a:solidFill>
                <a:latin typeface="+mj-lt"/>
                <a:cs typeface="Carlito"/>
              </a:rPr>
              <a:t>CHEMICAL</a:t>
            </a:r>
            <a:endParaRPr sz="4000" b="1" dirty="0">
              <a:solidFill>
                <a:schemeClr val="tx2"/>
              </a:solidFill>
              <a:latin typeface="+mj-lt"/>
              <a:cs typeface="Carlito"/>
            </a:endParaRPr>
          </a:p>
          <a:p>
            <a:pPr algn="ctr">
              <a:lnSpc>
                <a:spcPts val="4790"/>
              </a:lnSpc>
            </a:pPr>
            <a:r>
              <a:rPr sz="4000" b="1" spc="-10" dirty="0" smtClean="0">
                <a:solidFill>
                  <a:schemeClr val="tx2"/>
                </a:solidFill>
                <a:latin typeface="+mj-lt"/>
                <a:cs typeface="Carlito"/>
              </a:rPr>
              <a:t>AGENTS</a:t>
            </a:r>
            <a:endParaRPr sz="4000" b="1" baseline="25000" dirty="0">
              <a:solidFill>
                <a:schemeClr val="tx2"/>
              </a:solidFill>
              <a:latin typeface="+mj-lt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322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004" y="809237"/>
            <a:ext cx="7886700" cy="500137"/>
          </a:xfrm>
          <a:prstGeom prst="rect">
            <a:avLst/>
          </a:prstGeom>
          <a:solidFill>
            <a:srgbClr val="EC7C30"/>
          </a:solidFill>
          <a:ln w="12192">
            <a:solidFill>
              <a:srgbClr val="AD5A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 algn="l">
              <a:lnSpc>
                <a:spcPts val="3929"/>
              </a:lnSpc>
            </a:pPr>
            <a:r>
              <a:rPr sz="3300" b="1" spc="-15" dirty="0">
                <a:latin typeface="+mn-lt"/>
                <a:cs typeface="Carlito"/>
              </a:rPr>
              <a:t>Heat </a:t>
            </a:r>
            <a:r>
              <a:rPr sz="3300" b="1" dirty="0">
                <a:latin typeface="+mn-lt"/>
                <a:cs typeface="Carlito"/>
              </a:rPr>
              <a:t>and </a:t>
            </a:r>
            <a:r>
              <a:rPr sz="3300" b="1" spc="-5" dirty="0">
                <a:latin typeface="+mn-lt"/>
                <a:cs typeface="Carlito"/>
              </a:rPr>
              <a:t>Cold</a:t>
            </a:r>
            <a:endParaRPr sz="3300" b="1" dirty="0">
              <a:latin typeface="+mn-lt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182421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6395" marR="5080" indent="-17272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67665" algn="l"/>
              </a:tabLst>
            </a:pPr>
            <a:r>
              <a:rPr spc="-15" dirty="0">
                <a:solidFill>
                  <a:schemeClr val="tx2"/>
                </a:solidFill>
              </a:rPr>
              <a:t>Viral </a:t>
            </a:r>
            <a:r>
              <a:rPr spc="-10" dirty="0">
                <a:solidFill>
                  <a:schemeClr val="tx2"/>
                </a:solidFill>
              </a:rPr>
              <a:t>infectivity </a:t>
            </a:r>
            <a:r>
              <a:rPr dirty="0">
                <a:solidFill>
                  <a:schemeClr val="tx2"/>
                </a:solidFill>
              </a:rPr>
              <a:t>is </a:t>
            </a:r>
            <a:r>
              <a:rPr spc="-10" dirty="0">
                <a:solidFill>
                  <a:schemeClr val="tx2"/>
                </a:solidFill>
              </a:rPr>
              <a:t>generally </a:t>
            </a:r>
            <a:r>
              <a:rPr spc="-15" dirty="0">
                <a:solidFill>
                  <a:schemeClr val="tx2"/>
                </a:solidFill>
              </a:rPr>
              <a:t>destroyed </a:t>
            </a:r>
            <a:r>
              <a:rPr spc="-10" dirty="0">
                <a:solidFill>
                  <a:schemeClr val="tx2"/>
                </a:solidFill>
              </a:rPr>
              <a:t>by </a:t>
            </a:r>
            <a:r>
              <a:rPr spc="-5" dirty="0">
                <a:solidFill>
                  <a:schemeClr val="tx2"/>
                </a:solidFill>
              </a:rPr>
              <a:t>heating </a:t>
            </a:r>
            <a:r>
              <a:rPr spc="-15" dirty="0">
                <a:solidFill>
                  <a:schemeClr val="tx2"/>
                </a:solidFill>
              </a:rPr>
              <a:t>at </a:t>
            </a:r>
            <a:r>
              <a:rPr spc="-25" dirty="0">
                <a:solidFill>
                  <a:schemeClr val="tx2"/>
                </a:solidFill>
              </a:rPr>
              <a:t>50</a:t>
            </a:r>
            <a:r>
              <a:rPr spc="-25" dirty="0">
                <a:solidFill>
                  <a:schemeClr val="tx2"/>
                </a:solidFill>
                <a:cs typeface="Arial"/>
              </a:rPr>
              <a:t>–</a:t>
            </a:r>
            <a:r>
              <a:rPr spc="-25" dirty="0">
                <a:solidFill>
                  <a:schemeClr val="tx2"/>
                </a:solidFill>
              </a:rPr>
              <a:t>60°C  </a:t>
            </a:r>
            <a:r>
              <a:rPr spc="-20" dirty="0">
                <a:solidFill>
                  <a:schemeClr val="tx2"/>
                </a:solidFill>
              </a:rPr>
              <a:t>for </a:t>
            </a:r>
            <a:r>
              <a:rPr spc="-5" dirty="0">
                <a:solidFill>
                  <a:schemeClr val="tx2"/>
                </a:solidFill>
              </a:rPr>
              <a:t>30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spc="-5" dirty="0">
                <a:solidFill>
                  <a:schemeClr val="tx2"/>
                </a:solidFill>
              </a:rPr>
              <a:t>minutes</a:t>
            </a:r>
          </a:p>
          <a:p>
            <a:pPr marL="366395" marR="118745" indent="-172720">
              <a:lnSpc>
                <a:spcPts val="2590"/>
              </a:lnSpc>
              <a:spcBef>
                <a:spcPts val="810"/>
              </a:spcBef>
              <a:buFont typeface="Arial"/>
              <a:buChar char="•"/>
              <a:tabLst>
                <a:tab pos="367665" algn="l"/>
              </a:tabLst>
            </a:pPr>
            <a:r>
              <a:rPr spc="-5" dirty="0">
                <a:solidFill>
                  <a:schemeClr val="tx2"/>
                </a:solidFill>
              </a:rPr>
              <a:t>Viruses </a:t>
            </a:r>
            <a:r>
              <a:rPr spc="-10" dirty="0">
                <a:solidFill>
                  <a:schemeClr val="tx2"/>
                </a:solidFill>
              </a:rPr>
              <a:t>can </a:t>
            </a:r>
            <a:r>
              <a:rPr spc="-5" dirty="0">
                <a:solidFill>
                  <a:schemeClr val="tx2"/>
                </a:solidFill>
              </a:rPr>
              <a:t>be preserved </a:t>
            </a:r>
            <a:r>
              <a:rPr spc="-10" dirty="0">
                <a:solidFill>
                  <a:schemeClr val="tx2"/>
                </a:solidFill>
              </a:rPr>
              <a:t>by </a:t>
            </a:r>
            <a:r>
              <a:rPr spc="-20" dirty="0">
                <a:solidFill>
                  <a:schemeClr val="tx2"/>
                </a:solidFill>
              </a:rPr>
              <a:t>storage </a:t>
            </a:r>
            <a:r>
              <a:rPr spc="-10" dirty="0">
                <a:solidFill>
                  <a:schemeClr val="tx2"/>
                </a:solidFill>
              </a:rPr>
              <a:t>at </a:t>
            </a:r>
            <a:r>
              <a:rPr spc="-15" dirty="0">
                <a:solidFill>
                  <a:schemeClr val="tx2"/>
                </a:solidFill>
              </a:rPr>
              <a:t>subfreezing  </a:t>
            </a:r>
            <a:r>
              <a:rPr spc="-10" dirty="0">
                <a:solidFill>
                  <a:schemeClr val="tx2"/>
                </a:solidFill>
              </a:rPr>
              <a:t>temperatures </a:t>
            </a:r>
            <a:r>
              <a:rPr dirty="0">
                <a:solidFill>
                  <a:schemeClr val="tx2"/>
                </a:solidFill>
              </a:rPr>
              <a:t>and </a:t>
            </a:r>
            <a:r>
              <a:rPr spc="-10" dirty="0">
                <a:solidFill>
                  <a:schemeClr val="tx2"/>
                </a:solidFill>
              </a:rPr>
              <a:t>can </a:t>
            </a:r>
            <a:r>
              <a:rPr dirty="0">
                <a:solidFill>
                  <a:schemeClr val="tx2"/>
                </a:solidFill>
              </a:rPr>
              <a:t>thus </a:t>
            </a:r>
            <a:r>
              <a:rPr spc="-5" dirty="0">
                <a:solidFill>
                  <a:schemeClr val="tx2"/>
                </a:solidFill>
              </a:rPr>
              <a:t>be </a:t>
            </a:r>
            <a:r>
              <a:rPr spc="-10" dirty="0">
                <a:solidFill>
                  <a:schemeClr val="tx2"/>
                </a:solidFill>
              </a:rPr>
              <a:t>preserved </a:t>
            </a:r>
            <a:r>
              <a:rPr dirty="0">
                <a:solidFill>
                  <a:schemeClr val="tx2"/>
                </a:solidFill>
              </a:rPr>
              <a:t>in the dry </a:t>
            </a:r>
            <a:r>
              <a:rPr spc="-25" dirty="0">
                <a:solidFill>
                  <a:schemeClr val="tx2"/>
                </a:solidFill>
              </a:rPr>
              <a:t>state </a:t>
            </a:r>
            <a:r>
              <a:rPr spc="-15" dirty="0">
                <a:solidFill>
                  <a:schemeClr val="tx2"/>
                </a:solidFill>
              </a:rPr>
              <a:t>at  </a:t>
            </a:r>
            <a:r>
              <a:rPr spc="-5" dirty="0">
                <a:solidFill>
                  <a:schemeClr val="tx2"/>
                </a:solidFill>
              </a:rPr>
              <a:t>4°C.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4004" y="4134611"/>
            <a:ext cx="7886700" cy="436245"/>
          </a:xfrm>
          <a:prstGeom prst="rect">
            <a:avLst/>
          </a:prstGeom>
          <a:solidFill>
            <a:srgbClr val="EC7C30"/>
          </a:solidFill>
          <a:ln w="12192">
            <a:solidFill>
              <a:srgbClr val="AD5A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250"/>
              </a:lnSpc>
            </a:pPr>
            <a:r>
              <a:rPr sz="3200" b="1" spc="-5" dirty="0">
                <a:solidFill>
                  <a:schemeClr val="tx2"/>
                </a:solidFill>
                <a:cs typeface="Carlito"/>
              </a:rPr>
              <a:t>pH</a:t>
            </a:r>
            <a:endParaRPr sz="3200" dirty="0">
              <a:solidFill>
                <a:schemeClr val="tx2"/>
              </a:solidFill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842" y="4752594"/>
            <a:ext cx="7573645" cy="20204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Viruses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are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usually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stable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between pH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values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of 5.0 </a:t>
            </a:r>
            <a:r>
              <a:rPr sz="2400" dirty="0">
                <a:solidFill>
                  <a:schemeClr val="tx2"/>
                </a:solidFill>
                <a:cs typeface="Carlito"/>
              </a:rPr>
              <a:t>and</a:t>
            </a:r>
            <a:r>
              <a:rPr sz="2400" spc="-25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9.0.</a:t>
            </a:r>
            <a:endParaRPr sz="2400" dirty="0">
              <a:solidFill>
                <a:schemeClr val="tx2"/>
              </a:solidFill>
              <a:cs typeface="Carlito"/>
            </a:endParaRPr>
          </a:p>
          <a:p>
            <a:pPr marL="184785" marR="668020" indent="-172720">
              <a:lnSpc>
                <a:spcPts val="2590"/>
              </a:lnSpc>
              <a:spcBef>
                <a:spcPts val="845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Some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viruses </a:t>
            </a:r>
            <a:r>
              <a:rPr sz="2400" spc="5" dirty="0">
                <a:solidFill>
                  <a:schemeClr val="tx2"/>
                </a:solidFill>
                <a:cs typeface="Carlito"/>
              </a:rPr>
              <a:t>(eg,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enteroviruses)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are resistant to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acidic 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conditions.</a:t>
            </a:r>
            <a:endParaRPr sz="2400" dirty="0">
              <a:solidFill>
                <a:schemeClr val="tx2"/>
              </a:solidFill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85420" algn="l"/>
              </a:tabLst>
            </a:pPr>
            <a:r>
              <a:rPr sz="2400" dirty="0">
                <a:solidFill>
                  <a:schemeClr val="tx2"/>
                </a:solidFill>
                <a:cs typeface="Carlito"/>
              </a:rPr>
              <a:t>All viruses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are destroyed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by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alkaline</a:t>
            </a:r>
            <a:r>
              <a:rPr sz="2400" spc="-20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conditions.</a:t>
            </a:r>
            <a:endParaRPr sz="2400" dirty="0">
              <a:solidFill>
                <a:schemeClr val="tx2"/>
              </a:solidFill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029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039" y="763015"/>
            <a:ext cx="69443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chemeClr val="tx2"/>
                </a:solidFill>
                <a:cs typeface="Carlito"/>
              </a:rPr>
              <a:t>Ultraviolet, </a:t>
            </a:r>
            <a:r>
              <a:rPr sz="2400" spc="-45" dirty="0">
                <a:solidFill>
                  <a:schemeClr val="tx2"/>
                </a:solidFill>
                <a:cs typeface="Carlito"/>
              </a:rPr>
              <a:t>x-ray, </a:t>
            </a:r>
            <a:r>
              <a:rPr sz="2400" dirty="0">
                <a:solidFill>
                  <a:schemeClr val="tx2"/>
                </a:solidFill>
                <a:cs typeface="Carlito"/>
              </a:rPr>
              <a:t>and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high-energy particles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inactivate 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viruses.</a:t>
            </a:r>
            <a:endParaRPr sz="2400">
              <a:solidFill>
                <a:schemeClr val="tx2"/>
              </a:solidFill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604" y="225552"/>
            <a:ext cx="7886700" cy="52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604" y="260822"/>
            <a:ext cx="7886700" cy="453970"/>
          </a:xfrm>
          <a:prstGeom prst="rect">
            <a:avLst/>
          </a:prstGeom>
          <a:ln w="6096">
            <a:solidFill>
              <a:srgbClr val="EC7C3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0805" algn="l">
              <a:lnSpc>
                <a:spcPct val="100000"/>
              </a:lnSpc>
              <a:spcBef>
                <a:spcPts val="180"/>
              </a:spcBef>
            </a:pPr>
            <a:r>
              <a:rPr sz="2800" b="1" spc="-10" dirty="0">
                <a:latin typeface="+mn-lt"/>
                <a:cs typeface="Carlito"/>
              </a:rPr>
              <a:t>Radiation</a:t>
            </a:r>
            <a:endParaRPr sz="2800" b="1" dirty="0">
              <a:latin typeface="+mn-lt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540" y="5269179"/>
            <a:ext cx="75006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Ether susceptibility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can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be used </a:t>
            </a:r>
            <a:r>
              <a:rPr sz="2400" spc="-20" dirty="0">
                <a:solidFill>
                  <a:schemeClr val="tx2"/>
                </a:solidFill>
                <a:cs typeface="Carlito"/>
              </a:rPr>
              <a:t>to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distinguish viruses</a:t>
            </a:r>
            <a:r>
              <a:rPr sz="2400" spc="40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that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possess </a:t>
            </a:r>
            <a:r>
              <a:rPr sz="2400" dirty="0">
                <a:solidFill>
                  <a:schemeClr val="tx2"/>
                </a:solidFill>
                <a:cs typeface="Carlito"/>
              </a:rPr>
              <a:t>an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envelope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from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those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that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do</a:t>
            </a:r>
            <a:r>
              <a:rPr sz="2400" spc="5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not</a:t>
            </a:r>
            <a:endParaRPr sz="2400">
              <a:solidFill>
                <a:schemeClr val="tx2"/>
              </a:solidFill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9728" y="4437888"/>
            <a:ext cx="8046720" cy="759460"/>
            <a:chOff x="109728" y="4437888"/>
            <a:chExt cx="8046720" cy="759460"/>
          </a:xfrm>
        </p:grpSpPr>
        <p:sp>
          <p:nvSpPr>
            <p:cNvPr id="7" name="object 7"/>
            <p:cNvSpPr/>
            <p:nvPr/>
          </p:nvSpPr>
          <p:spPr>
            <a:xfrm>
              <a:off x="201168" y="4504436"/>
              <a:ext cx="7955280" cy="5405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9728" y="4437888"/>
              <a:ext cx="2862072" cy="7589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60604" y="4524756"/>
              <a:ext cx="7836408" cy="461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0604" y="4524755"/>
            <a:ext cx="7836534" cy="3956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sz="2400" b="1" spc="-5" dirty="0">
                <a:solidFill>
                  <a:schemeClr val="tx2"/>
                </a:solidFill>
                <a:cs typeface="Carlito"/>
              </a:rPr>
              <a:t>Ether</a:t>
            </a:r>
            <a:r>
              <a:rPr sz="2400" b="1" spc="-10" dirty="0">
                <a:solidFill>
                  <a:schemeClr val="tx2"/>
                </a:solidFill>
                <a:cs typeface="Carlito"/>
              </a:rPr>
              <a:t> </a:t>
            </a:r>
            <a:r>
              <a:rPr sz="2400" b="1" spc="-5" dirty="0">
                <a:solidFill>
                  <a:schemeClr val="tx2"/>
                </a:solidFill>
                <a:cs typeface="Carlito"/>
              </a:rPr>
              <a:t>Susceptibility</a:t>
            </a:r>
            <a:endParaRPr sz="2400" b="1" dirty="0">
              <a:solidFill>
                <a:schemeClr val="tx2"/>
              </a:solidFill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007" y="1783079"/>
            <a:ext cx="8124190" cy="919480"/>
            <a:chOff x="64007" y="1783079"/>
            <a:chExt cx="8124190" cy="919480"/>
          </a:xfrm>
        </p:grpSpPr>
        <p:sp>
          <p:nvSpPr>
            <p:cNvPr id="12" name="object 12"/>
            <p:cNvSpPr/>
            <p:nvPr/>
          </p:nvSpPr>
          <p:spPr>
            <a:xfrm>
              <a:off x="220228" y="1889759"/>
              <a:ext cx="7967450" cy="6385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4007" y="1783079"/>
              <a:ext cx="2791968" cy="918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60603" y="1929383"/>
              <a:ext cx="7886700" cy="5212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0604" y="1929383"/>
            <a:ext cx="7886700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479"/>
              </a:lnSpc>
            </a:pPr>
            <a:r>
              <a:rPr sz="3000" b="1" spc="-20" dirty="0">
                <a:solidFill>
                  <a:schemeClr val="tx2"/>
                </a:solidFill>
                <a:cs typeface="Carlito"/>
              </a:rPr>
              <a:t>Formaldehyde</a:t>
            </a:r>
            <a:endParaRPr sz="3000" b="1" dirty="0">
              <a:solidFill>
                <a:schemeClr val="tx2"/>
              </a:solidFill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9039" y="2696717"/>
            <a:ext cx="7548880" cy="182421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528955" indent="-17272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10" dirty="0">
                <a:solidFill>
                  <a:schemeClr val="tx2"/>
                </a:solidFill>
                <a:cs typeface="Carlito"/>
              </a:rPr>
              <a:t>Formaldehyde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destroys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viral infectivity by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reacting </a:t>
            </a:r>
            <a:r>
              <a:rPr sz="2400" dirty="0">
                <a:solidFill>
                  <a:schemeClr val="tx2"/>
                </a:solidFill>
                <a:cs typeface="Carlito"/>
              </a:rPr>
              <a:t>with  nucleic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 </a:t>
            </a:r>
            <a:r>
              <a:rPr sz="2400" dirty="0">
                <a:solidFill>
                  <a:schemeClr val="tx2"/>
                </a:solidFill>
                <a:cs typeface="Carlito"/>
              </a:rPr>
              <a:t>acid.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184785" marR="5080" indent="-172720">
              <a:lnSpc>
                <a:spcPts val="2590"/>
              </a:lnSpc>
              <a:spcBef>
                <a:spcPts val="810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Viruses </a:t>
            </a:r>
            <a:r>
              <a:rPr sz="2400" dirty="0">
                <a:solidFill>
                  <a:schemeClr val="tx2"/>
                </a:solidFill>
                <a:cs typeface="Carlito"/>
              </a:rPr>
              <a:t>with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single-stranded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genomes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are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inactivated </a:t>
            </a:r>
            <a:r>
              <a:rPr sz="2400" dirty="0">
                <a:solidFill>
                  <a:schemeClr val="tx2"/>
                </a:solidFill>
                <a:cs typeface="Carlito"/>
              </a:rPr>
              <a:t>much 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more readily </a:t>
            </a:r>
            <a:r>
              <a:rPr sz="2400" dirty="0">
                <a:solidFill>
                  <a:schemeClr val="tx2"/>
                </a:solidFill>
                <a:cs typeface="Carlito"/>
              </a:rPr>
              <a:t>than those with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double-stranded</a:t>
            </a:r>
            <a:r>
              <a:rPr sz="2400" spc="-20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genomes.</a:t>
            </a:r>
            <a:endParaRPr sz="2400">
              <a:solidFill>
                <a:schemeClr val="tx2"/>
              </a:solidFill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8907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spc="-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Viruses </a:t>
            </a:r>
            <a:r>
              <a:rPr lang="en-US" sz="3200" spc="-1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are </a:t>
            </a:r>
            <a:r>
              <a:rPr lang="en-US" sz="3200" u="heavy" spc="-5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2D75B6"/>
                  </a:solidFill>
                </a:uFill>
                <a:latin typeface="Book Antiqua" pitchFamily="18" charset="0"/>
                <a:cs typeface="Calibri"/>
              </a:rPr>
              <a:t>non cellular</a:t>
            </a:r>
            <a:r>
              <a:rPr lang="en-US" sz="3200" spc="-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lang="en-US" sz="3200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particles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made </a:t>
            </a:r>
            <a:r>
              <a:rPr lang="en-US" sz="3200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up of </a:t>
            </a:r>
            <a:r>
              <a:rPr lang="en-US" sz="3200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genetic material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and  </a:t>
            </a:r>
            <a:r>
              <a:rPr lang="en-US" sz="3200" spc="-1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protein </a:t>
            </a:r>
            <a:r>
              <a:rPr lang="en-US" sz="3200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that can </a:t>
            </a:r>
            <a:r>
              <a:rPr lang="en-US" sz="3200" spc="-1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invade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living</a:t>
            </a:r>
            <a:r>
              <a:rPr lang="en-US" sz="3200" spc="5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lang="en-US" sz="3200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cells.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Calibri"/>
            </a:endParaRPr>
          </a:p>
          <a:p>
            <a:pPr algn="just"/>
            <a:endParaRPr lang="en-US" sz="32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/>
              <a:t>Definition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333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8350" y="6449526"/>
            <a:ext cx="24637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dirty="0"/>
              <a:pPr marL="123189">
                <a:lnSpc>
                  <a:spcPts val="1425"/>
                </a:lnSpc>
              </a:pPr>
              <a:t>20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599616"/>
            <a:ext cx="7086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/>
              <a:t>Configuration of</a:t>
            </a:r>
            <a:r>
              <a:rPr sz="4800" b="1" spc="-80" dirty="0"/>
              <a:t> </a:t>
            </a:r>
            <a:r>
              <a:rPr sz="4800" b="1" spc="-5" dirty="0"/>
              <a:t>Virus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078" y="2209800"/>
            <a:ext cx="8822690" cy="4087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chemeClr val="tx2"/>
                </a:solidFill>
                <a:cs typeface="Calibri"/>
              </a:rPr>
              <a:t>The DNA or RNA genome may be</a:t>
            </a:r>
            <a:r>
              <a:rPr sz="2800" b="1" spc="-25" dirty="0">
                <a:solidFill>
                  <a:schemeClr val="tx2"/>
                </a:solidFill>
                <a:cs typeface="Calibri"/>
              </a:rPr>
              <a:t> </a:t>
            </a:r>
            <a:r>
              <a:rPr sz="2800" b="1" dirty="0">
                <a:solidFill>
                  <a:schemeClr val="tx2"/>
                </a:solidFill>
                <a:cs typeface="Calibri"/>
              </a:rPr>
              <a:t>:</a:t>
            </a:r>
            <a:endParaRPr sz="2800" dirty="0">
              <a:solidFill>
                <a:schemeClr val="tx2"/>
              </a:solidFill>
              <a:cs typeface="Calibri"/>
            </a:endParaRPr>
          </a:p>
          <a:p>
            <a:pPr marL="755650" lvl="1" indent="-285750" algn="just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solidFill>
                  <a:schemeClr val="tx2"/>
                </a:solidFill>
                <a:cs typeface="Calibri"/>
              </a:rPr>
              <a:t>ss </a:t>
            </a:r>
            <a:r>
              <a:rPr sz="2400" dirty="0">
                <a:solidFill>
                  <a:schemeClr val="tx2"/>
                </a:solidFill>
                <a:cs typeface="Calibri"/>
              </a:rPr>
              <a:t>–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single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stranded</a:t>
            </a:r>
            <a:r>
              <a:rPr sz="2400" spc="-15" dirty="0">
                <a:solidFill>
                  <a:schemeClr val="tx2"/>
                </a:solidFill>
                <a:cs typeface="Calibri"/>
              </a:rPr>
              <a:t> </a:t>
            </a:r>
            <a:r>
              <a:rPr sz="2400" dirty="0">
                <a:solidFill>
                  <a:schemeClr val="tx2"/>
                </a:solidFill>
                <a:cs typeface="Calibri"/>
              </a:rPr>
              <a:t>or</a:t>
            </a:r>
          </a:p>
          <a:p>
            <a:pPr marL="755650" lvl="1" indent="-285750" algn="just">
              <a:lnSpc>
                <a:spcPct val="100000"/>
              </a:lnSpc>
              <a:spcBef>
                <a:spcPts val="30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0" dirty="0">
                <a:solidFill>
                  <a:schemeClr val="tx2"/>
                </a:solidFill>
                <a:cs typeface="Calibri"/>
              </a:rPr>
              <a:t>ds </a:t>
            </a:r>
            <a:r>
              <a:rPr sz="2400" dirty="0">
                <a:solidFill>
                  <a:schemeClr val="tx2"/>
                </a:solidFill>
                <a:cs typeface="Calibri"/>
              </a:rPr>
              <a:t>–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double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stranded</a:t>
            </a:r>
            <a:endParaRPr sz="2400" dirty="0">
              <a:solidFill>
                <a:schemeClr val="tx2"/>
              </a:solidFill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chemeClr val="tx2"/>
                </a:solidFill>
                <a:cs typeface="Calibri"/>
              </a:rPr>
              <a:t>Genomes may be</a:t>
            </a:r>
            <a:r>
              <a:rPr sz="2800" spc="-15" dirty="0">
                <a:solidFill>
                  <a:schemeClr val="tx2"/>
                </a:solidFill>
                <a:cs typeface="Calibri"/>
              </a:rPr>
              <a:t> </a:t>
            </a:r>
            <a:r>
              <a:rPr sz="2800" spc="-5" dirty="0">
                <a:solidFill>
                  <a:schemeClr val="tx2"/>
                </a:solidFill>
                <a:cs typeface="Calibri"/>
              </a:rPr>
              <a:t>either:</a:t>
            </a:r>
            <a:endParaRPr sz="2800" dirty="0">
              <a:solidFill>
                <a:schemeClr val="tx2"/>
              </a:solidFill>
              <a:cs typeface="Calibri"/>
            </a:endParaRPr>
          </a:p>
          <a:p>
            <a:pPr marL="755650" marR="446405" lvl="1" indent="-285750" algn="just">
              <a:lnSpc>
                <a:spcPts val="2690"/>
              </a:lnSpc>
              <a:spcBef>
                <a:spcPts val="66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solidFill>
                  <a:schemeClr val="tx2"/>
                </a:solidFill>
                <a:cs typeface="Calibri"/>
              </a:rPr>
              <a:t>(+)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sense: Positive-sense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viral RNA is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identical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to viral 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mRNA </a:t>
            </a:r>
            <a:r>
              <a:rPr sz="2400" dirty="0">
                <a:solidFill>
                  <a:schemeClr val="tx2"/>
                </a:solidFill>
                <a:cs typeface="Calibri"/>
              </a:rPr>
              <a:t>and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thus can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be immediately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translated into 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protein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by the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host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cell.</a:t>
            </a:r>
            <a:endParaRPr sz="2400" dirty="0">
              <a:solidFill>
                <a:schemeClr val="tx2"/>
              </a:solidFill>
              <a:cs typeface="Calibri"/>
            </a:endParaRPr>
          </a:p>
          <a:p>
            <a:pPr marR="1048385" algn="just">
              <a:lnSpc>
                <a:spcPct val="100000"/>
              </a:lnSpc>
              <a:spcBef>
                <a:spcPts val="45"/>
              </a:spcBef>
            </a:pPr>
            <a:r>
              <a:rPr sz="2400" spc="-5" dirty="0">
                <a:solidFill>
                  <a:schemeClr val="tx2"/>
                </a:solidFill>
                <a:cs typeface="Calibri"/>
              </a:rPr>
              <a:t>OR</a:t>
            </a:r>
            <a:endParaRPr sz="2400" dirty="0">
              <a:solidFill>
                <a:schemeClr val="tx2"/>
              </a:solidFill>
              <a:cs typeface="Calibri"/>
            </a:endParaRPr>
          </a:p>
          <a:p>
            <a:pPr marL="755650" marR="5080" lvl="1" indent="-285750" algn="just">
              <a:lnSpc>
                <a:spcPct val="79900"/>
              </a:lnSpc>
              <a:spcBef>
                <a:spcPts val="70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solidFill>
                  <a:schemeClr val="tx2"/>
                </a:solidFill>
                <a:cs typeface="Calibri"/>
              </a:rPr>
              <a:t>(-)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sense: Negative-sense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viral RNA is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complementary </a:t>
            </a:r>
            <a:r>
              <a:rPr sz="2400" dirty="0">
                <a:solidFill>
                  <a:schemeClr val="tx2"/>
                </a:solidFill>
                <a:cs typeface="Calibri"/>
              </a:rPr>
              <a:t>to 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mRNA </a:t>
            </a:r>
            <a:r>
              <a:rPr sz="2400" dirty="0">
                <a:solidFill>
                  <a:schemeClr val="tx2"/>
                </a:solidFill>
                <a:cs typeface="Calibri"/>
              </a:rPr>
              <a:t>and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thus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must be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converted </a:t>
            </a:r>
            <a:r>
              <a:rPr sz="2400" dirty="0">
                <a:solidFill>
                  <a:schemeClr val="tx2"/>
                </a:solidFill>
                <a:cs typeface="Calibri"/>
              </a:rPr>
              <a:t>to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positive-sense 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RNA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by </a:t>
            </a:r>
            <a:r>
              <a:rPr sz="2400" dirty="0">
                <a:solidFill>
                  <a:schemeClr val="tx2"/>
                </a:solidFill>
                <a:cs typeface="Calibri"/>
              </a:rPr>
              <a:t>an </a:t>
            </a:r>
            <a:r>
              <a:rPr sz="2400" spc="-5" dirty="0">
                <a:solidFill>
                  <a:schemeClr val="tx2"/>
                </a:solidFill>
                <a:cs typeface="Calibri"/>
              </a:rPr>
              <a:t>RNA </a:t>
            </a:r>
            <a:r>
              <a:rPr sz="2400" spc="-10" dirty="0">
                <a:solidFill>
                  <a:schemeClr val="tx2"/>
                </a:solidFill>
                <a:cs typeface="Calibri"/>
              </a:rPr>
              <a:t>polymerase before</a:t>
            </a:r>
            <a:r>
              <a:rPr sz="2400" spc="20" dirty="0">
                <a:solidFill>
                  <a:schemeClr val="tx2"/>
                </a:solidFill>
                <a:cs typeface="Calibri"/>
              </a:rPr>
              <a:t> </a:t>
            </a:r>
            <a:r>
              <a:rPr sz="2400" spc="-10" dirty="0" smtClean="0">
                <a:solidFill>
                  <a:schemeClr val="tx2"/>
                </a:solidFill>
                <a:cs typeface="Calibri"/>
              </a:rPr>
              <a:t>translation.</a:t>
            </a:r>
          </a:p>
        </p:txBody>
      </p:sp>
    </p:spTree>
    <p:extLst>
      <p:ext uri="{BB962C8B-B14F-4D97-AF65-F5344CB8AC3E}">
        <p14:creationId xmlns:p14="http://schemas.microsoft.com/office/powerpoint/2010/main" val="40164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643379"/>
            <a:ext cx="7631049" cy="3892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6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589" y="0"/>
            <a:ext cx="8396820" cy="6683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590" y="339419"/>
            <a:ext cx="8355823" cy="5683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08542" y="449737"/>
            <a:ext cx="4328739" cy="1570928"/>
          </a:xfrm>
          <a:prstGeom prst="rect">
            <a:avLst/>
          </a:prstGeom>
        </p:spPr>
        <p:txBody>
          <a:bodyPr vert="horz" wrap="square" lIns="0" tIns="31735" rIns="0" bIns="0" rtlCol="0">
            <a:spAutoFit/>
          </a:bodyPr>
          <a:lstStyle/>
          <a:p>
            <a:pPr marL="11135" marR="4454">
              <a:lnSpc>
                <a:spcPts val="2446"/>
              </a:lnSpc>
              <a:spcBef>
                <a:spcPts val="249"/>
              </a:spcBef>
            </a:pPr>
            <a:r>
              <a:rPr sz="2100" b="1" i="1" spc="-223" dirty="0">
                <a:solidFill>
                  <a:srgbClr val="FF2500"/>
                </a:solidFill>
                <a:latin typeface="Arial"/>
                <a:cs typeface="Arial"/>
              </a:rPr>
              <a:t>The </a:t>
            </a:r>
            <a:r>
              <a:rPr sz="2100" b="1" i="1" spc="-189" dirty="0">
                <a:solidFill>
                  <a:srgbClr val="FF2500"/>
                </a:solidFill>
                <a:latin typeface="Arial"/>
                <a:cs typeface="Arial"/>
              </a:rPr>
              <a:t>nucleic acid </a:t>
            </a:r>
            <a:r>
              <a:rPr sz="2100" b="1" i="1" spc="-241" dirty="0">
                <a:solidFill>
                  <a:srgbClr val="FF2500"/>
                </a:solidFill>
                <a:latin typeface="Arial"/>
                <a:cs typeface="Arial"/>
              </a:rPr>
              <a:t>genome </a:t>
            </a:r>
            <a:r>
              <a:rPr sz="2100" b="1" i="1" spc="-193" dirty="0">
                <a:solidFill>
                  <a:srgbClr val="FF2500"/>
                </a:solidFill>
                <a:latin typeface="Arial"/>
                <a:cs typeface="Arial"/>
              </a:rPr>
              <a:t>plus </a:t>
            </a:r>
            <a:r>
              <a:rPr sz="2100" b="1" i="1" spc="-189" dirty="0">
                <a:solidFill>
                  <a:srgbClr val="FF2500"/>
                </a:solidFill>
                <a:latin typeface="Arial"/>
                <a:cs typeface="Arial"/>
              </a:rPr>
              <a:t>the  </a:t>
            </a:r>
            <a:r>
              <a:rPr sz="2100" b="1" i="1" spc="-179" dirty="0">
                <a:solidFill>
                  <a:srgbClr val="FF2500"/>
                </a:solidFill>
                <a:latin typeface="Arial"/>
                <a:cs typeface="Arial"/>
              </a:rPr>
              <a:t>protective </a:t>
            </a:r>
            <a:r>
              <a:rPr sz="2100" b="1" i="1" spc="-184" dirty="0">
                <a:solidFill>
                  <a:srgbClr val="FF2500"/>
                </a:solidFill>
                <a:latin typeface="Arial"/>
                <a:cs typeface="Arial"/>
              </a:rPr>
              <a:t>protein </a:t>
            </a:r>
            <a:r>
              <a:rPr sz="2100" b="1" i="1" spc="-193" dirty="0">
                <a:solidFill>
                  <a:srgbClr val="FF2500"/>
                </a:solidFill>
                <a:latin typeface="Arial"/>
                <a:cs typeface="Arial"/>
              </a:rPr>
              <a:t>coat </a:t>
            </a:r>
            <a:r>
              <a:rPr sz="2100" b="1" i="1" spc="-158" dirty="0">
                <a:solidFill>
                  <a:srgbClr val="FF2500"/>
                </a:solidFill>
                <a:latin typeface="Arial"/>
                <a:cs typeface="Arial"/>
              </a:rPr>
              <a:t>is </a:t>
            </a:r>
            <a:r>
              <a:rPr sz="2100" b="1" i="1" spc="-179" dirty="0">
                <a:solidFill>
                  <a:srgbClr val="FF2500"/>
                </a:solidFill>
                <a:latin typeface="Arial"/>
                <a:cs typeface="Arial"/>
              </a:rPr>
              <a:t>called </a:t>
            </a:r>
            <a:r>
              <a:rPr sz="2100" b="1" i="1" spc="-189" dirty="0">
                <a:solidFill>
                  <a:srgbClr val="FF2500"/>
                </a:solidFill>
                <a:latin typeface="Arial"/>
                <a:cs typeface="Arial"/>
              </a:rPr>
              <a:t>the  </a:t>
            </a:r>
            <a:r>
              <a:rPr sz="2100" b="1" i="1" spc="-201" dirty="0">
                <a:solidFill>
                  <a:srgbClr val="FF2500"/>
                </a:solidFill>
                <a:latin typeface="Arial"/>
                <a:cs typeface="Arial"/>
              </a:rPr>
              <a:t>nucleocapsid </a:t>
            </a:r>
            <a:r>
              <a:rPr sz="2100" b="1" i="1" spc="-215" dirty="0">
                <a:solidFill>
                  <a:srgbClr val="FF2500"/>
                </a:solidFill>
                <a:latin typeface="Arial"/>
                <a:cs typeface="Arial"/>
              </a:rPr>
              <a:t>which </a:t>
            </a:r>
            <a:r>
              <a:rPr sz="2100" b="1" i="1" spc="-246" dirty="0">
                <a:solidFill>
                  <a:srgbClr val="FF2500"/>
                </a:solidFill>
                <a:latin typeface="Arial"/>
                <a:cs typeface="Arial"/>
              </a:rPr>
              <a:t>may </a:t>
            </a:r>
            <a:r>
              <a:rPr sz="2100" b="1" i="1" spc="-215" dirty="0">
                <a:solidFill>
                  <a:srgbClr val="FF2500"/>
                </a:solidFill>
                <a:latin typeface="Arial"/>
                <a:cs typeface="Arial"/>
              </a:rPr>
              <a:t>have  </a:t>
            </a:r>
            <a:r>
              <a:rPr sz="2100" b="1" i="1" spc="-184" dirty="0">
                <a:solidFill>
                  <a:srgbClr val="FF2500"/>
                </a:solidFill>
                <a:latin typeface="Arial"/>
                <a:cs typeface="Arial"/>
              </a:rPr>
              <a:t>icosahedral, </a:t>
            </a:r>
            <a:r>
              <a:rPr sz="2100" b="1" i="1" spc="-171" dirty="0">
                <a:solidFill>
                  <a:srgbClr val="FF2500"/>
                </a:solidFill>
                <a:latin typeface="Arial"/>
                <a:cs typeface="Arial"/>
              </a:rPr>
              <a:t>helical </a:t>
            </a:r>
            <a:r>
              <a:rPr sz="2100" b="1" i="1" spc="-189" dirty="0">
                <a:solidFill>
                  <a:srgbClr val="FF2500"/>
                </a:solidFill>
                <a:latin typeface="Arial"/>
                <a:cs typeface="Arial"/>
              </a:rPr>
              <a:t>or </a:t>
            </a:r>
            <a:r>
              <a:rPr sz="2100" b="1" i="1" spc="-219" dirty="0">
                <a:solidFill>
                  <a:srgbClr val="FF2500"/>
                </a:solidFill>
                <a:latin typeface="Arial"/>
                <a:cs typeface="Arial"/>
              </a:rPr>
              <a:t>complex</a:t>
            </a:r>
            <a:r>
              <a:rPr sz="2100" b="1" i="1" spc="145" dirty="0">
                <a:solidFill>
                  <a:srgbClr val="FF2500"/>
                </a:solidFill>
                <a:latin typeface="Arial"/>
                <a:cs typeface="Arial"/>
              </a:rPr>
              <a:t> </a:t>
            </a:r>
            <a:r>
              <a:rPr sz="2100" b="1" i="1" spc="-228" dirty="0">
                <a:solidFill>
                  <a:srgbClr val="FF2500"/>
                </a:solidFill>
                <a:latin typeface="Arial"/>
                <a:cs typeface="Arial"/>
              </a:rPr>
              <a:t>symmetry.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3592" y="0"/>
            <a:ext cx="8396842" cy="6683957"/>
          </a:xfrm>
          <a:custGeom>
            <a:avLst/>
            <a:gdLst/>
            <a:ahLst/>
            <a:cxnLst/>
            <a:rect l="l" t="t" r="r" b="b"/>
            <a:pathLst>
              <a:path w="9819640" h="7364730">
                <a:moveTo>
                  <a:pt x="0" y="0"/>
                </a:moveTo>
                <a:lnTo>
                  <a:pt x="0" y="7364704"/>
                </a:lnTo>
                <a:lnTo>
                  <a:pt x="9819614" y="7364704"/>
                </a:lnTo>
                <a:lnTo>
                  <a:pt x="9819614" y="0"/>
                </a:lnTo>
                <a:lnTo>
                  <a:pt x="0" y="0"/>
                </a:lnTo>
                <a:close/>
              </a:path>
            </a:pathLst>
          </a:custGeom>
          <a:ln w="9589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0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589" y="0"/>
            <a:ext cx="8396820" cy="6683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5588" y="1357670"/>
            <a:ext cx="6617411" cy="60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1998" y="1383783"/>
            <a:ext cx="6564241" cy="576"/>
          </a:xfrm>
          <a:custGeom>
            <a:avLst/>
            <a:gdLst/>
            <a:ahLst/>
            <a:cxnLst/>
            <a:rect l="l" t="t" r="r" b="b"/>
            <a:pathLst>
              <a:path w="7676515" h="634">
                <a:moveTo>
                  <a:pt x="0" y="0"/>
                </a:moveTo>
                <a:lnTo>
                  <a:pt x="7676172" y="114"/>
                </a:lnTo>
              </a:path>
            </a:pathLst>
          </a:custGeom>
          <a:ln w="9589">
            <a:solidFill>
              <a:srgbClr val="B4B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45614"/>
          </a:xfrm>
          <a:prstGeom prst="rect">
            <a:avLst/>
          </a:prstGeom>
        </p:spPr>
        <p:txBody>
          <a:bodyPr vert="horz" wrap="square" lIns="0" tIns="14476" rIns="0" bIns="0" rtlCol="0">
            <a:spAutoFit/>
          </a:bodyPr>
          <a:lstStyle/>
          <a:p>
            <a:pPr marL="11135">
              <a:spcBef>
                <a:spcPts val="114"/>
              </a:spcBef>
            </a:pPr>
            <a:r>
              <a:rPr lang="en-US" spc="718" dirty="0" smtClean="0"/>
              <a:t>T</a:t>
            </a:r>
            <a:r>
              <a:rPr spc="718" smtClean="0"/>
              <a:t>he</a:t>
            </a:r>
            <a:r>
              <a:rPr spc="167" smtClean="0"/>
              <a:t> </a:t>
            </a:r>
            <a:r>
              <a:rPr lang="en-US" spc="544" dirty="0" smtClean="0"/>
              <a:t>E</a:t>
            </a:r>
            <a:r>
              <a:rPr spc="544" smtClean="0"/>
              <a:t>nvelope</a:t>
            </a:r>
            <a:endParaRPr spc="544" dirty="0"/>
          </a:p>
        </p:txBody>
      </p:sp>
      <p:sp>
        <p:nvSpPr>
          <p:cNvPr id="6" name="object 6"/>
          <p:cNvSpPr txBox="1"/>
          <p:nvPr/>
        </p:nvSpPr>
        <p:spPr>
          <a:xfrm>
            <a:off x="690730" y="1885740"/>
            <a:ext cx="4278784" cy="5007804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389181" marR="4454" indent="-378602" algn="just">
              <a:lnSpc>
                <a:spcPct val="111600"/>
              </a:lnSpc>
              <a:spcBef>
                <a:spcPts val="88"/>
              </a:spcBef>
              <a:buChar char="•"/>
              <a:tabLst>
                <a:tab pos="389738" algn="l"/>
              </a:tabLst>
            </a:pPr>
            <a:r>
              <a:rPr sz="2300" dirty="0">
                <a:latin typeface="Arial"/>
                <a:cs typeface="Arial"/>
              </a:rPr>
              <a:t>Enveloped </a:t>
            </a:r>
            <a:r>
              <a:rPr sz="2300" spc="-4" dirty="0">
                <a:latin typeface="Arial"/>
                <a:cs typeface="Arial"/>
              </a:rPr>
              <a:t>viruses </a:t>
            </a:r>
            <a:r>
              <a:rPr sz="2300" spc="22" dirty="0">
                <a:latin typeface="Arial"/>
                <a:cs typeface="Arial"/>
              </a:rPr>
              <a:t>obtain</a:t>
            </a:r>
            <a:r>
              <a:rPr sz="2300" spc="-232" dirty="0">
                <a:latin typeface="Arial"/>
                <a:cs typeface="Arial"/>
              </a:rPr>
              <a:t> </a:t>
            </a:r>
            <a:r>
              <a:rPr sz="2300" spc="48" dirty="0">
                <a:latin typeface="Arial"/>
                <a:cs typeface="Arial"/>
              </a:rPr>
              <a:t>their  </a:t>
            </a:r>
            <a:r>
              <a:rPr sz="2300" spc="-18" dirty="0">
                <a:latin typeface="Arial"/>
                <a:cs typeface="Arial"/>
              </a:rPr>
              <a:t>envelope </a:t>
            </a:r>
            <a:r>
              <a:rPr sz="2300" spc="53" dirty="0">
                <a:latin typeface="Arial"/>
                <a:cs typeface="Arial"/>
              </a:rPr>
              <a:t>by </a:t>
            </a:r>
            <a:r>
              <a:rPr sz="2300" spc="75" dirty="0">
                <a:latin typeface="Arial"/>
                <a:cs typeface="Arial"/>
              </a:rPr>
              <a:t>budding </a:t>
            </a:r>
            <a:r>
              <a:rPr sz="2300" spc="53" dirty="0">
                <a:latin typeface="Arial"/>
                <a:cs typeface="Arial"/>
              </a:rPr>
              <a:t>through  </a:t>
            </a:r>
            <a:r>
              <a:rPr sz="2300" spc="-136" dirty="0">
                <a:latin typeface="Arial"/>
                <a:cs typeface="Arial"/>
              </a:rPr>
              <a:t>a </a:t>
            </a:r>
            <a:r>
              <a:rPr sz="2300" spc="-18" dirty="0">
                <a:latin typeface="Arial"/>
                <a:cs typeface="Arial"/>
              </a:rPr>
              <a:t>host </a:t>
            </a:r>
            <a:r>
              <a:rPr sz="2300" spc="-4" dirty="0">
                <a:latin typeface="Arial"/>
                <a:cs typeface="Arial"/>
              </a:rPr>
              <a:t>cell</a:t>
            </a:r>
            <a:r>
              <a:rPr sz="2300" spc="-61" dirty="0">
                <a:latin typeface="Arial"/>
                <a:cs typeface="Arial"/>
              </a:rPr>
              <a:t> </a:t>
            </a:r>
            <a:r>
              <a:rPr sz="2300" spc="-18" dirty="0">
                <a:latin typeface="Arial"/>
                <a:cs typeface="Arial"/>
              </a:rPr>
              <a:t>membrane</a:t>
            </a:r>
            <a:endParaRPr sz="2300">
              <a:latin typeface="Arial"/>
              <a:cs typeface="Arial"/>
            </a:endParaRPr>
          </a:p>
          <a:p>
            <a:pPr marL="389181" marR="161463" indent="-378602">
              <a:lnSpc>
                <a:spcPct val="111600"/>
              </a:lnSpc>
              <a:spcBef>
                <a:spcPts val="1192"/>
              </a:spcBef>
              <a:buChar char="•"/>
              <a:tabLst>
                <a:tab pos="389181" algn="l"/>
                <a:tab pos="389738" algn="l"/>
              </a:tabLst>
            </a:pPr>
            <a:r>
              <a:rPr sz="2300" spc="92" dirty="0">
                <a:latin typeface="Arial"/>
                <a:cs typeface="Arial"/>
              </a:rPr>
              <a:t>In </a:t>
            </a:r>
            <a:r>
              <a:rPr sz="2300" spc="-75" dirty="0">
                <a:latin typeface="Arial"/>
                <a:cs typeface="Arial"/>
              </a:rPr>
              <a:t>some </a:t>
            </a:r>
            <a:r>
              <a:rPr sz="2300" spc="-149" dirty="0">
                <a:latin typeface="Arial"/>
                <a:cs typeface="Arial"/>
              </a:rPr>
              <a:t>cases, </a:t>
            </a:r>
            <a:r>
              <a:rPr sz="2300" spc="-9" dirty="0">
                <a:latin typeface="Arial"/>
                <a:cs typeface="Arial"/>
              </a:rPr>
              <a:t>the </a:t>
            </a:r>
            <a:r>
              <a:rPr sz="2300" spc="66" dirty="0">
                <a:latin typeface="Arial"/>
                <a:cs typeface="Arial"/>
              </a:rPr>
              <a:t>virus </a:t>
            </a:r>
            <a:r>
              <a:rPr sz="2300" spc="4" dirty="0">
                <a:latin typeface="Arial"/>
                <a:cs typeface="Arial"/>
              </a:rPr>
              <a:t>buds  </a:t>
            </a:r>
            <a:r>
              <a:rPr sz="2300" spc="53" dirty="0">
                <a:latin typeface="Arial"/>
                <a:cs typeface="Arial"/>
              </a:rPr>
              <a:t>through </a:t>
            </a:r>
            <a:r>
              <a:rPr sz="2300" spc="-9" dirty="0">
                <a:latin typeface="Arial"/>
                <a:cs typeface="Arial"/>
              </a:rPr>
              <a:t>the </a:t>
            </a:r>
            <a:r>
              <a:rPr sz="2300" spc="-18" dirty="0">
                <a:latin typeface="Arial"/>
                <a:cs typeface="Arial"/>
              </a:rPr>
              <a:t>plasma  membrane </a:t>
            </a:r>
            <a:r>
              <a:rPr sz="2300" spc="61" dirty="0">
                <a:latin typeface="Arial"/>
                <a:cs typeface="Arial"/>
              </a:rPr>
              <a:t>but </a:t>
            </a:r>
            <a:r>
              <a:rPr sz="2300" spc="100" dirty="0">
                <a:latin typeface="Arial"/>
                <a:cs typeface="Arial"/>
              </a:rPr>
              <a:t>in </a:t>
            </a:r>
            <a:r>
              <a:rPr sz="2300" spc="13" dirty="0">
                <a:latin typeface="Arial"/>
                <a:cs typeface="Arial"/>
              </a:rPr>
              <a:t>other </a:t>
            </a:r>
            <a:r>
              <a:rPr sz="2300" spc="-167" dirty="0">
                <a:latin typeface="Arial"/>
                <a:cs typeface="Arial"/>
              </a:rPr>
              <a:t>cases  </a:t>
            </a:r>
            <a:r>
              <a:rPr sz="2300" spc="-9" dirty="0">
                <a:latin typeface="Arial"/>
                <a:cs typeface="Arial"/>
              </a:rPr>
              <a:t>the </a:t>
            </a:r>
            <a:r>
              <a:rPr sz="2300" spc="-18" dirty="0">
                <a:latin typeface="Arial"/>
                <a:cs typeface="Arial"/>
              </a:rPr>
              <a:t>envelope </a:t>
            </a:r>
            <a:r>
              <a:rPr sz="2300" spc="31" dirty="0">
                <a:latin typeface="Arial"/>
                <a:cs typeface="Arial"/>
              </a:rPr>
              <a:t>may </a:t>
            </a:r>
            <a:r>
              <a:rPr sz="2300" spc="-100" dirty="0">
                <a:latin typeface="Arial"/>
                <a:cs typeface="Arial"/>
              </a:rPr>
              <a:t>be </a:t>
            </a:r>
            <a:r>
              <a:rPr sz="2300" spc="44" dirty="0">
                <a:latin typeface="Arial"/>
                <a:cs typeface="Arial"/>
              </a:rPr>
              <a:t>derived  </a:t>
            </a:r>
            <a:r>
              <a:rPr sz="2300" spc="75" dirty="0">
                <a:latin typeface="Arial"/>
                <a:cs typeface="Arial"/>
              </a:rPr>
              <a:t>from </a:t>
            </a:r>
            <a:r>
              <a:rPr sz="2300" spc="39" dirty="0">
                <a:latin typeface="Arial"/>
                <a:cs typeface="Arial"/>
              </a:rPr>
              <a:t>internal </a:t>
            </a:r>
            <a:r>
              <a:rPr sz="2300" spc="-4" dirty="0">
                <a:latin typeface="Arial"/>
                <a:cs typeface="Arial"/>
              </a:rPr>
              <a:t>cell</a:t>
            </a:r>
            <a:r>
              <a:rPr sz="2300" spc="-364" dirty="0">
                <a:latin typeface="Arial"/>
                <a:cs typeface="Arial"/>
              </a:rPr>
              <a:t> </a:t>
            </a:r>
            <a:r>
              <a:rPr sz="2300" spc="-35" dirty="0">
                <a:latin typeface="Arial"/>
                <a:cs typeface="Arial"/>
              </a:rPr>
              <a:t>membranes  </a:t>
            </a:r>
            <a:r>
              <a:rPr sz="2300" spc="-44" dirty="0">
                <a:latin typeface="Arial"/>
                <a:cs typeface="Arial"/>
              </a:rPr>
              <a:t>such </a:t>
            </a:r>
            <a:r>
              <a:rPr sz="2300" spc="-158" dirty="0">
                <a:latin typeface="Arial"/>
                <a:cs typeface="Arial"/>
              </a:rPr>
              <a:t>as </a:t>
            </a:r>
            <a:r>
              <a:rPr sz="2300" spc="-48" dirty="0">
                <a:latin typeface="Arial"/>
                <a:cs typeface="Arial"/>
              </a:rPr>
              <a:t>those </a:t>
            </a:r>
            <a:r>
              <a:rPr sz="2300" spc="44" dirty="0">
                <a:latin typeface="Arial"/>
                <a:cs typeface="Arial"/>
              </a:rPr>
              <a:t>of </a:t>
            </a:r>
            <a:r>
              <a:rPr sz="2300" spc="-9" dirty="0">
                <a:latin typeface="Arial"/>
                <a:cs typeface="Arial"/>
              </a:rPr>
              <a:t>the </a:t>
            </a:r>
            <a:r>
              <a:rPr sz="2300" spc="44" dirty="0">
                <a:latin typeface="Arial"/>
                <a:cs typeface="Arial"/>
              </a:rPr>
              <a:t>Golgi  </a:t>
            </a:r>
            <a:r>
              <a:rPr sz="2300" spc="48" dirty="0">
                <a:latin typeface="Arial"/>
                <a:cs typeface="Arial"/>
              </a:rPr>
              <a:t>body </a:t>
            </a:r>
            <a:r>
              <a:rPr sz="2300" spc="53" dirty="0">
                <a:latin typeface="Arial"/>
                <a:cs typeface="Arial"/>
              </a:rPr>
              <a:t>or </a:t>
            </a:r>
            <a:r>
              <a:rPr sz="2300" spc="-9" dirty="0">
                <a:latin typeface="Arial"/>
                <a:cs typeface="Arial"/>
              </a:rPr>
              <a:t>the</a:t>
            </a:r>
            <a:r>
              <a:rPr sz="2300" spc="-320" dirty="0">
                <a:latin typeface="Arial"/>
                <a:cs typeface="Arial"/>
              </a:rPr>
              <a:t> </a:t>
            </a:r>
            <a:r>
              <a:rPr sz="2300" spc="-13" dirty="0">
                <a:latin typeface="Arial"/>
                <a:cs typeface="Arial"/>
              </a:rPr>
              <a:t>nucleus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592" y="0"/>
            <a:ext cx="8396842" cy="6683957"/>
          </a:xfrm>
          <a:custGeom>
            <a:avLst/>
            <a:gdLst/>
            <a:ahLst/>
            <a:cxnLst/>
            <a:rect l="l" t="t" r="r" b="b"/>
            <a:pathLst>
              <a:path w="9819640" h="7364730">
                <a:moveTo>
                  <a:pt x="0" y="0"/>
                </a:moveTo>
                <a:lnTo>
                  <a:pt x="0" y="7364704"/>
                </a:lnTo>
                <a:lnTo>
                  <a:pt x="9819614" y="7364704"/>
                </a:lnTo>
                <a:lnTo>
                  <a:pt x="9819614" y="0"/>
                </a:lnTo>
                <a:lnTo>
                  <a:pt x="0" y="0"/>
                </a:lnTo>
                <a:close/>
              </a:path>
            </a:pathLst>
          </a:custGeom>
          <a:ln w="9589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5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589" y="0"/>
            <a:ext cx="8396820" cy="6683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5588" y="1357670"/>
            <a:ext cx="6617411" cy="60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1998" y="1383783"/>
            <a:ext cx="6564241" cy="576"/>
          </a:xfrm>
          <a:custGeom>
            <a:avLst/>
            <a:gdLst/>
            <a:ahLst/>
            <a:cxnLst/>
            <a:rect l="l" t="t" r="r" b="b"/>
            <a:pathLst>
              <a:path w="7676515" h="634">
                <a:moveTo>
                  <a:pt x="0" y="0"/>
                </a:moveTo>
                <a:lnTo>
                  <a:pt x="7676172" y="114"/>
                </a:lnTo>
              </a:path>
            </a:pathLst>
          </a:custGeom>
          <a:ln w="9589">
            <a:solidFill>
              <a:srgbClr val="B4B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45614"/>
          </a:xfrm>
          <a:prstGeom prst="rect">
            <a:avLst/>
          </a:prstGeom>
        </p:spPr>
        <p:txBody>
          <a:bodyPr vert="horz" wrap="square" lIns="0" tIns="14476" rIns="0" bIns="0" rtlCol="0">
            <a:spAutoFit/>
          </a:bodyPr>
          <a:lstStyle/>
          <a:p>
            <a:pPr marL="11135">
              <a:spcBef>
                <a:spcPts val="114"/>
              </a:spcBef>
            </a:pPr>
            <a:r>
              <a:rPr lang="en-US" spc="718" dirty="0" smtClean="0"/>
              <a:t>T</a:t>
            </a:r>
            <a:r>
              <a:rPr spc="718" smtClean="0"/>
              <a:t>he</a:t>
            </a:r>
            <a:r>
              <a:rPr spc="167" smtClean="0"/>
              <a:t> </a:t>
            </a:r>
            <a:r>
              <a:rPr lang="en-US" spc="544" dirty="0" smtClean="0"/>
              <a:t>E</a:t>
            </a:r>
            <a:r>
              <a:rPr spc="544" smtClean="0"/>
              <a:t>nvelope</a:t>
            </a:r>
            <a:endParaRPr spc="544" dirty="0"/>
          </a:p>
        </p:txBody>
      </p:sp>
      <p:sp>
        <p:nvSpPr>
          <p:cNvPr id="6" name="object 6"/>
          <p:cNvSpPr txBox="1"/>
          <p:nvPr/>
        </p:nvSpPr>
        <p:spPr>
          <a:xfrm>
            <a:off x="690730" y="2047615"/>
            <a:ext cx="4256521" cy="4361104"/>
          </a:xfrm>
          <a:prstGeom prst="rect">
            <a:avLst/>
          </a:prstGeom>
        </p:spPr>
        <p:txBody>
          <a:bodyPr vert="horz" wrap="square" lIns="0" tIns="10579" rIns="0" bIns="0" rtlCol="0">
            <a:spAutoFit/>
          </a:bodyPr>
          <a:lstStyle/>
          <a:p>
            <a:pPr marL="389181" marR="4454" indent="-378602">
              <a:lnSpc>
                <a:spcPct val="110400"/>
              </a:lnSpc>
              <a:spcBef>
                <a:spcPts val="83"/>
              </a:spcBef>
              <a:buChar char="•"/>
              <a:tabLst>
                <a:tab pos="389181" algn="l"/>
                <a:tab pos="389738" algn="l"/>
              </a:tabLst>
            </a:pPr>
            <a:r>
              <a:rPr sz="2500" spc="13" dirty="0">
                <a:latin typeface="Arial"/>
                <a:cs typeface="Arial"/>
              </a:rPr>
              <a:t>Enveloped </a:t>
            </a:r>
            <a:r>
              <a:rPr sz="2500" spc="4" dirty="0">
                <a:latin typeface="Arial"/>
                <a:cs typeface="Arial"/>
              </a:rPr>
              <a:t>viruses </a:t>
            </a:r>
            <a:r>
              <a:rPr sz="2500" spc="61" dirty="0">
                <a:latin typeface="Arial"/>
                <a:cs typeface="Arial"/>
              </a:rPr>
              <a:t>do </a:t>
            </a:r>
            <a:r>
              <a:rPr sz="2500" spc="57" dirty="0">
                <a:latin typeface="Arial"/>
                <a:cs typeface="Arial"/>
              </a:rPr>
              <a:t>not  </a:t>
            </a:r>
            <a:r>
              <a:rPr sz="2500" spc="-26" dirty="0">
                <a:latin typeface="Arial"/>
                <a:cs typeface="Arial"/>
              </a:rPr>
              <a:t>necessarily </a:t>
            </a:r>
            <a:r>
              <a:rPr sz="2500" spc="-22" dirty="0">
                <a:latin typeface="Arial"/>
                <a:cs typeface="Arial"/>
              </a:rPr>
              <a:t>have </a:t>
            </a:r>
            <a:r>
              <a:rPr sz="2500" spc="53" dirty="0">
                <a:latin typeface="Arial"/>
                <a:cs typeface="Arial"/>
              </a:rPr>
              <a:t>to </a:t>
            </a:r>
            <a:r>
              <a:rPr sz="2500" spc="167" dirty="0">
                <a:latin typeface="Arial"/>
                <a:cs typeface="Arial"/>
              </a:rPr>
              <a:t>kill</a:t>
            </a:r>
            <a:r>
              <a:rPr sz="2500" spc="-351" dirty="0">
                <a:latin typeface="Arial"/>
                <a:cs typeface="Arial"/>
              </a:rPr>
              <a:t> </a:t>
            </a:r>
            <a:r>
              <a:rPr sz="2500" spc="66" dirty="0">
                <a:latin typeface="Arial"/>
                <a:cs typeface="Arial"/>
              </a:rPr>
              <a:t>their  </a:t>
            </a:r>
            <a:r>
              <a:rPr sz="2500" spc="-4" dirty="0">
                <a:latin typeface="Arial"/>
                <a:cs typeface="Arial"/>
              </a:rPr>
              <a:t>host </a:t>
            </a:r>
            <a:r>
              <a:rPr sz="2500" spc="4" dirty="0">
                <a:latin typeface="Arial"/>
                <a:cs typeface="Arial"/>
              </a:rPr>
              <a:t>cell </a:t>
            </a:r>
            <a:r>
              <a:rPr sz="2500" spc="123" dirty="0">
                <a:latin typeface="Arial"/>
                <a:cs typeface="Arial"/>
              </a:rPr>
              <a:t>in </a:t>
            </a:r>
            <a:r>
              <a:rPr sz="2500" spc="39" dirty="0">
                <a:latin typeface="Arial"/>
                <a:cs typeface="Arial"/>
              </a:rPr>
              <a:t>order </a:t>
            </a:r>
            <a:r>
              <a:rPr sz="2500" spc="53" dirty="0">
                <a:latin typeface="Arial"/>
                <a:cs typeface="Arial"/>
              </a:rPr>
              <a:t>to </a:t>
            </a:r>
            <a:r>
              <a:rPr sz="2500" spc="-96" dirty="0">
                <a:latin typeface="Arial"/>
                <a:cs typeface="Arial"/>
              </a:rPr>
              <a:t>be  </a:t>
            </a:r>
            <a:r>
              <a:rPr sz="2500" spc="-57" dirty="0">
                <a:latin typeface="Arial"/>
                <a:cs typeface="Arial"/>
              </a:rPr>
              <a:t>released, </a:t>
            </a:r>
            <a:r>
              <a:rPr sz="2500" spc="-53" dirty="0">
                <a:latin typeface="Arial"/>
                <a:cs typeface="Arial"/>
              </a:rPr>
              <a:t>since </a:t>
            </a:r>
            <a:r>
              <a:rPr sz="2500" spc="35" dirty="0">
                <a:latin typeface="Arial"/>
                <a:cs typeface="Arial"/>
              </a:rPr>
              <a:t>they </a:t>
            </a:r>
            <a:r>
              <a:rPr sz="2500" spc="-66" dirty="0">
                <a:latin typeface="Arial"/>
                <a:cs typeface="Arial"/>
              </a:rPr>
              <a:t>can</a:t>
            </a:r>
            <a:r>
              <a:rPr sz="2500" spc="-250" dirty="0">
                <a:latin typeface="Arial"/>
                <a:cs typeface="Arial"/>
              </a:rPr>
              <a:t> </a:t>
            </a:r>
            <a:r>
              <a:rPr sz="2500" b="1" spc="4" dirty="0">
                <a:latin typeface="Arial"/>
                <a:cs typeface="Arial"/>
              </a:rPr>
              <a:t>bud  </a:t>
            </a:r>
            <a:r>
              <a:rPr sz="2500" b="1" spc="-44" dirty="0">
                <a:latin typeface="Arial"/>
                <a:cs typeface="Arial"/>
              </a:rPr>
              <a:t>out </a:t>
            </a:r>
            <a:r>
              <a:rPr sz="2500" b="1" spc="4" dirty="0">
                <a:latin typeface="Arial"/>
                <a:cs typeface="Arial"/>
              </a:rPr>
              <a:t>of </a:t>
            </a:r>
            <a:r>
              <a:rPr sz="2500" b="1" spc="-44" dirty="0">
                <a:latin typeface="Arial"/>
                <a:cs typeface="Arial"/>
              </a:rPr>
              <a:t>the </a:t>
            </a:r>
            <a:r>
              <a:rPr sz="2500" b="1" spc="-31" dirty="0">
                <a:latin typeface="Arial"/>
                <a:cs typeface="Arial"/>
              </a:rPr>
              <a:t>cell </a:t>
            </a:r>
            <a:r>
              <a:rPr sz="2500" spc="4" dirty="0">
                <a:latin typeface="Arial"/>
                <a:cs typeface="Arial"/>
              </a:rPr>
              <a:t>- </a:t>
            </a:r>
            <a:r>
              <a:rPr sz="2500" spc="-136" dirty="0">
                <a:latin typeface="Arial"/>
                <a:cs typeface="Arial"/>
              </a:rPr>
              <a:t>a </a:t>
            </a:r>
            <a:r>
              <a:rPr sz="2500" spc="-70" dirty="0">
                <a:latin typeface="Arial"/>
                <a:cs typeface="Arial"/>
              </a:rPr>
              <a:t>process  </a:t>
            </a:r>
            <a:r>
              <a:rPr sz="2500" spc="44" dirty="0">
                <a:latin typeface="Arial"/>
                <a:cs typeface="Arial"/>
              </a:rPr>
              <a:t>that </a:t>
            </a:r>
            <a:r>
              <a:rPr sz="2500" spc="-4" dirty="0">
                <a:latin typeface="Arial"/>
                <a:cs typeface="Arial"/>
              </a:rPr>
              <a:t>is </a:t>
            </a:r>
            <a:r>
              <a:rPr sz="2500" spc="57" dirty="0">
                <a:latin typeface="Arial"/>
                <a:cs typeface="Arial"/>
              </a:rPr>
              <a:t>not </a:t>
            </a:r>
            <a:r>
              <a:rPr sz="2500" spc="-26" dirty="0">
                <a:latin typeface="Arial"/>
                <a:cs typeface="Arial"/>
              </a:rPr>
              <a:t>necessarily </a:t>
            </a:r>
            <a:r>
              <a:rPr sz="2500" spc="35" dirty="0">
                <a:latin typeface="Arial"/>
                <a:cs typeface="Arial"/>
              </a:rPr>
              <a:t>lethal  </a:t>
            </a:r>
            <a:r>
              <a:rPr sz="2500" spc="53" dirty="0">
                <a:latin typeface="Arial"/>
                <a:cs typeface="Arial"/>
              </a:rPr>
              <a:t>to </a:t>
            </a:r>
            <a:r>
              <a:rPr sz="2500" dirty="0">
                <a:latin typeface="Arial"/>
                <a:cs typeface="Arial"/>
              </a:rPr>
              <a:t>the </a:t>
            </a:r>
            <a:r>
              <a:rPr sz="2500" spc="4" dirty="0">
                <a:latin typeface="Arial"/>
                <a:cs typeface="Arial"/>
              </a:rPr>
              <a:t>cell - </a:t>
            </a:r>
            <a:r>
              <a:rPr sz="2500" spc="-75" dirty="0">
                <a:latin typeface="Arial"/>
                <a:cs typeface="Arial"/>
              </a:rPr>
              <a:t>hence </a:t>
            </a:r>
            <a:r>
              <a:rPr sz="2500" spc="-66" dirty="0">
                <a:latin typeface="Arial"/>
                <a:cs typeface="Arial"/>
              </a:rPr>
              <a:t>some  </a:t>
            </a:r>
            <a:r>
              <a:rPr sz="2500" spc="92" dirty="0">
                <a:latin typeface="Arial"/>
                <a:cs typeface="Arial"/>
              </a:rPr>
              <a:t>budding </a:t>
            </a:r>
            <a:r>
              <a:rPr sz="2500" spc="4" dirty="0">
                <a:latin typeface="Arial"/>
                <a:cs typeface="Arial"/>
              </a:rPr>
              <a:t>viruses </a:t>
            </a:r>
            <a:r>
              <a:rPr sz="2500" spc="-66" dirty="0">
                <a:latin typeface="Arial"/>
                <a:cs typeface="Arial"/>
              </a:rPr>
              <a:t>can </a:t>
            </a:r>
            <a:r>
              <a:rPr sz="2500" spc="-83" dirty="0">
                <a:latin typeface="Arial"/>
                <a:cs typeface="Arial"/>
              </a:rPr>
              <a:t>set </a:t>
            </a:r>
            <a:r>
              <a:rPr sz="2500" spc="118" dirty="0">
                <a:latin typeface="Arial"/>
                <a:cs typeface="Arial"/>
              </a:rPr>
              <a:t>up  </a:t>
            </a:r>
            <a:r>
              <a:rPr sz="2500" dirty="0">
                <a:latin typeface="Arial"/>
                <a:cs typeface="Arial"/>
              </a:rPr>
              <a:t>persistent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22" dirty="0">
                <a:latin typeface="Arial"/>
                <a:cs typeface="Arial"/>
              </a:rPr>
              <a:t>infections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592" y="0"/>
            <a:ext cx="8396842" cy="6683957"/>
          </a:xfrm>
          <a:custGeom>
            <a:avLst/>
            <a:gdLst/>
            <a:ahLst/>
            <a:cxnLst/>
            <a:rect l="l" t="t" r="r" b="b"/>
            <a:pathLst>
              <a:path w="9819640" h="7364730">
                <a:moveTo>
                  <a:pt x="0" y="0"/>
                </a:moveTo>
                <a:lnTo>
                  <a:pt x="0" y="7364704"/>
                </a:lnTo>
                <a:lnTo>
                  <a:pt x="9819614" y="7364704"/>
                </a:lnTo>
                <a:lnTo>
                  <a:pt x="9819614" y="0"/>
                </a:lnTo>
                <a:lnTo>
                  <a:pt x="0" y="0"/>
                </a:lnTo>
                <a:close/>
              </a:path>
            </a:pathLst>
          </a:custGeom>
          <a:ln w="9589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5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589" y="0"/>
            <a:ext cx="8396820" cy="6683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5588" y="1357670"/>
            <a:ext cx="6617411" cy="60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1998" y="1383783"/>
            <a:ext cx="6564241" cy="576"/>
          </a:xfrm>
          <a:custGeom>
            <a:avLst/>
            <a:gdLst/>
            <a:ahLst/>
            <a:cxnLst/>
            <a:rect l="l" t="t" r="r" b="b"/>
            <a:pathLst>
              <a:path w="7676515" h="634">
                <a:moveTo>
                  <a:pt x="0" y="0"/>
                </a:moveTo>
                <a:lnTo>
                  <a:pt x="7676172" y="114"/>
                </a:lnTo>
              </a:path>
            </a:pathLst>
          </a:custGeom>
          <a:ln w="9589">
            <a:solidFill>
              <a:srgbClr val="B4B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45614"/>
          </a:xfrm>
          <a:prstGeom prst="rect">
            <a:avLst/>
          </a:prstGeom>
        </p:spPr>
        <p:txBody>
          <a:bodyPr vert="horz" wrap="square" lIns="0" tIns="14476" rIns="0" bIns="0" rtlCol="0">
            <a:spAutoFit/>
          </a:bodyPr>
          <a:lstStyle/>
          <a:p>
            <a:pPr marL="11135">
              <a:spcBef>
                <a:spcPts val="114"/>
              </a:spcBef>
            </a:pPr>
            <a:r>
              <a:rPr lang="en-US" spc="718" dirty="0" smtClean="0"/>
              <a:t>T</a:t>
            </a:r>
            <a:r>
              <a:rPr spc="718" smtClean="0"/>
              <a:t>he</a:t>
            </a:r>
            <a:r>
              <a:rPr spc="167" smtClean="0"/>
              <a:t> </a:t>
            </a:r>
            <a:r>
              <a:rPr lang="en-US" spc="544" dirty="0" smtClean="0"/>
              <a:t>E</a:t>
            </a:r>
            <a:r>
              <a:rPr spc="544" smtClean="0"/>
              <a:t>nvelope</a:t>
            </a:r>
            <a:endParaRPr spc="544" dirty="0"/>
          </a:p>
        </p:txBody>
      </p:sp>
      <p:sp>
        <p:nvSpPr>
          <p:cNvPr id="6" name="object 6"/>
          <p:cNvSpPr txBox="1"/>
          <p:nvPr/>
        </p:nvSpPr>
        <p:spPr>
          <a:xfrm>
            <a:off x="690730" y="1676863"/>
            <a:ext cx="4213625" cy="4611414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389181" marR="4454" indent="-378602">
              <a:lnSpc>
                <a:spcPct val="111600"/>
              </a:lnSpc>
              <a:spcBef>
                <a:spcPts val="88"/>
              </a:spcBef>
              <a:buChar char="•"/>
              <a:tabLst>
                <a:tab pos="389181" algn="l"/>
                <a:tab pos="389738" algn="l"/>
              </a:tabLst>
            </a:pPr>
            <a:r>
              <a:rPr sz="2300" dirty="0">
                <a:latin typeface="Arial"/>
                <a:cs typeface="Arial"/>
              </a:rPr>
              <a:t>Enveloped </a:t>
            </a:r>
            <a:r>
              <a:rPr sz="2300" spc="-4" dirty="0">
                <a:latin typeface="Arial"/>
                <a:cs typeface="Arial"/>
              </a:rPr>
              <a:t>viruses </a:t>
            </a:r>
            <a:r>
              <a:rPr sz="2300" spc="-75" dirty="0">
                <a:latin typeface="Arial"/>
                <a:cs typeface="Arial"/>
              </a:rPr>
              <a:t>are </a:t>
            </a:r>
            <a:r>
              <a:rPr sz="2300" spc="48" dirty="0">
                <a:latin typeface="Arial"/>
                <a:cs typeface="Arial"/>
              </a:rPr>
              <a:t>readily  </a:t>
            </a:r>
            <a:r>
              <a:rPr sz="2300" spc="13" dirty="0">
                <a:latin typeface="Arial"/>
                <a:cs typeface="Arial"/>
              </a:rPr>
              <a:t>infectious </a:t>
            </a:r>
            <a:r>
              <a:rPr sz="2300" spc="75" dirty="0">
                <a:latin typeface="Arial"/>
                <a:cs typeface="Arial"/>
              </a:rPr>
              <a:t>only </a:t>
            </a:r>
            <a:r>
              <a:rPr sz="2300" spc="136" dirty="0">
                <a:latin typeface="Arial"/>
                <a:cs typeface="Arial"/>
              </a:rPr>
              <a:t>if</a:t>
            </a:r>
            <a:r>
              <a:rPr sz="2300" spc="-381" dirty="0">
                <a:latin typeface="Arial"/>
                <a:cs typeface="Arial"/>
              </a:rPr>
              <a:t> </a:t>
            </a:r>
            <a:r>
              <a:rPr sz="2300" spc="-9" dirty="0">
                <a:latin typeface="Arial"/>
                <a:cs typeface="Arial"/>
              </a:rPr>
              <a:t>the </a:t>
            </a:r>
            <a:r>
              <a:rPr sz="2300" spc="-18" dirty="0">
                <a:latin typeface="Arial"/>
                <a:cs typeface="Arial"/>
              </a:rPr>
              <a:t>envelope  </a:t>
            </a:r>
            <a:r>
              <a:rPr sz="2300" spc="-13" dirty="0">
                <a:latin typeface="Arial"/>
                <a:cs typeface="Arial"/>
              </a:rPr>
              <a:t>is </a:t>
            </a:r>
            <a:r>
              <a:rPr sz="2300" spc="26" dirty="0">
                <a:latin typeface="Arial"/>
                <a:cs typeface="Arial"/>
              </a:rPr>
              <a:t>intact </a:t>
            </a:r>
            <a:r>
              <a:rPr sz="2300" spc="-136" dirty="0">
                <a:latin typeface="Arial"/>
                <a:cs typeface="Arial"/>
              </a:rPr>
              <a:t>(</a:t>
            </a:r>
            <a:r>
              <a:rPr sz="2300" b="1" i="1" spc="-136" dirty="0">
                <a:latin typeface="Arial"/>
                <a:cs typeface="Arial"/>
              </a:rPr>
              <a:t>since </a:t>
            </a:r>
            <a:r>
              <a:rPr sz="2300" b="1" i="1" spc="-92" dirty="0">
                <a:latin typeface="Arial"/>
                <a:cs typeface="Arial"/>
              </a:rPr>
              <a:t>the </a:t>
            </a:r>
            <a:r>
              <a:rPr sz="2300" b="1" i="1" spc="44" dirty="0">
                <a:latin typeface="Arial"/>
                <a:cs typeface="Arial"/>
              </a:rPr>
              <a:t>viral  </a:t>
            </a:r>
            <a:r>
              <a:rPr sz="2300" b="1" i="1" spc="-61" dirty="0">
                <a:latin typeface="Arial"/>
                <a:cs typeface="Arial"/>
              </a:rPr>
              <a:t>attachment </a:t>
            </a:r>
            <a:r>
              <a:rPr sz="2300" b="1" i="1" spc="-92" dirty="0">
                <a:latin typeface="Arial"/>
                <a:cs typeface="Arial"/>
              </a:rPr>
              <a:t>proteins </a:t>
            </a:r>
            <a:r>
              <a:rPr sz="2300" b="1" i="1" spc="-57" dirty="0">
                <a:latin typeface="Arial"/>
                <a:cs typeface="Arial"/>
              </a:rPr>
              <a:t>which  </a:t>
            </a:r>
            <a:r>
              <a:rPr sz="2300" b="1" i="1" spc="-145" dirty="0">
                <a:latin typeface="Arial"/>
                <a:cs typeface="Arial"/>
              </a:rPr>
              <a:t>recognize </a:t>
            </a:r>
            <a:r>
              <a:rPr sz="2300" b="1" i="1" spc="-92" dirty="0">
                <a:latin typeface="Arial"/>
                <a:cs typeface="Arial"/>
              </a:rPr>
              <a:t>the </a:t>
            </a:r>
            <a:r>
              <a:rPr sz="2300" b="1" i="1" spc="-105" dirty="0">
                <a:latin typeface="Arial"/>
                <a:cs typeface="Arial"/>
              </a:rPr>
              <a:t>host </a:t>
            </a:r>
            <a:r>
              <a:rPr sz="2300" b="1" i="1" spc="-75" dirty="0">
                <a:latin typeface="Arial"/>
                <a:cs typeface="Arial"/>
              </a:rPr>
              <a:t>cell  </a:t>
            </a:r>
            <a:r>
              <a:rPr sz="2300" b="1" i="1" spc="-145" dirty="0">
                <a:latin typeface="Arial"/>
                <a:cs typeface="Arial"/>
              </a:rPr>
              <a:t>receptors </a:t>
            </a:r>
            <a:r>
              <a:rPr sz="2300" b="1" i="1" spc="-110" dirty="0">
                <a:latin typeface="Arial"/>
                <a:cs typeface="Arial"/>
              </a:rPr>
              <a:t>are </a:t>
            </a:r>
            <a:r>
              <a:rPr sz="2300" b="1" i="1" spc="-4" dirty="0">
                <a:latin typeface="Arial"/>
                <a:cs typeface="Arial"/>
              </a:rPr>
              <a:t>in </a:t>
            </a:r>
            <a:r>
              <a:rPr sz="2300" b="1" i="1" spc="-92" dirty="0">
                <a:latin typeface="Arial"/>
                <a:cs typeface="Arial"/>
              </a:rPr>
              <a:t>the </a:t>
            </a:r>
            <a:r>
              <a:rPr sz="2300" b="1" i="1" spc="44" dirty="0">
                <a:latin typeface="Arial"/>
                <a:cs typeface="Arial"/>
              </a:rPr>
              <a:t>viral  </a:t>
            </a:r>
            <a:r>
              <a:rPr sz="2300" b="1" i="1" spc="-123" dirty="0">
                <a:latin typeface="Arial"/>
                <a:cs typeface="Arial"/>
              </a:rPr>
              <a:t>envelope</a:t>
            </a:r>
            <a:r>
              <a:rPr sz="2300" spc="-123" dirty="0"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  <a:p>
            <a:pPr marL="389181" marR="51779" indent="-378602">
              <a:lnSpc>
                <a:spcPct val="111600"/>
              </a:lnSpc>
              <a:spcBef>
                <a:spcPts val="1192"/>
              </a:spcBef>
              <a:buChar char="•"/>
              <a:tabLst>
                <a:tab pos="389181" algn="l"/>
                <a:tab pos="389738" algn="l"/>
              </a:tabLst>
            </a:pPr>
            <a:r>
              <a:rPr sz="2300" spc="4" dirty="0">
                <a:latin typeface="Arial"/>
                <a:cs typeface="Arial"/>
              </a:rPr>
              <a:t>This </a:t>
            </a:r>
            <a:r>
              <a:rPr sz="2300" spc="-70" dirty="0">
                <a:latin typeface="Arial"/>
                <a:cs typeface="Arial"/>
              </a:rPr>
              <a:t>means </a:t>
            </a:r>
            <a:r>
              <a:rPr sz="2300" spc="31" dirty="0">
                <a:latin typeface="Arial"/>
                <a:cs typeface="Arial"/>
              </a:rPr>
              <a:t>that </a:t>
            </a:r>
            <a:r>
              <a:rPr sz="2300" spc="-57" dirty="0">
                <a:latin typeface="Arial"/>
                <a:cs typeface="Arial"/>
              </a:rPr>
              <a:t>agents </a:t>
            </a:r>
            <a:r>
              <a:rPr sz="2300" spc="31" dirty="0">
                <a:latin typeface="Arial"/>
                <a:cs typeface="Arial"/>
              </a:rPr>
              <a:t>that  </a:t>
            </a:r>
            <a:r>
              <a:rPr sz="2300" spc="-39" dirty="0">
                <a:latin typeface="Arial"/>
                <a:cs typeface="Arial"/>
              </a:rPr>
              <a:t>damage </a:t>
            </a:r>
            <a:r>
              <a:rPr sz="2300" spc="-9" dirty="0">
                <a:latin typeface="Arial"/>
                <a:cs typeface="Arial"/>
              </a:rPr>
              <a:t>the </a:t>
            </a:r>
            <a:r>
              <a:rPr sz="2300" spc="-22" dirty="0">
                <a:latin typeface="Arial"/>
                <a:cs typeface="Arial"/>
              </a:rPr>
              <a:t>envelope, </a:t>
            </a:r>
            <a:r>
              <a:rPr sz="2300" spc="-44" dirty="0">
                <a:latin typeface="Arial"/>
                <a:cs typeface="Arial"/>
              </a:rPr>
              <a:t>such</a:t>
            </a:r>
            <a:r>
              <a:rPr sz="2300" spc="-267" dirty="0">
                <a:latin typeface="Arial"/>
                <a:cs typeface="Arial"/>
              </a:rPr>
              <a:t> </a:t>
            </a:r>
            <a:r>
              <a:rPr sz="2300" spc="-158" dirty="0">
                <a:latin typeface="Arial"/>
                <a:cs typeface="Arial"/>
              </a:rPr>
              <a:t>as  </a:t>
            </a:r>
            <a:r>
              <a:rPr sz="2300" spc="-22" dirty="0">
                <a:latin typeface="Arial"/>
                <a:cs typeface="Arial"/>
              </a:rPr>
              <a:t>alcohols </a:t>
            </a:r>
            <a:r>
              <a:rPr sz="2300" spc="13" dirty="0">
                <a:latin typeface="Arial"/>
                <a:cs typeface="Arial"/>
              </a:rPr>
              <a:t>and </a:t>
            </a:r>
            <a:r>
              <a:rPr sz="2300" spc="-31" dirty="0">
                <a:latin typeface="Arial"/>
                <a:cs typeface="Arial"/>
              </a:rPr>
              <a:t>detergents,  </a:t>
            </a:r>
            <a:r>
              <a:rPr sz="2300" spc="-35" dirty="0">
                <a:latin typeface="Arial"/>
                <a:cs typeface="Arial"/>
              </a:rPr>
              <a:t>reduce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70" dirty="0">
                <a:latin typeface="Arial"/>
                <a:cs typeface="Arial"/>
              </a:rPr>
              <a:t>infectivity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592" y="0"/>
            <a:ext cx="8396842" cy="6683957"/>
          </a:xfrm>
          <a:custGeom>
            <a:avLst/>
            <a:gdLst/>
            <a:ahLst/>
            <a:cxnLst/>
            <a:rect l="l" t="t" r="r" b="b"/>
            <a:pathLst>
              <a:path w="9819640" h="7364730">
                <a:moveTo>
                  <a:pt x="0" y="0"/>
                </a:moveTo>
                <a:lnTo>
                  <a:pt x="0" y="7364704"/>
                </a:lnTo>
                <a:lnTo>
                  <a:pt x="9819614" y="7364704"/>
                </a:lnTo>
                <a:lnTo>
                  <a:pt x="9819614" y="0"/>
                </a:lnTo>
                <a:lnTo>
                  <a:pt x="0" y="0"/>
                </a:lnTo>
                <a:close/>
              </a:path>
            </a:pathLst>
          </a:custGeom>
          <a:ln w="9589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3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387" y="440436"/>
            <a:ext cx="8282940" cy="80518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b="0" spc="-15" dirty="0">
                <a:latin typeface="Carlito"/>
                <a:cs typeface="Carlito"/>
              </a:rPr>
              <a:t>General</a:t>
            </a:r>
            <a:r>
              <a:rPr b="0" spc="-25" dirty="0">
                <a:latin typeface="Carlito"/>
                <a:cs typeface="Carlito"/>
              </a:rPr>
              <a:t> </a:t>
            </a:r>
            <a:r>
              <a:rPr b="0" spc="-5" dirty="0">
                <a:latin typeface="Carlito"/>
                <a:cs typeface="Carlito"/>
              </a:rPr>
              <a:t>Morphology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518" y="1432940"/>
            <a:ext cx="8081009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Capsid </a:t>
            </a:r>
            <a:r>
              <a:rPr sz="2400" spc="-10" dirty="0">
                <a:latin typeface="Carlito"/>
                <a:cs typeface="Carlito"/>
              </a:rPr>
              <a:t>Structure </a:t>
            </a:r>
            <a:r>
              <a:rPr sz="2400" spc="-5" dirty="0">
                <a:latin typeface="Carlito"/>
                <a:cs typeface="Carlito"/>
              </a:rPr>
              <a:t>determines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shape: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rlito"/>
                <a:cs typeface="Carlito"/>
              </a:rPr>
              <a:t>Helical Viruses </a:t>
            </a:r>
            <a:r>
              <a:rPr sz="2400" dirty="0">
                <a:latin typeface="Carlito"/>
                <a:cs typeface="Carlito"/>
              </a:rPr>
              <a:t>= </a:t>
            </a:r>
            <a:r>
              <a:rPr sz="2400" spc="-5" dirty="0">
                <a:latin typeface="Carlito"/>
                <a:cs typeface="Carlito"/>
              </a:rPr>
              <a:t>nucleic </a:t>
            </a:r>
            <a:r>
              <a:rPr sz="2400" dirty="0">
                <a:latin typeface="Carlito"/>
                <a:cs typeface="Carlito"/>
              </a:rPr>
              <a:t>acid is </a:t>
            </a:r>
            <a:r>
              <a:rPr sz="2400" spc="-5" dirty="0">
                <a:latin typeface="Carlito"/>
                <a:cs typeface="Carlito"/>
              </a:rPr>
              <a:t>inside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hollow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cylindrical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rlito"/>
                <a:cs typeface="Carlito"/>
              </a:rPr>
              <a:t>capsid </a:t>
            </a:r>
            <a:r>
              <a:rPr sz="2400" dirty="0">
                <a:latin typeface="Carlito"/>
                <a:cs typeface="Carlito"/>
              </a:rPr>
              <a:t>with a </a:t>
            </a:r>
            <a:r>
              <a:rPr sz="2400" spc="-10" dirty="0">
                <a:latin typeface="Carlito"/>
                <a:cs typeface="Carlito"/>
              </a:rPr>
              <a:t>helical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structure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Rabies, Ebola </a:t>
            </a:r>
            <a:r>
              <a:rPr sz="2400" dirty="0">
                <a:latin typeface="Carlito"/>
                <a:cs typeface="Carlito"/>
              </a:rPr>
              <a:t>viruses, </a:t>
            </a:r>
            <a:r>
              <a:rPr sz="2400" spc="-40" dirty="0">
                <a:latin typeface="Carlito"/>
                <a:cs typeface="Carlito"/>
              </a:rPr>
              <a:t>Tobacco </a:t>
            </a:r>
            <a:r>
              <a:rPr sz="2400" dirty="0">
                <a:latin typeface="Carlito"/>
                <a:cs typeface="Carlito"/>
              </a:rPr>
              <a:t>Mosaic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Virus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rlito"/>
                <a:cs typeface="Carlito"/>
              </a:rPr>
              <a:t>Polyhedral </a:t>
            </a:r>
            <a:r>
              <a:rPr sz="2400" b="1" spc="-5" dirty="0">
                <a:latin typeface="Carlito"/>
                <a:cs typeface="Carlito"/>
              </a:rPr>
              <a:t>viruses </a:t>
            </a:r>
            <a:r>
              <a:rPr sz="2400" dirty="0">
                <a:latin typeface="Carlito"/>
                <a:cs typeface="Carlito"/>
              </a:rPr>
              <a:t>= </a:t>
            </a:r>
            <a:r>
              <a:rPr sz="2400" spc="-10" dirty="0">
                <a:latin typeface="Carlito"/>
                <a:cs typeface="Carlito"/>
              </a:rPr>
              <a:t>many </a:t>
            </a:r>
            <a:r>
              <a:rPr sz="2400" spc="-5" dirty="0">
                <a:latin typeface="Carlito"/>
                <a:cs typeface="Carlito"/>
              </a:rPr>
              <a:t>sided; </a:t>
            </a:r>
            <a:r>
              <a:rPr sz="2400" spc="-10" dirty="0">
                <a:latin typeface="Carlito"/>
                <a:cs typeface="Carlito"/>
              </a:rPr>
              <a:t>icosahedron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common </a:t>
            </a:r>
            <a:r>
              <a:rPr sz="2400" dirty="0">
                <a:latin typeface="Carlito"/>
                <a:cs typeface="Carlito"/>
              </a:rPr>
              <a:t>with  20 </a:t>
            </a:r>
            <a:r>
              <a:rPr sz="2400" spc="-10" dirty="0">
                <a:latin typeface="Carlito"/>
                <a:cs typeface="Carlito"/>
              </a:rPr>
              <a:t>equilateral </a:t>
            </a:r>
            <a:r>
              <a:rPr sz="2400" dirty="0">
                <a:latin typeface="Carlito"/>
                <a:cs typeface="Carlito"/>
              </a:rPr>
              <a:t>triangles as </a:t>
            </a:r>
            <a:r>
              <a:rPr sz="2400" spc="-5" dirty="0">
                <a:latin typeface="Carlito"/>
                <a:cs typeface="Carlito"/>
              </a:rPr>
              <a:t>sides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12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vertices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Poliovirus, </a:t>
            </a:r>
            <a:r>
              <a:rPr sz="2400" spc="-5" dirty="0">
                <a:latin typeface="Carlito"/>
                <a:cs typeface="Carlito"/>
              </a:rPr>
              <a:t>Adenovirus, herpes,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rlito"/>
                <a:cs typeface="Carlito"/>
              </a:rPr>
              <a:t>Complex</a:t>
            </a:r>
            <a:r>
              <a:rPr sz="2400" b="1" spc="-2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structures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latin typeface="Carlito"/>
                <a:cs typeface="Carlito"/>
              </a:rPr>
              <a:t>Pox </a:t>
            </a:r>
            <a:r>
              <a:rPr sz="2400" dirty="0">
                <a:latin typeface="Carlito"/>
                <a:cs typeface="Carlito"/>
              </a:rPr>
              <a:t>virus &amp;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bacteriophage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845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589" y="0"/>
            <a:ext cx="8396820" cy="6683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5588" y="1357670"/>
            <a:ext cx="6617411" cy="60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669533"/>
            <a:ext cx="6952699" cy="617346"/>
          </a:xfrm>
          <a:prstGeom prst="rect">
            <a:avLst/>
          </a:prstGeom>
        </p:spPr>
        <p:txBody>
          <a:bodyPr vert="horz" wrap="square" lIns="0" tIns="14476" rIns="0" bIns="0" rtlCol="0">
            <a:spAutoFit/>
          </a:bodyPr>
          <a:lstStyle/>
          <a:p>
            <a:pPr marL="379158" algn="l">
              <a:lnSpc>
                <a:spcPts val="4708"/>
              </a:lnSpc>
              <a:spcBef>
                <a:spcPts val="114"/>
              </a:spcBef>
            </a:pPr>
            <a:r>
              <a:rPr sz="3600" b="1" spc="123" dirty="0" smtClean="0"/>
              <a:t>ICOSAHEDRAL</a:t>
            </a:r>
            <a:r>
              <a:rPr lang="en-US" sz="3600" b="1" spc="123" dirty="0" smtClean="0"/>
              <a:t> </a:t>
            </a:r>
            <a:r>
              <a:rPr sz="3600" b="1" u="sng" spc="171" dirty="0" smtClean="0">
                <a:uFill>
                  <a:solidFill>
                    <a:srgbClr val="B4B4AE"/>
                  </a:solidFill>
                </a:uFill>
              </a:rPr>
              <a:t>CAPSID</a:t>
            </a:r>
            <a:r>
              <a:rPr sz="3600" b="1" u="sng" spc="171" dirty="0">
                <a:uFill>
                  <a:solidFill>
                    <a:srgbClr val="B4B4AE"/>
                  </a:solidFill>
                </a:uFill>
              </a:rPr>
              <a:t>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8941" y="1856149"/>
            <a:ext cx="3328546" cy="4315387"/>
          </a:xfrm>
          <a:prstGeom prst="rect">
            <a:avLst/>
          </a:prstGeom>
        </p:spPr>
        <p:txBody>
          <a:bodyPr vert="horz" wrap="square" lIns="0" tIns="10579" rIns="0" bIns="0" rtlCol="0">
            <a:spAutoFit/>
          </a:bodyPr>
          <a:lstStyle/>
          <a:p>
            <a:pPr marL="389181" marR="234399" indent="-378602" algn="just">
              <a:lnSpc>
                <a:spcPct val="110900"/>
              </a:lnSpc>
              <a:spcBef>
                <a:spcPts val="83"/>
              </a:spcBef>
              <a:buClr>
                <a:srgbClr val="505050"/>
              </a:buClr>
              <a:buChar char="•"/>
              <a:tabLst>
                <a:tab pos="389181" algn="l"/>
                <a:tab pos="389738" algn="l"/>
              </a:tabLst>
            </a:pPr>
            <a:r>
              <a:rPr spc="-9" dirty="0">
                <a:solidFill>
                  <a:schemeClr val="tx2"/>
                </a:solidFill>
                <a:latin typeface="Arial"/>
                <a:cs typeface="Arial"/>
              </a:rPr>
              <a:t>Icosahedral </a:t>
            </a:r>
            <a:r>
              <a:rPr spc="53" dirty="0">
                <a:solidFill>
                  <a:schemeClr val="tx2"/>
                </a:solidFill>
                <a:latin typeface="Arial"/>
                <a:cs typeface="Arial"/>
              </a:rPr>
              <a:t>morphology</a:t>
            </a:r>
            <a:r>
              <a:rPr spc="-132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chemeClr val="tx2"/>
                </a:solidFill>
                <a:latin typeface="Arial"/>
                <a:cs typeface="Arial"/>
              </a:rPr>
              <a:t>is  </a:t>
            </a:r>
            <a:r>
              <a:rPr spc="-9" dirty="0">
                <a:solidFill>
                  <a:schemeClr val="tx2"/>
                </a:solidFill>
                <a:latin typeface="Arial"/>
                <a:cs typeface="Arial"/>
              </a:rPr>
              <a:t>characteristic </a:t>
            </a:r>
            <a:r>
              <a:rPr spc="44" dirty="0">
                <a:solidFill>
                  <a:schemeClr val="tx2"/>
                </a:solidFill>
                <a:latin typeface="Arial"/>
                <a:cs typeface="Arial"/>
              </a:rPr>
              <a:t>of </a:t>
            </a:r>
            <a:r>
              <a:rPr spc="-4" dirty="0">
                <a:solidFill>
                  <a:schemeClr val="tx2"/>
                </a:solidFill>
                <a:latin typeface="Arial"/>
                <a:cs typeface="Arial"/>
              </a:rPr>
              <a:t>the  </a:t>
            </a:r>
            <a:r>
              <a:rPr spc="-13" dirty="0">
                <a:solidFill>
                  <a:schemeClr val="tx2"/>
                </a:solidFill>
                <a:latin typeface="Arial"/>
                <a:cs typeface="Arial"/>
              </a:rPr>
              <a:t>nucleocapsids </a:t>
            </a:r>
            <a:r>
              <a:rPr spc="44" dirty="0">
                <a:solidFill>
                  <a:schemeClr val="tx2"/>
                </a:solidFill>
                <a:latin typeface="Arial"/>
                <a:cs typeface="Arial"/>
              </a:rPr>
              <a:t>of </a:t>
            </a:r>
            <a:r>
              <a:rPr spc="39" dirty="0">
                <a:solidFill>
                  <a:schemeClr val="tx2"/>
                </a:solidFill>
                <a:latin typeface="Arial"/>
                <a:cs typeface="Arial"/>
              </a:rPr>
              <a:t>many  </a:t>
            </a:r>
            <a:r>
              <a:rPr b="1" i="1" spc="-57" dirty="0">
                <a:solidFill>
                  <a:schemeClr val="tx2"/>
                </a:solidFill>
                <a:latin typeface="Arial"/>
                <a:cs typeface="Arial"/>
              </a:rPr>
              <a:t>“spherical”</a:t>
            </a:r>
            <a:r>
              <a:rPr b="1" i="1" spc="-53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4" dirty="0">
                <a:solidFill>
                  <a:schemeClr val="tx2"/>
                </a:solidFill>
                <a:latin typeface="Arial"/>
                <a:cs typeface="Arial"/>
              </a:rPr>
              <a:t>viruses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  <a:p>
            <a:pPr marL="389181" marR="4454" indent="-378602" algn="just">
              <a:lnSpc>
                <a:spcPct val="110900"/>
              </a:lnSpc>
              <a:spcBef>
                <a:spcPts val="1192"/>
              </a:spcBef>
              <a:buClr>
                <a:srgbClr val="505050"/>
              </a:buClr>
              <a:buChar char="•"/>
              <a:tabLst>
                <a:tab pos="389181" algn="l"/>
                <a:tab pos="389738" algn="l"/>
              </a:tabLst>
            </a:pPr>
            <a:r>
              <a:rPr spc="-26" dirty="0">
                <a:solidFill>
                  <a:schemeClr val="tx2"/>
                </a:solidFill>
                <a:latin typeface="Arial"/>
                <a:cs typeface="Arial"/>
              </a:rPr>
              <a:t>The </a:t>
            </a:r>
            <a:r>
              <a:rPr spc="-9" dirty="0">
                <a:solidFill>
                  <a:schemeClr val="tx2"/>
                </a:solidFill>
                <a:latin typeface="Arial"/>
                <a:cs typeface="Arial"/>
              </a:rPr>
              <a:t>icosahedral </a:t>
            </a:r>
            <a:r>
              <a:rPr spc="-4" dirty="0">
                <a:solidFill>
                  <a:schemeClr val="tx2"/>
                </a:solidFill>
                <a:latin typeface="Arial"/>
                <a:cs typeface="Arial"/>
              </a:rPr>
              <a:t>capsid  </a:t>
            </a:r>
            <a:r>
              <a:rPr spc="18" dirty="0">
                <a:solidFill>
                  <a:schemeClr val="tx2"/>
                </a:solidFill>
                <a:latin typeface="Arial"/>
                <a:cs typeface="Arial"/>
              </a:rPr>
              <a:t>structure </a:t>
            </a:r>
            <a:r>
              <a:rPr spc="44" dirty="0">
                <a:solidFill>
                  <a:schemeClr val="tx2"/>
                </a:solidFill>
                <a:latin typeface="Arial"/>
                <a:cs typeface="Arial"/>
              </a:rPr>
              <a:t>of </a:t>
            </a:r>
            <a:r>
              <a:rPr spc="22" dirty="0">
                <a:solidFill>
                  <a:schemeClr val="tx2"/>
                </a:solidFill>
                <a:latin typeface="Arial"/>
                <a:cs typeface="Arial"/>
              </a:rPr>
              <a:t>adenovirus </a:t>
            </a:r>
            <a:r>
              <a:rPr spc="-4" dirty="0">
                <a:solidFill>
                  <a:schemeClr val="tx2"/>
                </a:solidFill>
                <a:latin typeface="Arial"/>
                <a:cs typeface="Arial"/>
              </a:rPr>
              <a:t>is  </a:t>
            </a:r>
            <a:r>
              <a:rPr spc="-9" dirty="0">
                <a:solidFill>
                  <a:schemeClr val="tx2"/>
                </a:solidFill>
                <a:latin typeface="Arial"/>
                <a:cs typeface="Arial"/>
              </a:rPr>
              <a:t>made </a:t>
            </a:r>
            <a:r>
              <a:rPr spc="88" dirty="0">
                <a:solidFill>
                  <a:schemeClr val="tx2"/>
                </a:solidFill>
                <a:latin typeface="Arial"/>
                <a:cs typeface="Arial"/>
              </a:rPr>
              <a:t>up </a:t>
            </a:r>
            <a:r>
              <a:rPr spc="44" dirty="0">
                <a:solidFill>
                  <a:schemeClr val="tx2"/>
                </a:solidFill>
                <a:latin typeface="Arial"/>
                <a:cs typeface="Arial"/>
              </a:rPr>
              <a:t>of </a:t>
            </a:r>
            <a:r>
              <a:rPr spc="-13" dirty="0">
                <a:solidFill>
                  <a:schemeClr val="tx2"/>
                </a:solidFill>
                <a:latin typeface="Arial"/>
                <a:cs typeface="Arial"/>
              </a:rPr>
              <a:t>three </a:t>
            </a:r>
            <a:r>
              <a:rPr spc="9" dirty="0">
                <a:solidFill>
                  <a:schemeClr val="tx2"/>
                </a:solidFill>
                <a:latin typeface="Arial"/>
                <a:cs typeface="Arial"/>
              </a:rPr>
              <a:t>proteins,  </a:t>
            </a:r>
            <a:r>
              <a:rPr b="1" i="1" spc="-110" dirty="0">
                <a:solidFill>
                  <a:schemeClr val="tx2"/>
                </a:solidFill>
                <a:latin typeface="Arial"/>
                <a:cs typeface="Arial"/>
              </a:rPr>
              <a:t>hexon, </a:t>
            </a:r>
            <a:r>
              <a:rPr b="1" i="1" spc="-83" dirty="0">
                <a:solidFill>
                  <a:schemeClr val="tx2"/>
                </a:solidFill>
                <a:latin typeface="Arial"/>
                <a:cs typeface="Arial"/>
              </a:rPr>
              <a:t>penton </a:t>
            </a:r>
            <a:r>
              <a:rPr b="1" i="1" spc="-118" dirty="0">
                <a:solidFill>
                  <a:schemeClr val="tx2"/>
                </a:solidFill>
                <a:latin typeface="Arial"/>
                <a:cs typeface="Arial"/>
              </a:rPr>
              <a:t>base, </a:t>
            </a:r>
            <a:r>
              <a:rPr b="1" i="1" spc="-66" dirty="0">
                <a:solidFill>
                  <a:schemeClr val="tx2"/>
                </a:solidFill>
                <a:latin typeface="Arial"/>
                <a:cs typeface="Arial"/>
              </a:rPr>
              <a:t>and</a:t>
            </a:r>
            <a:r>
              <a:rPr b="1" i="1" spc="66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i="1" spc="-83" dirty="0">
                <a:solidFill>
                  <a:schemeClr val="tx2"/>
                </a:solidFill>
                <a:latin typeface="Palatino Linotype"/>
                <a:cs typeface="Palatino Linotype"/>
              </a:rPr>
              <a:t>ﬁ</a:t>
            </a:r>
            <a:r>
              <a:rPr b="1" i="1" spc="-83" dirty="0">
                <a:solidFill>
                  <a:schemeClr val="tx2"/>
                </a:solidFill>
                <a:latin typeface="Arial"/>
                <a:cs typeface="Arial"/>
              </a:rPr>
              <a:t>ber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  <a:p>
            <a:pPr marL="389181" marR="25610" indent="-378602" algn="just">
              <a:lnSpc>
                <a:spcPct val="110900"/>
              </a:lnSpc>
              <a:spcBef>
                <a:spcPts val="1188"/>
              </a:spcBef>
              <a:buClr>
                <a:srgbClr val="505050"/>
              </a:buClr>
              <a:buChar char="•"/>
              <a:tabLst>
                <a:tab pos="389181" algn="l"/>
                <a:tab pos="389738" algn="l"/>
              </a:tabLst>
            </a:pPr>
            <a:r>
              <a:rPr spc="-79" dirty="0">
                <a:solidFill>
                  <a:schemeClr val="tx2"/>
                </a:solidFill>
                <a:latin typeface="Arial"/>
                <a:cs typeface="Arial"/>
              </a:rPr>
              <a:t>Some </a:t>
            </a:r>
            <a:r>
              <a:rPr spc="18" dirty="0">
                <a:solidFill>
                  <a:schemeClr val="tx2"/>
                </a:solidFill>
                <a:latin typeface="Arial"/>
                <a:cs typeface="Arial"/>
              </a:rPr>
              <a:t>proteins </a:t>
            </a:r>
            <a:r>
              <a:rPr spc="-53" dirty="0">
                <a:solidFill>
                  <a:schemeClr val="tx2"/>
                </a:solidFill>
                <a:latin typeface="Arial"/>
                <a:cs typeface="Arial"/>
              </a:rPr>
              <a:t>are</a:t>
            </a:r>
            <a:r>
              <a:rPr spc="-123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44" dirty="0">
                <a:solidFill>
                  <a:schemeClr val="tx2"/>
                </a:solidFill>
                <a:latin typeface="Arial"/>
                <a:cs typeface="Arial"/>
              </a:rPr>
              <a:t>associated  </a:t>
            </a:r>
            <a:r>
              <a:rPr spc="118" dirty="0">
                <a:solidFill>
                  <a:schemeClr val="tx2"/>
                </a:solidFill>
                <a:latin typeface="Arial"/>
                <a:cs typeface="Arial"/>
              </a:rPr>
              <a:t>with </a:t>
            </a:r>
            <a:r>
              <a:rPr spc="75" dirty="0">
                <a:solidFill>
                  <a:schemeClr val="tx2"/>
                </a:solidFill>
                <a:latin typeface="Arial"/>
                <a:cs typeface="Arial"/>
              </a:rPr>
              <a:t>viral </a:t>
            </a:r>
            <a:r>
              <a:rPr spc="114" dirty="0">
                <a:solidFill>
                  <a:schemeClr val="tx2"/>
                </a:solidFill>
                <a:latin typeface="Arial"/>
                <a:cs typeface="Arial"/>
              </a:rPr>
              <a:t>DNA, </a:t>
            </a:r>
            <a:r>
              <a:rPr spc="-26" dirty="0">
                <a:solidFill>
                  <a:schemeClr val="tx2"/>
                </a:solidFill>
                <a:latin typeface="Arial"/>
                <a:cs typeface="Arial"/>
              </a:rPr>
              <a:t>whereas  </a:t>
            </a:r>
            <a:r>
              <a:rPr spc="-9" dirty="0">
                <a:solidFill>
                  <a:schemeClr val="tx2"/>
                </a:solidFill>
                <a:latin typeface="Arial"/>
                <a:cs typeface="Arial"/>
              </a:rPr>
              <a:t>others </a:t>
            </a:r>
            <a:r>
              <a:rPr spc="-53" dirty="0">
                <a:solidFill>
                  <a:schemeClr val="tx2"/>
                </a:solidFill>
                <a:latin typeface="Arial"/>
                <a:cs typeface="Arial"/>
              </a:rPr>
              <a:t>are </a:t>
            </a:r>
            <a:r>
              <a:rPr spc="-44" dirty="0">
                <a:solidFill>
                  <a:schemeClr val="tx2"/>
                </a:solidFill>
                <a:latin typeface="Arial"/>
                <a:cs typeface="Arial"/>
              </a:rPr>
              <a:t>associated </a:t>
            </a:r>
            <a:r>
              <a:rPr spc="118" dirty="0">
                <a:solidFill>
                  <a:schemeClr val="tx2"/>
                </a:solidFill>
                <a:latin typeface="Arial"/>
                <a:cs typeface="Arial"/>
              </a:rPr>
              <a:t>with  </a:t>
            </a:r>
            <a:r>
              <a:rPr spc="-4" dirty="0">
                <a:solidFill>
                  <a:schemeClr val="tx2"/>
                </a:solidFill>
                <a:latin typeface="Arial"/>
                <a:cs typeface="Arial"/>
              </a:rPr>
              <a:t>hexon </a:t>
            </a:r>
            <a:r>
              <a:rPr spc="22" dirty="0">
                <a:solidFill>
                  <a:schemeClr val="tx2"/>
                </a:solidFill>
                <a:latin typeface="Arial"/>
                <a:cs typeface="Arial"/>
              </a:rPr>
              <a:t>and </a:t>
            </a:r>
            <a:r>
              <a:rPr spc="-53" dirty="0">
                <a:solidFill>
                  <a:schemeClr val="tx2"/>
                </a:solidFill>
                <a:latin typeface="Arial"/>
                <a:cs typeface="Arial"/>
              </a:rPr>
              <a:t>are </a:t>
            </a:r>
            <a:r>
              <a:rPr spc="61" dirty="0">
                <a:solidFill>
                  <a:schemeClr val="tx2"/>
                </a:solidFill>
                <a:latin typeface="Arial"/>
                <a:cs typeface="Arial"/>
              </a:rPr>
              <a:t>involved </a:t>
            </a:r>
            <a:r>
              <a:rPr spc="88" dirty="0">
                <a:solidFill>
                  <a:schemeClr val="tx2"/>
                </a:solidFill>
                <a:latin typeface="Arial"/>
                <a:cs typeface="Arial"/>
              </a:rPr>
              <a:t>in  </a:t>
            </a:r>
            <a:r>
              <a:rPr dirty="0">
                <a:solidFill>
                  <a:schemeClr val="tx2"/>
                </a:solidFill>
                <a:latin typeface="Arial"/>
                <a:cs typeface="Arial"/>
              </a:rPr>
              <a:t>the </a:t>
            </a:r>
            <a:r>
              <a:rPr spc="48" dirty="0">
                <a:solidFill>
                  <a:schemeClr val="tx2"/>
                </a:solidFill>
                <a:latin typeface="Arial"/>
                <a:cs typeface="Arial"/>
              </a:rPr>
              <a:t>formation </a:t>
            </a:r>
            <a:r>
              <a:rPr spc="44" dirty="0">
                <a:solidFill>
                  <a:schemeClr val="tx2"/>
                </a:solidFill>
                <a:latin typeface="Arial"/>
                <a:cs typeface="Arial"/>
              </a:rPr>
              <a:t>of </a:t>
            </a:r>
            <a:r>
              <a:rPr dirty="0">
                <a:solidFill>
                  <a:schemeClr val="tx2"/>
                </a:solidFill>
                <a:latin typeface="Arial"/>
                <a:cs typeface="Arial"/>
              </a:rPr>
              <a:t>the</a:t>
            </a:r>
            <a:r>
              <a:rPr spc="-31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chemeClr val="tx2"/>
                </a:solidFill>
                <a:latin typeface="Arial"/>
                <a:cs typeface="Arial"/>
              </a:rPr>
              <a:t>capsid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592" y="0"/>
            <a:ext cx="8396842" cy="6683957"/>
          </a:xfrm>
          <a:custGeom>
            <a:avLst/>
            <a:gdLst/>
            <a:ahLst/>
            <a:cxnLst/>
            <a:rect l="l" t="t" r="r" b="b"/>
            <a:pathLst>
              <a:path w="9819640" h="7364730">
                <a:moveTo>
                  <a:pt x="0" y="0"/>
                </a:moveTo>
                <a:lnTo>
                  <a:pt x="0" y="7364704"/>
                </a:lnTo>
                <a:lnTo>
                  <a:pt x="9819614" y="7364704"/>
                </a:lnTo>
                <a:lnTo>
                  <a:pt x="9819614" y="0"/>
                </a:lnTo>
                <a:lnTo>
                  <a:pt x="0" y="0"/>
                </a:lnTo>
                <a:close/>
              </a:path>
            </a:pathLst>
          </a:custGeom>
          <a:ln w="9589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420132" y="6814005"/>
            <a:ext cx="1266259" cy="128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>
              <a:lnSpc>
                <a:spcPts val="859"/>
              </a:lnSpc>
            </a:pPr>
            <a:endParaRPr spc="4" dirty="0"/>
          </a:p>
        </p:txBody>
      </p:sp>
    </p:spTree>
    <p:extLst>
      <p:ext uri="{BB962C8B-B14F-4D97-AF65-F5344CB8AC3E}">
        <p14:creationId xmlns:p14="http://schemas.microsoft.com/office/powerpoint/2010/main" val="24960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589" y="0"/>
            <a:ext cx="8396820" cy="6683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5588" y="1357670"/>
            <a:ext cx="6617411" cy="60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81138" y="699299"/>
            <a:ext cx="6585961" cy="656381"/>
          </a:xfrm>
          <a:prstGeom prst="rect">
            <a:avLst/>
          </a:prstGeom>
        </p:spPr>
        <p:txBody>
          <a:bodyPr vert="horz" wrap="square" lIns="0" tIns="15033" rIns="0" bIns="0" rtlCol="0">
            <a:spAutoFit/>
          </a:bodyPr>
          <a:lstStyle/>
          <a:p>
            <a:pPr marL="1097946" algn="l">
              <a:lnSpc>
                <a:spcPts val="5002"/>
              </a:lnSpc>
              <a:spcBef>
                <a:spcPts val="118"/>
              </a:spcBef>
            </a:pPr>
            <a:r>
              <a:rPr sz="4500" b="1" spc="158" dirty="0" smtClean="0">
                <a:cs typeface="Arial"/>
              </a:rPr>
              <a:t>HELICAL</a:t>
            </a:r>
            <a:r>
              <a:rPr lang="en-US" sz="4500" b="1" dirty="0">
                <a:cs typeface="Arial"/>
              </a:rPr>
              <a:t> </a:t>
            </a:r>
            <a:r>
              <a:rPr sz="4500" b="1" u="sng" spc="57" dirty="0" smtClean="0">
                <a:uFill>
                  <a:solidFill>
                    <a:srgbClr val="B4B4AE"/>
                  </a:solidFill>
                </a:uFill>
                <a:cs typeface="Arial"/>
              </a:rPr>
              <a:t>CAPSID</a:t>
            </a:r>
            <a:r>
              <a:rPr sz="4500" b="1" u="sng" spc="57" dirty="0">
                <a:uFill>
                  <a:solidFill>
                    <a:srgbClr val="B4B4AE"/>
                  </a:solidFill>
                </a:uFill>
              </a:rPr>
              <a:t>	</a:t>
            </a:r>
            <a:endParaRPr sz="4500" b="1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3934" y="1708197"/>
            <a:ext cx="4309191" cy="4807557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389181" marR="49552" indent="-378602" algn="just">
              <a:lnSpc>
                <a:spcPct val="108200"/>
              </a:lnSpc>
              <a:spcBef>
                <a:spcPts val="88"/>
              </a:spcBef>
              <a:buClr>
                <a:srgbClr val="505050"/>
              </a:buClr>
              <a:buChar char="•"/>
              <a:tabLst>
                <a:tab pos="389181" algn="l"/>
                <a:tab pos="389738" algn="l"/>
              </a:tabLst>
            </a:pPr>
            <a:r>
              <a:rPr sz="2200" spc="-44" dirty="0">
                <a:solidFill>
                  <a:schemeClr val="tx2"/>
                </a:solidFill>
                <a:cs typeface="Arial"/>
              </a:rPr>
              <a:t>The </a:t>
            </a:r>
            <a:r>
              <a:rPr sz="2200" spc="-18" dirty="0">
                <a:solidFill>
                  <a:schemeClr val="tx2"/>
                </a:solidFill>
                <a:cs typeface="Arial"/>
              </a:rPr>
              <a:t>icosahedral </a:t>
            </a:r>
            <a:r>
              <a:rPr sz="2200" spc="-13" dirty="0">
                <a:solidFill>
                  <a:schemeClr val="tx2"/>
                </a:solidFill>
                <a:cs typeface="Arial"/>
              </a:rPr>
              <a:t>capsid</a:t>
            </a:r>
            <a:r>
              <a:rPr sz="2200" spc="-167" dirty="0">
                <a:solidFill>
                  <a:schemeClr val="tx2"/>
                </a:solidFill>
                <a:cs typeface="Arial"/>
              </a:rPr>
              <a:t> </a:t>
            </a:r>
            <a:r>
              <a:rPr sz="2200" spc="9" dirty="0">
                <a:solidFill>
                  <a:schemeClr val="tx2"/>
                </a:solidFill>
                <a:cs typeface="Arial"/>
              </a:rPr>
              <a:t>structure  </a:t>
            </a:r>
            <a:r>
              <a:rPr sz="2200" spc="44" dirty="0">
                <a:solidFill>
                  <a:schemeClr val="tx2"/>
                </a:solidFill>
                <a:cs typeface="Arial"/>
              </a:rPr>
              <a:t>of </a:t>
            </a:r>
            <a:r>
              <a:rPr sz="2200" spc="13" dirty="0">
                <a:solidFill>
                  <a:schemeClr val="tx2"/>
                </a:solidFill>
                <a:cs typeface="Arial"/>
              </a:rPr>
              <a:t>adenovirus </a:t>
            </a:r>
            <a:r>
              <a:rPr sz="2200" spc="-13" dirty="0">
                <a:solidFill>
                  <a:schemeClr val="tx2"/>
                </a:solidFill>
                <a:cs typeface="Arial"/>
              </a:rPr>
              <a:t>is </a:t>
            </a:r>
            <a:r>
              <a:rPr sz="2200" spc="-26" dirty="0">
                <a:solidFill>
                  <a:schemeClr val="tx2"/>
                </a:solidFill>
                <a:cs typeface="Arial"/>
              </a:rPr>
              <a:t>made </a:t>
            </a:r>
            <a:r>
              <a:rPr sz="2200" spc="92" dirty="0">
                <a:solidFill>
                  <a:schemeClr val="tx2"/>
                </a:solidFill>
                <a:cs typeface="Arial"/>
              </a:rPr>
              <a:t>up </a:t>
            </a:r>
            <a:r>
              <a:rPr sz="2200" spc="44" dirty="0">
                <a:solidFill>
                  <a:schemeClr val="tx2"/>
                </a:solidFill>
                <a:cs typeface="Arial"/>
              </a:rPr>
              <a:t>of  </a:t>
            </a:r>
            <a:r>
              <a:rPr sz="2200" spc="-22" dirty="0">
                <a:solidFill>
                  <a:schemeClr val="tx2"/>
                </a:solidFill>
                <a:cs typeface="Arial"/>
              </a:rPr>
              <a:t>three </a:t>
            </a:r>
            <a:r>
              <a:rPr sz="2200" dirty="0">
                <a:solidFill>
                  <a:schemeClr val="tx2"/>
                </a:solidFill>
                <a:cs typeface="Arial"/>
              </a:rPr>
              <a:t>proteins, </a:t>
            </a:r>
            <a:r>
              <a:rPr sz="2200" b="1" i="1" spc="-140" dirty="0">
                <a:solidFill>
                  <a:schemeClr val="tx2"/>
                </a:solidFill>
                <a:cs typeface="Arial"/>
              </a:rPr>
              <a:t>hexon, </a:t>
            </a:r>
            <a:r>
              <a:rPr sz="2200" b="1" i="1" spc="-110" dirty="0">
                <a:solidFill>
                  <a:schemeClr val="tx2"/>
                </a:solidFill>
                <a:cs typeface="Arial"/>
              </a:rPr>
              <a:t>penton  </a:t>
            </a:r>
            <a:r>
              <a:rPr sz="2200" b="1" i="1" spc="-153" dirty="0">
                <a:solidFill>
                  <a:schemeClr val="tx2"/>
                </a:solidFill>
                <a:cs typeface="Arial"/>
              </a:rPr>
              <a:t>base, </a:t>
            </a:r>
            <a:r>
              <a:rPr sz="2200" b="1" i="1" spc="-88" dirty="0">
                <a:solidFill>
                  <a:schemeClr val="tx2"/>
                </a:solidFill>
                <a:cs typeface="Arial"/>
              </a:rPr>
              <a:t>and</a:t>
            </a:r>
            <a:r>
              <a:rPr sz="2200" b="1" i="1" spc="18" dirty="0">
                <a:solidFill>
                  <a:schemeClr val="tx2"/>
                </a:solidFill>
                <a:cs typeface="Arial"/>
              </a:rPr>
              <a:t> </a:t>
            </a:r>
            <a:r>
              <a:rPr sz="2200" b="1" i="1" spc="-110" dirty="0">
                <a:solidFill>
                  <a:schemeClr val="tx2"/>
                </a:solidFill>
                <a:cs typeface="Palatino Linotype"/>
              </a:rPr>
              <a:t>ﬁ</a:t>
            </a:r>
            <a:r>
              <a:rPr sz="2200" b="1" i="1" spc="-110" dirty="0">
                <a:solidFill>
                  <a:schemeClr val="tx2"/>
                </a:solidFill>
                <a:cs typeface="Arial"/>
              </a:rPr>
              <a:t>ber</a:t>
            </a:r>
            <a:endParaRPr sz="2200" dirty="0">
              <a:solidFill>
                <a:schemeClr val="tx2"/>
              </a:solidFill>
              <a:cs typeface="Arial"/>
            </a:endParaRPr>
          </a:p>
          <a:p>
            <a:pPr marL="389181" marR="365797" indent="-378602" algn="just">
              <a:lnSpc>
                <a:spcPct val="108200"/>
              </a:lnSpc>
              <a:spcBef>
                <a:spcPts val="1192"/>
              </a:spcBef>
              <a:buClr>
                <a:srgbClr val="505050"/>
              </a:buClr>
              <a:buChar char="•"/>
              <a:tabLst>
                <a:tab pos="389181" algn="l"/>
                <a:tab pos="389738" algn="l"/>
              </a:tabLst>
            </a:pPr>
            <a:r>
              <a:rPr sz="2200" spc="31" dirty="0">
                <a:solidFill>
                  <a:schemeClr val="tx2"/>
                </a:solidFill>
                <a:cs typeface="Arial"/>
              </a:rPr>
              <a:t>Helical </a:t>
            </a:r>
            <a:r>
              <a:rPr sz="2200" spc="53" dirty="0">
                <a:solidFill>
                  <a:schemeClr val="tx2"/>
                </a:solidFill>
                <a:cs typeface="Arial"/>
              </a:rPr>
              <a:t>morphology </a:t>
            </a:r>
            <a:r>
              <a:rPr sz="2200" spc="-13" dirty="0">
                <a:solidFill>
                  <a:schemeClr val="tx2"/>
                </a:solidFill>
                <a:cs typeface="Arial"/>
              </a:rPr>
              <a:t>is </a:t>
            </a:r>
            <a:r>
              <a:rPr sz="2200" spc="-118" dirty="0">
                <a:solidFill>
                  <a:schemeClr val="tx2"/>
                </a:solidFill>
                <a:cs typeface="Arial"/>
              </a:rPr>
              <a:t>seen</a:t>
            </a:r>
            <a:r>
              <a:rPr sz="2200" spc="-364" dirty="0">
                <a:solidFill>
                  <a:schemeClr val="tx2"/>
                </a:solidFill>
                <a:cs typeface="Arial"/>
              </a:rPr>
              <a:t> </a:t>
            </a:r>
            <a:r>
              <a:rPr sz="2200" spc="92" dirty="0">
                <a:solidFill>
                  <a:schemeClr val="tx2"/>
                </a:solidFill>
                <a:cs typeface="Arial"/>
              </a:rPr>
              <a:t>in  </a:t>
            </a:r>
            <a:r>
              <a:rPr sz="2200" spc="-26" dirty="0">
                <a:solidFill>
                  <a:schemeClr val="tx2"/>
                </a:solidFill>
                <a:cs typeface="Arial"/>
              </a:rPr>
              <a:t>nucleocapsids </a:t>
            </a:r>
            <a:r>
              <a:rPr sz="2200" spc="44" dirty="0">
                <a:solidFill>
                  <a:schemeClr val="tx2"/>
                </a:solidFill>
                <a:cs typeface="Arial"/>
              </a:rPr>
              <a:t>of </a:t>
            </a:r>
            <a:r>
              <a:rPr sz="2200" spc="35" dirty="0">
                <a:solidFill>
                  <a:schemeClr val="tx2"/>
                </a:solidFill>
                <a:cs typeface="Arial"/>
              </a:rPr>
              <a:t>many  </a:t>
            </a:r>
            <a:r>
              <a:rPr sz="2200" spc="18" dirty="0">
                <a:solidFill>
                  <a:schemeClr val="tx2"/>
                </a:solidFill>
                <a:cs typeface="Arial"/>
              </a:rPr>
              <a:t>ﬁlamentous </a:t>
            </a:r>
            <a:r>
              <a:rPr sz="2200" spc="13" dirty="0">
                <a:solidFill>
                  <a:schemeClr val="tx2"/>
                </a:solidFill>
                <a:cs typeface="Arial"/>
              </a:rPr>
              <a:t>and </a:t>
            </a:r>
            <a:r>
              <a:rPr sz="2200" b="1" i="1" spc="-96" dirty="0">
                <a:solidFill>
                  <a:schemeClr val="tx2"/>
                </a:solidFill>
                <a:cs typeface="Arial"/>
              </a:rPr>
              <a:t>pleomorphic  </a:t>
            </a:r>
            <a:r>
              <a:rPr sz="2200" spc="-4" dirty="0">
                <a:solidFill>
                  <a:schemeClr val="tx2"/>
                </a:solidFill>
                <a:cs typeface="Arial"/>
              </a:rPr>
              <a:t>viruses</a:t>
            </a:r>
            <a:endParaRPr sz="2200" dirty="0">
              <a:solidFill>
                <a:schemeClr val="tx2"/>
              </a:solidFill>
              <a:cs typeface="Arial"/>
            </a:endParaRPr>
          </a:p>
          <a:p>
            <a:pPr marL="389181" marR="4454" indent="-378602" algn="just">
              <a:lnSpc>
                <a:spcPct val="108200"/>
              </a:lnSpc>
              <a:spcBef>
                <a:spcPts val="1192"/>
              </a:spcBef>
              <a:buClr>
                <a:srgbClr val="505050"/>
              </a:buClr>
              <a:buChar char="•"/>
              <a:tabLst>
                <a:tab pos="389181" algn="l"/>
                <a:tab pos="389738" algn="l"/>
              </a:tabLst>
            </a:pPr>
            <a:r>
              <a:rPr sz="2200" spc="31" dirty="0">
                <a:solidFill>
                  <a:schemeClr val="tx2"/>
                </a:solidFill>
                <a:cs typeface="Arial"/>
              </a:rPr>
              <a:t>Helical </a:t>
            </a:r>
            <a:r>
              <a:rPr sz="2200" spc="-26" dirty="0">
                <a:solidFill>
                  <a:schemeClr val="tx2"/>
                </a:solidFill>
                <a:cs typeface="Arial"/>
              </a:rPr>
              <a:t>nucleocapsids </a:t>
            </a:r>
            <a:r>
              <a:rPr sz="2200" spc="-70" dirty="0">
                <a:solidFill>
                  <a:schemeClr val="tx2"/>
                </a:solidFill>
                <a:cs typeface="Arial"/>
              </a:rPr>
              <a:t>are  </a:t>
            </a:r>
            <a:r>
              <a:rPr sz="2200" spc="-18" dirty="0">
                <a:solidFill>
                  <a:schemeClr val="tx2"/>
                </a:solidFill>
                <a:cs typeface="Arial"/>
              </a:rPr>
              <a:t>characterized </a:t>
            </a:r>
            <a:r>
              <a:rPr sz="2200" spc="48" dirty="0">
                <a:solidFill>
                  <a:schemeClr val="tx2"/>
                </a:solidFill>
                <a:cs typeface="Arial"/>
              </a:rPr>
              <a:t>by </a:t>
            </a:r>
            <a:r>
              <a:rPr sz="2200" spc="9" dirty="0">
                <a:solidFill>
                  <a:schemeClr val="tx2"/>
                </a:solidFill>
                <a:cs typeface="Arial"/>
              </a:rPr>
              <a:t>length, </a:t>
            </a:r>
            <a:r>
              <a:rPr sz="2200" spc="92" dirty="0">
                <a:solidFill>
                  <a:schemeClr val="tx2"/>
                </a:solidFill>
                <a:cs typeface="Arial"/>
              </a:rPr>
              <a:t>width,  </a:t>
            </a:r>
            <a:r>
              <a:rPr sz="2200" spc="48" dirty="0">
                <a:solidFill>
                  <a:schemeClr val="tx2"/>
                </a:solidFill>
                <a:cs typeface="Arial"/>
              </a:rPr>
              <a:t>pitch</a:t>
            </a:r>
            <a:r>
              <a:rPr sz="2200" spc="-70" dirty="0">
                <a:solidFill>
                  <a:schemeClr val="tx2"/>
                </a:solidFill>
                <a:cs typeface="Arial"/>
              </a:rPr>
              <a:t> </a:t>
            </a:r>
            <a:r>
              <a:rPr sz="2200" spc="44" dirty="0">
                <a:solidFill>
                  <a:schemeClr val="tx2"/>
                </a:solidFill>
                <a:cs typeface="Arial"/>
              </a:rPr>
              <a:t>of</a:t>
            </a:r>
            <a:r>
              <a:rPr sz="2200" spc="-70" dirty="0">
                <a:solidFill>
                  <a:schemeClr val="tx2"/>
                </a:solidFill>
                <a:cs typeface="Arial"/>
              </a:rPr>
              <a:t> </a:t>
            </a:r>
            <a:r>
              <a:rPr sz="2200" spc="-9" dirty="0">
                <a:solidFill>
                  <a:schemeClr val="tx2"/>
                </a:solidFill>
                <a:cs typeface="Arial"/>
              </a:rPr>
              <a:t>the</a:t>
            </a:r>
            <a:r>
              <a:rPr sz="2200" spc="-70" dirty="0">
                <a:solidFill>
                  <a:schemeClr val="tx2"/>
                </a:solidFill>
                <a:cs typeface="Arial"/>
              </a:rPr>
              <a:t> </a:t>
            </a:r>
            <a:r>
              <a:rPr sz="2200" spc="18" dirty="0">
                <a:solidFill>
                  <a:schemeClr val="tx2"/>
                </a:solidFill>
                <a:cs typeface="Arial"/>
              </a:rPr>
              <a:t>helix,</a:t>
            </a:r>
            <a:r>
              <a:rPr sz="2200" spc="-70" dirty="0">
                <a:solidFill>
                  <a:schemeClr val="tx2"/>
                </a:solidFill>
                <a:cs typeface="Arial"/>
              </a:rPr>
              <a:t> </a:t>
            </a:r>
            <a:r>
              <a:rPr sz="2200" spc="13" dirty="0">
                <a:solidFill>
                  <a:schemeClr val="tx2"/>
                </a:solidFill>
                <a:cs typeface="Arial"/>
              </a:rPr>
              <a:t>and</a:t>
            </a:r>
            <a:r>
              <a:rPr sz="2200" spc="-70" dirty="0">
                <a:solidFill>
                  <a:schemeClr val="tx2"/>
                </a:solidFill>
                <a:cs typeface="Arial"/>
              </a:rPr>
              <a:t> </a:t>
            </a:r>
            <a:r>
              <a:rPr sz="2200" spc="26" dirty="0">
                <a:solidFill>
                  <a:schemeClr val="tx2"/>
                </a:solidFill>
                <a:cs typeface="Arial"/>
              </a:rPr>
              <a:t>number</a:t>
            </a:r>
            <a:r>
              <a:rPr sz="2200" spc="-70" dirty="0">
                <a:solidFill>
                  <a:schemeClr val="tx2"/>
                </a:solidFill>
                <a:cs typeface="Arial"/>
              </a:rPr>
              <a:t> </a:t>
            </a:r>
            <a:r>
              <a:rPr sz="2200" spc="44" dirty="0">
                <a:solidFill>
                  <a:schemeClr val="tx2"/>
                </a:solidFill>
                <a:cs typeface="Arial"/>
              </a:rPr>
              <a:t>of  </a:t>
            </a:r>
            <a:r>
              <a:rPr sz="2200" spc="9" dirty="0">
                <a:solidFill>
                  <a:schemeClr val="tx2"/>
                </a:solidFill>
                <a:cs typeface="Arial"/>
              </a:rPr>
              <a:t>protomers </a:t>
            </a:r>
            <a:r>
              <a:rPr sz="2200" spc="13" dirty="0">
                <a:solidFill>
                  <a:schemeClr val="tx2"/>
                </a:solidFill>
                <a:cs typeface="Arial"/>
              </a:rPr>
              <a:t>per </a:t>
            </a:r>
            <a:r>
              <a:rPr sz="2200" spc="4" dirty="0">
                <a:solidFill>
                  <a:schemeClr val="tx2"/>
                </a:solidFill>
                <a:cs typeface="Arial"/>
              </a:rPr>
              <a:t>helical</a:t>
            </a:r>
            <a:r>
              <a:rPr sz="2200" spc="-228" dirty="0">
                <a:solidFill>
                  <a:schemeClr val="tx2"/>
                </a:solidFill>
                <a:cs typeface="Arial"/>
              </a:rPr>
              <a:t> </a:t>
            </a:r>
            <a:r>
              <a:rPr sz="2200" spc="92" dirty="0">
                <a:solidFill>
                  <a:schemeClr val="tx2"/>
                </a:solidFill>
                <a:cs typeface="Arial"/>
              </a:rPr>
              <a:t>turn</a:t>
            </a:r>
            <a:endParaRPr sz="22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592" y="0"/>
            <a:ext cx="8396842" cy="6683957"/>
          </a:xfrm>
          <a:custGeom>
            <a:avLst/>
            <a:gdLst/>
            <a:ahLst/>
            <a:cxnLst/>
            <a:rect l="l" t="t" r="r" b="b"/>
            <a:pathLst>
              <a:path w="9819640" h="7364730">
                <a:moveTo>
                  <a:pt x="0" y="0"/>
                </a:moveTo>
                <a:lnTo>
                  <a:pt x="0" y="7364704"/>
                </a:lnTo>
                <a:lnTo>
                  <a:pt x="9819614" y="7364704"/>
                </a:lnTo>
                <a:lnTo>
                  <a:pt x="9819614" y="0"/>
                </a:lnTo>
                <a:lnTo>
                  <a:pt x="0" y="0"/>
                </a:lnTo>
                <a:close/>
              </a:path>
            </a:pathLst>
          </a:custGeom>
          <a:ln w="9589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420132" y="6814005"/>
            <a:ext cx="1266259" cy="128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>
              <a:lnSpc>
                <a:spcPts val="859"/>
              </a:lnSpc>
            </a:pPr>
            <a:endParaRPr spc="4" dirty="0"/>
          </a:p>
        </p:txBody>
      </p:sp>
    </p:spTree>
    <p:extLst>
      <p:ext uri="{BB962C8B-B14F-4D97-AF65-F5344CB8AC3E}">
        <p14:creationId xmlns:p14="http://schemas.microsoft.com/office/powerpoint/2010/main" val="39673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Bacteriophage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4785" marR="352425" indent="-17272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pc="-10" dirty="0" smtClean="0">
                <a:solidFill>
                  <a:schemeClr val="tx2"/>
                </a:solidFill>
                <a:cs typeface="Carlito"/>
              </a:rPr>
              <a:t>Viruses that </a:t>
            </a:r>
            <a:r>
              <a:rPr lang="en-US" spc="-20" dirty="0" smtClean="0">
                <a:solidFill>
                  <a:schemeClr val="tx2"/>
                </a:solidFill>
                <a:cs typeface="Carlito"/>
              </a:rPr>
              <a:t>infect </a:t>
            </a:r>
            <a:r>
              <a:rPr lang="en-US" spc="-10" dirty="0" smtClean="0">
                <a:solidFill>
                  <a:schemeClr val="tx2"/>
                </a:solidFill>
                <a:cs typeface="Carlito"/>
              </a:rPr>
              <a:t>bacterial </a:t>
            </a:r>
            <a:r>
              <a:rPr lang="en-US" spc="-5" dirty="0" smtClean="0">
                <a:solidFill>
                  <a:schemeClr val="tx2"/>
                </a:solidFill>
                <a:cs typeface="Carlito"/>
              </a:rPr>
              <a:t>cells </a:t>
            </a:r>
            <a:r>
              <a:rPr lang="en-US" spc="-20" dirty="0" smtClean="0">
                <a:solidFill>
                  <a:schemeClr val="tx2"/>
                </a:solidFill>
                <a:cs typeface="Carlito"/>
              </a:rPr>
              <a:t>are </a:t>
            </a:r>
            <a:r>
              <a:rPr lang="en-US" spc="-10" dirty="0" smtClean="0">
                <a:solidFill>
                  <a:schemeClr val="tx2"/>
                </a:solidFill>
                <a:cs typeface="Carlito"/>
              </a:rPr>
              <a:t>called  </a:t>
            </a:r>
            <a:r>
              <a:rPr lang="en-US" spc="-10" dirty="0" err="1" smtClean="0">
                <a:solidFill>
                  <a:schemeClr val="tx2"/>
                </a:solidFill>
                <a:cs typeface="Carlito"/>
              </a:rPr>
              <a:t>bacteriophages</a:t>
            </a:r>
            <a:r>
              <a:rPr lang="en-US" spc="-10" dirty="0" smtClean="0">
                <a:solidFill>
                  <a:schemeClr val="tx2"/>
                </a:solidFill>
                <a:cs typeface="Carlito"/>
              </a:rPr>
              <a:t> (phages </a:t>
            </a:r>
            <a:r>
              <a:rPr lang="en-US" spc="-25" dirty="0" smtClean="0">
                <a:solidFill>
                  <a:schemeClr val="tx2"/>
                </a:solidFill>
                <a:cs typeface="Carlito"/>
              </a:rPr>
              <a:t>for </a:t>
            </a:r>
            <a:r>
              <a:rPr lang="en-US" spc="-10" dirty="0" smtClean="0">
                <a:solidFill>
                  <a:schemeClr val="tx2"/>
                </a:solidFill>
                <a:cs typeface="Carlito"/>
              </a:rPr>
              <a:t>short), </a:t>
            </a:r>
            <a:r>
              <a:rPr lang="en-US" spc="-5" dirty="0" smtClean="0">
                <a:solidFill>
                  <a:schemeClr val="tx2"/>
                </a:solidFill>
                <a:cs typeface="Carlito"/>
              </a:rPr>
              <a:t>which means  </a:t>
            </a:r>
            <a:r>
              <a:rPr lang="en-US" spc="-75" dirty="0" smtClean="0">
                <a:solidFill>
                  <a:schemeClr val="tx2"/>
                </a:solidFill>
                <a:cs typeface="Arial"/>
              </a:rPr>
              <a:t>‘bacteria</a:t>
            </a:r>
            <a:r>
              <a:rPr lang="en-US" spc="-145" dirty="0" smtClean="0">
                <a:solidFill>
                  <a:schemeClr val="tx2"/>
                </a:solidFill>
                <a:cs typeface="Arial"/>
              </a:rPr>
              <a:t> </a:t>
            </a:r>
            <a:r>
              <a:rPr lang="en-US" spc="-100" dirty="0" smtClean="0">
                <a:solidFill>
                  <a:schemeClr val="tx2"/>
                </a:solidFill>
                <a:cs typeface="Arial"/>
              </a:rPr>
              <a:t>eaters’</a:t>
            </a:r>
            <a:endParaRPr lang="en-US" dirty="0" smtClean="0">
              <a:solidFill>
                <a:schemeClr val="tx2"/>
              </a:solidFill>
              <a:cs typeface="Arial"/>
            </a:endParaRPr>
          </a:p>
          <a:p>
            <a:pPr marL="184785" marR="1565275" indent="-172720" algn="just">
              <a:lnSpc>
                <a:spcPts val="3030"/>
              </a:lnSpc>
              <a:spcBef>
                <a:spcPts val="80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pc="-5" dirty="0" smtClean="0">
                <a:solidFill>
                  <a:schemeClr val="tx2"/>
                </a:solidFill>
                <a:cs typeface="Carlito"/>
              </a:rPr>
              <a:t>These </a:t>
            </a:r>
            <a:r>
              <a:rPr lang="en-US" spc="-15" dirty="0" smtClean="0">
                <a:solidFill>
                  <a:schemeClr val="tx2"/>
                </a:solidFill>
                <a:cs typeface="Carlito"/>
              </a:rPr>
              <a:t>are large, </a:t>
            </a:r>
            <a:r>
              <a:rPr lang="en-US" spc="-20" dirty="0" smtClean="0">
                <a:solidFill>
                  <a:schemeClr val="tx2"/>
                </a:solidFill>
                <a:cs typeface="Carlito"/>
              </a:rPr>
              <a:t>complex </a:t>
            </a:r>
            <a:r>
              <a:rPr lang="en-US" spc="-10" dirty="0" smtClean="0">
                <a:solidFill>
                  <a:schemeClr val="tx2"/>
                </a:solidFill>
                <a:cs typeface="Carlito"/>
              </a:rPr>
              <a:t>viruses, </a:t>
            </a:r>
            <a:r>
              <a:rPr lang="en-US" spc="-5" dirty="0" smtClean="0">
                <a:solidFill>
                  <a:schemeClr val="tx2"/>
                </a:solidFill>
                <a:cs typeface="Carlito"/>
              </a:rPr>
              <a:t>with a  </a:t>
            </a:r>
            <a:r>
              <a:rPr lang="en-US" spc="-15" dirty="0" smtClean="0">
                <a:solidFill>
                  <a:schemeClr val="tx2"/>
                </a:solidFill>
                <a:cs typeface="Carlito"/>
              </a:rPr>
              <a:t>characteristic </a:t>
            </a:r>
            <a:r>
              <a:rPr lang="en-US" spc="-10" dirty="0" smtClean="0">
                <a:solidFill>
                  <a:schemeClr val="tx2"/>
                </a:solidFill>
                <a:cs typeface="Carlito"/>
              </a:rPr>
              <a:t>head </a:t>
            </a:r>
            <a:r>
              <a:rPr lang="en-US" spc="-5" dirty="0" smtClean="0">
                <a:solidFill>
                  <a:schemeClr val="tx2"/>
                </a:solidFill>
                <a:cs typeface="Carlito"/>
              </a:rPr>
              <a:t>and </a:t>
            </a:r>
            <a:r>
              <a:rPr lang="en-US" spc="-15" dirty="0" smtClean="0">
                <a:solidFill>
                  <a:schemeClr val="tx2"/>
                </a:solidFill>
                <a:cs typeface="Carlito"/>
              </a:rPr>
              <a:t>tail</a:t>
            </a:r>
            <a:r>
              <a:rPr lang="en-US" spc="65" dirty="0" smtClean="0">
                <a:solidFill>
                  <a:schemeClr val="tx2"/>
                </a:solidFill>
                <a:cs typeface="Carlito"/>
              </a:rPr>
              <a:t> </a:t>
            </a:r>
            <a:r>
              <a:rPr lang="en-US" spc="-15" dirty="0" smtClean="0">
                <a:solidFill>
                  <a:schemeClr val="tx2"/>
                </a:solidFill>
                <a:cs typeface="Carlito"/>
              </a:rPr>
              <a:t>structure</a:t>
            </a:r>
            <a:endParaRPr lang="en-US" dirty="0" smtClean="0">
              <a:solidFill>
                <a:schemeClr val="tx2"/>
              </a:solidFill>
              <a:cs typeface="Carlito"/>
            </a:endParaRPr>
          </a:p>
          <a:p>
            <a:pPr marL="184785" marR="5080" indent="-172720" algn="just">
              <a:lnSpc>
                <a:spcPct val="90000"/>
              </a:lnSpc>
              <a:spcBef>
                <a:spcPts val="75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pc="-10" dirty="0" smtClean="0">
                <a:solidFill>
                  <a:schemeClr val="tx2"/>
                </a:solidFill>
                <a:cs typeface="Carlito"/>
              </a:rPr>
              <a:t>The </a:t>
            </a:r>
            <a:r>
              <a:rPr lang="en-US" spc="-15" dirty="0" smtClean="0">
                <a:solidFill>
                  <a:schemeClr val="tx2"/>
                </a:solidFill>
                <a:cs typeface="Carlito"/>
              </a:rPr>
              <a:t>double-stranded, </a:t>
            </a:r>
            <a:r>
              <a:rPr lang="en-US" spc="-10" dirty="0" smtClean="0">
                <a:solidFill>
                  <a:schemeClr val="tx2"/>
                </a:solidFill>
                <a:cs typeface="Carlito"/>
              </a:rPr>
              <a:t>linear DNA genome </a:t>
            </a:r>
            <a:r>
              <a:rPr lang="en-US" spc="-15" dirty="0" smtClean="0">
                <a:solidFill>
                  <a:schemeClr val="tx2"/>
                </a:solidFill>
                <a:cs typeface="Carlito"/>
              </a:rPr>
              <a:t>contains  over </a:t>
            </a:r>
            <a:r>
              <a:rPr lang="en-US" spc="-5" dirty="0" smtClean="0">
                <a:solidFill>
                  <a:schemeClr val="tx2"/>
                </a:solidFill>
                <a:cs typeface="Carlito"/>
              </a:rPr>
              <a:t>100 </a:t>
            </a:r>
            <a:r>
              <a:rPr lang="en-US" spc="-10" dirty="0" smtClean="0">
                <a:solidFill>
                  <a:schemeClr val="tx2"/>
                </a:solidFill>
                <a:cs typeface="Carlito"/>
              </a:rPr>
              <a:t>genes, </a:t>
            </a:r>
            <a:r>
              <a:rPr lang="en-US" spc="-5" dirty="0" smtClean="0">
                <a:solidFill>
                  <a:schemeClr val="tx2"/>
                </a:solidFill>
                <a:cs typeface="Carlito"/>
              </a:rPr>
              <a:t>and is </a:t>
            </a:r>
            <a:r>
              <a:rPr lang="en-US" spc="-15" dirty="0" smtClean="0">
                <a:solidFill>
                  <a:schemeClr val="tx2"/>
                </a:solidFill>
                <a:cs typeface="Carlito"/>
              </a:rPr>
              <a:t>contained </a:t>
            </a:r>
            <a:r>
              <a:rPr lang="en-US" spc="-5" dirty="0" smtClean="0">
                <a:solidFill>
                  <a:schemeClr val="tx2"/>
                </a:solidFill>
                <a:cs typeface="Carlito"/>
              </a:rPr>
              <a:t>within the  </a:t>
            </a:r>
            <a:r>
              <a:rPr lang="en-US" spc="-15" dirty="0" err="1" smtClean="0">
                <a:solidFill>
                  <a:schemeClr val="tx2"/>
                </a:solidFill>
                <a:cs typeface="Carlito"/>
              </a:rPr>
              <a:t>icosahedral</a:t>
            </a:r>
            <a:r>
              <a:rPr lang="en-US" spc="15" dirty="0" smtClean="0">
                <a:solidFill>
                  <a:schemeClr val="tx2"/>
                </a:solidFill>
                <a:cs typeface="Carlito"/>
              </a:rPr>
              <a:t> </a:t>
            </a:r>
            <a:r>
              <a:rPr lang="en-US" spc="-10" dirty="0" smtClean="0">
                <a:solidFill>
                  <a:schemeClr val="tx2"/>
                </a:solidFill>
                <a:cs typeface="Carlito"/>
              </a:rPr>
              <a:t>head</a:t>
            </a:r>
            <a:endParaRPr lang="en-US" dirty="0" smtClean="0">
              <a:solidFill>
                <a:schemeClr val="tx2"/>
              </a:solidFill>
              <a:cs typeface="Carlito"/>
            </a:endParaRPr>
          </a:p>
          <a:p>
            <a:pPr algn="just"/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Edward Jenner (1798), introduced the term virus in microbiology.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Edward Jenner noticed that milk maids who were infected with cowpox, develop immunity against small pox.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He inoculated a boy with the vesicle fluid taken from the hand of infected maid.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boy developed immunity against small pox.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Edward Jenner assumed that the vesicle fluid that has been taken from the hand of the milk maid contained the poison (virus), that was responsible for immunity. 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>
                <a:solidFill>
                  <a:schemeClr val="bg2">
                    <a:lumMod val="25000"/>
                  </a:schemeClr>
                </a:solidFill>
                <a:cs typeface="Arial"/>
              </a:rPr>
              <a:t>Discovery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of</a:t>
            </a:r>
            <a:r>
              <a:rPr lang="en-US" b="1" spc="-45" dirty="0">
                <a:solidFill>
                  <a:schemeClr val="bg2">
                    <a:lumMod val="25000"/>
                  </a:schemeClr>
                </a:solidFill>
                <a:cs typeface="Arial"/>
              </a:rPr>
              <a:t> </a:t>
            </a:r>
            <a:r>
              <a:rPr lang="en-US" b="1" spc="-5" dirty="0">
                <a:solidFill>
                  <a:schemeClr val="bg2">
                    <a:lumMod val="25000"/>
                  </a:schemeClr>
                </a:solidFill>
                <a:cs typeface="Arial"/>
              </a:rPr>
              <a:t>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9115" marR="201156" indent="-307718" algn="just">
              <a:spcBef>
                <a:spcPts val="90"/>
              </a:spcBef>
              <a:buClr>
                <a:srgbClr val="EBF25A"/>
              </a:buClr>
              <a:buSzPct val="78571"/>
              <a:buFont typeface="Wingdings"/>
              <a:buChar char=""/>
              <a:tabLst>
                <a:tab pos="319115" algn="l"/>
              </a:tabLst>
            </a:pPr>
            <a:r>
              <a:rPr lang="en-US" spc="-4" dirty="0">
                <a:solidFill>
                  <a:schemeClr val="tx2"/>
                </a:solidFill>
                <a:cs typeface="Bookman Uralic"/>
              </a:rPr>
              <a:t>Much of the knowledge comes </a:t>
            </a:r>
            <a:r>
              <a:rPr lang="en-US" dirty="0">
                <a:solidFill>
                  <a:schemeClr val="tx2"/>
                </a:solidFill>
                <a:cs typeface="Bookman Uralic"/>
              </a:rPr>
              <a:t>from  </a:t>
            </a:r>
            <a:r>
              <a:rPr lang="en-US" spc="-4" dirty="0">
                <a:solidFill>
                  <a:schemeClr val="tx2"/>
                </a:solidFill>
                <a:cs typeface="Bookman Uralic"/>
              </a:rPr>
              <a:t>studying bacteriophage, because they can  be cultured easily within living</a:t>
            </a:r>
            <a:r>
              <a:rPr lang="en-US" spc="-9" dirty="0">
                <a:solidFill>
                  <a:schemeClr val="tx2"/>
                </a:solidFill>
                <a:cs typeface="Bookman Uralic"/>
              </a:rPr>
              <a:t> </a:t>
            </a:r>
            <a:r>
              <a:rPr lang="en-US" spc="-4" dirty="0">
                <a:solidFill>
                  <a:schemeClr val="tx2"/>
                </a:solidFill>
                <a:cs typeface="Bookman Uralic"/>
              </a:rPr>
              <a:t>bacteria.</a:t>
            </a:r>
            <a:endParaRPr lang="en-US" dirty="0">
              <a:solidFill>
                <a:schemeClr val="tx2"/>
              </a:solidFill>
              <a:cs typeface="Bookman Uralic"/>
            </a:endParaRPr>
          </a:p>
          <a:p>
            <a:pPr marL="319115" marR="5129" indent="-307718" algn="just">
              <a:spcBef>
                <a:spcPts val="610"/>
              </a:spcBef>
              <a:buClr>
                <a:srgbClr val="EBF25A"/>
              </a:buClr>
              <a:buSzPct val="78571"/>
              <a:buFont typeface="Wingdings"/>
              <a:buChar char=""/>
              <a:tabLst>
                <a:tab pos="319115" algn="l"/>
              </a:tabLst>
            </a:pPr>
            <a:r>
              <a:rPr lang="en-US" spc="-4" dirty="0" smtClean="0">
                <a:solidFill>
                  <a:schemeClr val="tx2"/>
                </a:solidFill>
                <a:cs typeface="Bookman Uralic"/>
              </a:rPr>
              <a:t>Their </a:t>
            </a:r>
            <a:r>
              <a:rPr lang="en-US" spc="-4" dirty="0">
                <a:solidFill>
                  <a:schemeClr val="tx2"/>
                </a:solidFill>
                <a:cs typeface="Bookman Uralic"/>
              </a:rPr>
              <a:t>tail fibers are the base used to attach  themselves to bacterial host</a:t>
            </a:r>
            <a:r>
              <a:rPr lang="en-US" spc="4" dirty="0">
                <a:solidFill>
                  <a:schemeClr val="tx2"/>
                </a:solidFill>
                <a:cs typeface="Bookman Uralic"/>
              </a:rPr>
              <a:t> </a:t>
            </a:r>
            <a:r>
              <a:rPr lang="en-US" spc="-4" dirty="0">
                <a:solidFill>
                  <a:schemeClr val="tx2"/>
                </a:solidFill>
                <a:cs typeface="Bookman Uralic"/>
              </a:rPr>
              <a:t>cell</a:t>
            </a:r>
            <a:endParaRPr lang="en-US" dirty="0">
              <a:solidFill>
                <a:schemeClr val="tx2"/>
              </a:solidFill>
              <a:cs typeface="Bookman Uralic"/>
            </a:endParaRPr>
          </a:p>
          <a:p>
            <a:pPr marL="319115" marR="690087" indent="-307718" algn="just">
              <a:lnSpc>
                <a:spcPct val="102000"/>
              </a:lnSpc>
              <a:spcBef>
                <a:spcPts val="552"/>
              </a:spcBef>
              <a:buClr>
                <a:srgbClr val="EBF25A"/>
              </a:buClr>
              <a:buSzPct val="78571"/>
              <a:buFont typeface="Wingdings"/>
              <a:buChar char=""/>
              <a:tabLst>
                <a:tab pos="319115" algn="l"/>
              </a:tabLst>
            </a:pPr>
            <a:r>
              <a:rPr lang="en-US" spc="-4" dirty="0">
                <a:solidFill>
                  <a:schemeClr val="tx2"/>
                </a:solidFill>
                <a:cs typeface="Bookman Uralic"/>
              </a:rPr>
              <a:t>The </a:t>
            </a:r>
            <a:r>
              <a:rPr lang="en-US" dirty="0">
                <a:solidFill>
                  <a:schemeClr val="tx2"/>
                </a:solidFill>
                <a:cs typeface="Bookman Uralic"/>
              </a:rPr>
              <a:t>tail is the </a:t>
            </a:r>
            <a:r>
              <a:rPr lang="en-US" spc="-4" dirty="0">
                <a:solidFill>
                  <a:schemeClr val="tx2"/>
                </a:solidFill>
                <a:cs typeface="Bookman Uralic"/>
              </a:rPr>
              <a:t>channel </a:t>
            </a:r>
            <a:r>
              <a:rPr lang="en-US" dirty="0">
                <a:solidFill>
                  <a:schemeClr val="tx2"/>
                </a:solidFill>
                <a:cs typeface="Bookman Uralic"/>
              </a:rPr>
              <a:t>for their </a:t>
            </a:r>
            <a:r>
              <a:rPr lang="en-US" spc="-4" dirty="0">
                <a:solidFill>
                  <a:schemeClr val="tx2"/>
                </a:solidFill>
                <a:cs typeface="Bookman Uralic"/>
              </a:rPr>
              <a:t>genetic  material to be injected to the host</a:t>
            </a:r>
            <a:r>
              <a:rPr lang="en-US" spc="-36" dirty="0">
                <a:solidFill>
                  <a:schemeClr val="tx2"/>
                </a:solidFill>
                <a:cs typeface="Bookman Uralic"/>
              </a:rPr>
              <a:t> </a:t>
            </a:r>
            <a:r>
              <a:rPr lang="en-US" spc="-4" dirty="0">
                <a:solidFill>
                  <a:schemeClr val="tx2"/>
                </a:solidFill>
                <a:cs typeface="Bookman Uralic"/>
              </a:rPr>
              <a:t>cell.</a:t>
            </a:r>
            <a:endParaRPr lang="en-US" dirty="0">
              <a:solidFill>
                <a:schemeClr val="tx2"/>
              </a:solidFill>
              <a:cs typeface="Bookman Uralic"/>
            </a:endParaRP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Bacteriophage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657858"/>
            <a:ext cx="69316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414355"/>
                </a:solidFill>
                <a:cs typeface="Trebuchet MS"/>
              </a:rPr>
              <a:t>Nomenclature of</a:t>
            </a:r>
            <a:r>
              <a:rPr sz="4000" b="1" spc="-60" dirty="0">
                <a:solidFill>
                  <a:srgbClr val="414355"/>
                </a:solidFill>
                <a:cs typeface="Trebuchet MS"/>
              </a:rPr>
              <a:t> </a:t>
            </a:r>
            <a:r>
              <a:rPr sz="4000" b="1" spc="-5" dirty="0">
                <a:solidFill>
                  <a:srgbClr val="414355"/>
                </a:solidFill>
                <a:cs typeface="Trebuchet MS"/>
              </a:rPr>
              <a:t>Viruses</a:t>
            </a:r>
            <a:endParaRPr sz="4000" b="1"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2084257"/>
            <a:ext cx="8382000" cy="477374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22300" marR="182245" indent="-60960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chemeClr val="tx2"/>
                </a:solidFill>
                <a:cs typeface="Georgia"/>
              </a:rPr>
              <a:t>Various approaches, </a:t>
            </a:r>
            <a:r>
              <a:rPr sz="2400" dirty="0">
                <a:solidFill>
                  <a:schemeClr val="tx2"/>
                </a:solidFill>
                <a:cs typeface="Georgia"/>
              </a:rPr>
              <a:t>(do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not </a:t>
            </a:r>
            <a:r>
              <a:rPr sz="2400" dirty="0">
                <a:solidFill>
                  <a:schemeClr val="tx2"/>
                </a:solidFill>
                <a:cs typeface="Georgia"/>
              </a:rPr>
              <a:t>obey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the binomial  nomenclature) derived</a:t>
            </a:r>
            <a:r>
              <a:rPr sz="2400" spc="-15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from: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solidFill>
                <a:schemeClr val="tx2"/>
              </a:solidFill>
              <a:cs typeface="Georgia"/>
            </a:endParaRPr>
          </a:p>
          <a:p>
            <a:pPr marL="297815" indent="-28575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8450" algn="l"/>
              </a:tabLst>
            </a:pPr>
            <a:r>
              <a:rPr sz="2400" spc="-5" dirty="0">
                <a:solidFill>
                  <a:schemeClr val="tx2"/>
                </a:solidFill>
                <a:cs typeface="Georgia"/>
              </a:rPr>
              <a:t>Named after the</a:t>
            </a:r>
            <a:r>
              <a:rPr sz="2400" spc="-15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diseases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622300">
              <a:lnSpc>
                <a:spcPct val="100000"/>
              </a:lnSpc>
              <a:spcBef>
                <a:spcPts val="10"/>
              </a:spcBef>
            </a:pPr>
            <a:r>
              <a:rPr sz="2400" spc="-5" dirty="0">
                <a:solidFill>
                  <a:schemeClr val="tx2"/>
                </a:solidFill>
                <a:cs typeface="Georgia"/>
              </a:rPr>
              <a:t>eg. </a:t>
            </a:r>
            <a:r>
              <a:rPr sz="2400" spc="-10" dirty="0">
                <a:solidFill>
                  <a:schemeClr val="tx2"/>
                </a:solidFill>
                <a:cs typeface="Georgia"/>
              </a:rPr>
              <a:t>Measles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virus, smallpox</a:t>
            </a:r>
            <a:r>
              <a:rPr sz="2400" spc="-15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virus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solidFill>
                <a:schemeClr val="tx2"/>
              </a:solidFill>
              <a:cs typeface="Georgia"/>
            </a:endParaRPr>
          </a:p>
          <a:p>
            <a:pPr marL="337820" marR="140970" indent="-337820">
              <a:lnSpc>
                <a:spcPts val="2590"/>
              </a:lnSpc>
              <a:buAutoNum type="arabicPeriod" startAt="2"/>
              <a:tabLst>
                <a:tab pos="337820" algn="l"/>
              </a:tabLst>
            </a:pPr>
            <a:r>
              <a:rPr sz="2400" spc="-5" dirty="0">
                <a:solidFill>
                  <a:schemeClr val="tx2"/>
                </a:solidFill>
                <a:cs typeface="Georgia"/>
              </a:rPr>
              <a:t>Name after the places where the disease first  reported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622300" marR="485775" indent="-24130">
              <a:lnSpc>
                <a:spcPts val="2590"/>
              </a:lnSpc>
              <a:spcBef>
                <a:spcPts val="300"/>
              </a:spcBef>
            </a:pPr>
            <a:r>
              <a:rPr sz="2400" spc="-5" dirty="0">
                <a:solidFill>
                  <a:schemeClr val="tx2"/>
                </a:solidFill>
                <a:cs typeface="Georgia"/>
              </a:rPr>
              <a:t>eg. </a:t>
            </a:r>
            <a:r>
              <a:rPr sz="2400" spc="-10" dirty="0">
                <a:solidFill>
                  <a:schemeClr val="tx2"/>
                </a:solidFill>
                <a:cs typeface="Georgia"/>
              </a:rPr>
              <a:t>Newcastle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disease virus, Ebola virus,  </a:t>
            </a:r>
            <a:r>
              <a:rPr sz="2400" spc="-10" dirty="0">
                <a:solidFill>
                  <a:schemeClr val="tx2"/>
                </a:solidFill>
                <a:cs typeface="Georgia"/>
              </a:rPr>
              <a:t>Norwalk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virus, Bunyaviridae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solidFill>
                <a:schemeClr val="tx2"/>
              </a:solidFill>
              <a:cs typeface="Georgia"/>
            </a:endParaRPr>
          </a:p>
          <a:p>
            <a:pPr marL="334645" indent="-322580">
              <a:lnSpc>
                <a:spcPct val="100000"/>
              </a:lnSpc>
              <a:buAutoNum type="arabicPeriod" startAt="3"/>
              <a:tabLst>
                <a:tab pos="335280" algn="l"/>
              </a:tabLst>
            </a:pPr>
            <a:r>
              <a:rPr sz="2400" spc="-5" dirty="0">
                <a:solidFill>
                  <a:schemeClr val="tx2"/>
                </a:solidFill>
                <a:cs typeface="Georgia"/>
              </a:rPr>
              <a:t>Host and signs </a:t>
            </a:r>
            <a:r>
              <a:rPr sz="2400" dirty="0">
                <a:solidFill>
                  <a:schemeClr val="tx2"/>
                </a:solidFill>
                <a:cs typeface="Georgia"/>
              </a:rPr>
              <a:t>of</a:t>
            </a:r>
            <a:r>
              <a:rPr sz="2400" spc="-30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disease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622300" marR="5080" indent="-171450">
              <a:lnSpc>
                <a:spcPts val="2590"/>
              </a:lnSpc>
              <a:spcBef>
                <a:spcPts val="340"/>
              </a:spcBef>
              <a:tabLst>
                <a:tab pos="1439545" algn="l"/>
              </a:tabLst>
            </a:pPr>
            <a:r>
              <a:rPr sz="2400" dirty="0">
                <a:solidFill>
                  <a:schemeClr val="tx2"/>
                </a:solidFill>
                <a:cs typeface="Georgia"/>
              </a:rPr>
              <a:t>eg.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Tobacco mosaic virus, cauliflower mosaic  virus	brome mosaic</a:t>
            </a:r>
            <a:r>
              <a:rPr sz="2400" spc="-10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virus</a:t>
            </a:r>
            <a:endParaRPr sz="2400">
              <a:solidFill>
                <a:schemeClr val="tx2"/>
              </a:solidFill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914400"/>
            <a:ext cx="8305799" cy="4844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 indent="-327660" algn="just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40360" algn="l"/>
              </a:tabLst>
            </a:pPr>
            <a:r>
              <a:rPr sz="2400" spc="-5" dirty="0">
                <a:solidFill>
                  <a:schemeClr val="tx2"/>
                </a:solidFill>
                <a:cs typeface="Georgia"/>
              </a:rPr>
              <a:t>Latin and Greek</a:t>
            </a:r>
            <a:r>
              <a:rPr sz="2400" spc="-20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10" dirty="0">
                <a:solidFill>
                  <a:schemeClr val="tx2"/>
                </a:solidFill>
                <a:cs typeface="Georgia"/>
              </a:rPr>
              <a:t>words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1072515" marR="2799715" indent="-450850" algn="just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solidFill>
                  <a:schemeClr val="tx2"/>
                </a:solidFill>
                <a:cs typeface="Georgia"/>
              </a:rPr>
              <a:t>eg. </a:t>
            </a:r>
            <a:r>
              <a:rPr sz="2400" u="heavy" spc="-5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Corona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viridae </a:t>
            </a:r>
            <a:r>
              <a:rPr sz="2400" dirty="0">
                <a:solidFill>
                  <a:schemeClr val="tx2"/>
                </a:solidFill>
                <a:cs typeface="Georgia"/>
              </a:rPr>
              <a:t>–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“crown”  </a:t>
            </a:r>
            <a:r>
              <a:rPr sz="2400" u="heavy" spc="-5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Parvo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viridae </a:t>
            </a:r>
            <a:r>
              <a:rPr sz="2400" dirty="0">
                <a:solidFill>
                  <a:schemeClr val="tx2"/>
                </a:solidFill>
                <a:cs typeface="Georgia"/>
              </a:rPr>
              <a:t>–</a:t>
            </a:r>
            <a:r>
              <a:rPr sz="2400" spc="-20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“small”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algn="just">
              <a:lnSpc>
                <a:spcPct val="100000"/>
              </a:lnSpc>
            </a:pPr>
            <a:endParaRPr sz="2550">
              <a:solidFill>
                <a:schemeClr val="tx2"/>
              </a:solidFill>
              <a:cs typeface="Georgia"/>
            </a:endParaRPr>
          </a:p>
          <a:p>
            <a:pPr marL="328930" indent="-316865" algn="just">
              <a:lnSpc>
                <a:spcPct val="100000"/>
              </a:lnSpc>
              <a:buAutoNum type="arabicPeriod" startAt="5"/>
              <a:tabLst>
                <a:tab pos="329565" algn="l"/>
              </a:tabLst>
            </a:pPr>
            <a:r>
              <a:rPr sz="2400" spc="-5" dirty="0">
                <a:solidFill>
                  <a:schemeClr val="tx2"/>
                </a:solidFill>
                <a:cs typeface="Georgia"/>
              </a:rPr>
              <a:t>Virus</a:t>
            </a:r>
            <a:r>
              <a:rPr sz="2400" spc="-15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discovers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699135" algn="just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solidFill>
                  <a:schemeClr val="tx2"/>
                </a:solidFill>
                <a:cs typeface="Georgia"/>
              </a:rPr>
              <a:t>eg.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Epstein-Barr</a:t>
            </a:r>
            <a:r>
              <a:rPr sz="2400" spc="-20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virus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2500">
              <a:solidFill>
                <a:schemeClr val="tx2"/>
              </a:solidFill>
              <a:cs typeface="Georgia"/>
            </a:endParaRPr>
          </a:p>
          <a:p>
            <a:pPr marL="485775" marR="5080" indent="-485775" algn="just">
              <a:lnSpc>
                <a:spcPct val="100299"/>
              </a:lnSpc>
              <a:buAutoNum type="arabicPeriod" startAt="6"/>
              <a:tabLst>
                <a:tab pos="485775" algn="l"/>
                <a:tab pos="486409" algn="l"/>
              </a:tabLst>
            </a:pPr>
            <a:r>
              <a:rPr sz="2400" dirty="0">
                <a:solidFill>
                  <a:schemeClr val="tx2"/>
                </a:solidFill>
                <a:cs typeface="Georgia"/>
              </a:rPr>
              <a:t>How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they were originally thought to be contracted  eg. dengue virus (“evil spirit”), influenza</a:t>
            </a:r>
            <a:r>
              <a:rPr sz="2400" spc="-20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virus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622300" algn="just">
              <a:lnSpc>
                <a:spcPts val="2590"/>
              </a:lnSpc>
              <a:tabLst>
                <a:tab pos="3787140" algn="l"/>
              </a:tabLst>
            </a:pPr>
            <a:r>
              <a:rPr sz="2400" spc="-5" dirty="0">
                <a:solidFill>
                  <a:schemeClr val="tx2"/>
                </a:solidFill>
                <a:cs typeface="Georgia"/>
              </a:rPr>
              <a:t>(the “influence”</a:t>
            </a:r>
            <a:r>
              <a:rPr sz="2400" spc="5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of</a:t>
            </a:r>
            <a:r>
              <a:rPr sz="2400" dirty="0">
                <a:solidFill>
                  <a:schemeClr val="tx2"/>
                </a:solidFill>
                <a:cs typeface="Georgia"/>
              </a:rPr>
              <a:t> bad	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air)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500">
              <a:solidFill>
                <a:schemeClr val="tx2"/>
              </a:solidFill>
              <a:cs typeface="Georgia"/>
            </a:endParaRPr>
          </a:p>
          <a:p>
            <a:pPr marL="320040" marR="3169920" indent="-320040" algn="just">
              <a:lnSpc>
                <a:spcPct val="100299"/>
              </a:lnSpc>
              <a:spcBef>
                <a:spcPts val="5"/>
              </a:spcBef>
              <a:buAutoNum type="arabicPeriod" startAt="7"/>
              <a:tabLst>
                <a:tab pos="320040" algn="l"/>
              </a:tabLst>
            </a:pPr>
            <a:r>
              <a:rPr sz="2400" spc="-5" dirty="0">
                <a:solidFill>
                  <a:schemeClr val="tx2"/>
                </a:solidFill>
                <a:cs typeface="Georgia"/>
              </a:rPr>
              <a:t>Combinations </a:t>
            </a:r>
            <a:r>
              <a:rPr sz="2400" dirty="0">
                <a:solidFill>
                  <a:schemeClr val="tx2"/>
                </a:solidFill>
                <a:cs typeface="Georgia"/>
              </a:rPr>
              <a:t>of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the above  </a:t>
            </a:r>
            <a:r>
              <a:rPr sz="2400" dirty="0">
                <a:solidFill>
                  <a:schemeClr val="tx2"/>
                </a:solidFill>
                <a:cs typeface="Georgia"/>
              </a:rPr>
              <a:t>eg.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Rous Sarcoma</a:t>
            </a:r>
            <a:r>
              <a:rPr sz="2400" spc="-80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virus</a:t>
            </a:r>
            <a:endParaRPr sz="2400">
              <a:solidFill>
                <a:schemeClr val="tx2"/>
              </a:solidFill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1905000"/>
            <a:ext cx="802132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66800"/>
            <a:ext cx="7620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414355"/>
                </a:solidFill>
                <a:cs typeface="Trebuchet MS"/>
              </a:rPr>
              <a:t>Reasons beyond</a:t>
            </a:r>
            <a:r>
              <a:rPr sz="4000" b="1" spc="-90" dirty="0">
                <a:solidFill>
                  <a:srgbClr val="414355"/>
                </a:solidFill>
                <a:cs typeface="Trebuchet MS"/>
              </a:rPr>
              <a:t> </a:t>
            </a:r>
            <a:r>
              <a:rPr sz="4000" b="1" spc="-5" dirty="0">
                <a:solidFill>
                  <a:srgbClr val="414355"/>
                </a:solidFill>
                <a:cs typeface="Trebuchet MS"/>
              </a:rPr>
              <a:t>classification</a:t>
            </a:r>
            <a:endParaRPr sz="4000" b="1"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81001" y="2248347"/>
            <a:ext cx="8382000" cy="3945952"/>
          </a:xfrm>
          <a:prstGeom prst="rect">
            <a:avLst/>
          </a:prstGeom>
        </p:spPr>
        <p:txBody>
          <a:bodyPr vert="horz" wrap="square" lIns="0" tIns="379730" rIns="0" bIns="0" rtlCol="0">
            <a:spAutoFit/>
          </a:bodyPr>
          <a:lstStyle/>
          <a:p>
            <a:pPr marL="321945" marR="448309" algn="just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chemeClr val="tx2"/>
                </a:solidFill>
                <a:cs typeface="Georgia"/>
              </a:rPr>
              <a:t>Classification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of virus </a:t>
            </a:r>
            <a:r>
              <a:rPr sz="2800" dirty="0">
                <a:solidFill>
                  <a:schemeClr val="tx2"/>
                </a:solidFill>
                <a:cs typeface="Georgia"/>
              </a:rPr>
              <a:t>been </a:t>
            </a:r>
            <a:r>
              <a:rPr sz="2800" spc="-10">
                <a:solidFill>
                  <a:schemeClr val="tx2"/>
                </a:solidFill>
                <a:cs typeface="Georgia"/>
              </a:rPr>
              <a:t>determined </a:t>
            </a:r>
            <a:r>
              <a:rPr sz="2800" smtClean="0">
                <a:solidFill>
                  <a:schemeClr val="tx2"/>
                </a:solidFill>
                <a:cs typeface="Georgia"/>
              </a:rPr>
              <a:t>by</a:t>
            </a:r>
            <a:r>
              <a:rPr sz="2800" spc="-10" smtClean="0">
                <a:solidFill>
                  <a:schemeClr val="tx2"/>
                </a:solidFill>
                <a:cs typeface="Georgia"/>
              </a:rPr>
              <a:t>the  </a:t>
            </a:r>
            <a:r>
              <a:rPr sz="2800" spc="-10" dirty="0">
                <a:solidFill>
                  <a:schemeClr val="tx2"/>
                </a:solidFill>
                <a:cs typeface="Georgia"/>
              </a:rPr>
              <a:t>structural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and chemical </a:t>
            </a:r>
            <a:r>
              <a:rPr sz="2800" spc="-10" dirty="0">
                <a:solidFill>
                  <a:schemeClr val="tx2"/>
                </a:solidFill>
                <a:cs typeface="Georgia"/>
              </a:rPr>
              <a:t>composition </a:t>
            </a:r>
            <a:r>
              <a:rPr sz="2800" dirty="0">
                <a:solidFill>
                  <a:schemeClr val="tx2"/>
                </a:solidFill>
                <a:cs typeface="Georgia"/>
              </a:rPr>
              <a:t>of</a:t>
            </a:r>
            <a:r>
              <a:rPr sz="2800" spc="-15" dirty="0">
                <a:solidFill>
                  <a:schemeClr val="tx2"/>
                </a:solidFill>
                <a:cs typeface="Georgia"/>
              </a:rPr>
              <a:t> </a:t>
            </a:r>
            <a:r>
              <a:rPr sz="2800" spc="-10" dirty="0">
                <a:solidFill>
                  <a:schemeClr val="tx2"/>
                </a:solidFill>
                <a:cs typeface="Georgia"/>
              </a:rPr>
              <a:t>virus</a:t>
            </a:r>
            <a:endParaRPr sz="2800">
              <a:solidFill>
                <a:schemeClr val="tx2"/>
              </a:solidFill>
              <a:cs typeface="Georgia"/>
            </a:endParaRPr>
          </a:p>
          <a:p>
            <a:pPr marL="321945" marR="5080" algn="just">
              <a:lnSpc>
                <a:spcPct val="100000"/>
              </a:lnSpc>
              <a:spcBef>
                <a:spcPts val="300"/>
              </a:spcBef>
            </a:pPr>
            <a:r>
              <a:rPr sz="2800" spc="-10" dirty="0">
                <a:solidFill>
                  <a:schemeClr val="tx2"/>
                </a:solidFill>
                <a:cs typeface="Georgia"/>
              </a:rPr>
              <a:t>Are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apply to </a:t>
            </a:r>
            <a:r>
              <a:rPr sz="2800" spc="-10" dirty="0">
                <a:solidFill>
                  <a:schemeClr val="tx2"/>
                </a:solidFill>
                <a:cs typeface="Georgia"/>
              </a:rPr>
              <a:t>all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plant viruses, </a:t>
            </a:r>
            <a:r>
              <a:rPr sz="2800" spc="-10" dirty="0">
                <a:solidFill>
                  <a:schemeClr val="tx2"/>
                </a:solidFill>
                <a:cs typeface="Georgia"/>
              </a:rPr>
              <a:t>animal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viruses and  </a:t>
            </a:r>
            <a:r>
              <a:rPr sz="2800" spc="-10" dirty="0">
                <a:solidFill>
                  <a:schemeClr val="tx2"/>
                </a:solidFill>
                <a:cs typeface="Georgia"/>
              </a:rPr>
              <a:t>bacterial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viruses</a:t>
            </a:r>
            <a:endParaRPr sz="2800">
              <a:solidFill>
                <a:schemeClr val="tx2"/>
              </a:solidFill>
              <a:cs typeface="Georgia"/>
            </a:endParaRPr>
          </a:p>
          <a:p>
            <a:pPr marL="321945" marR="565150" algn="just">
              <a:lnSpc>
                <a:spcPct val="100000"/>
              </a:lnSpc>
              <a:spcBef>
                <a:spcPts val="300"/>
              </a:spcBef>
            </a:pPr>
            <a:r>
              <a:rPr sz="2800" spc="-10" dirty="0">
                <a:solidFill>
                  <a:schemeClr val="tx2"/>
                </a:solidFill>
                <a:cs typeface="Georgia"/>
              </a:rPr>
              <a:t>Virus is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acellular cell </a:t>
            </a:r>
            <a:r>
              <a:rPr sz="2800" dirty="0">
                <a:solidFill>
                  <a:schemeClr val="tx2"/>
                </a:solidFill>
                <a:cs typeface="Georgia"/>
              </a:rPr>
              <a:t>–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cannot be </a:t>
            </a:r>
            <a:r>
              <a:rPr sz="2800" spc="-10" dirty="0">
                <a:solidFill>
                  <a:schemeClr val="tx2"/>
                </a:solidFill>
                <a:cs typeface="Georgia"/>
              </a:rPr>
              <a:t>categorised 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using taxonomic</a:t>
            </a:r>
            <a:r>
              <a:rPr sz="2800" spc="-20" dirty="0">
                <a:solidFill>
                  <a:schemeClr val="tx2"/>
                </a:solidFill>
                <a:cs typeface="Georgia"/>
              </a:rPr>
              <a:t> </a:t>
            </a:r>
            <a:r>
              <a:rPr sz="2800" spc="-10" dirty="0">
                <a:solidFill>
                  <a:schemeClr val="tx2"/>
                </a:solidFill>
                <a:cs typeface="Georgia"/>
              </a:rPr>
              <a:t>classification</a:t>
            </a:r>
            <a:endParaRPr sz="2800">
              <a:solidFill>
                <a:schemeClr val="tx2"/>
              </a:solidFill>
              <a:cs typeface="Georgia"/>
            </a:endParaRPr>
          </a:p>
          <a:p>
            <a:pPr marL="321945" marR="300990" algn="just">
              <a:lnSpc>
                <a:spcPct val="100000"/>
              </a:lnSpc>
              <a:spcBef>
                <a:spcPts val="290"/>
              </a:spcBef>
            </a:pPr>
            <a:r>
              <a:rPr sz="2800" spc="-5" dirty="0">
                <a:solidFill>
                  <a:schemeClr val="tx2"/>
                </a:solidFill>
                <a:cs typeface="Georgia"/>
              </a:rPr>
              <a:t>It used </a:t>
            </a:r>
            <a:r>
              <a:rPr sz="2800" spc="-10" dirty="0">
                <a:solidFill>
                  <a:schemeClr val="tx2"/>
                </a:solidFill>
                <a:cs typeface="Georgia"/>
              </a:rPr>
              <a:t>International Committee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on Taxonomy  of Viruses (ICTV) to classify the</a:t>
            </a:r>
            <a:r>
              <a:rPr sz="2800" spc="-55" dirty="0">
                <a:solidFill>
                  <a:schemeClr val="tx2"/>
                </a:solidFill>
                <a:cs typeface="Georgia"/>
              </a:rPr>
              <a:t>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viruses</a:t>
            </a:r>
            <a:endParaRPr sz="2800">
              <a:solidFill>
                <a:schemeClr val="tx2"/>
              </a:solidFill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990600"/>
            <a:ext cx="5715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414355"/>
                </a:solidFill>
                <a:cs typeface="Trebuchet MS"/>
              </a:rPr>
              <a:t>Before</a:t>
            </a:r>
            <a:r>
              <a:rPr sz="4000" b="1" spc="-70" dirty="0">
                <a:solidFill>
                  <a:srgbClr val="414355"/>
                </a:solidFill>
                <a:cs typeface="Trebuchet MS"/>
              </a:rPr>
              <a:t> </a:t>
            </a:r>
            <a:r>
              <a:rPr sz="4000" b="1" spc="-5" dirty="0">
                <a:solidFill>
                  <a:srgbClr val="414355"/>
                </a:solidFill>
                <a:cs typeface="Trebuchet MS"/>
              </a:rPr>
              <a:t>discovery</a:t>
            </a:r>
            <a:endParaRPr sz="4000" b="1"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159" y="2244090"/>
            <a:ext cx="7366000" cy="18834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400"/>
              </a:spcBef>
              <a:buClr>
                <a:srgbClr val="9F4CA2"/>
              </a:buClr>
              <a:buFont typeface="Georgia"/>
              <a:buChar char="•"/>
              <a:tabLst>
                <a:tab pos="267970" algn="l"/>
              </a:tabLst>
            </a:pPr>
            <a:r>
              <a:rPr sz="2800" i="1" spc="-5" dirty="0">
                <a:solidFill>
                  <a:schemeClr val="tx2"/>
                </a:solidFill>
                <a:latin typeface="Georgia"/>
                <a:cs typeface="Georgia"/>
              </a:rPr>
              <a:t>Dermotropic </a:t>
            </a:r>
            <a:r>
              <a:rPr sz="2800" dirty="0">
                <a:solidFill>
                  <a:schemeClr val="tx2"/>
                </a:solidFill>
                <a:latin typeface="Georgia"/>
                <a:cs typeface="Georgia"/>
              </a:rPr>
              <a:t>– </a:t>
            </a:r>
            <a:r>
              <a:rPr sz="2800" spc="-5" dirty="0">
                <a:solidFill>
                  <a:schemeClr val="tx2"/>
                </a:solidFill>
                <a:latin typeface="Georgia"/>
                <a:cs typeface="Georgia"/>
              </a:rPr>
              <a:t>infected skin</a:t>
            </a:r>
            <a:r>
              <a:rPr sz="2800" spc="-3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chemeClr val="tx2"/>
                </a:solidFill>
                <a:latin typeface="Georgia"/>
                <a:cs typeface="Georgia"/>
              </a:rPr>
              <a:t>cell</a:t>
            </a:r>
            <a:endParaRPr sz="2800">
              <a:solidFill>
                <a:schemeClr val="tx2"/>
              </a:solidFill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970" algn="l"/>
              </a:tabLst>
            </a:pPr>
            <a:r>
              <a:rPr sz="2800" i="1" spc="-5" dirty="0">
                <a:solidFill>
                  <a:schemeClr val="tx2"/>
                </a:solidFill>
                <a:latin typeface="Georgia"/>
                <a:cs typeface="Georgia"/>
              </a:rPr>
              <a:t>Neurotrophic </a:t>
            </a:r>
            <a:r>
              <a:rPr sz="2800" dirty="0">
                <a:solidFill>
                  <a:schemeClr val="tx2"/>
                </a:solidFill>
                <a:latin typeface="Georgia"/>
                <a:cs typeface="Georgia"/>
              </a:rPr>
              <a:t>– </a:t>
            </a:r>
            <a:r>
              <a:rPr sz="2800" spc="-5" dirty="0">
                <a:solidFill>
                  <a:schemeClr val="tx2"/>
                </a:solidFill>
                <a:latin typeface="Georgia"/>
                <a:cs typeface="Georgia"/>
              </a:rPr>
              <a:t>infected nerve</a:t>
            </a:r>
            <a:r>
              <a:rPr sz="2800" spc="-25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chemeClr val="tx2"/>
                </a:solidFill>
                <a:latin typeface="Georgia"/>
                <a:cs typeface="Georgia"/>
              </a:rPr>
              <a:t>cell</a:t>
            </a:r>
            <a:endParaRPr sz="2800">
              <a:solidFill>
                <a:schemeClr val="tx2"/>
              </a:solidFill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970" algn="l"/>
              </a:tabLst>
            </a:pPr>
            <a:r>
              <a:rPr sz="2800" i="1" spc="-5" dirty="0">
                <a:solidFill>
                  <a:schemeClr val="tx2"/>
                </a:solidFill>
                <a:latin typeface="Georgia"/>
                <a:cs typeface="Georgia"/>
              </a:rPr>
              <a:t>Viscerotropic </a:t>
            </a:r>
            <a:r>
              <a:rPr sz="2800" dirty="0">
                <a:solidFill>
                  <a:schemeClr val="tx2"/>
                </a:solidFill>
                <a:latin typeface="Georgia"/>
                <a:cs typeface="Georgia"/>
              </a:rPr>
              <a:t>– </a:t>
            </a:r>
            <a:r>
              <a:rPr sz="2800" spc="-5" dirty="0">
                <a:solidFill>
                  <a:schemeClr val="tx2"/>
                </a:solidFill>
                <a:latin typeface="Georgia"/>
                <a:cs typeface="Georgia"/>
              </a:rPr>
              <a:t>infect </a:t>
            </a:r>
            <a:r>
              <a:rPr sz="2800" spc="-10" dirty="0">
                <a:solidFill>
                  <a:schemeClr val="tx2"/>
                </a:solidFill>
                <a:latin typeface="Georgia"/>
                <a:cs typeface="Georgia"/>
              </a:rPr>
              <a:t>organ </a:t>
            </a:r>
            <a:r>
              <a:rPr sz="2800" spc="-5" dirty="0">
                <a:solidFill>
                  <a:schemeClr val="tx2"/>
                </a:solidFill>
                <a:latin typeface="Georgia"/>
                <a:cs typeface="Georgia"/>
              </a:rPr>
              <a:t>of digestive</a:t>
            </a:r>
            <a:r>
              <a:rPr sz="2800" spc="-45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chemeClr val="tx2"/>
                </a:solidFill>
                <a:latin typeface="Georgia"/>
                <a:cs typeface="Georgia"/>
              </a:rPr>
              <a:t>tract</a:t>
            </a:r>
            <a:endParaRPr sz="2800">
              <a:solidFill>
                <a:schemeClr val="tx2"/>
              </a:solidFill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Font typeface="Georgia"/>
              <a:buChar char="•"/>
              <a:tabLst>
                <a:tab pos="267970" algn="l"/>
              </a:tabLst>
            </a:pPr>
            <a:r>
              <a:rPr sz="2800" i="1" spc="-5" dirty="0">
                <a:solidFill>
                  <a:schemeClr val="tx2"/>
                </a:solidFill>
                <a:latin typeface="Georgia"/>
                <a:cs typeface="Georgia"/>
              </a:rPr>
              <a:t>Pneumotropic </a:t>
            </a:r>
            <a:r>
              <a:rPr sz="2800" dirty="0">
                <a:solidFill>
                  <a:schemeClr val="tx2"/>
                </a:solidFill>
                <a:latin typeface="Georgia"/>
                <a:cs typeface="Georgia"/>
              </a:rPr>
              <a:t>– </a:t>
            </a:r>
            <a:r>
              <a:rPr sz="2800" spc="-5" dirty="0">
                <a:solidFill>
                  <a:schemeClr val="tx2"/>
                </a:solidFill>
                <a:latin typeface="Georgia"/>
                <a:cs typeface="Georgia"/>
              </a:rPr>
              <a:t>infected </a:t>
            </a:r>
            <a:r>
              <a:rPr sz="2800" spc="-10" dirty="0">
                <a:solidFill>
                  <a:schemeClr val="tx2"/>
                </a:solidFill>
                <a:latin typeface="Georgia"/>
                <a:cs typeface="Georgia"/>
              </a:rPr>
              <a:t>respiratory</a:t>
            </a:r>
            <a:r>
              <a:rPr sz="2800" spc="-45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chemeClr val="tx2"/>
                </a:solidFill>
                <a:latin typeface="Georgia"/>
                <a:cs typeface="Georgia"/>
              </a:rPr>
              <a:t>system</a:t>
            </a:r>
            <a:endParaRPr sz="2800">
              <a:solidFill>
                <a:schemeClr val="tx2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762000"/>
            <a:ext cx="584771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414355"/>
                </a:solidFill>
                <a:cs typeface="Trebuchet MS"/>
              </a:rPr>
              <a:t>After</a:t>
            </a:r>
            <a:r>
              <a:rPr sz="4800" b="1" spc="-105" dirty="0">
                <a:solidFill>
                  <a:srgbClr val="414355"/>
                </a:solidFill>
                <a:cs typeface="Trebuchet MS"/>
              </a:rPr>
              <a:t> </a:t>
            </a:r>
            <a:r>
              <a:rPr sz="4800" b="1" spc="-5" dirty="0">
                <a:solidFill>
                  <a:srgbClr val="414355"/>
                </a:solidFill>
                <a:cs typeface="Trebuchet MS"/>
              </a:rPr>
              <a:t>discovery</a:t>
            </a:r>
            <a:endParaRPr sz="4800" b="1"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039" y="2244090"/>
            <a:ext cx="6300470" cy="2386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800" spc="-10" dirty="0">
                <a:solidFill>
                  <a:schemeClr val="tx2"/>
                </a:solidFill>
                <a:cs typeface="Georgia"/>
              </a:rPr>
              <a:t>Type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and </a:t>
            </a:r>
            <a:r>
              <a:rPr sz="2800" spc="-10" dirty="0">
                <a:solidFill>
                  <a:schemeClr val="tx2"/>
                </a:solidFill>
                <a:cs typeface="Georgia"/>
              </a:rPr>
              <a:t>structure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of their nucleic </a:t>
            </a:r>
            <a:r>
              <a:rPr sz="2800" spc="-10">
                <a:solidFill>
                  <a:schemeClr val="tx2"/>
                </a:solidFill>
                <a:cs typeface="Georgia"/>
              </a:rPr>
              <a:t>acids  </a:t>
            </a:r>
            <a:endParaRPr lang="en-US" sz="2800" spc="-10" dirty="0" smtClean="0">
              <a:solidFill>
                <a:schemeClr val="tx2"/>
              </a:solidFill>
              <a:cs typeface="Georgia"/>
            </a:endParaRPr>
          </a:p>
          <a:p>
            <a:pPr marL="12700" marR="5080">
              <a:lnSpc>
                <a:spcPct val="108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800" spc="-5" smtClean="0">
                <a:solidFill>
                  <a:schemeClr val="tx2"/>
                </a:solidFill>
                <a:cs typeface="Georgia"/>
              </a:rPr>
              <a:t>Methods </a:t>
            </a:r>
            <a:r>
              <a:rPr sz="2800">
                <a:solidFill>
                  <a:schemeClr val="tx2"/>
                </a:solidFill>
                <a:cs typeface="Georgia"/>
              </a:rPr>
              <a:t>of</a:t>
            </a:r>
            <a:r>
              <a:rPr sz="2800" spc="-20">
                <a:solidFill>
                  <a:schemeClr val="tx2"/>
                </a:solidFill>
                <a:cs typeface="Georgia"/>
              </a:rPr>
              <a:t> </a:t>
            </a:r>
            <a:r>
              <a:rPr sz="2800" spc="-10" smtClean="0">
                <a:solidFill>
                  <a:schemeClr val="tx2"/>
                </a:solidFill>
                <a:cs typeface="Georgia"/>
              </a:rPr>
              <a:t>replicatio</a:t>
            </a:r>
            <a:r>
              <a:rPr lang="en-US" sz="2800" spc="-10" dirty="0" smtClean="0">
                <a:solidFill>
                  <a:schemeClr val="tx2"/>
                </a:solidFill>
                <a:cs typeface="Georgia"/>
              </a:rPr>
              <a:t>n</a:t>
            </a:r>
          </a:p>
          <a:p>
            <a:pPr marL="12700" marR="5080">
              <a:lnSpc>
                <a:spcPct val="108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800" spc="-5" smtClean="0">
                <a:solidFill>
                  <a:schemeClr val="tx2"/>
                </a:solidFill>
                <a:cs typeface="Georgia"/>
              </a:rPr>
              <a:t>Host</a:t>
            </a:r>
            <a:r>
              <a:rPr sz="2800" spc="-15" smtClean="0">
                <a:solidFill>
                  <a:schemeClr val="tx2"/>
                </a:solidFill>
                <a:cs typeface="Georgia"/>
              </a:rPr>
              <a:t> </a:t>
            </a:r>
            <a:r>
              <a:rPr sz="2800" spc="-10" smtClean="0">
                <a:solidFill>
                  <a:schemeClr val="tx2"/>
                </a:solidFill>
                <a:cs typeface="Georgia"/>
              </a:rPr>
              <a:t>range</a:t>
            </a:r>
            <a:endParaRPr lang="en-US" sz="2800" spc="-10" dirty="0" smtClean="0">
              <a:solidFill>
                <a:schemeClr val="tx2"/>
              </a:solidFill>
              <a:cs typeface="Georgia"/>
            </a:endParaRPr>
          </a:p>
          <a:p>
            <a:pPr marL="12700" marR="5080">
              <a:lnSpc>
                <a:spcPct val="108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800" spc="-5" smtClean="0">
                <a:solidFill>
                  <a:schemeClr val="tx2"/>
                </a:solidFill>
                <a:cs typeface="Georgia"/>
              </a:rPr>
              <a:t>Chemical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and physical</a:t>
            </a:r>
            <a:r>
              <a:rPr sz="2800" spc="-35" dirty="0">
                <a:solidFill>
                  <a:schemeClr val="tx2"/>
                </a:solidFill>
                <a:cs typeface="Georgia"/>
              </a:rPr>
              <a:t> </a:t>
            </a:r>
            <a:r>
              <a:rPr sz="2800" spc="-10" dirty="0">
                <a:solidFill>
                  <a:schemeClr val="tx2"/>
                </a:solidFill>
                <a:cs typeface="Georgia"/>
              </a:rPr>
              <a:t>characteristics</a:t>
            </a:r>
            <a:endParaRPr sz="2800">
              <a:solidFill>
                <a:schemeClr val="tx2"/>
              </a:solidFill>
              <a:cs typeface="Georg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90525"/>
            <a:ext cx="5407025" cy="62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414355"/>
                </a:solidFill>
                <a:cs typeface="Trebuchet MS"/>
              </a:rPr>
              <a:t>Classification</a:t>
            </a:r>
            <a:endParaRPr sz="4000" b="1"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370" y="947420"/>
            <a:ext cx="7297420" cy="180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0370" marR="30480" indent="-38227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UnDotum"/>
              <a:buChar char=""/>
              <a:tabLst>
                <a:tab pos="420370" algn="l"/>
              </a:tabLst>
            </a:pPr>
            <a:r>
              <a:rPr sz="2800" spc="-10" dirty="0">
                <a:solidFill>
                  <a:schemeClr val="tx2"/>
                </a:solidFill>
                <a:cs typeface="Georgia"/>
              </a:rPr>
              <a:t>Viruses are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not classified as </a:t>
            </a:r>
            <a:r>
              <a:rPr sz="2800" spc="-10" dirty="0">
                <a:solidFill>
                  <a:schemeClr val="tx2"/>
                </a:solidFill>
                <a:cs typeface="Georgia"/>
              </a:rPr>
              <a:t>members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of the  kingdoms</a:t>
            </a:r>
            <a:endParaRPr sz="2800">
              <a:solidFill>
                <a:schemeClr val="tx2"/>
              </a:solidFill>
              <a:cs typeface="Georgia"/>
            </a:endParaRPr>
          </a:p>
          <a:p>
            <a:pPr marL="505459" indent="-467359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Font typeface="UnDotum"/>
              <a:buChar char=""/>
              <a:tabLst>
                <a:tab pos="504825" algn="l"/>
                <a:tab pos="505459" algn="l"/>
              </a:tabLst>
            </a:pPr>
            <a:r>
              <a:rPr sz="2800" spc="-5" dirty="0">
                <a:solidFill>
                  <a:schemeClr val="tx2"/>
                </a:solidFill>
                <a:cs typeface="Georgia"/>
              </a:rPr>
              <a:t>Do not obey the biological</a:t>
            </a:r>
            <a:r>
              <a:rPr sz="2800" spc="-35" dirty="0">
                <a:solidFill>
                  <a:schemeClr val="tx2"/>
                </a:solidFill>
                <a:cs typeface="Georgia"/>
              </a:rPr>
              <a:t> </a:t>
            </a:r>
            <a:r>
              <a:rPr sz="2800" spc="-5" dirty="0">
                <a:solidFill>
                  <a:schemeClr val="tx2"/>
                </a:solidFill>
                <a:cs typeface="Georgia"/>
              </a:rPr>
              <a:t>taxonomy</a:t>
            </a:r>
            <a:endParaRPr sz="2800">
              <a:solidFill>
                <a:schemeClr val="tx2"/>
              </a:solidFill>
              <a:cs typeface="Georgia"/>
            </a:endParaRPr>
          </a:p>
          <a:p>
            <a:pPr marL="505459" indent="-467359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"/>
              <a:tabLst>
                <a:tab pos="504825" algn="l"/>
                <a:tab pos="505459" algn="l"/>
              </a:tabLst>
            </a:pPr>
            <a:r>
              <a:rPr sz="2800" spc="-5" dirty="0">
                <a:solidFill>
                  <a:schemeClr val="tx2"/>
                </a:solidFill>
                <a:cs typeface="Georgia"/>
              </a:rPr>
              <a:t>Generally based</a:t>
            </a:r>
            <a:r>
              <a:rPr sz="2800" spc="-20" dirty="0">
                <a:solidFill>
                  <a:schemeClr val="tx2"/>
                </a:solidFill>
                <a:cs typeface="Georgia"/>
              </a:rPr>
              <a:t> </a:t>
            </a:r>
            <a:r>
              <a:rPr sz="2800" dirty="0">
                <a:solidFill>
                  <a:schemeClr val="tx2"/>
                </a:solidFill>
                <a:cs typeface="Georgia"/>
              </a:rPr>
              <a:t>on:</a:t>
            </a:r>
            <a:endParaRPr sz="2800">
              <a:solidFill>
                <a:schemeClr val="tx2"/>
              </a:solidFill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990" y="2730499"/>
            <a:ext cx="1763395" cy="79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10100"/>
              </a:lnSpc>
              <a:spcBef>
                <a:spcPts val="100"/>
              </a:spcBef>
              <a:tabLst>
                <a:tab pos="583565" algn="l"/>
              </a:tabLst>
            </a:pPr>
            <a:r>
              <a:rPr sz="2400" spc="-5" dirty="0">
                <a:solidFill>
                  <a:srgbClr val="427F85"/>
                </a:solidFill>
                <a:latin typeface="Georgia"/>
                <a:cs typeface="Georgia"/>
              </a:rPr>
              <a:t>1</a:t>
            </a:r>
            <a:r>
              <a:rPr sz="2400" dirty="0">
                <a:solidFill>
                  <a:srgbClr val="427F85"/>
                </a:solidFill>
                <a:latin typeface="Georgia"/>
                <a:cs typeface="Georgia"/>
              </a:rPr>
              <a:t>.	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C</a:t>
            </a:r>
            <a:r>
              <a:rPr sz="2400" spc="-10" dirty="0">
                <a:solidFill>
                  <a:schemeClr val="tx2"/>
                </a:solidFill>
                <a:latin typeface="Georgia"/>
                <a:cs typeface="Georgia"/>
              </a:rPr>
              <a:t>l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a</a:t>
            </a:r>
            <a:r>
              <a:rPr sz="2400" spc="-10" dirty="0">
                <a:solidFill>
                  <a:schemeClr val="tx2"/>
                </a:solidFill>
                <a:latin typeface="Georgia"/>
                <a:cs typeface="Georgia"/>
              </a:rPr>
              <a:t>s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si</a:t>
            </a:r>
            <a:r>
              <a:rPr sz="2400" spc="5" dirty="0">
                <a:solidFill>
                  <a:schemeClr val="tx2"/>
                </a:solidFill>
                <a:latin typeface="Georgia"/>
                <a:cs typeface="Georgia"/>
              </a:rPr>
              <a:t>c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al</a:t>
            </a:r>
            <a:r>
              <a:rPr sz="2400" spc="-5" dirty="0">
                <a:solidFill>
                  <a:srgbClr val="427F85"/>
                </a:solidFill>
                <a:latin typeface="Georgia"/>
                <a:cs typeface="Georgia"/>
              </a:rPr>
              <a:t>  </a:t>
            </a:r>
            <a:r>
              <a:rPr sz="2400" spc="-10" dirty="0">
                <a:solidFill>
                  <a:schemeClr val="tx2"/>
                </a:solidFill>
                <a:latin typeface="Georgia"/>
                <a:cs typeface="Georgia"/>
              </a:rPr>
              <a:t>system</a:t>
            </a:r>
            <a:endParaRPr sz="240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1289" y="2730499"/>
            <a:ext cx="4526280" cy="8305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dirty="0">
                <a:solidFill>
                  <a:schemeClr val="tx2"/>
                </a:solidFill>
                <a:latin typeface="Georgia"/>
                <a:cs typeface="Georgia"/>
              </a:rPr>
              <a:t>- eg.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animal, plant, bacterial</a:t>
            </a:r>
            <a:r>
              <a:rPr sz="2400" spc="-65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virus</a:t>
            </a:r>
            <a:endParaRPr sz="2400">
              <a:solidFill>
                <a:schemeClr val="tx2"/>
              </a:solidFill>
              <a:latin typeface="Georgia"/>
              <a:cs typeface="Georgia"/>
            </a:endParaRPr>
          </a:p>
          <a:p>
            <a:pPr marL="7112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chemeClr val="tx2"/>
                </a:solidFill>
                <a:latin typeface="Georgia"/>
                <a:cs typeface="Georgia"/>
              </a:rPr>
              <a:t>- eg.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naked or enveloped</a:t>
            </a:r>
            <a:r>
              <a:rPr sz="2400" spc="-35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virus</a:t>
            </a:r>
            <a:endParaRPr sz="240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990" y="3977640"/>
            <a:ext cx="8288655" cy="26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583565" algn="l"/>
                <a:tab pos="584200" algn="l"/>
                <a:tab pos="1939289" algn="l"/>
              </a:tabLst>
            </a:pP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Genomic	</a:t>
            </a:r>
            <a:r>
              <a:rPr sz="2400" dirty="0">
                <a:solidFill>
                  <a:schemeClr val="tx2"/>
                </a:solidFill>
                <a:latin typeface="Georgia"/>
                <a:cs typeface="Georgia"/>
              </a:rPr>
              <a:t>-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Baltimore</a:t>
            </a:r>
            <a:r>
              <a:rPr sz="2400" spc="-15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classification</a:t>
            </a:r>
            <a:endParaRPr sz="2400">
              <a:solidFill>
                <a:schemeClr val="tx2"/>
              </a:solidFill>
              <a:latin typeface="Georgia"/>
              <a:cs typeface="Georgia"/>
            </a:endParaRPr>
          </a:p>
          <a:p>
            <a:pPr>
              <a:lnSpc>
                <a:spcPct val="100000"/>
              </a:lnSpc>
              <a:buAutoNum type="arabicPeriod" startAt="2"/>
            </a:pPr>
            <a:endParaRPr sz="3050">
              <a:solidFill>
                <a:schemeClr val="tx2"/>
              </a:solidFill>
              <a:latin typeface="Georgia"/>
              <a:cs typeface="Georgia"/>
            </a:endParaRPr>
          </a:p>
          <a:p>
            <a:pPr marL="584200" indent="-5715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583565" algn="l"/>
                <a:tab pos="584200" algn="l"/>
                <a:tab pos="1781810" algn="l"/>
              </a:tabLst>
            </a:pPr>
            <a:r>
              <a:rPr sz="2200" spc="-5" dirty="0">
                <a:solidFill>
                  <a:schemeClr val="tx2"/>
                </a:solidFill>
                <a:latin typeface="Georgia"/>
                <a:cs typeface="Georgia"/>
              </a:rPr>
              <a:t>Serology	</a:t>
            </a:r>
            <a:r>
              <a:rPr sz="2200" dirty="0">
                <a:solidFill>
                  <a:schemeClr val="tx2"/>
                </a:solidFill>
                <a:latin typeface="Georgia"/>
                <a:cs typeface="Georgia"/>
              </a:rPr>
              <a:t>- </a:t>
            </a:r>
            <a:r>
              <a:rPr sz="2200" spc="-5" dirty="0">
                <a:solidFill>
                  <a:schemeClr val="tx2"/>
                </a:solidFill>
                <a:latin typeface="Georgia"/>
                <a:cs typeface="Georgia"/>
              </a:rPr>
              <a:t>classification </a:t>
            </a:r>
            <a:r>
              <a:rPr sz="2200" spc="-10" dirty="0">
                <a:solidFill>
                  <a:schemeClr val="tx2"/>
                </a:solidFill>
                <a:latin typeface="Georgia"/>
                <a:cs typeface="Georgia"/>
              </a:rPr>
              <a:t>based </a:t>
            </a:r>
            <a:r>
              <a:rPr sz="2200" dirty="0">
                <a:solidFill>
                  <a:schemeClr val="tx2"/>
                </a:solidFill>
                <a:latin typeface="Georgia"/>
                <a:cs typeface="Georgia"/>
              </a:rPr>
              <a:t>on </a:t>
            </a:r>
            <a:r>
              <a:rPr sz="2200" spc="-5" dirty="0">
                <a:solidFill>
                  <a:schemeClr val="tx2"/>
                </a:solidFill>
                <a:latin typeface="Georgia"/>
                <a:cs typeface="Georgia"/>
              </a:rPr>
              <a:t>Diagnostic</a:t>
            </a:r>
            <a:r>
              <a:rPr sz="2200" spc="-4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chemeClr val="tx2"/>
                </a:solidFill>
                <a:latin typeface="Georgia"/>
                <a:cs typeface="Georgia"/>
              </a:rPr>
              <a:t>virology</a:t>
            </a:r>
            <a:endParaRPr sz="2200">
              <a:solidFill>
                <a:schemeClr val="tx2"/>
              </a:solidFill>
              <a:latin typeface="Georgia"/>
              <a:cs typeface="Georgia"/>
            </a:endParaRPr>
          </a:p>
          <a:p>
            <a:pPr marL="280035">
              <a:lnSpc>
                <a:spcPct val="100000"/>
              </a:lnSpc>
              <a:spcBef>
                <a:spcPts val="300"/>
              </a:spcBef>
            </a:pPr>
            <a:r>
              <a:rPr sz="2200" dirty="0">
                <a:solidFill>
                  <a:schemeClr val="tx2"/>
                </a:solidFill>
                <a:latin typeface="Georgia"/>
                <a:cs typeface="Georgia"/>
              </a:rPr>
              <a:t>- </a:t>
            </a:r>
            <a:r>
              <a:rPr sz="2200" spc="-10" dirty="0">
                <a:solidFill>
                  <a:schemeClr val="tx2"/>
                </a:solidFill>
                <a:latin typeface="Georgia"/>
                <a:cs typeface="Georgia"/>
              </a:rPr>
              <a:t>eg. </a:t>
            </a:r>
            <a:r>
              <a:rPr sz="2200" spc="-5" dirty="0">
                <a:solidFill>
                  <a:schemeClr val="tx2"/>
                </a:solidFill>
                <a:latin typeface="Georgia"/>
                <a:cs typeface="Georgia"/>
              </a:rPr>
              <a:t>Infectious bronchitis virus (IBV) </a:t>
            </a:r>
            <a:r>
              <a:rPr sz="2200" dirty="0">
                <a:solidFill>
                  <a:schemeClr val="tx2"/>
                </a:solidFill>
                <a:latin typeface="Georgia"/>
                <a:cs typeface="Georgia"/>
              </a:rPr>
              <a:t>of</a:t>
            </a:r>
            <a:r>
              <a:rPr sz="2200" spc="-4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chemeClr val="tx2"/>
                </a:solidFill>
                <a:latin typeface="Georgia"/>
                <a:cs typeface="Georgia"/>
              </a:rPr>
              <a:t>chickens</a:t>
            </a:r>
            <a:endParaRPr sz="2200">
              <a:solidFill>
                <a:schemeClr val="tx2"/>
              </a:solidFill>
              <a:latin typeface="Georgia"/>
              <a:cs typeface="Georgia"/>
            </a:endParaRPr>
          </a:p>
          <a:p>
            <a:pPr marL="584200" marR="5080">
              <a:lnSpc>
                <a:spcPct val="100000"/>
              </a:lnSpc>
              <a:spcBef>
                <a:spcPts val="300"/>
              </a:spcBef>
            </a:pPr>
            <a:r>
              <a:rPr sz="2200" dirty="0">
                <a:solidFill>
                  <a:schemeClr val="tx2"/>
                </a:solidFill>
                <a:latin typeface="Georgia"/>
                <a:cs typeface="Georgia"/>
              </a:rPr>
              <a:t>(a </a:t>
            </a:r>
            <a:r>
              <a:rPr sz="2200" spc="-5" dirty="0">
                <a:solidFill>
                  <a:schemeClr val="tx2"/>
                </a:solidFill>
                <a:latin typeface="Georgia"/>
                <a:cs typeface="Georgia"/>
              </a:rPr>
              <a:t>coronavirus) </a:t>
            </a:r>
            <a:r>
              <a:rPr sz="2200" dirty="0">
                <a:solidFill>
                  <a:schemeClr val="tx2"/>
                </a:solidFill>
                <a:latin typeface="Georgia"/>
                <a:cs typeface="Georgia"/>
              </a:rPr>
              <a:t>– 3 </a:t>
            </a:r>
            <a:r>
              <a:rPr sz="2200" spc="-5" dirty="0">
                <a:solidFill>
                  <a:schemeClr val="tx2"/>
                </a:solidFill>
                <a:latin typeface="Georgia"/>
                <a:cs typeface="Georgia"/>
              </a:rPr>
              <a:t>different types </a:t>
            </a:r>
            <a:r>
              <a:rPr sz="2200" spc="-10" dirty="0">
                <a:solidFill>
                  <a:schemeClr val="tx2"/>
                </a:solidFill>
                <a:latin typeface="Georgia"/>
                <a:cs typeface="Georgia"/>
              </a:rPr>
              <a:t>present, </a:t>
            </a:r>
            <a:r>
              <a:rPr sz="2200" spc="-5" dirty="0">
                <a:solidFill>
                  <a:schemeClr val="tx2"/>
                </a:solidFill>
                <a:latin typeface="Georgia"/>
                <a:cs typeface="Georgia"/>
              </a:rPr>
              <a:t>these types have  significant antigenic </a:t>
            </a:r>
            <a:r>
              <a:rPr sz="2200" spc="-10" dirty="0">
                <a:solidFill>
                  <a:schemeClr val="tx2"/>
                </a:solidFill>
                <a:latin typeface="Georgia"/>
                <a:cs typeface="Georgia"/>
              </a:rPr>
              <a:t>differences, but </a:t>
            </a:r>
            <a:r>
              <a:rPr sz="2200" spc="-5" dirty="0">
                <a:solidFill>
                  <a:schemeClr val="tx2"/>
                </a:solidFill>
                <a:latin typeface="Georgia"/>
                <a:cs typeface="Georgia"/>
              </a:rPr>
              <a:t>perhaps </a:t>
            </a:r>
            <a:r>
              <a:rPr sz="2200" spc="-10" dirty="0">
                <a:solidFill>
                  <a:schemeClr val="tx2"/>
                </a:solidFill>
                <a:latin typeface="Georgia"/>
                <a:cs typeface="Georgia"/>
              </a:rPr>
              <a:t>very </a:t>
            </a:r>
            <a:r>
              <a:rPr sz="2200" spc="-5" dirty="0">
                <a:solidFill>
                  <a:schemeClr val="tx2"/>
                </a:solidFill>
                <a:latin typeface="Georgia"/>
                <a:cs typeface="Georgia"/>
              </a:rPr>
              <a:t>little </a:t>
            </a:r>
            <a:r>
              <a:rPr sz="2200" spc="-10" dirty="0">
                <a:solidFill>
                  <a:schemeClr val="tx2"/>
                </a:solidFill>
                <a:latin typeface="Georgia"/>
                <a:cs typeface="Georgia"/>
              </a:rPr>
              <a:t>genetic  </a:t>
            </a:r>
            <a:r>
              <a:rPr sz="2200" dirty="0">
                <a:solidFill>
                  <a:schemeClr val="tx2"/>
                </a:solidFill>
                <a:latin typeface="Georgia"/>
                <a:cs typeface="Georgia"/>
              </a:rPr>
              <a:t>or </a:t>
            </a:r>
            <a:r>
              <a:rPr sz="2200" spc="-10" dirty="0">
                <a:solidFill>
                  <a:schemeClr val="tx2"/>
                </a:solidFill>
                <a:latin typeface="Georgia"/>
                <a:cs typeface="Georgia"/>
              </a:rPr>
              <a:t>biological </a:t>
            </a:r>
            <a:r>
              <a:rPr sz="2200" spc="-5" dirty="0">
                <a:solidFill>
                  <a:schemeClr val="tx2"/>
                </a:solidFill>
                <a:latin typeface="Georgia"/>
                <a:cs typeface="Georgia"/>
              </a:rPr>
              <a:t>difference </a:t>
            </a:r>
            <a:r>
              <a:rPr sz="2200" spc="-10" dirty="0">
                <a:solidFill>
                  <a:schemeClr val="tx2"/>
                </a:solidFill>
                <a:latin typeface="Georgia"/>
                <a:cs typeface="Georgia"/>
              </a:rPr>
              <a:t>between </a:t>
            </a:r>
            <a:r>
              <a:rPr sz="2200" spc="-5" dirty="0">
                <a:solidFill>
                  <a:schemeClr val="tx2"/>
                </a:solidFill>
                <a:latin typeface="Georgia"/>
                <a:cs typeface="Georgia"/>
              </a:rPr>
              <a:t>these</a:t>
            </a:r>
            <a:r>
              <a:rPr sz="2200" spc="-3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chemeClr val="tx2"/>
                </a:solidFill>
                <a:latin typeface="Georgia"/>
                <a:cs typeface="Georgia"/>
              </a:rPr>
              <a:t>viruses.</a:t>
            </a:r>
            <a:endParaRPr sz="2200">
              <a:solidFill>
                <a:schemeClr val="tx2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428625"/>
            <a:ext cx="6397625" cy="62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414355"/>
                </a:solidFill>
                <a:cs typeface="Trebuchet MS"/>
              </a:rPr>
              <a:t>Classification of</a:t>
            </a:r>
            <a:r>
              <a:rPr sz="4000" b="1" spc="-40" dirty="0">
                <a:solidFill>
                  <a:srgbClr val="414355"/>
                </a:solidFill>
                <a:cs typeface="Trebuchet MS"/>
              </a:rPr>
              <a:t> </a:t>
            </a:r>
            <a:r>
              <a:rPr sz="4000" b="1" spc="-5" dirty="0">
                <a:solidFill>
                  <a:srgbClr val="414355"/>
                </a:solidFill>
                <a:cs typeface="Trebuchet MS"/>
              </a:rPr>
              <a:t>Viruses</a:t>
            </a:r>
            <a:endParaRPr sz="4000" b="1"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86790"/>
            <a:ext cx="8277225" cy="5085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15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chemeClr val="tx2"/>
                </a:solidFill>
                <a:cs typeface="Georgia"/>
              </a:rPr>
              <a:t>The following criteria are used </a:t>
            </a:r>
            <a:r>
              <a:rPr sz="2400" b="1" dirty="0">
                <a:solidFill>
                  <a:schemeClr val="tx2"/>
                </a:solidFill>
                <a:cs typeface="Georgia"/>
              </a:rPr>
              <a:t>to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classify  viruses: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622300" indent="-609600" algn="just">
              <a:lnSpc>
                <a:spcPts val="2850"/>
              </a:lnSpc>
              <a:buClr>
                <a:srgbClr val="9F4CA2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chemeClr val="tx2"/>
                </a:solidFill>
                <a:cs typeface="Georgia"/>
              </a:rPr>
              <a:t>Morphology </a:t>
            </a:r>
            <a:r>
              <a:rPr sz="2400" b="1" dirty="0">
                <a:solidFill>
                  <a:schemeClr val="tx2"/>
                </a:solidFill>
                <a:cs typeface="Georgia"/>
              </a:rPr>
              <a:t>–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structure of</a:t>
            </a:r>
            <a:r>
              <a:rPr sz="2400" b="1" dirty="0">
                <a:solidFill>
                  <a:schemeClr val="tx2"/>
                </a:solidFill>
                <a:cs typeface="Georgia"/>
              </a:rPr>
              <a:t>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capsid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2305050" algn="just">
              <a:lnSpc>
                <a:spcPct val="100000"/>
              </a:lnSpc>
              <a:spcBef>
                <a:spcPts val="10"/>
              </a:spcBef>
            </a:pPr>
            <a:r>
              <a:rPr sz="2400" b="1" dirty="0">
                <a:solidFill>
                  <a:schemeClr val="tx2"/>
                </a:solidFill>
                <a:cs typeface="Georgia"/>
              </a:rPr>
              <a:t>–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presence or absence </a:t>
            </a:r>
            <a:r>
              <a:rPr sz="2400" b="1" dirty="0">
                <a:solidFill>
                  <a:schemeClr val="tx2"/>
                </a:solidFill>
                <a:cs typeface="Georgia"/>
              </a:rPr>
              <a:t>of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 </a:t>
            </a:r>
            <a:r>
              <a:rPr sz="2400" b="1" spc="-10" dirty="0">
                <a:solidFill>
                  <a:schemeClr val="tx2"/>
                </a:solidFill>
                <a:cs typeface="Georgia"/>
              </a:rPr>
              <a:t>envelope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622300" indent="-609600" algn="just">
              <a:lnSpc>
                <a:spcPct val="100000"/>
              </a:lnSpc>
              <a:spcBef>
                <a:spcPts val="10"/>
              </a:spcBef>
              <a:buClr>
                <a:srgbClr val="9F4CA2"/>
              </a:buClr>
              <a:buAutoNum type="arabicPeriod" startAt="2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chemeClr val="tx2"/>
                </a:solidFill>
                <a:cs typeface="Georgia"/>
              </a:rPr>
              <a:t>Size of the</a:t>
            </a:r>
            <a:r>
              <a:rPr sz="2400" b="1" spc="-10" dirty="0">
                <a:solidFill>
                  <a:schemeClr val="tx2"/>
                </a:solidFill>
                <a:cs typeface="Georgia"/>
              </a:rPr>
              <a:t>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virion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622300" indent="-609600" algn="just">
              <a:lnSpc>
                <a:spcPct val="100000"/>
              </a:lnSpc>
              <a:buClr>
                <a:srgbClr val="9F4CA2"/>
              </a:buClr>
              <a:buAutoNum type="arabicPeriod" startAt="2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chemeClr val="tx2"/>
                </a:solidFill>
                <a:cs typeface="Georgia"/>
              </a:rPr>
              <a:t>Type of host/host structures </a:t>
            </a:r>
            <a:r>
              <a:rPr sz="2400" b="1" dirty="0">
                <a:solidFill>
                  <a:schemeClr val="tx2"/>
                </a:solidFill>
                <a:cs typeface="Georgia"/>
              </a:rPr>
              <a:t>the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virus</a:t>
            </a:r>
            <a:r>
              <a:rPr sz="2400" b="1" dirty="0">
                <a:solidFill>
                  <a:schemeClr val="tx2"/>
                </a:solidFill>
                <a:cs typeface="Georgia"/>
              </a:rPr>
              <a:t>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infected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814069" lvl="1" indent="-192405" algn="just">
              <a:lnSpc>
                <a:spcPct val="100000"/>
              </a:lnSpc>
              <a:spcBef>
                <a:spcPts val="10"/>
              </a:spcBef>
              <a:buChar char="-"/>
              <a:tabLst>
                <a:tab pos="814705" algn="l"/>
                <a:tab pos="3501390" algn="l"/>
              </a:tabLst>
            </a:pPr>
            <a:r>
              <a:rPr sz="2400" b="1" spc="-5" dirty="0">
                <a:solidFill>
                  <a:schemeClr val="tx2"/>
                </a:solidFill>
                <a:cs typeface="Georgia"/>
              </a:rPr>
              <a:t>Bacteriophages:	infect bacterial</a:t>
            </a:r>
            <a:r>
              <a:rPr sz="2400" b="1" spc="-10" dirty="0">
                <a:solidFill>
                  <a:schemeClr val="tx2"/>
                </a:solidFill>
                <a:cs typeface="Georgia"/>
              </a:rPr>
              <a:t>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cells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814069" lvl="1" indent="-192405" algn="just">
              <a:lnSpc>
                <a:spcPct val="100000"/>
              </a:lnSpc>
              <a:spcBef>
                <a:spcPts val="10"/>
              </a:spcBef>
              <a:buChar char="-"/>
              <a:tabLst>
                <a:tab pos="814705" algn="l"/>
              </a:tabLst>
            </a:pPr>
            <a:r>
              <a:rPr sz="2400" b="1" spc="-5" dirty="0">
                <a:solidFill>
                  <a:schemeClr val="tx2"/>
                </a:solidFill>
                <a:cs typeface="Georgia"/>
              </a:rPr>
              <a:t>Plant viruses infect plant</a:t>
            </a:r>
            <a:r>
              <a:rPr sz="2400" b="1" spc="10" dirty="0">
                <a:solidFill>
                  <a:schemeClr val="tx2"/>
                </a:solidFill>
                <a:cs typeface="Georgia"/>
              </a:rPr>
              <a:t>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cells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622300" marR="385445" lvl="1" algn="just">
              <a:lnSpc>
                <a:spcPts val="2590"/>
              </a:lnSpc>
              <a:spcBef>
                <a:spcPts val="340"/>
              </a:spcBef>
              <a:buChar char="-"/>
              <a:tabLst>
                <a:tab pos="814705" algn="l"/>
              </a:tabLst>
            </a:pPr>
            <a:r>
              <a:rPr sz="2400" b="1" spc="-5" dirty="0">
                <a:solidFill>
                  <a:schemeClr val="tx2"/>
                </a:solidFill>
                <a:cs typeface="Georgia"/>
              </a:rPr>
              <a:t>Animal viruses are subgrouped by the tissues  they</a:t>
            </a:r>
            <a:r>
              <a:rPr sz="2400" b="1" spc="-20" dirty="0">
                <a:solidFill>
                  <a:schemeClr val="tx2"/>
                </a:solidFill>
                <a:cs typeface="Georgia"/>
              </a:rPr>
              <a:t>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attack: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796290" indent="-327025" algn="just">
              <a:lnSpc>
                <a:spcPts val="2850"/>
              </a:lnSpc>
              <a:tabLst>
                <a:tab pos="796925" algn="l"/>
                <a:tab pos="3301365" algn="l"/>
              </a:tabLst>
            </a:pPr>
            <a:r>
              <a:rPr lang="en-US" sz="2400" b="1" spc="-5" dirty="0" smtClean="0">
                <a:solidFill>
                  <a:schemeClr val="tx2"/>
                </a:solidFill>
                <a:cs typeface="Georgia"/>
              </a:rPr>
              <a:t>		a) </a:t>
            </a:r>
            <a:r>
              <a:rPr sz="2400" b="1" spc="-5" smtClean="0">
                <a:solidFill>
                  <a:schemeClr val="tx2"/>
                </a:solidFill>
                <a:cs typeface="Georgia"/>
              </a:rPr>
              <a:t>Dermotrophic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:	if they infect </a:t>
            </a:r>
            <a:r>
              <a:rPr sz="2400" b="1" dirty="0">
                <a:solidFill>
                  <a:schemeClr val="tx2"/>
                </a:solidFill>
                <a:cs typeface="Georgia"/>
              </a:rPr>
              <a:t>the</a:t>
            </a:r>
            <a:r>
              <a:rPr sz="2400" b="1" spc="-10" dirty="0">
                <a:solidFill>
                  <a:schemeClr val="tx2"/>
                </a:solidFill>
                <a:cs typeface="Georgia"/>
              </a:rPr>
              <a:t>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skin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836930" indent="-367665" algn="just">
              <a:lnSpc>
                <a:spcPct val="100000"/>
              </a:lnSpc>
              <a:spcBef>
                <a:spcPts val="10"/>
              </a:spcBef>
              <a:tabLst>
                <a:tab pos="837565" algn="l"/>
                <a:tab pos="3240405" algn="l"/>
              </a:tabLst>
            </a:pPr>
            <a:r>
              <a:rPr lang="en-US" sz="2400" b="1" spc="-5" dirty="0" smtClean="0">
                <a:solidFill>
                  <a:schemeClr val="tx2"/>
                </a:solidFill>
                <a:cs typeface="Georgia"/>
              </a:rPr>
              <a:t>	b) </a:t>
            </a:r>
            <a:r>
              <a:rPr sz="2400" b="1" spc="-5" smtClean="0">
                <a:solidFill>
                  <a:schemeClr val="tx2"/>
                </a:solidFill>
                <a:cs typeface="Georgia"/>
              </a:rPr>
              <a:t>Neurotrophic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:	if they infect </a:t>
            </a:r>
            <a:r>
              <a:rPr sz="2400" b="1" spc="-10" dirty="0">
                <a:solidFill>
                  <a:schemeClr val="tx2"/>
                </a:solidFill>
                <a:cs typeface="Georgia"/>
              </a:rPr>
              <a:t>nerve </a:t>
            </a:r>
            <a:r>
              <a:rPr sz="2400" b="1" dirty="0">
                <a:solidFill>
                  <a:schemeClr val="tx2"/>
                </a:solidFill>
                <a:cs typeface="Georgia"/>
              </a:rPr>
              <a:t>tissue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10"/>
              </a:spcBef>
              <a:tabLst>
                <a:tab pos="621665" algn="l"/>
              </a:tabLst>
            </a:pPr>
            <a:r>
              <a:rPr sz="2400" b="1" spc="-5" dirty="0">
                <a:solidFill>
                  <a:schemeClr val="tx2"/>
                </a:solidFill>
                <a:cs typeface="Georgia"/>
              </a:rPr>
              <a:t>4.	</a:t>
            </a:r>
            <a:r>
              <a:rPr sz="2400" b="1" spc="-10" dirty="0">
                <a:solidFill>
                  <a:schemeClr val="tx2"/>
                </a:solidFill>
                <a:cs typeface="Georgia"/>
              </a:rPr>
              <a:t>Genome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composition </a:t>
            </a:r>
            <a:r>
              <a:rPr sz="2400" b="1" dirty="0">
                <a:solidFill>
                  <a:schemeClr val="tx2"/>
                </a:solidFill>
                <a:cs typeface="Georgia"/>
              </a:rPr>
              <a:t>–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DNA </a:t>
            </a:r>
            <a:r>
              <a:rPr sz="2400" b="1" dirty="0">
                <a:solidFill>
                  <a:schemeClr val="tx2"/>
                </a:solidFill>
                <a:cs typeface="Georgia"/>
              </a:rPr>
              <a:t>/</a:t>
            </a:r>
            <a:r>
              <a:rPr sz="2400" b="1" spc="10" dirty="0">
                <a:solidFill>
                  <a:schemeClr val="tx2"/>
                </a:solidFill>
                <a:cs typeface="Georgia"/>
              </a:rPr>
              <a:t>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RNA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3450590" algn="just">
              <a:lnSpc>
                <a:spcPct val="100000"/>
              </a:lnSpc>
              <a:spcBef>
                <a:spcPts val="10"/>
              </a:spcBef>
            </a:pPr>
            <a:r>
              <a:rPr sz="2400" b="1" dirty="0">
                <a:solidFill>
                  <a:schemeClr val="tx2"/>
                </a:solidFill>
                <a:cs typeface="Georgia"/>
              </a:rPr>
              <a:t>–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ds/ss DNA and ds/ss</a:t>
            </a:r>
            <a:r>
              <a:rPr sz="2400" b="1" spc="45" dirty="0">
                <a:solidFill>
                  <a:schemeClr val="tx2"/>
                </a:solidFill>
                <a:cs typeface="Georgia"/>
              </a:rPr>
              <a:t> </a:t>
            </a:r>
            <a:r>
              <a:rPr sz="2400" b="1" spc="-5" dirty="0">
                <a:solidFill>
                  <a:schemeClr val="tx2"/>
                </a:solidFill>
                <a:cs typeface="Georgia"/>
              </a:rPr>
              <a:t>RNA</a:t>
            </a:r>
            <a:endParaRPr sz="2400">
              <a:solidFill>
                <a:schemeClr val="tx2"/>
              </a:solidFill>
              <a:cs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276225"/>
            <a:ext cx="5562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cs typeface="Trebuchet MS"/>
              </a:rPr>
              <a:t>Classification of</a:t>
            </a:r>
            <a:r>
              <a:rPr sz="3200" b="1" spc="-40" dirty="0">
                <a:cs typeface="Trebuchet MS"/>
              </a:rPr>
              <a:t> </a:t>
            </a:r>
            <a:r>
              <a:rPr sz="3200" b="1" spc="-5" dirty="0">
                <a:cs typeface="Trebuchet MS"/>
              </a:rPr>
              <a:t>Viruses</a:t>
            </a:r>
            <a:endParaRPr sz="3200" b="1"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52220"/>
            <a:ext cx="8760460" cy="19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solidFill>
                  <a:schemeClr val="tx2"/>
                </a:solidFill>
                <a:cs typeface="Georgia"/>
              </a:rPr>
              <a:t>Taxonomic groups </a:t>
            </a:r>
            <a:r>
              <a:rPr sz="2400" dirty="0">
                <a:solidFill>
                  <a:schemeClr val="tx2"/>
                </a:solidFill>
                <a:cs typeface="Georgia"/>
              </a:rPr>
              <a:t>–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family, subfamily, genus and  species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622300" indent="-6096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dirty="0">
                <a:solidFill>
                  <a:schemeClr val="tx2"/>
                </a:solidFill>
                <a:cs typeface="Georgia"/>
              </a:rPr>
              <a:t>The </a:t>
            </a:r>
            <a:r>
              <a:rPr sz="2400" spc="-10" dirty="0">
                <a:solidFill>
                  <a:schemeClr val="tx2"/>
                </a:solidFill>
                <a:cs typeface="Georgia"/>
              </a:rPr>
              <a:t>names </a:t>
            </a:r>
            <a:r>
              <a:rPr sz="2400" dirty="0">
                <a:solidFill>
                  <a:schemeClr val="tx2"/>
                </a:solidFill>
                <a:cs typeface="Georgia"/>
              </a:rPr>
              <a:t>of </a:t>
            </a:r>
            <a:r>
              <a:rPr sz="2400" spc="-10" dirty="0">
                <a:solidFill>
                  <a:schemeClr val="tx2"/>
                </a:solidFill>
                <a:cs typeface="Georgia"/>
              </a:rPr>
              <a:t>virus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families (family) are</a:t>
            </a:r>
            <a:r>
              <a:rPr sz="2400" spc="50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italicized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622300">
              <a:lnSpc>
                <a:spcPct val="100000"/>
              </a:lnSpc>
            </a:pPr>
            <a:r>
              <a:rPr sz="2400" dirty="0">
                <a:solidFill>
                  <a:schemeClr val="tx2"/>
                </a:solidFill>
                <a:cs typeface="Georgia"/>
              </a:rPr>
              <a:t>-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End </a:t>
            </a:r>
            <a:r>
              <a:rPr sz="2400" dirty="0">
                <a:solidFill>
                  <a:schemeClr val="tx2"/>
                </a:solidFill>
                <a:cs typeface="Georgia"/>
              </a:rPr>
              <a:t>in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Latin suffix</a:t>
            </a:r>
            <a:r>
              <a:rPr sz="2400" dirty="0">
                <a:solidFill>
                  <a:schemeClr val="tx2"/>
                </a:solidFill>
                <a:cs typeface="Georgia"/>
              </a:rPr>
              <a:t> –</a:t>
            </a:r>
            <a:r>
              <a:rPr sz="2400" i="1" dirty="0">
                <a:solidFill>
                  <a:schemeClr val="tx2"/>
                </a:solidFill>
                <a:cs typeface="Georgia"/>
              </a:rPr>
              <a:t>viridae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622300" indent="-6096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400" dirty="0">
                <a:solidFill>
                  <a:schemeClr val="tx2"/>
                </a:solidFill>
                <a:cs typeface="Georgia"/>
              </a:rPr>
              <a:t>The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genera (genus) end in </a:t>
            </a:r>
            <a:r>
              <a:rPr sz="2400" dirty="0">
                <a:solidFill>
                  <a:schemeClr val="tx2"/>
                </a:solidFill>
                <a:cs typeface="Georgia"/>
              </a:rPr>
              <a:t>the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suffix </a:t>
            </a:r>
            <a:r>
              <a:rPr sz="2400" dirty="0">
                <a:solidFill>
                  <a:schemeClr val="tx2"/>
                </a:solidFill>
                <a:cs typeface="Georgia"/>
              </a:rPr>
              <a:t>–</a:t>
            </a:r>
            <a:r>
              <a:rPr sz="2400" spc="25" dirty="0">
                <a:solidFill>
                  <a:schemeClr val="tx2"/>
                </a:solidFill>
                <a:cs typeface="Georgia"/>
              </a:rPr>
              <a:t> </a:t>
            </a:r>
            <a:r>
              <a:rPr sz="2400" i="1" spc="-10" dirty="0">
                <a:solidFill>
                  <a:schemeClr val="tx2"/>
                </a:solidFill>
                <a:cs typeface="Georgia"/>
              </a:rPr>
              <a:t>virus</a:t>
            </a:r>
            <a:endParaRPr sz="2400">
              <a:solidFill>
                <a:schemeClr val="tx2"/>
              </a:solidFill>
              <a:cs typeface="Georgia"/>
            </a:endParaRPr>
          </a:p>
          <a:p>
            <a:pPr marL="622300" indent="-60960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400" dirty="0">
                <a:solidFill>
                  <a:schemeClr val="tx2"/>
                </a:solidFill>
                <a:cs typeface="Georgia"/>
              </a:rPr>
              <a:t>The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species </a:t>
            </a:r>
            <a:r>
              <a:rPr sz="2400" dirty="0">
                <a:solidFill>
                  <a:schemeClr val="tx2"/>
                </a:solidFill>
                <a:cs typeface="Georgia"/>
              </a:rPr>
              <a:t>–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English common</a:t>
            </a:r>
            <a:r>
              <a:rPr sz="2400" spc="10" dirty="0">
                <a:solidFill>
                  <a:schemeClr val="tx2"/>
                </a:solidFill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cs typeface="Georgia"/>
              </a:rPr>
              <a:t>name</a:t>
            </a:r>
            <a:endParaRPr sz="2400">
              <a:solidFill>
                <a:schemeClr val="tx2"/>
              </a:solidFill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000" y="3999229"/>
            <a:ext cx="7620000" cy="2496820"/>
            <a:chOff x="762000" y="3999229"/>
            <a:chExt cx="7620000" cy="2496820"/>
          </a:xfrm>
        </p:grpSpPr>
        <p:sp>
          <p:nvSpPr>
            <p:cNvPr id="5" name="object 5"/>
            <p:cNvSpPr/>
            <p:nvPr/>
          </p:nvSpPr>
          <p:spPr>
            <a:xfrm>
              <a:off x="762000" y="3999229"/>
              <a:ext cx="7620000" cy="22123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5105399"/>
              <a:ext cx="2209800" cy="1371600"/>
            </a:xfrm>
            <a:custGeom>
              <a:avLst/>
              <a:gdLst/>
              <a:ahLst/>
              <a:cxnLst/>
              <a:rect l="l" t="t" r="r" b="b"/>
              <a:pathLst>
                <a:path w="2209800" h="1371600">
                  <a:moveTo>
                    <a:pt x="1104900" y="1371600"/>
                  </a:moveTo>
                  <a:lnTo>
                    <a:pt x="0" y="1371600"/>
                  </a:lnTo>
                  <a:lnTo>
                    <a:pt x="0" y="0"/>
                  </a:lnTo>
                  <a:lnTo>
                    <a:pt x="2209800" y="0"/>
                  </a:lnTo>
                  <a:lnTo>
                    <a:pt x="2209800" y="1371600"/>
                  </a:lnTo>
                  <a:lnTo>
                    <a:pt x="1104900" y="1371600"/>
                  </a:lnTo>
                  <a:close/>
                </a:path>
              </a:pathLst>
            </a:custGeom>
            <a:ln w="380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marR="5080" indent="-342900" algn="just">
              <a:lnSpc>
                <a:spcPct val="95000"/>
              </a:lnSpc>
              <a:spcBef>
                <a:spcPts val="240"/>
              </a:spcBef>
            </a:pPr>
            <a:r>
              <a:rPr lang="en-US" spc="-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In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1884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C. Chamber </a:t>
            </a:r>
            <a:r>
              <a:rPr lang="en-US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land,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in </a:t>
            </a:r>
            <a:r>
              <a:rPr lang="en-US" spc="-1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Pasteur's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lab, </a:t>
            </a:r>
            <a:r>
              <a:rPr lang="en-US" spc="-1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discovered  </a:t>
            </a:r>
            <a:r>
              <a:rPr lang="en-US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that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if </a:t>
            </a:r>
            <a:r>
              <a:rPr lang="en-US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you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passed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a liquid </a:t>
            </a:r>
            <a:r>
              <a:rPr lang="en-US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containing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bacteria  </a:t>
            </a:r>
            <a:r>
              <a:rPr lang="en-US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through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an </a:t>
            </a:r>
            <a:r>
              <a:rPr lang="en-US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unglazed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PORCELAIN tube, the bacteria  </a:t>
            </a:r>
            <a:r>
              <a:rPr lang="en-US" spc="-1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were </a:t>
            </a:r>
            <a:r>
              <a:rPr lang="en-US" spc="-3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COMPLETELY </a:t>
            </a:r>
            <a:r>
              <a:rPr lang="en-US" spc="-2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RETAINED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and the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solution </a:t>
            </a:r>
            <a:r>
              <a:rPr lang="en-US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that 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passed </a:t>
            </a:r>
            <a:r>
              <a:rPr lang="en-US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through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(the </a:t>
            </a:r>
            <a:r>
              <a:rPr lang="en-US" spc="-5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FILTRATE) </a:t>
            </a:r>
            <a:r>
              <a:rPr lang="en-US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was</a:t>
            </a:r>
            <a:r>
              <a:rPr lang="en-US" spc="6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lang="en-US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sterile.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Calibri"/>
            </a:endParaRPr>
          </a:p>
          <a:p>
            <a:pPr algn="just">
              <a:lnSpc>
                <a:spcPct val="100000"/>
              </a:lnSpc>
            </a:pPr>
            <a:endParaRPr lang="en-US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/>
            </a:endParaRPr>
          </a:p>
          <a:p>
            <a:pPr marL="424180" lvl="1" algn="just">
              <a:lnSpc>
                <a:spcPts val="3040"/>
              </a:lnSpc>
              <a:spcBef>
                <a:spcPts val="100"/>
              </a:spcBef>
              <a:tabLst>
                <a:tab pos="1361440" algn="l"/>
                <a:tab pos="2710180" algn="l"/>
                <a:tab pos="3554729" algn="l"/>
                <a:tab pos="4972050" algn="l"/>
                <a:tab pos="6200775" algn="l"/>
              </a:tabLst>
            </a:pPr>
            <a:r>
              <a:rPr lang="en-US" spc="3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In1892 </a:t>
            </a:r>
            <a:r>
              <a:rPr lang="en-US" b="1" spc="-3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D. </a:t>
            </a:r>
            <a:r>
              <a:rPr lang="en-US" b="1" spc="-2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IWANOWSKI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applied this </a:t>
            </a:r>
            <a:r>
              <a:rPr lang="en-US" spc="-2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test </a:t>
            </a:r>
            <a:r>
              <a:rPr lang="en-US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to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a  </a:t>
            </a:r>
            <a:r>
              <a:rPr lang="en-US" spc="-1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filtrate</a:t>
            </a:r>
            <a:r>
              <a:rPr lang="en-US" spc="3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lang="en-US" spc="-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of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plants </a:t>
            </a:r>
            <a:r>
              <a:rPr lang="en-US" spc="-1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suffering from </a:t>
            </a:r>
            <a:r>
              <a:rPr lang="en-US" spc="-2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TOBACCO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M</a:t>
            </a:r>
            <a:r>
              <a:rPr lang="en-US" spc="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O</a:t>
            </a:r>
            <a:r>
              <a:rPr lang="en-US" spc="-2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A</a:t>
            </a:r>
            <a:r>
              <a:rPr lang="en-US" spc="-1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C  </a:t>
            </a:r>
            <a:r>
              <a:rPr lang="en-US" spc="-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DIS</a:t>
            </a:r>
            <a:r>
              <a:rPr lang="en-US" spc="-3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A</a:t>
            </a:r>
            <a:r>
              <a:rPr lang="en-US" spc="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E with </a:t>
            </a:r>
            <a:r>
              <a:rPr lang="en-US" spc="-1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s</a:t>
            </a:r>
            <a:r>
              <a:rPr lang="en-US" spc="-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hockin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g </a:t>
            </a:r>
            <a:r>
              <a:rPr lang="en-US" spc="-3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e</a:t>
            </a:r>
            <a:r>
              <a:rPr lang="en-US" spc="-1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s</a:t>
            </a:r>
            <a:r>
              <a:rPr lang="en-US" spc="-5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ult</a:t>
            </a:r>
            <a:r>
              <a:rPr lang="en-US" spc="1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; the filtrate the fully capable of producing the original disease in the new host.</a:t>
            </a:r>
          </a:p>
          <a:p>
            <a:pPr marL="355600" marR="6985" indent="-342900" algn="just">
              <a:lnSpc>
                <a:spcPts val="2970"/>
              </a:lnSpc>
              <a:spcBef>
                <a:spcPts val="1405"/>
              </a:spcBef>
            </a:pPr>
            <a:endParaRPr lang="en-US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pc="-5" dirty="0">
                <a:solidFill>
                  <a:schemeClr val="bg2">
                    <a:lumMod val="25000"/>
                  </a:schemeClr>
                </a:solidFill>
                <a:cs typeface="Arial"/>
              </a:rPr>
              <a:t>Discovery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of</a:t>
            </a:r>
            <a:r>
              <a:rPr lang="en-US" b="1" spc="-45" dirty="0">
                <a:solidFill>
                  <a:schemeClr val="bg2">
                    <a:lumMod val="25000"/>
                  </a:schemeClr>
                </a:solidFill>
                <a:cs typeface="Arial"/>
              </a:rPr>
              <a:t> </a:t>
            </a:r>
            <a:r>
              <a:rPr lang="en-US" b="1" spc="-5" dirty="0">
                <a:solidFill>
                  <a:schemeClr val="bg2">
                    <a:lumMod val="25000"/>
                  </a:schemeClr>
                </a:solidFill>
                <a:cs typeface="Arial"/>
              </a:rPr>
              <a:t>viruses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559" y="817879"/>
            <a:ext cx="7807959" cy="360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5527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latin typeface="Georgia"/>
                <a:cs typeface="Georgia"/>
              </a:rPr>
              <a:t>Viruses are divided into three groups, based </a:t>
            </a:r>
            <a:r>
              <a:rPr sz="2400" dirty="0">
                <a:latin typeface="Georgia"/>
                <a:cs typeface="Georgia"/>
              </a:rPr>
              <a:t>on </a:t>
            </a:r>
            <a:r>
              <a:rPr sz="2400" spc="-5" dirty="0">
                <a:latin typeface="Georgia"/>
                <a:cs typeface="Georgia"/>
              </a:rPr>
              <a:t>the  morphology of the nucleocapsid and the arrangement </a:t>
            </a:r>
            <a:r>
              <a:rPr sz="2400" dirty="0">
                <a:latin typeface="Georgia"/>
                <a:cs typeface="Georgia"/>
              </a:rPr>
              <a:t>of  </a:t>
            </a:r>
            <a:r>
              <a:rPr sz="2400" spc="-5" dirty="0">
                <a:latin typeface="Georgia"/>
                <a:cs typeface="Georgia"/>
              </a:rPr>
              <a:t>capsomeres.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9F4CA2"/>
              </a:buClr>
              <a:buFont typeface="Georgia"/>
              <a:buChar char="•"/>
            </a:pPr>
            <a:endParaRPr sz="30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Georgia"/>
                <a:cs typeface="Georgia"/>
              </a:rPr>
              <a:t>Symmetry </a:t>
            </a:r>
            <a:r>
              <a:rPr sz="2800" b="1" spc="-10" dirty="0">
                <a:latin typeface="Georgia"/>
                <a:cs typeface="Georgia"/>
              </a:rPr>
              <a:t>of</a:t>
            </a:r>
            <a:r>
              <a:rPr sz="2800" b="1" spc="-2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viruses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latin typeface="Georgia"/>
                <a:cs typeface="Georgia"/>
              </a:rPr>
              <a:t>Arrangement </a:t>
            </a:r>
            <a:r>
              <a:rPr sz="2400" dirty="0">
                <a:latin typeface="Georgia"/>
                <a:cs typeface="Georgia"/>
              </a:rPr>
              <a:t>of </a:t>
            </a:r>
            <a:r>
              <a:rPr sz="2400" spc="-5" dirty="0">
                <a:latin typeface="Georgia"/>
                <a:cs typeface="Georgia"/>
              </a:rPr>
              <a:t>capsomers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the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virus.</a:t>
            </a:r>
            <a:endParaRPr sz="24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latin typeface="Georgia"/>
                <a:cs typeface="Georgia"/>
              </a:rPr>
              <a:t>Two primary shapes </a:t>
            </a:r>
            <a:r>
              <a:rPr sz="2400" dirty="0">
                <a:latin typeface="Georgia"/>
                <a:cs typeface="Georgia"/>
              </a:rPr>
              <a:t>of </a:t>
            </a:r>
            <a:r>
              <a:rPr sz="2400" spc="-5" dirty="0">
                <a:latin typeface="Georgia"/>
                <a:cs typeface="Georgia"/>
              </a:rPr>
              <a:t>virus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rod and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spherical.</a:t>
            </a:r>
            <a:endParaRPr sz="24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latin typeface="Georgia"/>
                <a:cs typeface="Georgia"/>
              </a:rPr>
              <a:t>Rod </a:t>
            </a:r>
            <a:r>
              <a:rPr sz="2400" spc="-10" dirty="0">
                <a:latin typeface="Georgia"/>
                <a:cs typeface="Georgia"/>
              </a:rPr>
              <a:t>shaped </a:t>
            </a:r>
            <a:r>
              <a:rPr sz="2400" spc="-5" dirty="0">
                <a:latin typeface="Georgia"/>
                <a:cs typeface="Georgia"/>
              </a:rPr>
              <a:t>virus-helical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symmetry</a:t>
            </a:r>
            <a:endParaRPr sz="24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latin typeface="Georgia"/>
                <a:cs typeface="Georgia"/>
              </a:rPr>
              <a:t>Spherical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virus-icosahedron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150" y="1974850"/>
            <a:ext cx="8059420" cy="1390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05459"/>
            <a:ext cx="8153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414355"/>
                </a:solidFill>
                <a:cs typeface="Trebuchet MS"/>
              </a:rPr>
              <a:t>Baltimore Classification of</a:t>
            </a:r>
            <a:r>
              <a:rPr sz="4000" b="1" spc="-40" dirty="0">
                <a:solidFill>
                  <a:srgbClr val="414355"/>
                </a:solidFill>
                <a:cs typeface="Trebuchet MS"/>
              </a:rPr>
              <a:t> </a:t>
            </a:r>
            <a:r>
              <a:rPr sz="4000" b="1" spc="-5" dirty="0">
                <a:solidFill>
                  <a:srgbClr val="414355"/>
                </a:solidFill>
                <a:cs typeface="Trebuchet MS"/>
              </a:rPr>
              <a:t>viruses</a:t>
            </a:r>
            <a:endParaRPr sz="4000" b="1"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1252220"/>
            <a:ext cx="7559040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spc="-5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spc="-5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400" spc="-5" smtClean="0">
                <a:solidFill>
                  <a:schemeClr val="tx2"/>
                </a:solidFill>
                <a:latin typeface="Georgia"/>
                <a:cs typeface="Georgia"/>
              </a:rPr>
              <a:t>The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division </a:t>
            </a:r>
            <a:r>
              <a:rPr sz="2400" dirty="0">
                <a:solidFill>
                  <a:schemeClr val="tx2"/>
                </a:solidFill>
                <a:latin typeface="Georgia"/>
                <a:cs typeface="Georgia"/>
              </a:rPr>
              <a:t>of </a:t>
            </a:r>
            <a:r>
              <a:rPr sz="2400" spc="-10" dirty="0">
                <a:solidFill>
                  <a:schemeClr val="tx2"/>
                </a:solidFill>
                <a:latin typeface="Georgia"/>
                <a:cs typeface="Georgia"/>
              </a:rPr>
              <a:t>the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viruses into classes based </a:t>
            </a:r>
            <a:r>
              <a:rPr sz="2400" dirty="0">
                <a:solidFill>
                  <a:schemeClr val="tx2"/>
                </a:solidFill>
                <a:latin typeface="Georgia"/>
                <a:cs typeface="Georgia"/>
              </a:rPr>
              <a:t>on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genome  </a:t>
            </a:r>
            <a:r>
              <a:rPr sz="2400" spc="-10" dirty="0">
                <a:solidFill>
                  <a:schemeClr val="tx2"/>
                </a:solidFill>
                <a:latin typeface="Georgia"/>
                <a:cs typeface="Georgia"/>
              </a:rPr>
              <a:t>type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and mode </a:t>
            </a:r>
            <a:r>
              <a:rPr sz="2400" dirty="0">
                <a:solidFill>
                  <a:schemeClr val="tx2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replication and transcription</a:t>
            </a:r>
            <a:endParaRPr sz="240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2425700"/>
            <a:ext cx="7691120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5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5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5" smtClean="0">
                <a:solidFill>
                  <a:schemeClr val="tx2"/>
                </a:solidFill>
                <a:latin typeface="Georgia"/>
                <a:cs typeface="Georgia"/>
              </a:rPr>
              <a:t>Suggested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by David Baltimore </a:t>
            </a:r>
            <a:r>
              <a:rPr sz="2400" dirty="0">
                <a:solidFill>
                  <a:schemeClr val="tx2"/>
                </a:solidFill>
                <a:latin typeface="Georgia"/>
                <a:cs typeface="Georgia"/>
              </a:rPr>
              <a:t>–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Seven Baltimore</a:t>
            </a:r>
            <a:r>
              <a:rPr sz="2400" spc="-25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classes.</a:t>
            </a:r>
            <a:endParaRPr sz="240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3232150"/>
            <a:ext cx="7321550" cy="189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spc="-10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spc="-10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endParaRPr lang="en-US" sz="2400" spc="-10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10" smtClean="0">
                <a:solidFill>
                  <a:schemeClr val="tx2"/>
                </a:solidFill>
                <a:latin typeface="Georgia"/>
                <a:cs typeface="Georgia"/>
              </a:rPr>
              <a:t>Major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groups of viruses </a:t>
            </a:r>
            <a:r>
              <a:rPr sz="2400" dirty="0">
                <a:solidFill>
                  <a:schemeClr val="tx2"/>
                </a:solidFill>
                <a:latin typeface="Georgia"/>
                <a:cs typeface="Georgia"/>
              </a:rPr>
              <a:t>are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distinguished first by </a:t>
            </a:r>
            <a:r>
              <a:rPr sz="2400" spc="-5">
                <a:solidFill>
                  <a:schemeClr val="tx2"/>
                </a:solidFill>
                <a:latin typeface="Georgia"/>
                <a:cs typeface="Georgia"/>
              </a:rPr>
              <a:t>their  </a:t>
            </a:r>
            <a:r>
              <a:rPr sz="2400" spc="-5" smtClean="0">
                <a:solidFill>
                  <a:schemeClr val="tx2"/>
                </a:solidFill>
                <a:latin typeface="Georgia"/>
                <a:cs typeface="Georgia"/>
              </a:rPr>
              <a:t>nucleic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acid content as either DNA </a:t>
            </a:r>
            <a:r>
              <a:rPr sz="2400" dirty="0">
                <a:solidFill>
                  <a:schemeClr val="tx2"/>
                </a:solidFill>
                <a:latin typeface="Georgia"/>
                <a:cs typeface="Georgia"/>
              </a:rPr>
              <a:t>or</a:t>
            </a:r>
            <a:r>
              <a:rPr sz="2400" spc="-3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Georgia"/>
                <a:cs typeface="Georgia"/>
              </a:rPr>
              <a:t>RNA</a:t>
            </a:r>
            <a:endParaRPr sz="240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139" y="4405629"/>
            <a:ext cx="7308215" cy="189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spc="-10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spc="-10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endParaRPr lang="en-US" sz="2400" spc="-10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10" smtClean="0">
                <a:solidFill>
                  <a:schemeClr val="tx2"/>
                </a:solidFill>
                <a:latin typeface="Georgia"/>
                <a:cs typeface="Georgia"/>
              </a:rPr>
              <a:t>RNA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and DNA viruses can </a:t>
            </a:r>
            <a:r>
              <a:rPr sz="2400" dirty="0">
                <a:solidFill>
                  <a:schemeClr val="tx2"/>
                </a:solidFill>
                <a:latin typeface="Georgia"/>
                <a:cs typeface="Georgia"/>
              </a:rPr>
              <a:t>be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single-stranded </a:t>
            </a:r>
            <a:r>
              <a:rPr sz="2400" spc="-10" dirty="0">
                <a:solidFill>
                  <a:schemeClr val="tx2"/>
                </a:solidFill>
                <a:latin typeface="Georgia"/>
                <a:cs typeface="Georgia"/>
              </a:rPr>
              <a:t>(ssRNA,  ssDNA) </a:t>
            </a:r>
            <a:r>
              <a:rPr sz="2400" dirty="0">
                <a:solidFill>
                  <a:schemeClr val="tx2"/>
                </a:solidFill>
                <a:latin typeface="Georgia"/>
                <a:cs typeface="Georgia"/>
              </a:rPr>
              <a:t>or </a:t>
            </a:r>
            <a:r>
              <a:rPr sz="2400" spc="-5" dirty="0">
                <a:solidFill>
                  <a:schemeClr val="tx2"/>
                </a:solidFill>
                <a:latin typeface="Georgia"/>
                <a:cs typeface="Georgia"/>
              </a:rPr>
              <a:t>double-stranded (dsRNA,</a:t>
            </a:r>
            <a:r>
              <a:rPr sz="2400" spc="-25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Georgia"/>
                <a:cs typeface="Georgia"/>
              </a:rPr>
              <a:t>ssDNA)</a:t>
            </a:r>
            <a:endParaRPr sz="2400">
              <a:solidFill>
                <a:schemeClr val="tx2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932180" cy="1066800"/>
          </a:xfrm>
          <a:custGeom>
            <a:avLst/>
            <a:gdLst/>
            <a:ahLst/>
            <a:cxnLst/>
            <a:rect l="l" t="t" r="r" b="b"/>
            <a:pathLst>
              <a:path w="932180" h="1066800">
                <a:moveTo>
                  <a:pt x="932180" y="0"/>
                </a:moveTo>
                <a:lnTo>
                  <a:pt x="0" y="0"/>
                </a:lnTo>
                <a:lnTo>
                  <a:pt x="0" y="1066800"/>
                </a:lnTo>
                <a:lnTo>
                  <a:pt x="932180" y="1066800"/>
                </a:lnTo>
                <a:lnTo>
                  <a:pt x="932180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929640"/>
            <a:ext cx="637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as</a:t>
            </a: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2180" y="914400"/>
            <a:ext cx="3639820" cy="1066800"/>
          </a:xfrm>
          <a:custGeom>
            <a:avLst/>
            <a:gdLst/>
            <a:ahLst/>
            <a:cxnLst/>
            <a:rect l="l" t="t" r="r" b="b"/>
            <a:pathLst>
              <a:path w="3639820" h="1066800">
                <a:moveTo>
                  <a:pt x="3639820" y="0"/>
                </a:moveTo>
                <a:lnTo>
                  <a:pt x="0" y="0"/>
                </a:lnTo>
                <a:lnTo>
                  <a:pt x="0" y="1066800"/>
                </a:lnTo>
                <a:lnTo>
                  <a:pt x="3639820" y="1066800"/>
                </a:lnTo>
                <a:lnTo>
                  <a:pt x="3639820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9650" y="929640"/>
            <a:ext cx="3187065" cy="5613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Description of genome</a:t>
            </a:r>
            <a:r>
              <a:rPr sz="1800" b="1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Georgia"/>
                <a:cs typeface="Georgia"/>
              </a:rPr>
              <a:t>and  </a:t>
            </a: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replication</a:t>
            </a:r>
            <a:r>
              <a:rPr sz="1800" b="1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strategy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9144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>
                <a:moveTo>
                  <a:pt x="1828800" y="0"/>
                </a:moveTo>
                <a:lnTo>
                  <a:pt x="0" y="0"/>
                </a:lnTo>
                <a:lnTo>
                  <a:pt x="0" y="1066800"/>
                </a:lnTo>
                <a:lnTo>
                  <a:pt x="1828800" y="1066800"/>
                </a:lnTo>
                <a:lnTo>
                  <a:pt x="1828800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49470" y="929640"/>
            <a:ext cx="1344295" cy="8216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5100"/>
              </a:lnSpc>
              <a:spcBef>
                <a:spcPts val="204"/>
              </a:spcBef>
            </a:pP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Example</a:t>
            </a:r>
            <a:r>
              <a:rPr sz="1800" b="1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of  bacterial  virus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0800" y="914400"/>
            <a:ext cx="2743200" cy="1066800"/>
          </a:xfrm>
          <a:custGeom>
            <a:avLst/>
            <a:gdLst/>
            <a:ahLst/>
            <a:cxnLst/>
            <a:rect l="l" t="t" r="r" b="b"/>
            <a:pathLst>
              <a:path w="2743200" h="1066800">
                <a:moveTo>
                  <a:pt x="2743200" y="0"/>
                </a:moveTo>
                <a:lnTo>
                  <a:pt x="0" y="0"/>
                </a:lnTo>
                <a:lnTo>
                  <a:pt x="0" y="1066800"/>
                </a:lnTo>
                <a:lnTo>
                  <a:pt x="2743200" y="1066800"/>
                </a:lnTo>
                <a:lnTo>
                  <a:pt x="2743200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78270" y="929640"/>
            <a:ext cx="2221230" cy="5613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Example of</a:t>
            </a:r>
            <a:r>
              <a:rPr sz="1800" b="1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Georgia"/>
                <a:cs typeface="Georgia"/>
              </a:rPr>
              <a:t>animal  </a:t>
            </a: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virus</a:t>
            </a:r>
            <a:endParaRPr sz="1800">
              <a:latin typeface="Georgia"/>
              <a:cs typeface="Georgi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0" y="2028115"/>
          <a:ext cx="9145268" cy="4610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7555"/>
                <a:gridCol w="1526539"/>
                <a:gridCol w="3051174"/>
              </a:tblGrid>
              <a:tr h="425524">
                <a:tc>
                  <a:txBody>
                    <a:bodyPr/>
                    <a:lstStyle/>
                    <a:p>
                      <a:pPr marL="90170">
                        <a:lnSpc>
                          <a:spcPts val="2010"/>
                        </a:lnSpc>
                        <a:tabLst>
                          <a:tab pos="1021715" algn="l"/>
                        </a:tabLst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I	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Double stranded DNA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genome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Lamda,T4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Herpesvirus,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poxvirus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  <a:tabLst>
                          <a:tab pos="1021715" algn="l"/>
                        </a:tabLst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II	Single stranded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DNA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genome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9209" marB="0"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ØX174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Chicken anemia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virus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9209" marB="0">
                    <a:solidFill>
                      <a:srgbClr val="E8E8EC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  <a:tabLst>
                          <a:tab pos="1021715" algn="l"/>
                        </a:tabLst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III	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Double stranded RNA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genome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9209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Ø6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Reovirus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9209" marB="0">
                    <a:solidFill>
                      <a:srgbClr val="D0D0D9"/>
                    </a:solidFill>
                  </a:tcPr>
                </a:tc>
              </a:tr>
              <a:tr h="699770">
                <a:tc>
                  <a:txBody>
                    <a:bodyPr/>
                    <a:lstStyle/>
                    <a:p>
                      <a:pPr marL="1022350" marR="86995" indent="-932180">
                        <a:lnSpc>
                          <a:spcPts val="2050"/>
                        </a:lnSpc>
                        <a:spcBef>
                          <a:spcPts val="390"/>
                        </a:spcBef>
                        <a:tabLst>
                          <a:tab pos="1021715" algn="l"/>
                        </a:tabLst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IV	Single stranded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RNA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genome plus  sense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9530" marB="0"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MS2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9209" marB="0"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Poliovirus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9209" marB="0">
                    <a:solidFill>
                      <a:srgbClr val="E8E8EC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1022350" marR="568325" indent="-932180">
                        <a:lnSpc>
                          <a:spcPts val="2050"/>
                        </a:lnSpc>
                        <a:spcBef>
                          <a:spcPts val="380"/>
                        </a:spcBef>
                        <a:tabLst>
                          <a:tab pos="1021715" algn="l"/>
                        </a:tabLst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V	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Single stranded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RNA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genome  minus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sense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826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397510" marR="386715">
                        <a:lnSpc>
                          <a:spcPts val="2050"/>
                        </a:lnSpc>
                        <a:spcBef>
                          <a:spcPts val="38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Influenza virus,Rabies  virus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8260" marB="0">
                    <a:solidFill>
                      <a:srgbClr val="D0D0D9"/>
                    </a:solidFill>
                  </a:tcPr>
                </a:tc>
              </a:tr>
              <a:tr h="697229">
                <a:tc>
                  <a:txBody>
                    <a:bodyPr/>
                    <a:lstStyle/>
                    <a:p>
                      <a:pPr marL="1022350" marR="106680" indent="-932180">
                        <a:lnSpc>
                          <a:spcPts val="2050"/>
                        </a:lnSpc>
                        <a:spcBef>
                          <a:spcPts val="380"/>
                        </a:spcBef>
                        <a:tabLst>
                          <a:tab pos="1021715" algn="l"/>
                        </a:tabLst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VI	Single stranded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RNA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genome that  replicated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with DNA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intermediate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8260" marB="0"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Retrovirus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7939" marB="0">
                    <a:solidFill>
                      <a:srgbClr val="E8E8EC"/>
                    </a:solidFill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1022350" marR="450850" indent="-932180">
                        <a:lnSpc>
                          <a:spcPts val="2050"/>
                        </a:lnSpc>
                        <a:spcBef>
                          <a:spcPts val="390"/>
                        </a:spcBef>
                        <a:tabLst>
                          <a:tab pos="1021715" algn="l"/>
                        </a:tabLst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VII	Double stranded DNA genome  that replicates with RNA  intermediate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953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Hepatitis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virus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9209" marB="0">
                    <a:solidFill>
                      <a:srgbClr val="D0D0D9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14355"/>
                </a:solidFill>
                <a:cs typeface="Trebuchet MS"/>
              </a:rPr>
              <a:t>7 </a:t>
            </a:r>
            <a:r>
              <a:rPr sz="3600" b="1" spc="-5" dirty="0">
                <a:solidFill>
                  <a:srgbClr val="414355"/>
                </a:solidFill>
                <a:cs typeface="Trebuchet MS"/>
              </a:rPr>
              <a:t>class </a:t>
            </a:r>
            <a:r>
              <a:rPr sz="3600" b="1" dirty="0">
                <a:solidFill>
                  <a:srgbClr val="414355"/>
                </a:solidFill>
                <a:cs typeface="Trebuchet MS"/>
              </a:rPr>
              <a:t>of </a:t>
            </a:r>
            <a:r>
              <a:rPr sz="3600" b="1" spc="-10" dirty="0">
                <a:solidFill>
                  <a:srgbClr val="414355"/>
                </a:solidFill>
                <a:cs typeface="Trebuchet MS"/>
              </a:rPr>
              <a:t>Baltimore</a:t>
            </a:r>
            <a:r>
              <a:rPr sz="3600" b="1" spc="-120" dirty="0">
                <a:solidFill>
                  <a:srgbClr val="414355"/>
                </a:solidFill>
                <a:cs typeface="Trebuchet MS"/>
              </a:rPr>
              <a:t> </a:t>
            </a:r>
            <a:r>
              <a:rPr sz="3600" b="1" spc="-5" dirty="0">
                <a:solidFill>
                  <a:srgbClr val="414355"/>
                </a:solidFill>
                <a:cs typeface="Trebuchet MS"/>
              </a:rPr>
              <a:t>classification</a:t>
            </a:r>
            <a:endParaRPr sz="3600" b="1"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609600" y="533400"/>
            <a:ext cx="7747000" cy="46228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67970" indent="-255270" algn="just">
              <a:spcBef>
                <a:spcPts val="450"/>
              </a:spcBef>
              <a:buClr>
                <a:srgbClr val="9F4CA2"/>
              </a:buClr>
              <a:tabLst>
                <a:tab pos="267335" algn="l"/>
                <a:tab pos="267970" algn="l"/>
              </a:tabLst>
            </a:pPr>
            <a:r>
              <a:rPr lang="en-US" sz="3200" b="1" spc="-5" dirty="0" smtClean="0">
                <a:solidFill>
                  <a:schemeClr val="tx2"/>
                </a:solidFill>
              </a:rPr>
              <a:t>Class</a:t>
            </a:r>
            <a:r>
              <a:rPr lang="en-US" sz="3200" b="1" spc="-95" dirty="0" smtClean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I</a:t>
            </a:r>
            <a:endParaRPr lang="en-US" sz="2400" b="1" spc="-5" dirty="0" smtClean="0">
              <a:solidFill>
                <a:schemeClr val="tx2"/>
              </a:solidFill>
            </a:endParaRPr>
          </a:p>
          <a:p>
            <a:pPr marL="267970" indent="-255270" algn="just">
              <a:lnSpc>
                <a:spcPct val="100000"/>
              </a:lnSpc>
              <a:spcBef>
                <a:spcPts val="45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-5" smtClean="0">
                <a:solidFill>
                  <a:schemeClr val="tx2"/>
                </a:solidFill>
              </a:rPr>
              <a:t>Double-stranded </a:t>
            </a:r>
            <a:r>
              <a:rPr sz="2400" dirty="0">
                <a:solidFill>
                  <a:schemeClr val="tx2"/>
                </a:solidFill>
              </a:rPr>
              <a:t>(ds) </a:t>
            </a:r>
            <a:r>
              <a:rPr sz="2400" spc="-5" dirty="0">
                <a:solidFill>
                  <a:schemeClr val="tx2"/>
                </a:solidFill>
              </a:rPr>
              <a:t>DNA viruses are in class</a:t>
            </a:r>
            <a:r>
              <a:rPr sz="2400" spc="25" dirty="0">
                <a:solidFill>
                  <a:schemeClr val="tx2"/>
                </a:solidFill>
              </a:rPr>
              <a:t> </a:t>
            </a:r>
            <a:r>
              <a:rPr sz="2800" dirty="0">
                <a:solidFill>
                  <a:schemeClr val="tx2"/>
                </a:solidFill>
                <a:latin typeface="Georgia"/>
                <a:cs typeface="Georgia"/>
              </a:rPr>
              <a:t>1</a:t>
            </a:r>
            <a:endParaRPr sz="2800">
              <a:solidFill>
                <a:schemeClr val="tx2"/>
              </a:solidFill>
              <a:latin typeface="Georgia"/>
              <a:cs typeface="Georgia"/>
            </a:endParaRPr>
          </a:p>
          <a:p>
            <a:pPr marL="267970" marR="5080" indent="-255270" algn="just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dirty="0">
                <a:solidFill>
                  <a:schemeClr val="tx2"/>
                </a:solidFill>
              </a:rPr>
              <a:t>The </a:t>
            </a:r>
            <a:r>
              <a:rPr sz="2400" spc="-5" dirty="0">
                <a:solidFill>
                  <a:schemeClr val="tx2"/>
                </a:solidFill>
              </a:rPr>
              <a:t>production </a:t>
            </a:r>
            <a:r>
              <a:rPr sz="2400" dirty="0">
                <a:solidFill>
                  <a:schemeClr val="tx2"/>
                </a:solidFill>
              </a:rPr>
              <a:t>of mRNA </a:t>
            </a:r>
            <a:r>
              <a:rPr sz="2400" spc="-5" dirty="0">
                <a:solidFill>
                  <a:schemeClr val="tx2"/>
                </a:solidFill>
              </a:rPr>
              <a:t>and genome replication in such  viruses occurs as it would </a:t>
            </a:r>
            <a:r>
              <a:rPr sz="2400" dirty="0">
                <a:solidFill>
                  <a:schemeClr val="tx2"/>
                </a:solidFill>
              </a:rPr>
              <a:t>from the </a:t>
            </a:r>
            <a:r>
              <a:rPr sz="2400" spc="-5" dirty="0">
                <a:solidFill>
                  <a:schemeClr val="tx2"/>
                </a:solidFill>
              </a:rPr>
              <a:t>host</a:t>
            </a:r>
            <a:r>
              <a:rPr sz="2400" spc="40" dirty="0">
                <a:solidFill>
                  <a:schemeClr val="tx2"/>
                </a:solidFill>
              </a:rPr>
              <a:t> </a:t>
            </a:r>
            <a:r>
              <a:rPr sz="2400" spc="-5" dirty="0">
                <a:solidFill>
                  <a:schemeClr val="tx2"/>
                </a:solidFill>
              </a:rPr>
              <a:t>genome.</a:t>
            </a:r>
            <a:endParaRPr sz="2400">
              <a:solidFill>
                <a:schemeClr val="tx2"/>
              </a:solidFill>
            </a:endParaRPr>
          </a:p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sz="2800" b="1" spc="-5" dirty="0">
                <a:solidFill>
                  <a:schemeClr val="tx2"/>
                </a:solidFill>
                <a:latin typeface="Georgia"/>
                <a:cs typeface="Georgia"/>
              </a:rPr>
              <a:t>Class</a:t>
            </a:r>
            <a:r>
              <a:rPr sz="2800" b="1" spc="-15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chemeClr val="tx2"/>
                </a:solidFill>
                <a:latin typeface="Georgia"/>
                <a:cs typeface="Georgia"/>
              </a:rPr>
              <a:t>II</a:t>
            </a:r>
            <a:endParaRPr sz="2800">
              <a:solidFill>
                <a:schemeClr val="tx2"/>
              </a:solidFill>
              <a:latin typeface="Georgia"/>
              <a:cs typeface="Georgia"/>
            </a:endParaRPr>
          </a:p>
          <a:p>
            <a:pPr marL="267970" indent="-255270" algn="just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solidFill>
                  <a:schemeClr val="tx2"/>
                </a:solidFill>
              </a:rPr>
              <a:t>Single-stranded(ss) DNA viruses.</a:t>
            </a:r>
            <a:endParaRPr sz="2400">
              <a:solidFill>
                <a:schemeClr val="tx2"/>
              </a:solidFill>
            </a:endParaRPr>
          </a:p>
          <a:p>
            <a:pPr marL="267970" marR="54610" indent="-255270" algn="just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solidFill>
                  <a:schemeClr val="tx2"/>
                </a:solidFill>
              </a:rPr>
              <a:t>These viruses </a:t>
            </a:r>
            <a:r>
              <a:rPr sz="2400" dirty="0">
                <a:solidFill>
                  <a:schemeClr val="tx2"/>
                </a:solidFill>
              </a:rPr>
              <a:t>form a </a:t>
            </a:r>
            <a:r>
              <a:rPr sz="2400" spc="-10" dirty="0">
                <a:solidFill>
                  <a:schemeClr val="tx2"/>
                </a:solidFill>
              </a:rPr>
              <a:t>double </a:t>
            </a:r>
            <a:r>
              <a:rPr sz="2400" spc="-5" dirty="0">
                <a:solidFill>
                  <a:schemeClr val="tx2"/>
                </a:solidFill>
              </a:rPr>
              <a:t>stranded DNA intermediate  during replication </a:t>
            </a:r>
            <a:r>
              <a:rPr sz="2400" spc="-10" dirty="0">
                <a:solidFill>
                  <a:schemeClr val="tx2"/>
                </a:solidFill>
              </a:rPr>
              <a:t>and </a:t>
            </a:r>
            <a:r>
              <a:rPr sz="2400" spc="-5" dirty="0">
                <a:solidFill>
                  <a:schemeClr val="tx2"/>
                </a:solidFill>
              </a:rPr>
              <a:t>this intermediate used for  transcription.</a:t>
            </a:r>
            <a:endParaRPr sz="2400">
              <a:solidFill>
                <a:schemeClr val="tx2"/>
              </a:solidFill>
            </a:endParaRPr>
          </a:p>
          <a:p>
            <a:pPr marL="267970" marR="753745" indent="-255270" algn="just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solidFill>
                  <a:schemeClr val="tx2"/>
                </a:solidFill>
              </a:rPr>
              <a:t>RNA polymerase requires </a:t>
            </a:r>
            <a:r>
              <a:rPr sz="2400" spc="-10" dirty="0">
                <a:solidFill>
                  <a:schemeClr val="tx2"/>
                </a:solidFill>
              </a:rPr>
              <a:t>double-stranded DNA </a:t>
            </a:r>
            <a:r>
              <a:rPr sz="2400" spc="-5" dirty="0">
                <a:solidFill>
                  <a:schemeClr val="tx2"/>
                </a:solidFill>
              </a:rPr>
              <a:t>as  template.</a:t>
            </a:r>
            <a:endParaRPr sz="2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57110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414355"/>
                </a:solidFill>
              </a:rPr>
              <a:t>Positive </a:t>
            </a:r>
            <a:r>
              <a:rPr sz="4000" b="1" spc="-5" dirty="0">
                <a:solidFill>
                  <a:srgbClr val="414355"/>
                </a:solidFill>
              </a:rPr>
              <a:t>and Negative strand RNA</a:t>
            </a:r>
            <a:r>
              <a:rPr sz="4000" b="1" spc="-65" dirty="0">
                <a:solidFill>
                  <a:srgbClr val="414355"/>
                </a:solidFill>
              </a:rPr>
              <a:t> </a:t>
            </a:r>
            <a:r>
              <a:rPr sz="4000" b="1" spc="-10" dirty="0">
                <a:solidFill>
                  <a:srgbClr val="414355"/>
                </a:solidFill>
              </a:rPr>
              <a:t>viruses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2362200"/>
            <a:ext cx="7486015" cy="3885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215900" indent="-255270" algn="just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  <a:tab pos="3790950" algn="l"/>
              </a:tabLst>
            </a:pPr>
            <a:r>
              <a:rPr sz="2000" dirty="0">
                <a:solidFill>
                  <a:schemeClr val="tx2"/>
                </a:solidFill>
                <a:cs typeface="Arial"/>
              </a:rPr>
              <a:t>The </a:t>
            </a:r>
            <a:r>
              <a:rPr sz="2000" spc="-5" dirty="0">
                <a:solidFill>
                  <a:schemeClr val="tx2"/>
                </a:solidFill>
                <a:cs typeface="Arial"/>
              </a:rPr>
              <a:t>production</a:t>
            </a:r>
            <a:r>
              <a:rPr sz="2000" dirty="0">
                <a:solidFill>
                  <a:schemeClr val="tx2"/>
                </a:solidFill>
                <a:cs typeface="Arial"/>
              </a:rPr>
              <a:t> </a:t>
            </a:r>
            <a:r>
              <a:rPr sz="2000">
                <a:solidFill>
                  <a:schemeClr val="tx2"/>
                </a:solidFill>
                <a:cs typeface="Arial"/>
              </a:rPr>
              <a:t>of </a:t>
            </a:r>
            <a:r>
              <a:rPr sz="2000" smtClean="0">
                <a:solidFill>
                  <a:schemeClr val="tx2"/>
                </a:solidFill>
                <a:cs typeface="Arial"/>
              </a:rPr>
              <a:t>mRNA</a:t>
            </a:r>
            <a:r>
              <a:rPr lang="en-US" sz="2000" dirty="0" smtClean="0">
                <a:solidFill>
                  <a:schemeClr val="tx2"/>
                </a:solidFill>
                <a:cs typeface="Arial"/>
              </a:rPr>
              <a:t> </a:t>
            </a:r>
            <a:r>
              <a:rPr sz="2000" spc="-5" smtClean="0">
                <a:solidFill>
                  <a:schemeClr val="tx2"/>
                </a:solidFill>
                <a:cs typeface="Arial"/>
              </a:rPr>
              <a:t>and </a:t>
            </a:r>
            <a:r>
              <a:rPr sz="2000" spc="-5" dirty="0">
                <a:solidFill>
                  <a:schemeClr val="tx2"/>
                </a:solidFill>
                <a:cs typeface="Arial"/>
              </a:rPr>
              <a:t>genome replication is  </a:t>
            </a:r>
            <a:r>
              <a:rPr sz="2000" spc="5" dirty="0">
                <a:solidFill>
                  <a:schemeClr val="tx2"/>
                </a:solidFill>
                <a:cs typeface="Arial"/>
              </a:rPr>
              <a:t>much </a:t>
            </a:r>
            <a:r>
              <a:rPr sz="2000" spc="-5" dirty="0">
                <a:solidFill>
                  <a:schemeClr val="tx2"/>
                </a:solidFill>
                <a:cs typeface="Arial"/>
              </a:rPr>
              <a:t>different with RNA viruses (Class</a:t>
            </a:r>
            <a:r>
              <a:rPr sz="2000" spc="-10" dirty="0">
                <a:solidFill>
                  <a:schemeClr val="tx2"/>
                </a:solidFill>
                <a:cs typeface="Arial"/>
              </a:rPr>
              <a:t> </a:t>
            </a:r>
            <a:r>
              <a:rPr sz="2000" dirty="0">
                <a:solidFill>
                  <a:schemeClr val="tx2"/>
                </a:solidFill>
                <a:cs typeface="Arial"/>
              </a:rPr>
              <a:t>III-VI).</a:t>
            </a:r>
            <a:endParaRPr sz="2000">
              <a:solidFill>
                <a:schemeClr val="tx2"/>
              </a:solidFill>
              <a:cs typeface="Arial"/>
            </a:endParaRPr>
          </a:p>
          <a:p>
            <a:pPr marL="267970" marR="329565" indent="-255270" algn="just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000" dirty="0">
                <a:solidFill>
                  <a:schemeClr val="tx2"/>
                </a:solidFill>
                <a:cs typeface="Arial"/>
              </a:rPr>
              <a:t>mRNA </a:t>
            </a:r>
            <a:r>
              <a:rPr sz="2000" spc="-10" dirty="0">
                <a:solidFill>
                  <a:schemeClr val="tx2"/>
                </a:solidFill>
                <a:cs typeface="Arial"/>
              </a:rPr>
              <a:t>is </a:t>
            </a:r>
            <a:r>
              <a:rPr sz="2000" spc="-5" dirty="0">
                <a:solidFill>
                  <a:schemeClr val="tx2"/>
                </a:solidFill>
                <a:cs typeface="Arial"/>
              </a:rPr>
              <a:t>the complementary base sequence </a:t>
            </a:r>
            <a:r>
              <a:rPr sz="2000" dirty="0">
                <a:solidFill>
                  <a:schemeClr val="tx2"/>
                </a:solidFill>
                <a:cs typeface="Arial"/>
              </a:rPr>
              <a:t>to </a:t>
            </a:r>
            <a:r>
              <a:rPr sz="2000" spc="-5" dirty="0">
                <a:solidFill>
                  <a:schemeClr val="tx2"/>
                </a:solidFill>
                <a:cs typeface="Arial"/>
              </a:rPr>
              <a:t>the  </a:t>
            </a:r>
            <a:r>
              <a:rPr sz="2000" dirty="0">
                <a:solidFill>
                  <a:schemeClr val="tx2"/>
                </a:solidFill>
                <a:cs typeface="Arial"/>
              </a:rPr>
              <a:t>template </a:t>
            </a:r>
            <a:r>
              <a:rPr sz="2000" spc="-5" dirty="0">
                <a:solidFill>
                  <a:schemeClr val="tx2"/>
                </a:solidFill>
                <a:cs typeface="Arial"/>
              </a:rPr>
              <a:t>strand of DNA.</a:t>
            </a:r>
            <a:endParaRPr sz="2000">
              <a:solidFill>
                <a:schemeClr val="tx2"/>
              </a:solidFill>
              <a:cs typeface="Arial"/>
            </a:endParaRPr>
          </a:p>
          <a:p>
            <a:pPr marL="267970" indent="-255270" algn="just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000" spc="5" dirty="0">
                <a:solidFill>
                  <a:schemeClr val="tx2"/>
                </a:solidFill>
                <a:cs typeface="Arial"/>
              </a:rPr>
              <a:t>In </a:t>
            </a:r>
            <a:r>
              <a:rPr sz="2000" spc="-5" dirty="0">
                <a:solidFill>
                  <a:schemeClr val="tx2"/>
                </a:solidFill>
                <a:cs typeface="Arial"/>
              </a:rPr>
              <a:t>virology,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mRNA </a:t>
            </a:r>
            <a:r>
              <a:rPr sz="2000" spc="-5" dirty="0">
                <a:solidFill>
                  <a:schemeClr val="tx2"/>
                </a:solidFill>
                <a:cs typeface="Arial"/>
              </a:rPr>
              <a:t>is said </a:t>
            </a:r>
            <a:r>
              <a:rPr sz="2000" dirty="0">
                <a:solidFill>
                  <a:schemeClr val="tx2"/>
                </a:solidFill>
                <a:cs typeface="Arial"/>
              </a:rPr>
              <a:t>to </a:t>
            </a:r>
            <a:r>
              <a:rPr sz="2000" spc="-5" dirty="0">
                <a:solidFill>
                  <a:schemeClr val="tx2"/>
                </a:solidFill>
                <a:cs typeface="Arial"/>
              </a:rPr>
              <a:t>be </a:t>
            </a:r>
            <a:r>
              <a:rPr sz="2000" b="1" i="1" spc="-5" dirty="0">
                <a:solidFill>
                  <a:schemeClr val="tx2"/>
                </a:solidFill>
                <a:cs typeface="Arial"/>
              </a:rPr>
              <a:t>plus</a:t>
            </a:r>
            <a:r>
              <a:rPr sz="2000" spc="-5" dirty="0">
                <a:solidFill>
                  <a:schemeClr val="tx2"/>
                </a:solidFill>
                <a:cs typeface="Arial"/>
              </a:rPr>
              <a:t>(+)</a:t>
            </a:r>
            <a:r>
              <a:rPr sz="2000" spc="65" dirty="0">
                <a:solidFill>
                  <a:schemeClr val="tx2"/>
                </a:solidFill>
                <a:cs typeface="Arial"/>
              </a:rPr>
              <a:t> </a:t>
            </a:r>
            <a:r>
              <a:rPr sz="2000" spc="-10" dirty="0">
                <a:solidFill>
                  <a:schemeClr val="tx2"/>
                </a:solidFill>
                <a:cs typeface="Arial"/>
              </a:rPr>
              <a:t>configuration.</a:t>
            </a:r>
            <a:endParaRPr sz="2000">
              <a:solidFill>
                <a:schemeClr val="tx2"/>
              </a:solidFill>
              <a:cs typeface="Arial"/>
            </a:endParaRPr>
          </a:p>
          <a:p>
            <a:pPr marL="267970" marR="584835" indent="-255270" algn="just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000" spc="-5" dirty="0">
                <a:solidFill>
                  <a:schemeClr val="tx2"/>
                </a:solidFill>
                <a:cs typeface="Arial"/>
              </a:rPr>
              <a:t>While its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complement </a:t>
            </a:r>
            <a:r>
              <a:rPr sz="2000" spc="-5" dirty="0">
                <a:solidFill>
                  <a:schemeClr val="tx2"/>
                </a:solidFill>
                <a:cs typeface="Arial"/>
              </a:rPr>
              <a:t>is said </a:t>
            </a:r>
            <a:r>
              <a:rPr sz="2000" dirty="0">
                <a:solidFill>
                  <a:schemeClr val="tx2"/>
                </a:solidFill>
                <a:cs typeface="Arial"/>
              </a:rPr>
              <a:t>to be </a:t>
            </a:r>
            <a:r>
              <a:rPr sz="2000" spc="-5" dirty="0">
                <a:solidFill>
                  <a:schemeClr val="tx2"/>
                </a:solidFill>
                <a:cs typeface="Arial"/>
              </a:rPr>
              <a:t>the </a:t>
            </a:r>
            <a:r>
              <a:rPr sz="2000" b="1" i="1" spc="-5" dirty="0">
                <a:solidFill>
                  <a:schemeClr val="tx2"/>
                </a:solidFill>
                <a:cs typeface="Arial"/>
              </a:rPr>
              <a:t>minus </a:t>
            </a:r>
            <a:r>
              <a:rPr sz="2000" dirty="0">
                <a:solidFill>
                  <a:schemeClr val="tx2"/>
                </a:solidFill>
                <a:cs typeface="Arial"/>
              </a:rPr>
              <a:t>(-)  </a:t>
            </a:r>
            <a:r>
              <a:rPr sz="2000" spc="-5">
                <a:solidFill>
                  <a:schemeClr val="tx2"/>
                </a:solidFill>
                <a:cs typeface="Arial"/>
              </a:rPr>
              <a:t>configuration</a:t>
            </a:r>
            <a:r>
              <a:rPr sz="2000" spc="-5" smtClean="0">
                <a:solidFill>
                  <a:schemeClr val="tx2"/>
                </a:solidFill>
                <a:cs typeface="Arial"/>
              </a:rPr>
              <a:t>.</a:t>
            </a:r>
            <a:endParaRPr lang="en-US" sz="2000" spc="-5" dirty="0" smtClean="0">
              <a:solidFill>
                <a:schemeClr val="tx2"/>
              </a:solidFill>
              <a:cs typeface="Arial"/>
            </a:endParaRPr>
          </a:p>
          <a:p>
            <a:pPr marL="267970" marR="164465" indent="-255270" algn="just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lang="en-US" sz="2000" b="1" dirty="0" smtClean="0">
                <a:solidFill>
                  <a:srgbClr val="414355"/>
                </a:solidFill>
                <a:latin typeface="Georgia"/>
                <a:cs typeface="Georgia"/>
              </a:rPr>
              <a:t>How </a:t>
            </a:r>
            <a:r>
              <a:rPr lang="en-US" sz="2000" b="1" spc="-5" dirty="0" smtClean="0">
                <a:solidFill>
                  <a:srgbClr val="414355"/>
                </a:solidFill>
                <a:latin typeface="Georgia"/>
                <a:cs typeface="Georgia"/>
              </a:rPr>
              <a:t>does these viruses</a:t>
            </a:r>
            <a:r>
              <a:rPr lang="en-US" sz="2000" b="1" spc="-45" dirty="0" smtClean="0">
                <a:solidFill>
                  <a:srgbClr val="414355"/>
                </a:solidFill>
                <a:latin typeface="Georgia"/>
                <a:cs typeface="Georgia"/>
              </a:rPr>
              <a:t> </a:t>
            </a:r>
            <a:r>
              <a:rPr lang="en-US" sz="2000" b="1" spc="-10" dirty="0" smtClean="0">
                <a:solidFill>
                  <a:srgbClr val="414355"/>
                </a:solidFill>
                <a:latin typeface="Georgia"/>
                <a:cs typeface="Georgia"/>
              </a:rPr>
              <a:t>replicate?</a:t>
            </a:r>
          </a:p>
          <a:p>
            <a:pPr marL="267970" marR="164465" indent="-255270" algn="just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lang="en-US" sz="2000" spc="-10" dirty="0" smtClean="0">
                <a:solidFill>
                  <a:schemeClr val="tx2"/>
                </a:solidFill>
                <a:cs typeface="Arial"/>
              </a:rPr>
              <a:t>Cellular RNA </a:t>
            </a:r>
            <a:r>
              <a:rPr lang="en-US" sz="2000" spc="-5" dirty="0" smtClean="0">
                <a:solidFill>
                  <a:schemeClr val="tx2"/>
                </a:solidFill>
                <a:cs typeface="Arial"/>
              </a:rPr>
              <a:t>polymerases </a:t>
            </a:r>
            <a:r>
              <a:rPr lang="en-US" sz="2000" dirty="0" smtClean="0">
                <a:solidFill>
                  <a:schemeClr val="tx2"/>
                </a:solidFill>
                <a:cs typeface="Arial"/>
              </a:rPr>
              <a:t>do </a:t>
            </a:r>
            <a:r>
              <a:rPr lang="en-US" sz="2000" spc="-5" dirty="0" smtClean="0">
                <a:solidFill>
                  <a:schemeClr val="tx2"/>
                </a:solidFill>
                <a:cs typeface="Arial"/>
              </a:rPr>
              <a:t>not catalyze formation of  RNA </a:t>
            </a:r>
            <a:r>
              <a:rPr lang="en-US" sz="2000" dirty="0" smtClean="0">
                <a:solidFill>
                  <a:schemeClr val="tx2"/>
                </a:solidFill>
                <a:cs typeface="Arial"/>
              </a:rPr>
              <a:t>from </a:t>
            </a:r>
            <a:r>
              <a:rPr lang="en-US" sz="2000" spc="-5" dirty="0" smtClean="0">
                <a:solidFill>
                  <a:schemeClr val="tx2"/>
                </a:solidFill>
                <a:cs typeface="Arial"/>
              </a:rPr>
              <a:t>an RNA template </a:t>
            </a:r>
            <a:r>
              <a:rPr lang="en-US" sz="2000" spc="-10" dirty="0" smtClean="0">
                <a:solidFill>
                  <a:schemeClr val="tx2"/>
                </a:solidFill>
                <a:cs typeface="Arial"/>
              </a:rPr>
              <a:t>but </a:t>
            </a:r>
            <a:r>
              <a:rPr lang="en-US" sz="2000" dirty="0" smtClean="0">
                <a:solidFill>
                  <a:schemeClr val="tx2"/>
                </a:solidFill>
                <a:cs typeface="Arial"/>
              </a:rPr>
              <a:t>from </a:t>
            </a:r>
            <a:r>
              <a:rPr lang="en-US" sz="2000" spc="-5" dirty="0" smtClean="0">
                <a:solidFill>
                  <a:schemeClr val="tx2"/>
                </a:solidFill>
                <a:cs typeface="Arial"/>
              </a:rPr>
              <a:t>DNA</a:t>
            </a:r>
            <a:r>
              <a:rPr lang="en-US" sz="2000" spc="50" dirty="0" smtClean="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spc="-5" dirty="0" smtClean="0">
                <a:solidFill>
                  <a:schemeClr val="tx2"/>
                </a:solidFill>
                <a:cs typeface="Arial"/>
              </a:rPr>
              <a:t>template.</a:t>
            </a:r>
            <a:endParaRPr lang="en-US" sz="2000" dirty="0" smtClean="0">
              <a:solidFill>
                <a:schemeClr val="tx2"/>
              </a:solidFill>
              <a:cs typeface="Arial"/>
            </a:endParaRPr>
          </a:p>
          <a:p>
            <a:pPr marL="267970" marR="119380" indent="-255270" algn="just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lang="en-US" sz="2000" spc="-5" dirty="0" smtClean="0">
                <a:solidFill>
                  <a:schemeClr val="tx2"/>
                </a:solidFill>
                <a:cs typeface="Arial"/>
              </a:rPr>
              <a:t>RNA viruses whether plus, </a:t>
            </a:r>
            <a:r>
              <a:rPr lang="en-US" sz="2000" spc="-10" dirty="0" smtClean="0">
                <a:solidFill>
                  <a:schemeClr val="tx2"/>
                </a:solidFill>
                <a:cs typeface="Arial"/>
              </a:rPr>
              <a:t>negative </a:t>
            </a:r>
            <a:r>
              <a:rPr lang="en-US" sz="2000" spc="-5" dirty="0" smtClean="0">
                <a:solidFill>
                  <a:schemeClr val="tx2"/>
                </a:solidFill>
                <a:cs typeface="Arial"/>
              </a:rPr>
              <a:t>or </a:t>
            </a:r>
            <a:r>
              <a:rPr lang="en-US" sz="2000" spc="-10" dirty="0" smtClean="0">
                <a:solidFill>
                  <a:schemeClr val="tx2"/>
                </a:solidFill>
                <a:cs typeface="Arial"/>
              </a:rPr>
              <a:t>double </a:t>
            </a:r>
            <a:r>
              <a:rPr lang="en-US" sz="2000" spc="-5" dirty="0" smtClean="0">
                <a:solidFill>
                  <a:schemeClr val="tx2"/>
                </a:solidFill>
                <a:cs typeface="Arial"/>
              </a:rPr>
              <a:t>stranded  require </a:t>
            </a:r>
            <a:r>
              <a:rPr lang="en-US" sz="2000" dirty="0" smtClean="0">
                <a:solidFill>
                  <a:schemeClr val="tx2"/>
                </a:solidFill>
                <a:cs typeface="Arial"/>
              </a:rPr>
              <a:t>a </a:t>
            </a:r>
            <a:r>
              <a:rPr lang="en-US" sz="2000" spc="-5" dirty="0" smtClean="0">
                <a:solidFill>
                  <a:schemeClr val="tx2"/>
                </a:solidFill>
                <a:cs typeface="Arial"/>
              </a:rPr>
              <a:t>specific </a:t>
            </a:r>
            <a:r>
              <a:rPr lang="en-US" sz="2000" spc="-10" dirty="0" smtClean="0">
                <a:solidFill>
                  <a:schemeClr val="tx2"/>
                </a:solidFill>
                <a:cs typeface="Arial"/>
              </a:rPr>
              <a:t>RNA-dependant </a:t>
            </a:r>
            <a:r>
              <a:rPr lang="en-US" sz="2000" spc="-5" dirty="0" smtClean="0">
                <a:solidFill>
                  <a:schemeClr val="tx2"/>
                </a:solidFill>
                <a:cs typeface="Arial"/>
              </a:rPr>
              <a:t>RNA</a:t>
            </a:r>
            <a:r>
              <a:rPr lang="en-US" sz="2000" spc="5" dirty="0" smtClean="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spc="-5" dirty="0" smtClean="0">
                <a:solidFill>
                  <a:schemeClr val="tx2"/>
                </a:solidFill>
                <a:cs typeface="Arial"/>
              </a:rPr>
              <a:t>polymerase.</a:t>
            </a:r>
            <a:endParaRPr lang="en-US" sz="2000" dirty="0" smtClean="0">
              <a:solidFill>
                <a:schemeClr val="tx2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143000"/>
            <a:ext cx="8610600" cy="3921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800" b="1" spc="-5" smtClean="0">
                <a:solidFill>
                  <a:schemeClr val="tx2"/>
                </a:solidFill>
                <a:cs typeface="Georgia"/>
              </a:rPr>
              <a:t>Class</a:t>
            </a:r>
            <a:r>
              <a:rPr sz="2800" b="1" spc="-15" smtClean="0">
                <a:solidFill>
                  <a:schemeClr val="tx2"/>
                </a:solidFill>
                <a:cs typeface="Georgia"/>
              </a:rPr>
              <a:t> </a:t>
            </a:r>
            <a:r>
              <a:rPr sz="2800" b="1" spc="-5" dirty="0">
                <a:solidFill>
                  <a:schemeClr val="tx2"/>
                </a:solidFill>
                <a:cs typeface="Georgia"/>
              </a:rPr>
              <a:t>IV</a:t>
            </a:r>
            <a:endParaRPr sz="2800">
              <a:solidFill>
                <a:schemeClr val="tx2"/>
              </a:solidFill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solidFill>
                  <a:schemeClr val="tx2"/>
                </a:solidFill>
                <a:cs typeface="Arial"/>
              </a:rPr>
              <a:t>Positive-strand of RNA viruses</a:t>
            </a:r>
            <a:endParaRPr sz="2400">
              <a:solidFill>
                <a:schemeClr val="tx2"/>
              </a:solidFill>
              <a:cs typeface="Arial"/>
            </a:endParaRPr>
          </a:p>
          <a:p>
            <a:pPr marL="267970" marR="640715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solidFill>
                  <a:schemeClr val="tx2"/>
                </a:solidFill>
                <a:cs typeface="Arial"/>
              </a:rPr>
              <a:t>Viral genome is </a:t>
            </a:r>
            <a:r>
              <a:rPr sz="2400" dirty="0">
                <a:solidFill>
                  <a:schemeClr val="tx2"/>
                </a:solidFill>
                <a:cs typeface="Arial"/>
              </a:rPr>
              <a:t>of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the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plus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configuration and hence  serve directly as</a:t>
            </a:r>
            <a:r>
              <a:rPr sz="2400" dirty="0">
                <a:solidFill>
                  <a:schemeClr val="tx2"/>
                </a:solidFill>
                <a:cs typeface="Arial"/>
              </a:rPr>
              <a:t> mRNA.</a:t>
            </a:r>
            <a:endParaRPr sz="2400">
              <a:solidFill>
                <a:schemeClr val="tx2"/>
              </a:solidFill>
              <a:cs typeface="Arial"/>
            </a:endParaRPr>
          </a:p>
          <a:p>
            <a:pPr marL="267970" marR="620395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dirty="0">
                <a:solidFill>
                  <a:schemeClr val="tx2"/>
                </a:solidFill>
                <a:cs typeface="Arial"/>
              </a:rPr>
              <a:t>The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viruses required other protein, therefore </a:t>
            </a:r>
            <a:r>
              <a:rPr sz="2400" dirty="0">
                <a:solidFill>
                  <a:schemeClr val="tx2"/>
                </a:solidFill>
                <a:cs typeface="Arial"/>
              </a:rPr>
              <a:t>mRNA 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encodes </a:t>
            </a:r>
            <a:r>
              <a:rPr sz="2400" dirty="0">
                <a:solidFill>
                  <a:schemeClr val="tx2"/>
                </a:solidFill>
                <a:cs typeface="Arial"/>
              </a:rPr>
              <a:t>a </a:t>
            </a:r>
            <a:r>
              <a:rPr sz="2400" i="1" spc="-5" dirty="0">
                <a:solidFill>
                  <a:schemeClr val="tx2"/>
                </a:solidFill>
                <a:cs typeface="Arial"/>
              </a:rPr>
              <a:t>virus specific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and </a:t>
            </a:r>
            <a:r>
              <a:rPr sz="2400" i="1" spc="-10" dirty="0">
                <a:solidFill>
                  <a:schemeClr val="tx2"/>
                </a:solidFill>
                <a:cs typeface="Arial"/>
              </a:rPr>
              <a:t>RNA dependent </a:t>
            </a:r>
            <a:r>
              <a:rPr sz="2400" i="1" spc="-5" dirty="0">
                <a:solidFill>
                  <a:schemeClr val="tx2"/>
                </a:solidFill>
                <a:cs typeface="Arial"/>
              </a:rPr>
              <a:t>RNA  polymerase.</a:t>
            </a:r>
            <a:endParaRPr sz="2400">
              <a:solidFill>
                <a:schemeClr val="tx2"/>
              </a:solidFill>
              <a:cs typeface="Arial"/>
            </a:endParaRPr>
          </a:p>
          <a:p>
            <a:pPr marL="267970" marR="508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  <a:tab pos="5659120" algn="l"/>
              </a:tabLst>
            </a:pPr>
            <a:r>
              <a:rPr sz="2400" dirty="0">
                <a:solidFill>
                  <a:schemeClr val="tx2"/>
                </a:solidFill>
                <a:cs typeface="Arial"/>
              </a:rPr>
              <a:t>Once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synthesized, this polymerase </a:t>
            </a:r>
            <a:r>
              <a:rPr sz="2400" dirty="0">
                <a:solidFill>
                  <a:schemeClr val="tx2"/>
                </a:solidFill>
                <a:cs typeface="Arial"/>
              </a:rPr>
              <a:t>makes  complementary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minus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strands</a:t>
            </a:r>
            <a:r>
              <a:rPr sz="2400" spc="40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5">
                <a:solidFill>
                  <a:schemeClr val="tx2"/>
                </a:solidFill>
                <a:cs typeface="Arial"/>
              </a:rPr>
              <a:t>of</a:t>
            </a:r>
            <a:r>
              <a:rPr sz="2400" spc="20">
                <a:solidFill>
                  <a:schemeClr val="tx2"/>
                </a:solidFill>
                <a:cs typeface="Arial"/>
              </a:rPr>
              <a:t> </a:t>
            </a:r>
            <a:r>
              <a:rPr sz="2400" spc="-10" smtClean="0">
                <a:solidFill>
                  <a:schemeClr val="tx2"/>
                </a:solidFill>
                <a:cs typeface="Arial"/>
              </a:rPr>
              <a:t>RNA</a:t>
            </a:r>
            <a:r>
              <a:rPr lang="en-US" sz="2400" spc="-10" dirty="0" smtClean="0">
                <a:solidFill>
                  <a:schemeClr val="tx2"/>
                </a:solidFill>
                <a:cs typeface="Arial"/>
              </a:rPr>
              <a:t> </a:t>
            </a:r>
            <a:r>
              <a:rPr sz="2400" spc="-5" smtClean="0">
                <a:solidFill>
                  <a:schemeClr val="tx2"/>
                </a:solidFill>
                <a:cs typeface="Arial"/>
              </a:rPr>
              <a:t>and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then use</a:t>
            </a:r>
            <a:r>
              <a:rPr sz="2400" spc="-75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as  </a:t>
            </a:r>
            <a:r>
              <a:rPr sz="2400" dirty="0">
                <a:solidFill>
                  <a:schemeClr val="tx2"/>
                </a:solidFill>
                <a:cs typeface="Arial"/>
              </a:rPr>
              <a:t>template to make </a:t>
            </a:r>
            <a:r>
              <a:rPr sz="2400" spc="5" dirty="0">
                <a:solidFill>
                  <a:schemeClr val="tx2"/>
                </a:solidFill>
                <a:cs typeface="Arial"/>
              </a:rPr>
              <a:t>more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plus</a:t>
            </a:r>
            <a:r>
              <a:rPr sz="2400" b="1" spc="10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strand</a:t>
            </a:r>
            <a:r>
              <a:rPr sz="2400" i="1" spc="-5" dirty="0">
                <a:solidFill>
                  <a:schemeClr val="tx2"/>
                </a:solidFill>
                <a:cs typeface="Arial"/>
              </a:rPr>
              <a:t>.</a:t>
            </a:r>
            <a:endParaRPr sz="2400">
              <a:solidFill>
                <a:schemeClr val="tx2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158" y="665479"/>
            <a:ext cx="743204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Class III and Class</a:t>
            </a:r>
            <a:r>
              <a:rPr sz="4400" spc="-120" dirty="0"/>
              <a:t> </a:t>
            </a:r>
            <a:r>
              <a:rPr sz="4400" dirty="0"/>
              <a:t>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057400"/>
            <a:ext cx="7885430" cy="42760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4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  <a:tab pos="3924935" algn="l"/>
              </a:tabLst>
            </a:pPr>
            <a:r>
              <a:rPr sz="2400" spc="-5" smtClean="0">
                <a:solidFill>
                  <a:schemeClr val="tx2"/>
                </a:solidFill>
                <a:cs typeface="Arial"/>
              </a:rPr>
              <a:t>Class</a:t>
            </a:r>
            <a:r>
              <a:rPr sz="2400" spc="10" smtClean="0">
                <a:solidFill>
                  <a:schemeClr val="tx2"/>
                </a:solidFill>
                <a:cs typeface="Arial"/>
              </a:rPr>
              <a:t> </a:t>
            </a:r>
            <a:r>
              <a:rPr sz="2400" smtClean="0">
                <a:solidFill>
                  <a:schemeClr val="tx2"/>
                </a:solidFill>
                <a:cs typeface="Arial"/>
              </a:rPr>
              <a:t>III </a:t>
            </a:r>
            <a:r>
              <a:rPr sz="2400" spc="-5" smtClean="0">
                <a:solidFill>
                  <a:schemeClr val="tx2"/>
                </a:solidFill>
                <a:cs typeface="Arial"/>
              </a:rPr>
              <a:t>(double-stranded	RNA</a:t>
            </a:r>
            <a:r>
              <a:rPr sz="2400" spc="-15" smtClean="0">
                <a:solidFill>
                  <a:schemeClr val="tx2"/>
                </a:solidFill>
                <a:cs typeface="Arial"/>
              </a:rPr>
              <a:t> </a:t>
            </a:r>
            <a:r>
              <a:rPr sz="2400" spc="-5" smtClean="0">
                <a:solidFill>
                  <a:schemeClr val="tx2"/>
                </a:solidFill>
                <a:cs typeface="Arial"/>
              </a:rPr>
              <a:t>viruses)</a:t>
            </a:r>
            <a:endParaRPr sz="2400" smtClean="0">
              <a:solidFill>
                <a:schemeClr val="tx2"/>
              </a:solidFill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-5" smtClean="0">
                <a:solidFill>
                  <a:schemeClr val="tx2"/>
                </a:solidFill>
                <a:cs typeface="Arial"/>
              </a:rPr>
              <a:t>Class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V(negative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strand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RNA</a:t>
            </a:r>
            <a:r>
              <a:rPr sz="2400" spc="15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virus)</a:t>
            </a:r>
            <a:endParaRPr sz="2400">
              <a:solidFill>
                <a:schemeClr val="tx2"/>
              </a:solidFill>
              <a:cs typeface="Arial"/>
            </a:endParaRPr>
          </a:p>
          <a:p>
            <a:pPr marL="267970" marR="508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mtClean="0">
                <a:solidFill>
                  <a:schemeClr val="tx2"/>
                </a:solidFill>
                <a:cs typeface="Arial"/>
              </a:rPr>
              <a:t>mRNA must </a:t>
            </a:r>
            <a:r>
              <a:rPr sz="2400" spc="-5" smtClean="0">
                <a:solidFill>
                  <a:schemeClr val="tx2"/>
                </a:solidFill>
                <a:cs typeface="Arial"/>
              </a:rPr>
              <a:t>be first synthesized, </a:t>
            </a:r>
            <a:r>
              <a:rPr sz="2400" spc="-10" smtClean="0">
                <a:solidFill>
                  <a:schemeClr val="tx2"/>
                </a:solidFill>
                <a:cs typeface="Arial"/>
              </a:rPr>
              <a:t>however </a:t>
            </a:r>
            <a:r>
              <a:rPr sz="2400" spc="-5" smtClean="0">
                <a:solidFill>
                  <a:schemeClr val="tx2"/>
                </a:solidFill>
                <a:cs typeface="Arial"/>
              </a:rPr>
              <a:t>cells does </a:t>
            </a:r>
            <a:r>
              <a:rPr sz="2400" spc="-10" smtClean="0">
                <a:solidFill>
                  <a:schemeClr val="tx2"/>
                </a:solidFill>
                <a:cs typeface="Arial"/>
              </a:rPr>
              <a:t>not  </a:t>
            </a:r>
            <a:r>
              <a:rPr sz="2400" spc="-5" smtClean="0">
                <a:solidFill>
                  <a:schemeClr val="tx2"/>
                </a:solidFill>
                <a:cs typeface="Arial"/>
              </a:rPr>
              <a:t>have RNA</a:t>
            </a:r>
            <a:r>
              <a:rPr sz="2400" spc="-20" smtClean="0">
                <a:solidFill>
                  <a:schemeClr val="tx2"/>
                </a:solidFill>
                <a:cs typeface="Arial"/>
              </a:rPr>
              <a:t> </a:t>
            </a:r>
            <a:r>
              <a:rPr sz="2400" spc="-5" smtClean="0">
                <a:solidFill>
                  <a:schemeClr val="tx2"/>
                </a:solidFill>
                <a:cs typeface="Arial"/>
              </a:rPr>
              <a:t>polymerase.</a:t>
            </a:r>
            <a:endParaRPr sz="2400" smtClean="0">
              <a:solidFill>
                <a:schemeClr val="tx2"/>
              </a:solidFill>
              <a:cs typeface="Arial"/>
            </a:endParaRPr>
          </a:p>
          <a:p>
            <a:pPr marL="267970" marR="681355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5" smtClean="0">
                <a:solidFill>
                  <a:schemeClr val="tx2"/>
                </a:solidFill>
                <a:cs typeface="Arial"/>
              </a:rPr>
              <a:t>To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circumvent ,these viruses contain </a:t>
            </a:r>
            <a:r>
              <a:rPr sz="2400" dirty="0">
                <a:solidFill>
                  <a:schemeClr val="tx2"/>
                </a:solidFill>
                <a:cs typeface="Arial"/>
              </a:rPr>
              <a:t>enzyme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in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the  virion,enters cell along with </a:t>
            </a:r>
            <a:r>
              <a:rPr sz="2400" dirty="0">
                <a:solidFill>
                  <a:schemeClr val="tx2"/>
                </a:solidFill>
                <a:cs typeface="Arial"/>
              </a:rPr>
              <a:t>the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genomic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 RNA.</a:t>
            </a:r>
            <a:endParaRPr sz="2400">
              <a:solidFill>
                <a:schemeClr val="tx2"/>
              </a:solidFill>
              <a:cs typeface="Arial"/>
            </a:endParaRPr>
          </a:p>
          <a:p>
            <a:pPr marL="267970" marR="366395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solidFill>
                  <a:schemeClr val="tx2"/>
                </a:solidFill>
                <a:cs typeface="Arial"/>
              </a:rPr>
              <a:t>Therefore,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in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this case complementary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plus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strand is  synthesized by RNA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dependant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RNA polymerase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and 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used as</a:t>
            </a:r>
            <a:r>
              <a:rPr sz="2400" spc="5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mRNA.</a:t>
            </a:r>
            <a:endParaRPr sz="2400">
              <a:solidFill>
                <a:schemeClr val="tx2"/>
              </a:solidFill>
              <a:cs typeface="Arial"/>
            </a:endParaRPr>
          </a:p>
          <a:p>
            <a:pPr marL="267970" marR="305435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  <a:tab pos="4367530" algn="l"/>
              </a:tabLst>
            </a:pPr>
            <a:r>
              <a:rPr sz="2400" spc="-5" dirty="0">
                <a:solidFill>
                  <a:schemeClr val="tx2"/>
                </a:solidFill>
                <a:cs typeface="Arial"/>
              </a:rPr>
              <a:t>Plus strand used</a:t>
            </a:r>
            <a:r>
              <a:rPr sz="2400" spc="30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as</a:t>
            </a:r>
            <a:r>
              <a:rPr sz="2400" spc="10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template	</a:t>
            </a:r>
            <a:r>
              <a:rPr sz="2400" dirty="0">
                <a:solidFill>
                  <a:schemeClr val="tx2"/>
                </a:solidFill>
                <a:cs typeface="Arial"/>
              </a:rPr>
              <a:t>to make more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negative- 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strand genome.</a:t>
            </a:r>
            <a:endParaRPr sz="2400">
              <a:solidFill>
                <a:schemeClr val="tx2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914400"/>
            <a:ext cx="7846059" cy="40344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190500" indent="-25527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tabLst>
                <a:tab pos="267335" algn="l"/>
                <a:tab pos="267970" algn="l"/>
              </a:tabLst>
            </a:pPr>
            <a:r>
              <a:rPr lang="en-US" sz="2800" b="1" spc="-5" dirty="0" smtClean="0"/>
              <a:t>Class</a:t>
            </a:r>
            <a:r>
              <a:rPr lang="en-US" sz="2800" b="1" spc="-90" dirty="0" smtClean="0"/>
              <a:t> </a:t>
            </a:r>
            <a:r>
              <a:rPr lang="en-US" sz="2800" b="1" spc="-5" dirty="0" smtClean="0"/>
              <a:t>VI</a:t>
            </a:r>
          </a:p>
          <a:p>
            <a:pPr marL="267970" marR="190500" indent="-25527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-5" smtClean="0">
                <a:solidFill>
                  <a:schemeClr val="tx2"/>
                </a:solidFill>
                <a:cs typeface="Arial"/>
              </a:rPr>
              <a:t>Single-stranded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RNA genome that replicates with DNA  intermediate.</a:t>
            </a:r>
            <a:endParaRPr sz="2400">
              <a:solidFill>
                <a:schemeClr val="tx2"/>
              </a:solidFill>
              <a:cs typeface="Arial"/>
            </a:endParaRPr>
          </a:p>
          <a:p>
            <a:pPr marL="267970" marR="508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solidFill>
                  <a:schemeClr val="tx2"/>
                </a:solidFill>
                <a:cs typeface="Arial"/>
              </a:rPr>
              <a:t>This RNA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virus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require reverse transcriptase </a:t>
            </a:r>
            <a:r>
              <a:rPr sz="2400" dirty="0">
                <a:solidFill>
                  <a:schemeClr val="tx2"/>
                </a:solidFill>
                <a:cs typeface="Arial"/>
              </a:rPr>
              <a:t>to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copy </a:t>
            </a:r>
            <a:r>
              <a:rPr sz="2400" dirty="0">
                <a:solidFill>
                  <a:schemeClr val="tx2"/>
                </a:solidFill>
                <a:cs typeface="Arial"/>
              </a:rPr>
              <a:t>the 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information found in RNA </a:t>
            </a:r>
            <a:r>
              <a:rPr sz="2400" dirty="0">
                <a:solidFill>
                  <a:schemeClr val="tx2"/>
                </a:solidFill>
                <a:cs typeface="Arial"/>
              </a:rPr>
              <a:t>to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DNA.</a:t>
            </a:r>
            <a:endParaRPr sz="2400">
              <a:solidFill>
                <a:schemeClr val="tx2"/>
              </a:solidFill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800" b="1" spc="-5" dirty="0">
                <a:solidFill>
                  <a:schemeClr val="tx2"/>
                </a:solidFill>
                <a:cs typeface="Georgia"/>
              </a:rPr>
              <a:t>Class</a:t>
            </a:r>
            <a:r>
              <a:rPr sz="2800" b="1" spc="-15" dirty="0">
                <a:solidFill>
                  <a:schemeClr val="tx2"/>
                </a:solidFill>
                <a:cs typeface="Georgia"/>
              </a:rPr>
              <a:t> </a:t>
            </a:r>
            <a:r>
              <a:rPr sz="2800" b="1" spc="-5" dirty="0">
                <a:solidFill>
                  <a:schemeClr val="tx2"/>
                </a:solidFill>
                <a:cs typeface="Georgia"/>
              </a:rPr>
              <a:t>VII</a:t>
            </a:r>
            <a:endParaRPr sz="2800">
              <a:solidFill>
                <a:schemeClr val="tx2"/>
              </a:solidFill>
              <a:cs typeface="Georgia"/>
            </a:endParaRPr>
          </a:p>
          <a:p>
            <a:pPr marL="267970" marR="6985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solidFill>
                  <a:schemeClr val="tx2"/>
                </a:solidFill>
                <a:cs typeface="Arial"/>
              </a:rPr>
              <a:t>Double-stranded DNA genome that replicates </a:t>
            </a:r>
            <a:r>
              <a:rPr sz="2400" dirty="0">
                <a:solidFill>
                  <a:schemeClr val="tx2"/>
                </a:solidFill>
                <a:cs typeface="Arial"/>
              </a:rPr>
              <a:t>with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RNA  intermediate.</a:t>
            </a:r>
            <a:endParaRPr sz="2400">
              <a:solidFill>
                <a:schemeClr val="tx2"/>
              </a:solidFill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solidFill>
                  <a:schemeClr val="tx2"/>
                </a:solidFill>
                <a:cs typeface="Arial"/>
              </a:rPr>
              <a:t>Required reverse transcriptase</a:t>
            </a:r>
            <a:endParaRPr sz="2400">
              <a:solidFill>
                <a:schemeClr val="tx2"/>
              </a:solidFill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Font typeface="Georgia"/>
              <a:buChar char="•"/>
              <a:tabLst>
                <a:tab pos="267335" algn="l"/>
                <a:tab pos="267970" algn="l"/>
              </a:tabLst>
            </a:pPr>
            <a:r>
              <a:rPr sz="2400" spc="-5" dirty="0">
                <a:solidFill>
                  <a:schemeClr val="tx2"/>
                </a:solidFill>
                <a:cs typeface="Arial"/>
              </a:rPr>
              <a:t>Mechanism producing </a:t>
            </a:r>
            <a:r>
              <a:rPr sz="2400" dirty="0">
                <a:solidFill>
                  <a:schemeClr val="tx2"/>
                </a:solidFill>
                <a:cs typeface="Arial"/>
              </a:rPr>
              <a:t>mRNA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is </a:t>
            </a:r>
            <a:r>
              <a:rPr sz="2400" dirty="0">
                <a:solidFill>
                  <a:schemeClr val="tx2"/>
                </a:solidFill>
                <a:cs typeface="Arial"/>
              </a:rPr>
              <a:t>similar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in virus Class</a:t>
            </a:r>
            <a:r>
              <a:rPr sz="2400" dirty="0">
                <a:solidFill>
                  <a:schemeClr val="tx2"/>
                </a:solidFill>
                <a:cs typeface="Arial"/>
              </a:rPr>
              <a:t> I</a:t>
            </a:r>
            <a:endParaRPr sz="2400">
              <a:solidFill>
                <a:schemeClr val="tx2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00" y="2362200"/>
            <a:ext cx="3455670" cy="4116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6070" y="262890"/>
            <a:ext cx="8526145" cy="4901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tx2"/>
                </a:solidFill>
                <a:cs typeface="Arial"/>
              </a:rPr>
              <a:t>Retroviruses: are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enveloped viruses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that have </a:t>
            </a:r>
            <a:r>
              <a:rPr sz="2400" b="1" spc="5" dirty="0">
                <a:solidFill>
                  <a:schemeClr val="tx2"/>
                </a:solidFill>
                <a:cs typeface="Arial"/>
              </a:rPr>
              <a:t>two 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complete copies of </a:t>
            </a:r>
            <a:r>
              <a:rPr sz="2400" b="1" dirty="0">
                <a:solidFill>
                  <a:schemeClr val="tx2"/>
                </a:solidFill>
                <a:cs typeface="Arial"/>
              </a:rPr>
              <a:t>(+)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sense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RNA.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They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also contain the 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enzyme reverse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transcriptase, </a:t>
            </a:r>
            <a:r>
              <a:rPr sz="2400" b="1" dirty="0">
                <a:solidFill>
                  <a:schemeClr val="tx2"/>
                </a:solidFill>
                <a:cs typeface="Arial"/>
              </a:rPr>
              <a:t>which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uses the viral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RNA </a:t>
            </a:r>
            <a:r>
              <a:rPr sz="2400" b="1" dirty="0">
                <a:solidFill>
                  <a:schemeClr val="tx2"/>
                </a:solidFill>
                <a:cs typeface="Arial"/>
              </a:rPr>
              <a:t>to 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form </a:t>
            </a:r>
            <a:r>
              <a:rPr sz="2400" b="1" dirty="0">
                <a:solidFill>
                  <a:schemeClr val="tx2"/>
                </a:solidFill>
                <a:cs typeface="Arial"/>
              </a:rPr>
              <a:t>a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complementary strand of DNA, </a:t>
            </a:r>
            <a:r>
              <a:rPr sz="2400" b="1" dirty="0">
                <a:solidFill>
                  <a:schemeClr val="tx2"/>
                </a:solidFill>
                <a:cs typeface="Arial"/>
              </a:rPr>
              <a:t>which is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then  replicated </a:t>
            </a:r>
            <a:r>
              <a:rPr sz="2400" b="1" dirty="0">
                <a:solidFill>
                  <a:schemeClr val="tx2"/>
                </a:solidFill>
                <a:cs typeface="Arial"/>
              </a:rPr>
              <a:t>to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form </a:t>
            </a:r>
            <a:r>
              <a:rPr sz="2400" b="1" dirty="0">
                <a:solidFill>
                  <a:schemeClr val="tx2"/>
                </a:solidFill>
                <a:cs typeface="Arial"/>
              </a:rPr>
              <a:t>a</a:t>
            </a:r>
            <a:r>
              <a:rPr sz="2400" b="1" spc="10" dirty="0">
                <a:solidFill>
                  <a:schemeClr val="tx2"/>
                </a:solidFill>
                <a:cs typeface="Arial"/>
              </a:rPr>
              <a:t>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dsDNA</a:t>
            </a:r>
            <a:endParaRPr sz="2400">
              <a:solidFill>
                <a:schemeClr val="tx2"/>
              </a:solidFill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solidFill>
                <a:schemeClr val="tx2"/>
              </a:solidFill>
              <a:cs typeface="Arial"/>
            </a:endParaRPr>
          </a:p>
          <a:p>
            <a:pPr marL="163195" marR="6530975">
              <a:lnSpc>
                <a:spcPct val="100000"/>
              </a:lnSpc>
              <a:spcBef>
                <a:spcPts val="1695"/>
              </a:spcBef>
            </a:pPr>
            <a:r>
              <a:rPr sz="2400" b="1" i="1" dirty="0">
                <a:solidFill>
                  <a:schemeClr val="tx2"/>
                </a:solidFill>
                <a:cs typeface="Times New Roman"/>
              </a:rPr>
              <a:t>retro</a:t>
            </a:r>
            <a:r>
              <a:rPr sz="2400" b="1" dirty="0">
                <a:solidFill>
                  <a:schemeClr val="tx2"/>
                </a:solidFill>
                <a:cs typeface="Times New Roman"/>
              </a:rPr>
              <a:t>, latin</a:t>
            </a:r>
            <a:r>
              <a:rPr sz="2400" b="1" spc="-95" dirty="0">
                <a:solidFill>
                  <a:schemeClr val="tx2"/>
                </a:solidFill>
                <a:cs typeface="Times New Roman"/>
              </a:rPr>
              <a:t> </a:t>
            </a:r>
            <a:r>
              <a:rPr sz="2400" b="1" dirty="0">
                <a:solidFill>
                  <a:schemeClr val="tx2"/>
                </a:solidFill>
                <a:cs typeface="Times New Roman"/>
              </a:rPr>
              <a:t>for  </a:t>
            </a:r>
            <a:r>
              <a:rPr sz="2400" b="1" spc="-5" dirty="0">
                <a:solidFill>
                  <a:schemeClr val="tx2"/>
                </a:solidFill>
                <a:cs typeface="Times New Roman"/>
              </a:rPr>
              <a:t>“backward”</a:t>
            </a:r>
            <a:endParaRPr sz="2400">
              <a:solidFill>
                <a:schemeClr val="tx2"/>
              </a:solidFill>
              <a:cs typeface="Times New Roman"/>
            </a:endParaRPr>
          </a:p>
          <a:p>
            <a:pPr marL="163195" marR="5330825">
              <a:lnSpc>
                <a:spcPct val="100000"/>
              </a:lnSpc>
              <a:spcBef>
                <a:spcPts val="1500"/>
              </a:spcBef>
            </a:pPr>
            <a:r>
              <a:rPr sz="2400" b="1" dirty="0">
                <a:solidFill>
                  <a:schemeClr val="tx2"/>
                </a:solidFill>
                <a:cs typeface="Times New Roman"/>
              </a:rPr>
              <a:t>(Class </a:t>
            </a:r>
            <a:r>
              <a:rPr sz="2400" b="1" spc="-10" dirty="0">
                <a:solidFill>
                  <a:schemeClr val="tx2"/>
                </a:solidFill>
                <a:cs typeface="Times New Roman"/>
              </a:rPr>
              <a:t>IV) </a:t>
            </a:r>
            <a:r>
              <a:rPr sz="2400" b="1" dirty="0">
                <a:solidFill>
                  <a:schemeClr val="tx2"/>
                </a:solidFill>
                <a:cs typeface="Times New Roman"/>
              </a:rPr>
              <a:t>in</a:t>
            </a:r>
            <a:r>
              <a:rPr sz="2400" b="1" spc="-85" dirty="0">
                <a:solidFill>
                  <a:schemeClr val="tx2"/>
                </a:solidFill>
                <a:cs typeface="Times New Roman"/>
              </a:rPr>
              <a:t> </a:t>
            </a:r>
            <a:r>
              <a:rPr sz="2400" b="1" dirty="0">
                <a:solidFill>
                  <a:schemeClr val="tx2"/>
                </a:solidFill>
                <a:cs typeface="Times New Roman"/>
              </a:rPr>
              <a:t>Baltimore  </a:t>
            </a:r>
            <a:r>
              <a:rPr sz="2400" b="1" spc="-5" dirty="0">
                <a:solidFill>
                  <a:schemeClr val="tx2"/>
                </a:solidFill>
                <a:cs typeface="Times New Roman"/>
              </a:rPr>
              <a:t>Classification</a:t>
            </a:r>
            <a:endParaRPr sz="2400">
              <a:solidFill>
                <a:schemeClr val="tx2"/>
              </a:solidFill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4180" lvl="1" algn="just">
              <a:lnSpc>
                <a:spcPts val="3040"/>
              </a:lnSpc>
              <a:spcBef>
                <a:spcPts val="100"/>
              </a:spcBef>
              <a:tabLst>
                <a:tab pos="1361440" algn="l"/>
                <a:tab pos="2710180" algn="l"/>
                <a:tab pos="3554729" algn="l"/>
                <a:tab pos="4972050" algn="l"/>
                <a:tab pos="6200775" algn="l"/>
              </a:tabLs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Nothing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could be seen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in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the  filtrates using the most powerful  microscopes, nor could anything  be cultivated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from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the</a:t>
            </a:r>
            <a:r>
              <a:rPr lang="en-US" sz="2800" spc="-30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 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  <a:cs typeface="Bookman Uralic"/>
              </a:rPr>
              <a:t>filtrates.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  <a:cs typeface="Bookman Uralic"/>
            </a:endParaRPr>
          </a:p>
          <a:p>
            <a:pPr marL="424180" lvl="1" algn="just">
              <a:lnSpc>
                <a:spcPts val="3040"/>
              </a:lnSpc>
              <a:spcBef>
                <a:spcPts val="100"/>
              </a:spcBef>
              <a:tabLst>
                <a:tab pos="1361440" algn="l"/>
                <a:tab pos="2710180" algn="l"/>
                <a:tab pos="3554729" algn="l"/>
                <a:tab pos="4972050" algn="l"/>
                <a:tab pos="6200775" algn="l"/>
              </a:tabLst>
            </a:pPr>
            <a:endParaRPr lang="en-US" sz="2800" spc="-5" dirty="0">
              <a:solidFill>
                <a:schemeClr val="bg2">
                  <a:lumMod val="25000"/>
                </a:schemeClr>
              </a:solidFill>
              <a:cs typeface="Bookman Uralic"/>
            </a:endParaRPr>
          </a:p>
          <a:p>
            <a:pPr marL="424180" lvl="1" algn="just">
              <a:lnSpc>
                <a:spcPts val="3040"/>
              </a:lnSpc>
              <a:spcBef>
                <a:spcPts val="100"/>
              </a:spcBef>
              <a:tabLst>
                <a:tab pos="1361440" algn="l"/>
                <a:tab pos="2710180" algn="l"/>
                <a:tab pos="3554729" algn="l"/>
                <a:tab pos="4972050" algn="l"/>
                <a:tab pos="6200775" algn="l"/>
              </a:tabLst>
            </a:pPr>
            <a:r>
              <a:rPr lang="en-US" sz="2800" spc="-5" dirty="0" err="1" smtClean="0">
                <a:solidFill>
                  <a:schemeClr val="bg2">
                    <a:lumMod val="25000"/>
                  </a:schemeClr>
                </a:solidFill>
                <a:cs typeface="Bookman Uralic"/>
              </a:rPr>
              <a:t>Iwanowski</a:t>
            </a:r>
            <a:r>
              <a:rPr lang="en-US" sz="2800" spc="-5" dirty="0" smtClean="0">
                <a:solidFill>
                  <a:schemeClr val="bg2">
                    <a:lumMod val="25000"/>
                  </a:schemeClr>
                </a:solidFill>
                <a:cs typeface="Bookman Uralic"/>
              </a:rPr>
              <a:t>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concluded that the  bacteria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was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so</a:t>
            </a:r>
            <a:r>
              <a:rPr lang="en-US" sz="2800" spc="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small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 /	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or</a:t>
            </a:r>
            <a:r>
              <a:rPr lang="en-US" sz="2800" spc="-90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they  made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a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filterable</a:t>
            </a:r>
            <a:r>
              <a:rPr lang="en-US" sz="2800" spc="-1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 </a:t>
            </a:r>
            <a:r>
              <a:rPr lang="en-US" sz="2800" spc="-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toxin.</a:t>
            </a:r>
            <a:endParaRPr lang="en-US" sz="2800" dirty="0">
              <a:solidFill>
                <a:schemeClr val="bg2">
                  <a:lumMod val="25000"/>
                </a:schemeClr>
              </a:solidFill>
              <a:cs typeface="Bookman Uralic"/>
            </a:endParaRPr>
          </a:p>
          <a:p>
            <a:pPr marL="424180" lvl="1" algn="just">
              <a:lnSpc>
                <a:spcPts val="3040"/>
              </a:lnSpc>
              <a:spcBef>
                <a:spcPts val="100"/>
              </a:spcBef>
              <a:tabLst>
                <a:tab pos="1361440" algn="l"/>
                <a:tab pos="2710180" algn="l"/>
                <a:tab pos="3554729" algn="l"/>
                <a:tab pos="4972050" algn="l"/>
                <a:tab pos="6200775" algn="l"/>
              </a:tabLst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>
                <a:solidFill>
                  <a:schemeClr val="bg2">
                    <a:lumMod val="25000"/>
                  </a:schemeClr>
                </a:solidFill>
                <a:cs typeface="Arial"/>
              </a:rPr>
              <a:t>Discovery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of</a:t>
            </a:r>
            <a:r>
              <a:rPr lang="en-US" b="1" spc="-45" dirty="0">
                <a:solidFill>
                  <a:schemeClr val="bg2">
                    <a:lumMod val="25000"/>
                  </a:schemeClr>
                </a:solidFill>
                <a:cs typeface="Arial"/>
              </a:rPr>
              <a:t> </a:t>
            </a:r>
            <a:r>
              <a:rPr lang="en-US" b="1" spc="-5" dirty="0">
                <a:solidFill>
                  <a:schemeClr val="bg2">
                    <a:lumMod val="25000"/>
                  </a:schemeClr>
                </a:solidFill>
                <a:cs typeface="Arial"/>
              </a:rPr>
              <a:t>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066800"/>
            <a:ext cx="5638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/>
              <a:t>Ambisense</a:t>
            </a:r>
            <a:r>
              <a:rPr sz="3600" b="1" spc="-70" dirty="0"/>
              <a:t> </a:t>
            </a:r>
            <a:r>
              <a:rPr sz="3600" b="1" spc="-5" dirty="0"/>
              <a:t>genome</a:t>
            </a:r>
            <a:endParaRPr sz="3600" b="1"/>
          </a:p>
        </p:txBody>
      </p:sp>
      <p:sp>
        <p:nvSpPr>
          <p:cNvPr id="3" name="object 3"/>
          <p:cNvSpPr txBox="1"/>
          <p:nvPr/>
        </p:nvSpPr>
        <p:spPr>
          <a:xfrm>
            <a:off x="610869" y="23482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2366009"/>
            <a:ext cx="7387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tx2"/>
                </a:solidFill>
                <a:cs typeface="Arial"/>
              </a:rPr>
              <a:t>A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virus genome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composed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of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ssDNA </a:t>
            </a:r>
            <a:r>
              <a:rPr sz="2400" b="1" dirty="0">
                <a:solidFill>
                  <a:schemeClr val="tx2"/>
                </a:solidFill>
                <a:cs typeface="Arial"/>
              </a:rPr>
              <a:t>or</a:t>
            </a:r>
            <a:r>
              <a:rPr sz="2400" b="1" spc="15" dirty="0">
                <a:solidFill>
                  <a:schemeClr val="tx2"/>
                </a:solidFill>
                <a:cs typeface="Arial"/>
              </a:rPr>
              <a:t>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ssRNA</a:t>
            </a:r>
            <a:endParaRPr sz="2400">
              <a:solidFill>
                <a:schemeClr val="tx2"/>
              </a:solidFill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869" y="2731770"/>
            <a:ext cx="72009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tx2"/>
                </a:solidFill>
                <a:cs typeface="Arial"/>
              </a:rPr>
              <a:t>that </a:t>
            </a:r>
            <a:r>
              <a:rPr sz="2400" b="1" dirty="0">
                <a:solidFill>
                  <a:schemeClr val="tx2"/>
                </a:solidFill>
                <a:cs typeface="Arial"/>
              </a:rPr>
              <a:t>is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partly </a:t>
            </a:r>
            <a:r>
              <a:rPr sz="2400" b="1" dirty="0">
                <a:solidFill>
                  <a:schemeClr val="tx2"/>
                </a:solidFill>
                <a:cs typeface="Arial"/>
              </a:rPr>
              <a:t>(+)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sense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and partly </a:t>
            </a:r>
            <a:r>
              <a:rPr sz="2400" b="1" dirty="0">
                <a:solidFill>
                  <a:schemeClr val="tx2"/>
                </a:solidFill>
                <a:cs typeface="Arial"/>
              </a:rPr>
              <a:t>(-)</a:t>
            </a:r>
            <a:r>
              <a:rPr sz="2400" b="1" spc="-40" dirty="0">
                <a:solidFill>
                  <a:schemeClr val="tx2"/>
                </a:solidFill>
                <a:cs typeface="Arial"/>
              </a:rPr>
              <a:t>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sense.</a:t>
            </a:r>
            <a:endParaRPr sz="2400">
              <a:solidFill>
                <a:schemeClr val="tx2"/>
              </a:solidFill>
              <a:cs typeface="Arial"/>
            </a:endParaRPr>
          </a:p>
          <a:p>
            <a:pPr marL="120014" indent="-107950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chemeClr val="tx2"/>
                </a:solidFill>
                <a:cs typeface="Arial"/>
              </a:rPr>
              <a:t>Example:</a:t>
            </a:r>
            <a:endParaRPr sz="2400">
              <a:solidFill>
                <a:schemeClr val="tx2"/>
              </a:solidFill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chemeClr val="tx2"/>
                </a:solidFill>
                <a:cs typeface="Arial"/>
              </a:rPr>
              <a:t>-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Bunyaviridae </a:t>
            </a:r>
            <a:r>
              <a:rPr sz="2400" b="1" dirty="0">
                <a:solidFill>
                  <a:schemeClr val="tx2"/>
                </a:solidFill>
                <a:cs typeface="Arial"/>
              </a:rPr>
              <a:t>((-)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sense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RNA)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and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Arenavirus </a:t>
            </a:r>
            <a:r>
              <a:rPr sz="2400" b="1" dirty="0">
                <a:solidFill>
                  <a:schemeClr val="tx2"/>
                </a:solidFill>
                <a:cs typeface="Arial"/>
              </a:rPr>
              <a:t>((-)  </a:t>
            </a:r>
            <a:r>
              <a:rPr sz="2400" b="1" spc="-10" dirty="0">
                <a:solidFill>
                  <a:schemeClr val="tx2"/>
                </a:solidFill>
                <a:cs typeface="Arial"/>
              </a:rPr>
              <a:t>sense </a:t>
            </a:r>
            <a:r>
              <a:rPr sz="2400" b="1" spc="-5" dirty="0">
                <a:solidFill>
                  <a:schemeClr val="tx2"/>
                </a:solidFill>
                <a:cs typeface="Arial"/>
              </a:rPr>
              <a:t>RNA)</a:t>
            </a:r>
            <a:endParaRPr sz="2400">
              <a:solidFill>
                <a:schemeClr val="tx2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258888" y="276225"/>
            <a:ext cx="7885112" cy="506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414355"/>
                </a:solidFill>
                <a:cs typeface="Trebuchet MS"/>
              </a:rPr>
              <a:t>Baltimore Classification </a:t>
            </a:r>
            <a:r>
              <a:rPr sz="3200" b="1" dirty="0">
                <a:solidFill>
                  <a:srgbClr val="414355"/>
                </a:solidFill>
                <a:cs typeface="Trebuchet MS"/>
              </a:rPr>
              <a:t>-</a:t>
            </a:r>
            <a:r>
              <a:rPr sz="3200" b="1" spc="-40" dirty="0">
                <a:solidFill>
                  <a:srgbClr val="414355"/>
                </a:solidFill>
                <a:cs typeface="Trebuchet MS"/>
              </a:rPr>
              <a:t> </a:t>
            </a:r>
            <a:r>
              <a:rPr sz="3200" b="1" spc="-5" dirty="0">
                <a:solidFill>
                  <a:srgbClr val="414355"/>
                </a:solidFill>
                <a:cs typeface="Trebuchet MS"/>
              </a:rPr>
              <a:t>Advantages</a:t>
            </a:r>
            <a:endParaRPr sz="3200" b="1"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215390"/>
            <a:ext cx="3252470" cy="458907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622300" marR="5080" indent="-609600">
              <a:lnSpc>
                <a:spcPct val="90000"/>
              </a:lnSpc>
              <a:spcBef>
                <a:spcPts val="385"/>
              </a:spcBef>
              <a:buClr>
                <a:srgbClr val="9F4CA2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000" spc="-10" dirty="0">
                <a:solidFill>
                  <a:schemeClr val="tx2"/>
                </a:solidFill>
                <a:cs typeface="Georgia"/>
              </a:rPr>
              <a:t>Can </a:t>
            </a:r>
            <a:r>
              <a:rPr sz="2000" spc="-5" dirty="0">
                <a:solidFill>
                  <a:schemeClr val="tx2"/>
                </a:solidFill>
                <a:cs typeface="Georgia"/>
              </a:rPr>
              <a:t>classify  between the </a:t>
            </a:r>
            <a:r>
              <a:rPr sz="2000" dirty="0">
                <a:solidFill>
                  <a:schemeClr val="tx2"/>
                </a:solidFill>
                <a:cs typeface="Georgia"/>
              </a:rPr>
              <a:t>(+)  </a:t>
            </a:r>
            <a:r>
              <a:rPr sz="2000" spc="-5" dirty="0">
                <a:solidFill>
                  <a:schemeClr val="tx2"/>
                </a:solidFill>
                <a:cs typeface="Georgia"/>
              </a:rPr>
              <a:t>strand RNA</a:t>
            </a:r>
            <a:r>
              <a:rPr sz="2000" spc="-80" dirty="0">
                <a:solidFill>
                  <a:schemeClr val="tx2"/>
                </a:solidFill>
                <a:cs typeface="Georgia"/>
              </a:rPr>
              <a:t> </a:t>
            </a:r>
            <a:r>
              <a:rPr sz="2000" spc="-5" dirty="0">
                <a:solidFill>
                  <a:schemeClr val="tx2"/>
                </a:solidFill>
                <a:cs typeface="Georgia"/>
              </a:rPr>
              <a:t>viruses  that do (Class VI)  and do not</a:t>
            </a:r>
            <a:r>
              <a:rPr sz="2000" spc="-40" dirty="0">
                <a:solidFill>
                  <a:schemeClr val="tx2"/>
                </a:solidFill>
                <a:cs typeface="Georgia"/>
              </a:rPr>
              <a:t> </a:t>
            </a:r>
            <a:r>
              <a:rPr sz="2000" spc="-5" dirty="0">
                <a:solidFill>
                  <a:schemeClr val="tx2"/>
                </a:solidFill>
                <a:cs typeface="Georgia"/>
              </a:rPr>
              <a:t>(Class</a:t>
            </a:r>
            <a:endParaRPr sz="2000">
              <a:solidFill>
                <a:schemeClr val="tx2"/>
              </a:solidFill>
              <a:cs typeface="Georgia"/>
            </a:endParaRPr>
          </a:p>
          <a:p>
            <a:pPr marL="622300" marR="862330">
              <a:lnSpc>
                <a:spcPts val="2590"/>
              </a:lnSpc>
              <a:spcBef>
                <a:spcPts val="40"/>
              </a:spcBef>
            </a:pPr>
            <a:r>
              <a:rPr sz="2000" spc="-5" dirty="0">
                <a:solidFill>
                  <a:schemeClr val="tx2"/>
                </a:solidFill>
                <a:cs typeface="Georgia"/>
              </a:rPr>
              <a:t>IV) undergo  reverse  </a:t>
            </a:r>
            <a:r>
              <a:rPr sz="2000" spc="-10" dirty="0">
                <a:solidFill>
                  <a:schemeClr val="tx2"/>
                </a:solidFill>
                <a:cs typeface="Georgia"/>
              </a:rPr>
              <a:t>t</a:t>
            </a:r>
            <a:r>
              <a:rPr sz="2000" spc="5" dirty="0">
                <a:solidFill>
                  <a:schemeClr val="tx2"/>
                </a:solidFill>
                <a:cs typeface="Georgia"/>
              </a:rPr>
              <a:t>r</a:t>
            </a:r>
            <a:r>
              <a:rPr sz="2000" spc="-5" dirty="0">
                <a:solidFill>
                  <a:schemeClr val="tx2"/>
                </a:solidFill>
                <a:cs typeface="Georgia"/>
              </a:rPr>
              <a:t>a</a:t>
            </a:r>
            <a:r>
              <a:rPr sz="2000" spc="-10" dirty="0">
                <a:solidFill>
                  <a:schemeClr val="tx2"/>
                </a:solidFill>
                <a:cs typeface="Georgia"/>
              </a:rPr>
              <a:t>n</a:t>
            </a:r>
            <a:r>
              <a:rPr sz="2000" spc="-5" dirty="0">
                <a:solidFill>
                  <a:schemeClr val="tx2"/>
                </a:solidFill>
                <a:cs typeface="Georgia"/>
              </a:rPr>
              <a:t>scr</a:t>
            </a:r>
            <a:r>
              <a:rPr sz="2000" dirty="0">
                <a:solidFill>
                  <a:schemeClr val="tx2"/>
                </a:solidFill>
                <a:cs typeface="Georgia"/>
              </a:rPr>
              <a:t>i</a:t>
            </a:r>
            <a:r>
              <a:rPr sz="2000" spc="-5" dirty="0">
                <a:solidFill>
                  <a:schemeClr val="tx2"/>
                </a:solidFill>
                <a:cs typeface="Georgia"/>
              </a:rPr>
              <a:t>pt</a:t>
            </a:r>
            <a:r>
              <a:rPr sz="2000" spc="5" dirty="0">
                <a:solidFill>
                  <a:schemeClr val="tx2"/>
                </a:solidFill>
                <a:cs typeface="Georgia"/>
              </a:rPr>
              <a:t>i</a:t>
            </a:r>
            <a:r>
              <a:rPr sz="2000" spc="-5" dirty="0">
                <a:solidFill>
                  <a:schemeClr val="tx2"/>
                </a:solidFill>
                <a:cs typeface="Georgia"/>
              </a:rPr>
              <a:t>o</a:t>
            </a:r>
            <a:r>
              <a:rPr sz="2000" dirty="0">
                <a:solidFill>
                  <a:schemeClr val="tx2"/>
                </a:solidFill>
                <a:cs typeface="Georgia"/>
              </a:rPr>
              <a:t>n</a:t>
            </a:r>
            <a:endParaRPr sz="2000">
              <a:solidFill>
                <a:schemeClr val="tx2"/>
              </a:solidFill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solidFill>
                <a:schemeClr val="tx2"/>
              </a:solidFill>
              <a:cs typeface="Georgia"/>
            </a:endParaRPr>
          </a:p>
          <a:p>
            <a:pPr marL="622300" marR="16510" indent="-609600">
              <a:lnSpc>
                <a:spcPts val="2590"/>
              </a:lnSpc>
              <a:buClr>
                <a:srgbClr val="9F4CA2"/>
              </a:buClr>
              <a:buAutoNum type="arabicPeriod" startAt="2"/>
              <a:tabLst>
                <a:tab pos="621665" algn="l"/>
                <a:tab pos="622300" algn="l"/>
              </a:tabLst>
            </a:pPr>
            <a:r>
              <a:rPr sz="2000" spc="-10" dirty="0">
                <a:solidFill>
                  <a:schemeClr val="tx2"/>
                </a:solidFill>
                <a:cs typeface="Georgia"/>
              </a:rPr>
              <a:t>Can </a:t>
            </a:r>
            <a:r>
              <a:rPr sz="2000" spc="-5" dirty="0">
                <a:solidFill>
                  <a:schemeClr val="tx2"/>
                </a:solidFill>
                <a:cs typeface="Georgia"/>
              </a:rPr>
              <a:t>classify  between the  </a:t>
            </a:r>
            <a:r>
              <a:rPr sz="2000" spc="-10" dirty="0">
                <a:solidFill>
                  <a:schemeClr val="tx2"/>
                </a:solidFill>
                <a:cs typeface="Georgia"/>
              </a:rPr>
              <a:t>dsDNA </a:t>
            </a:r>
            <a:r>
              <a:rPr sz="2000" spc="-5" dirty="0">
                <a:solidFill>
                  <a:schemeClr val="tx2"/>
                </a:solidFill>
                <a:cs typeface="Georgia"/>
              </a:rPr>
              <a:t>viruses</a:t>
            </a:r>
            <a:r>
              <a:rPr sz="2000" spc="-70" dirty="0">
                <a:solidFill>
                  <a:schemeClr val="tx2"/>
                </a:solidFill>
                <a:cs typeface="Georgia"/>
              </a:rPr>
              <a:t> </a:t>
            </a:r>
            <a:r>
              <a:rPr sz="2000" spc="-10" dirty="0">
                <a:solidFill>
                  <a:schemeClr val="tx2"/>
                </a:solidFill>
                <a:cs typeface="Georgia"/>
              </a:rPr>
              <a:t>that  </a:t>
            </a:r>
            <a:r>
              <a:rPr sz="2000" spc="-5" dirty="0">
                <a:solidFill>
                  <a:schemeClr val="tx2"/>
                </a:solidFill>
                <a:cs typeface="Georgia"/>
              </a:rPr>
              <a:t>do (Class VII) and  do not (Class I)  carry out reverse  transcription</a:t>
            </a:r>
            <a:endParaRPr sz="2000">
              <a:solidFill>
                <a:schemeClr val="tx2"/>
              </a:solidFill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33800" y="1066800"/>
            <a:ext cx="5257800" cy="5646420"/>
            <a:chOff x="3733800" y="1066800"/>
            <a:chExt cx="5257800" cy="5646420"/>
          </a:xfrm>
        </p:grpSpPr>
        <p:sp>
          <p:nvSpPr>
            <p:cNvPr id="5" name="object 5"/>
            <p:cNvSpPr/>
            <p:nvPr/>
          </p:nvSpPr>
          <p:spPr>
            <a:xfrm>
              <a:off x="3733800" y="1066800"/>
              <a:ext cx="5257800" cy="5646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6400" y="3581400"/>
              <a:ext cx="762000" cy="609600"/>
            </a:xfrm>
            <a:custGeom>
              <a:avLst/>
              <a:gdLst/>
              <a:ahLst/>
              <a:cxnLst/>
              <a:rect l="l" t="t" r="r" b="b"/>
              <a:pathLst>
                <a:path w="762000" h="609600">
                  <a:moveTo>
                    <a:pt x="381000" y="0"/>
                  </a:moveTo>
                  <a:lnTo>
                    <a:pt x="433850" y="2698"/>
                  </a:lnTo>
                  <a:lnTo>
                    <a:pt x="484187" y="10583"/>
                  </a:lnTo>
                  <a:lnTo>
                    <a:pt x="531614" y="23336"/>
                  </a:lnTo>
                  <a:lnTo>
                    <a:pt x="575733" y="40639"/>
                  </a:lnTo>
                  <a:lnTo>
                    <a:pt x="616148" y="62177"/>
                  </a:lnTo>
                  <a:lnTo>
                    <a:pt x="652462" y="87629"/>
                  </a:lnTo>
                  <a:lnTo>
                    <a:pt x="684278" y="116681"/>
                  </a:lnTo>
                  <a:lnTo>
                    <a:pt x="711200" y="149013"/>
                  </a:lnTo>
                  <a:lnTo>
                    <a:pt x="732829" y="184308"/>
                  </a:lnTo>
                  <a:lnTo>
                    <a:pt x="748770" y="222249"/>
                  </a:lnTo>
                  <a:lnTo>
                    <a:pt x="758626" y="262519"/>
                  </a:lnTo>
                  <a:lnTo>
                    <a:pt x="762000" y="304800"/>
                  </a:lnTo>
                  <a:lnTo>
                    <a:pt x="758626" y="347080"/>
                  </a:lnTo>
                  <a:lnTo>
                    <a:pt x="748770" y="387349"/>
                  </a:lnTo>
                  <a:lnTo>
                    <a:pt x="732829" y="425291"/>
                  </a:lnTo>
                  <a:lnTo>
                    <a:pt x="711200" y="460586"/>
                  </a:lnTo>
                  <a:lnTo>
                    <a:pt x="684278" y="492918"/>
                  </a:lnTo>
                  <a:lnTo>
                    <a:pt x="652462" y="521969"/>
                  </a:lnTo>
                  <a:lnTo>
                    <a:pt x="616148" y="547422"/>
                  </a:lnTo>
                  <a:lnTo>
                    <a:pt x="575733" y="568959"/>
                  </a:lnTo>
                  <a:lnTo>
                    <a:pt x="531614" y="586263"/>
                  </a:lnTo>
                  <a:lnTo>
                    <a:pt x="484187" y="599016"/>
                  </a:lnTo>
                  <a:lnTo>
                    <a:pt x="433850" y="606901"/>
                  </a:lnTo>
                  <a:lnTo>
                    <a:pt x="381000" y="609600"/>
                  </a:lnTo>
                  <a:lnTo>
                    <a:pt x="328149" y="606901"/>
                  </a:lnTo>
                  <a:lnTo>
                    <a:pt x="277812" y="599016"/>
                  </a:lnTo>
                  <a:lnTo>
                    <a:pt x="230385" y="586263"/>
                  </a:lnTo>
                  <a:lnTo>
                    <a:pt x="186266" y="568959"/>
                  </a:lnTo>
                  <a:lnTo>
                    <a:pt x="145851" y="547422"/>
                  </a:lnTo>
                  <a:lnTo>
                    <a:pt x="109537" y="521969"/>
                  </a:lnTo>
                  <a:lnTo>
                    <a:pt x="77721" y="492918"/>
                  </a:lnTo>
                  <a:lnTo>
                    <a:pt x="50800" y="460586"/>
                  </a:lnTo>
                  <a:lnTo>
                    <a:pt x="29170" y="425291"/>
                  </a:lnTo>
                  <a:lnTo>
                    <a:pt x="13229" y="387350"/>
                  </a:lnTo>
                  <a:lnTo>
                    <a:pt x="3373" y="347080"/>
                  </a:lnTo>
                  <a:lnTo>
                    <a:pt x="0" y="304800"/>
                  </a:lnTo>
                  <a:lnTo>
                    <a:pt x="3373" y="262519"/>
                  </a:lnTo>
                  <a:lnTo>
                    <a:pt x="13229" y="222250"/>
                  </a:lnTo>
                  <a:lnTo>
                    <a:pt x="29170" y="184308"/>
                  </a:lnTo>
                  <a:lnTo>
                    <a:pt x="50800" y="149013"/>
                  </a:lnTo>
                  <a:lnTo>
                    <a:pt x="77721" y="116681"/>
                  </a:lnTo>
                  <a:lnTo>
                    <a:pt x="109537" y="87630"/>
                  </a:lnTo>
                  <a:lnTo>
                    <a:pt x="145851" y="62177"/>
                  </a:lnTo>
                  <a:lnTo>
                    <a:pt x="186266" y="40640"/>
                  </a:lnTo>
                  <a:lnTo>
                    <a:pt x="230385" y="23336"/>
                  </a:lnTo>
                  <a:lnTo>
                    <a:pt x="277812" y="10583"/>
                  </a:lnTo>
                  <a:lnTo>
                    <a:pt x="328149" y="2698"/>
                  </a:lnTo>
                  <a:lnTo>
                    <a:pt x="381000" y="0"/>
                  </a:lnTo>
                  <a:close/>
                </a:path>
                <a:path w="762000" h="609600">
                  <a:moveTo>
                    <a:pt x="0" y="0"/>
                  </a:moveTo>
                  <a:lnTo>
                    <a:pt x="0" y="0"/>
                  </a:lnTo>
                </a:path>
                <a:path w="762000" h="609600">
                  <a:moveTo>
                    <a:pt x="762000" y="609600"/>
                  </a:moveTo>
                  <a:lnTo>
                    <a:pt x="762000" y="609600"/>
                  </a:lnTo>
                </a:path>
              </a:pathLst>
            </a:custGeom>
            <a:ln w="1904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400" y="4724400"/>
              <a:ext cx="762000" cy="533400"/>
            </a:xfrm>
            <a:custGeom>
              <a:avLst/>
              <a:gdLst/>
              <a:ahLst/>
              <a:cxnLst/>
              <a:rect l="l" t="t" r="r" b="b"/>
              <a:pathLst>
                <a:path w="762000" h="533400">
                  <a:moveTo>
                    <a:pt x="381000" y="0"/>
                  </a:moveTo>
                  <a:lnTo>
                    <a:pt x="438536" y="2805"/>
                  </a:lnTo>
                  <a:lnTo>
                    <a:pt x="493038" y="10980"/>
                  </a:lnTo>
                  <a:lnTo>
                    <a:pt x="543991" y="24165"/>
                  </a:lnTo>
                  <a:lnTo>
                    <a:pt x="590879" y="41998"/>
                  </a:lnTo>
                  <a:lnTo>
                    <a:pt x="633187" y="64120"/>
                  </a:lnTo>
                  <a:lnTo>
                    <a:pt x="670399" y="90169"/>
                  </a:lnTo>
                  <a:lnTo>
                    <a:pt x="702001" y="119784"/>
                  </a:lnTo>
                  <a:lnTo>
                    <a:pt x="727478" y="152606"/>
                  </a:lnTo>
                  <a:lnTo>
                    <a:pt x="746313" y="188272"/>
                  </a:lnTo>
                  <a:lnTo>
                    <a:pt x="757992" y="226424"/>
                  </a:lnTo>
                  <a:lnTo>
                    <a:pt x="762000" y="266700"/>
                  </a:lnTo>
                  <a:lnTo>
                    <a:pt x="757992" y="306975"/>
                  </a:lnTo>
                  <a:lnTo>
                    <a:pt x="746313" y="345127"/>
                  </a:lnTo>
                  <a:lnTo>
                    <a:pt x="727478" y="380793"/>
                  </a:lnTo>
                  <a:lnTo>
                    <a:pt x="702001" y="413615"/>
                  </a:lnTo>
                  <a:lnTo>
                    <a:pt x="670399" y="443230"/>
                  </a:lnTo>
                  <a:lnTo>
                    <a:pt x="633187" y="469279"/>
                  </a:lnTo>
                  <a:lnTo>
                    <a:pt x="590879" y="491401"/>
                  </a:lnTo>
                  <a:lnTo>
                    <a:pt x="543991" y="509234"/>
                  </a:lnTo>
                  <a:lnTo>
                    <a:pt x="493038" y="522419"/>
                  </a:lnTo>
                  <a:lnTo>
                    <a:pt x="438536" y="530594"/>
                  </a:lnTo>
                  <a:lnTo>
                    <a:pt x="381000" y="533400"/>
                  </a:lnTo>
                  <a:lnTo>
                    <a:pt x="323463" y="530594"/>
                  </a:lnTo>
                  <a:lnTo>
                    <a:pt x="268961" y="522419"/>
                  </a:lnTo>
                  <a:lnTo>
                    <a:pt x="218008" y="509234"/>
                  </a:lnTo>
                  <a:lnTo>
                    <a:pt x="171120" y="491401"/>
                  </a:lnTo>
                  <a:lnTo>
                    <a:pt x="128812" y="469279"/>
                  </a:lnTo>
                  <a:lnTo>
                    <a:pt x="91600" y="443230"/>
                  </a:lnTo>
                  <a:lnTo>
                    <a:pt x="59998" y="413615"/>
                  </a:lnTo>
                  <a:lnTo>
                    <a:pt x="34521" y="380793"/>
                  </a:lnTo>
                  <a:lnTo>
                    <a:pt x="15686" y="345127"/>
                  </a:lnTo>
                  <a:lnTo>
                    <a:pt x="4007" y="306975"/>
                  </a:lnTo>
                  <a:lnTo>
                    <a:pt x="0" y="266700"/>
                  </a:lnTo>
                  <a:lnTo>
                    <a:pt x="4007" y="226424"/>
                  </a:lnTo>
                  <a:lnTo>
                    <a:pt x="15686" y="188272"/>
                  </a:lnTo>
                  <a:lnTo>
                    <a:pt x="34521" y="152606"/>
                  </a:lnTo>
                  <a:lnTo>
                    <a:pt x="59998" y="119784"/>
                  </a:lnTo>
                  <a:lnTo>
                    <a:pt x="91600" y="90169"/>
                  </a:lnTo>
                  <a:lnTo>
                    <a:pt x="128812" y="64120"/>
                  </a:lnTo>
                  <a:lnTo>
                    <a:pt x="171120" y="41998"/>
                  </a:lnTo>
                  <a:lnTo>
                    <a:pt x="218008" y="24165"/>
                  </a:lnTo>
                  <a:lnTo>
                    <a:pt x="268961" y="10980"/>
                  </a:lnTo>
                  <a:lnTo>
                    <a:pt x="323463" y="2805"/>
                  </a:lnTo>
                  <a:lnTo>
                    <a:pt x="381000" y="0"/>
                  </a:lnTo>
                  <a:close/>
                </a:path>
                <a:path w="762000" h="533400">
                  <a:moveTo>
                    <a:pt x="0" y="0"/>
                  </a:moveTo>
                  <a:lnTo>
                    <a:pt x="0" y="0"/>
                  </a:lnTo>
                </a:path>
                <a:path w="762000" h="533400">
                  <a:moveTo>
                    <a:pt x="762000" y="533400"/>
                  </a:moveTo>
                  <a:lnTo>
                    <a:pt x="762000" y="533400"/>
                  </a:lnTo>
                </a:path>
              </a:pathLst>
            </a:custGeom>
            <a:ln w="190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5715000"/>
              <a:ext cx="762000" cy="533400"/>
            </a:xfrm>
            <a:custGeom>
              <a:avLst/>
              <a:gdLst/>
              <a:ahLst/>
              <a:cxnLst/>
              <a:rect l="l" t="t" r="r" b="b"/>
              <a:pathLst>
                <a:path w="762000" h="533400">
                  <a:moveTo>
                    <a:pt x="381000" y="0"/>
                  </a:moveTo>
                  <a:lnTo>
                    <a:pt x="438536" y="2805"/>
                  </a:lnTo>
                  <a:lnTo>
                    <a:pt x="493038" y="10980"/>
                  </a:lnTo>
                  <a:lnTo>
                    <a:pt x="543991" y="24165"/>
                  </a:lnTo>
                  <a:lnTo>
                    <a:pt x="590879" y="41998"/>
                  </a:lnTo>
                  <a:lnTo>
                    <a:pt x="633187" y="64120"/>
                  </a:lnTo>
                  <a:lnTo>
                    <a:pt x="670399" y="90169"/>
                  </a:lnTo>
                  <a:lnTo>
                    <a:pt x="702001" y="119784"/>
                  </a:lnTo>
                  <a:lnTo>
                    <a:pt x="727478" y="152606"/>
                  </a:lnTo>
                  <a:lnTo>
                    <a:pt x="746313" y="188272"/>
                  </a:lnTo>
                  <a:lnTo>
                    <a:pt x="757992" y="226424"/>
                  </a:lnTo>
                  <a:lnTo>
                    <a:pt x="762000" y="266700"/>
                  </a:lnTo>
                  <a:lnTo>
                    <a:pt x="757992" y="306975"/>
                  </a:lnTo>
                  <a:lnTo>
                    <a:pt x="746313" y="345127"/>
                  </a:lnTo>
                  <a:lnTo>
                    <a:pt x="727478" y="380793"/>
                  </a:lnTo>
                  <a:lnTo>
                    <a:pt x="702001" y="413615"/>
                  </a:lnTo>
                  <a:lnTo>
                    <a:pt x="670399" y="443230"/>
                  </a:lnTo>
                  <a:lnTo>
                    <a:pt x="633187" y="469279"/>
                  </a:lnTo>
                  <a:lnTo>
                    <a:pt x="590879" y="491401"/>
                  </a:lnTo>
                  <a:lnTo>
                    <a:pt x="543991" y="509234"/>
                  </a:lnTo>
                  <a:lnTo>
                    <a:pt x="493038" y="522419"/>
                  </a:lnTo>
                  <a:lnTo>
                    <a:pt x="438536" y="530594"/>
                  </a:lnTo>
                  <a:lnTo>
                    <a:pt x="381000" y="533400"/>
                  </a:lnTo>
                  <a:lnTo>
                    <a:pt x="323177" y="530594"/>
                  </a:lnTo>
                  <a:lnTo>
                    <a:pt x="268497" y="522419"/>
                  </a:lnTo>
                  <a:lnTo>
                    <a:pt x="217459" y="509234"/>
                  </a:lnTo>
                  <a:lnTo>
                    <a:pt x="170559" y="491401"/>
                  </a:lnTo>
                  <a:lnTo>
                    <a:pt x="128297" y="469279"/>
                  </a:lnTo>
                  <a:lnTo>
                    <a:pt x="91170" y="443230"/>
                  </a:lnTo>
                  <a:lnTo>
                    <a:pt x="59677" y="413615"/>
                  </a:lnTo>
                  <a:lnTo>
                    <a:pt x="34315" y="380793"/>
                  </a:lnTo>
                  <a:lnTo>
                    <a:pt x="15583" y="345127"/>
                  </a:lnTo>
                  <a:lnTo>
                    <a:pt x="3978" y="306975"/>
                  </a:lnTo>
                  <a:lnTo>
                    <a:pt x="0" y="266700"/>
                  </a:lnTo>
                  <a:lnTo>
                    <a:pt x="3978" y="226424"/>
                  </a:lnTo>
                  <a:lnTo>
                    <a:pt x="15583" y="188272"/>
                  </a:lnTo>
                  <a:lnTo>
                    <a:pt x="34315" y="152606"/>
                  </a:lnTo>
                  <a:lnTo>
                    <a:pt x="59677" y="119784"/>
                  </a:lnTo>
                  <a:lnTo>
                    <a:pt x="91170" y="90169"/>
                  </a:lnTo>
                  <a:lnTo>
                    <a:pt x="128297" y="64120"/>
                  </a:lnTo>
                  <a:lnTo>
                    <a:pt x="170559" y="41998"/>
                  </a:lnTo>
                  <a:lnTo>
                    <a:pt x="217459" y="24165"/>
                  </a:lnTo>
                  <a:lnTo>
                    <a:pt x="268497" y="10980"/>
                  </a:lnTo>
                  <a:lnTo>
                    <a:pt x="323177" y="2805"/>
                  </a:lnTo>
                  <a:lnTo>
                    <a:pt x="381000" y="0"/>
                  </a:lnTo>
                  <a:close/>
                </a:path>
                <a:path w="762000" h="533400">
                  <a:moveTo>
                    <a:pt x="0" y="0"/>
                  </a:moveTo>
                  <a:lnTo>
                    <a:pt x="0" y="0"/>
                  </a:lnTo>
                </a:path>
                <a:path w="762000" h="533400">
                  <a:moveTo>
                    <a:pt x="762000" y="533400"/>
                  </a:moveTo>
                  <a:lnTo>
                    <a:pt x="762000" y="533400"/>
                  </a:lnTo>
                </a:path>
              </a:pathLst>
            </a:custGeom>
            <a:ln w="19048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86400" y="1219200"/>
              <a:ext cx="762000" cy="533400"/>
            </a:xfrm>
            <a:custGeom>
              <a:avLst/>
              <a:gdLst/>
              <a:ahLst/>
              <a:cxnLst/>
              <a:rect l="l" t="t" r="r" b="b"/>
              <a:pathLst>
                <a:path w="762000" h="533400">
                  <a:moveTo>
                    <a:pt x="381000" y="0"/>
                  </a:moveTo>
                  <a:lnTo>
                    <a:pt x="438536" y="2805"/>
                  </a:lnTo>
                  <a:lnTo>
                    <a:pt x="493038" y="10980"/>
                  </a:lnTo>
                  <a:lnTo>
                    <a:pt x="543991" y="24165"/>
                  </a:lnTo>
                  <a:lnTo>
                    <a:pt x="590879" y="41998"/>
                  </a:lnTo>
                  <a:lnTo>
                    <a:pt x="633187" y="64120"/>
                  </a:lnTo>
                  <a:lnTo>
                    <a:pt x="670399" y="90169"/>
                  </a:lnTo>
                  <a:lnTo>
                    <a:pt x="702001" y="119784"/>
                  </a:lnTo>
                  <a:lnTo>
                    <a:pt x="727478" y="152606"/>
                  </a:lnTo>
                  <a:lnTo>
                    <a:pt x="746313" y="188272"/>
                  </a:lnTo>
                  <a:lnTo>
                    <a:pt x="757992" y="226424"/>
                  </a:lnTo>
                  <a:lnTo>
                    <a:pt x="762000" y="266700"/>
                  </a:lnTo>
                  <a:lnTo>
                    <a:pt x="757992" y="306975"/>
                  </a:lnTo>
                  <a:lnTo>
                    <a:pt x="746313" y="345127"/>
                  </a:lnTo>
                  <a:lnTo>
                    <a:pt x="727478" y="380793"/>
                  </a:lnTo>
                  <a:lnTo>
                    <a:pt x="702001" y="413615"/>
                  </a:lnTo>
                  <a:lnTo>
                    <a:pt x="670399" y="443230"/>
                  </a:lnTo>
                  <a:lnTo>
                    <a:pt x="633187" y="469279"/>
                  </a:lnTo>
                  <a:lnTo>
                    <a:pt x="590879" y="491401"/>
                  </a:lnTo>
                  <a:lnTo>
                    <a:pt x="543991" y="509234"/>
                  </a:lnTo>
                  <a:lnTo>
                    <a:pt x="493038" y="522419"/>
                  </a:lnTo>
                  <a:lnTo>
                    <a:pt x="438536" y="530594"/>
                  </a:lnTo>
                  <a:lnTo>
                    <a:pt x="381000" y="533400"/>
                  </a:lnTo>
                  <a:lnTo>
                    <a:pt x="323463" y="530594"/>
                  </a:lnTo>
                  <a:lnTo>
                    <a:pt x="268961" y="522419"/>
                  </a:lnTo>
                  <a:lnTo>
                    <a:pt x="218008" y="509234"/>
                  </a:lnTo>
                  <a:lnTo>
                    <a:pt x="171120" y="491401"/>
                  </a:lnTo>
                  <a:lnTo>
                    <a:pt x="128812" y="469279"/>
                  </a:lnTo>
                  <a:lnTo>
                    <a:pt x="91600" y="443230"/>
                  </a:lnTo>
                  <a:lnTo>
                    <a:pt x="59998" y="413615"/>
                  </a:lnTo>
                  <a:lnTo>
                    <a:pt x="34521" y="380793"/>
                  </a:lnTo>
                  <a:lnTo>
                    <a:pt x="15686" y="345127"/>
                  </a:lnTo>
                  <a:lnTo>
                    <a:pt x="4007" y="306975"/>
                  </a:lnTo>
                  <a:lnTo>
                    <a:pt x="0" y="266700"/>
                  </a:lnTo>
                  <a:lnTo>
                    <a:pt x="4007" y="226424"/>
                  </a:lnTo>
                  <a:lnTo>
                    <a:pt x="15686" y="188272"/>
                  </a:lnTo>
                  <a:lnTo>
                    <a:pt x="34521" y="152606"/>
                  </a:lnTo>
                  <a:lnTo>
                    <a:pt x="59998" y="119784"/>
                  </a:lnTo>
                  <a:lnTo>
                    <a:pt x="91600" y="90169"/>
                  </a:lnTo>
                  <a:lnTo>
                    <a:pt x="128812" y="64120"/>
                  </a:lnTo>
                  <a:lnTo>
                    <a:pt x="171120" y="41998"/>
                  </a:lnTo>
                  <a:lnTo>
                    <a:pt x="218008" y="24165"/>
                  </a:lnTo>
                  <a:lnTo>
                    <a:pt x="268961" y="10980"/>
                  </a:lnTo>
                  <a:lnTo>
                    <a:pt x="323463" y="2805"/>
                  </a:lnTo>
                  <a:lnTo>
                    <a:pt x="381000" y="0"/>
                  </a:lnTo>
                  <a:close/>
                </a:path>
                <a:path w="762000" h="533400">
                  <a:moveTo>
                    <a:pt x="0" y="0"/>
                  </a:moveTo>
                  <a:lnTo>
                    <a:pt x="0" y="0"/>
                  </a:lnTo>
                </a:path>
                <a:path w="762000" h="533400">
                  <a:moveTo>
                    <a:pt x="762000" y="533400"/>
                  </a:moveTo>
                  <a:lnTo>
                    <a:pt x="762000" y="533400"/>
                  </a:lnTo>
                </a:path>
              </a:pathLst>
            </a:custGeom>
            <a:ln w="1904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185738"/>
            <a:ext cx="70104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414355"/>
                </a:solidFill>
                <a:cs typeface="Trebuchet MS"/>
              </a:rPr>
              <a:t>General Properties of RNA</a:t>
            </a:r>
            <a:r>
              <a:rPr sz="3200" b="1" spc="-55" dirty="0">
                <a:solidFill>
                  <a:srgbClr val="414355"/>
                </a:solidFill>
                <a:cs typeface="Trebuchet MS"/>
              </a:rPr>
              <a:t> </a:t>
            </a:r>
            <a:r>
              <a:rPr sz="3200" b="1" spc="-5" dirty="0">
                <a:solidFill>
                  <a:srgbClr val="414355"/>
                </a:solidFill>
                <a:cs typeface="Trebuchet MS"/>
              </a:rPr>
              <a:t>Viruses</a:t>
            </a:r>
            <a:endParaRPr sz="3200" b="1"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170" y="685800"/>
            <a:ext cx="1460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655" dirty="0">
                <a:solidFill>
                  <a:srgbClr val="9F4CA2"/>
                </a:solidFill>
                <a:latin typeface="UnDotum"/>
                <a:cs typeface="UnDotum"/>
              </a:rPr>
              <a:t></a:t>
            </a:r>
            <a:endParaRPr sz="26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718820"/>
            <a:ext cx="7728584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cs typeface="Georgia"/>
              </a:rPr>
              <a:t>Many ssRNA </a:t>
            </a:r>
            <a:r>
              <a:rPr sz="2600" dirty="0">
                <a:cs typeface="Georgia"/>
              </a:rPr>
              <a:t>viruses </a:t>
            </a:r>
            <a:r>
              <a:rPr sz="2600" spc="-5" dirty="0">
                <a:cs typeface="Georgia"/>
              </a:rPr>
              <a:t>contain positive (+) sense RNA</a:t>
            </a:r>
            <a:r>
              <a:rPr sz="2600" spc="-5">
                <a:cs typeface="Georgia"/>
              </a:rPr>
              <a:t>,  </a:t>
            </a:r>
            <a:r>
              <a:rPr sz="2600" spc="-5" smtClean="0">
                <a:cs typeface="Georgia"/>
              </a:rPr>
              <a:t>and during </a:t>
            </a:r>
            <a:r>
              <a:rPr sz="2600" spc="-10" smtClean="0">
                <a:cs typeface="Georgia"/>
              </a:rPr>
              <a:t>an </a:t>
            </a:r>
            <a:r>
              <a:rPr sz="2600" smtClean="0">
                <a:cs typeface="Georgia"/>
              </a:rPr>
              <a:t>infection </a:t>
            </a:r>
            <a:r>
              <a:rPr sz="2600" spc="-5" smtClean="0">
                <a:cs typeface="Georgia"/>
              </a:rPr>
              <a:t>acts like mRNA and can </a:t>
            </a:r>
            <a:r>
              <a:rPr sz="2600" spc="5" smtClean="0">
                <a:cs typeface="Georgia"/>
              </a:rPr>
              <a:t>be  </a:t>
            </a:r>
            <a:r>
              <a:rPr sz="2600" spc="-5" smtClean="0">
                <a:cs typeface="Georgia"/>
              </a:rPr>
              <a:t>translated </a:t>
            </a:r>
            <a:r>
              <a:rPr sz="2600" smtClean="0">
                <a:cs typeface="Georgia"/>
              </a:rPr>
              <a:t>by </a:t>
            </a:r>
            <a:r>
              <a:rPr sz="2600" spc="-5" smtClean="0">
                <a:cs typeface="Georgia"/>
              </a:rPr>
              <a:t>host’s</a:t>
            </a:r>
            <a:r>
              <a:rPr sz="2600" spc="-15" smtClean="0">
                <a:cs typeface="Georgia"/>
              </a:rPr>
              <a:t> </a:t>
            </a:r>
            <a:r>
              <a:rPr sz="2600" smtClean="0">
                <a:cs typeface="Georgia"/>
              </a:rPr>
              <a:t>ribosomes.</a:t>
            </a:r>
            <a:endParaRPr sz="2600"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170" y="2345690"/>
            <a:ext cx="1460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655" dirty="0">
                <a:solidFill>
                  <a:srgbClr val="9F4CA2"/>
                </a:solidFill>
                <a:latin typeface="UnDotum"/>
                <a:cs typeface="UnDotum"/>
              </a:rPr>
              <a:t></a:t>
            </a:r>
            <a:endParaRPr sz="26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440" y="2378709"/>
            <a:ext cx="7863205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chemeClr val="tx2"/>
                </a:solidFill>
                <a:cs typeface="Georgia"/>
              </a:rPr>
              <a:t>Other ssRNA </a:t>
            </a:r>
            <a:r>
              <a:rPr sz="2600" dirty="0">
                <a:solidFill>
                  <a:schemeClr val="tx2"/>
                </a:solidFill>
                <a:cs typeface="Georgia"/>
              </a:rPr>
              <a:t>viruses </a:t>
            </a:r>
            <a:r>
              <a:rPr sz="2600" spc="-5" dirty="0">
                <a:solidFill>
                  <a:schemeClr val="tx2"/>
                </a:solidFill>
                <a:cs typeface="Georgia"/>
              </a:rPr>
              <a:t>have </a:t>
            </a:r>
            <a:r>
              <a:rPr sz="2600" dirty="0">
                <a:solidFill>
                  <a:schemeClr val="tx2"/>
                </a:solidFill>
                <a:cs typeface="Georgia"/>
              </a:rPr>
              <a:t>negative </a:t>
            </a:r>
            <a:r>
              <a:rPr sz="2600" spc="-5" dirty="0">
                <a:solidFill>
                  <a:schemeClr val="tx2"/>
                </a:solidFill>
                <a:cs typeface="Georgia"/>
              </a:rPr>
              <a:t>(-) sense RNA and  the RNA acts </a:t>
            </a:r>
            <a:r>
              <a:rPr sz="2600" spc="-10" dirty="0">
                <a:solidFill>
                  <a:schemeClr val="tx2"/>
                </a:solidFill>
                <a:cs typeface="Georgia"/>
              </a:rPr>
              <a:t>as </a:t>
            </a:r>
            <a:r>
              <a:rPr sz="2600" dirty="0">
                <a:solidFill>
                  <a:schemeClr val="tx2"/>
                </a:solidFill>
                <a:cs typeface="Georgia"/>
              </a:rPr>
              <a:t>a </a:t>
            </a:r>
            <a:r>
              <a:rPr sz="2600" spc="-5" dirty="0">
                <a:solidFill>
                  <a:schemeClr val="tx2"/>
                </a:solidFill>
                <a:cs typeface="Georgia"/>
              </a:rPr>
              <a:t>template </a:t>
            </a:r>
            <a:r>
              <a:rPr sz="2600" dirty="0">
                <a:solidFill>
                  <a:schemeClr val="tx2"/>
                </a:solidFill>
                <a:cs typeface="Georgia"/>
              </a:rPr>
              <a:t>during </a:t>
            </a:r>
            <a:r>
              <a:rPr sz="2600" spc="-5" dirty="0">
                <a:solidFill>
                  <a:schemeClr val="tx2"/>
                </a:solidFill>
                <a:cs typeface="Georgia"/>
              </a:rPr>
              <a:t>transcription to  make </a:t>
            </a:r>
            <a:r>
              <a:rPr sz="2600" dirty="0">
                <a:solidFill>
                  <a:schemeClr val="tx2"/>
                </a:solidFill>
                <a:cs typeface="Georgia"/>
              </a:rPr>
              <a:t>a </a:t>
            </a:r>
            <a:r>
              <a:rPr sz="2600" spc="-5" dirty="0">
                <a:solidFill>
                  <a:schemeClr val="tx2"/>
                </a:solidFill>
                <a:cs typeface="Georgia"/>
              </a:rPr>
              <a:t>complementary (+) </a:t>
            </a:r>
            <a:r>
              <a:rPr sz="2600" dirty="0">
                <a:solidFill>
                  <a:schemeClr val="tx2"/>
                </a:solidFill>
                <a:cs typeface="Georgia"/>
              </a:rPr>
              <a:t>sense</a:t>
            </a:r>
            <a:r>
              <a:rPr sz="2600" spc="-45" dirty="0">
                <a:solidFill>
                  <a:schemeClr val="tx2"/>
                </a:solidFill>
                <a:cs typeface="Georgia"/>
              </a:rPr>
              <a:t> </a:t>
            </a:r>
            <a:r>
              <a:rPr sz="2600" spc="-5" dirty="0">
                <a:solidFill>
                  <a:schemeClr val="tx2"/>
                </a:solidFill>
                <a:cs typeface="Georgia"/>
              </a:rPr>
              <a:t>mRNA.</a:t>
            </a:r>
            <a:endParaRPr sz="2600">
              <a:solidFill>
                <a:schemeClr val="tx2"/>
              </a:solidFill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170" y="4004309"/>
            <a:ext cx="1460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655" dirty="0">
                <a:solidFill>
                  <a:srgbClr val="9F4CA2"/>
                </a:solidFill>
                <a:latin typeface="UnDotum"/>
                <a:cs typeface="UnDotum"/>
              </a:rPr>
              <a:t></a:t>
            </a:r>
            <a:endParaRPr sz="260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440" y="4433570"/>
            <a:ext cx="25431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0000FF"/>
                </a:solidFill>
                <a:latin typeface="Georgia"/>
                <a:cs typeface="Georgia"/>
              </a:rPr>
              <a:t>within the</a:t>
            </a:r>
            <a:r>
              <a:rPr sz="2600" spc="-5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Georgia"/>
                <a:cs typeface="Georgia"/>
              </a:rPr>
              <a:t>virion.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440" y="4037329"/>
            <a:ext cx="7855584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00"/>
              </a:lnSpc>
              <a:spcBef>
                <a:spcPts val="100"/>
              </a:spcBef>
            </a:pPr>
            <a:r>
              <a:rPr sz="2600" spc="-5" dirty="0">
                <a:solidFill>
                  <a:srgbClr val="0000FF"/>
                </a:solidFill>
                <a:latin typeface="Georgia"/>
                <a:cs typeface="Georgia"/>
              </a:rPr>
              <a:t>Negative (-) sense RNA must carry </a:t>
            </a:r>
            <a:r>
              <a:rPr sz="2600" dirty="0">
                <a:solidFill>
                  <a:srgbClr val="0000FF"/>
                </a:solidFill>
                <a:latin typeface="Georgia"/>
                <a:cs typeface="Georgia"/>
              </a:rPr>
              <a:t>a </a:t>
            </a:r>
            <a:r>
              <a:rPr sz="2600" spc="-5" dirty="0">
                <a:solidFill>
                  <a:srgbClr val="0000FF"/>
                </a:solidFill>
                <a:latin typeface="Georgia"/>
                <a:cs typeface="Georgia"/>
              </a:rPr>
              <a:t>RNA</a:t>
            </a:r>
            <a:r>
              <a:rPr sz="2600" spc="-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Georgia"/>
                <a:cs typeface="Georgia"/>
              </a:rPr>
              <a:t>polymerase</a:t>
            </a:r>
            <a:endParaRPr sz="2600">
              <a:latin typeface="Georgia"/>
              <a:cs typeface="Georgia"/>
            </a:endParaRPr>
          </a:p>
          <a:p>
            <a:pPr marL="3030220">
              <a:lnSpc>
                <a:spcPts val="1939"/>
              </a:lnSpc>
            </a:pPr>
            <a:r>
              <a:rPr sz="1800" b="1" spc="-5" dirty="0">
                <a:latin typeface="Times New Roman"/>
                <a:cs typeface="Times New Roman"/>
              </a:rPr>
              <a:t>RNA dependent RNA polymerase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170" y="5267959"/>
            <a:ext cx="1460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655" dirty="0">
                <a:solidFill>
                  <a:srgbClr val="9F4CA2"/>
                </a:solidFill>
                <a:latin typeface="UnDotum"/>
                <a:cs typeface="UnDotum"/>
              </a:rPr>
              <a:t></a:t>
            </a:r>
            <a:endParaRPr sz="2600">
              <a:latin typeface="UnDotum"/>
              <a:cs typeface="Un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6440" y="5300979"/>
            <a:ext cx="795020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chemeClr val="tx2"/>
                </a:solidFill>
                <a:cs typeface="Georgia"/>
              </a:rPr>
              <a:t>RNA </a:t>
            </a:r>
            <a:r>
              <a:rPr sz="2600" dirty="0">
                <a:solidFill>
                  <a:schemeClr val="tx2"/>
                </a:solidFill>
                <a:cs typeface="Georgia"/>
              </a:rPr>
              <a:t>viruses must either </a:t>
            </a:r>
            <a:r>
              <a:rPr sz="2600" spc="-5" dirty="0">
                <a:solidFill>
                  <a:schemeClr val="tx2"/>
                </a:solidFill>
                <a:cs typeface="Georgia"/>
              </a:rPr>
              <a:t>carry enzymes or have </a:t>
            </a:r>
            <a:r>
              <a:rPr sz="2600" dirty="0">
                <a:solidFill>
                  <a:schemeClr val="tx2"/>
                </a:solidFill>
                <a:cs typeface="Georgia"/>
              </a:rPr>
              <a:t>genes  for </a:t>
            </a:r>
            <a:r>
              <a:rPr sz="2600" spc="-5" dirty="0">
                <a:solidFill>
                  <a:schemeClr val="tx2"/>
                </a:solidFill>
                <a:cs typeface="Georgia"/>
              </a:rPr>
              <a:t>those enzymes </a:t>
            </a:r>
            <a:r>
              <a:rPr sz="2600" dirty="0">
                <a:solidFill>
                  <a:schemeClr val="tx2"/>
                </a:solidFill>
                <a:cs typeface="Georgia"/>
              </a:rPr>
              <a:t>in </a:t>
            </a:r>
            <a:r>
              <a:rPr sz="2600" spc="-5" dirty="0">
                <a:solidFill>
                  <a:schemeClr val="tx2"/>
                </a:solidFill>
                <a:cs typeface="Georgia"/>
              </a:rPr>
              <a:t>order to </a:t>
            </a:r>
            <a:r>
              <a:rPr sz="2600" dirty="0">
                <a:solidFill>
                  <a:schemeClr val="tx2"/>
                </a:solidFill>
                <a:cs typeface="Georgia"/>
              </a:rPr>
              <a:t>copy </a:t>
            </a:r>
            <a:r>
              <a:rPr sz="2600" spc="-5" dirty="0">
                <a:solidFill>
                  <a:schemeClr val="tx2"/>
                </a:solidFill>
                <a:cs typeface="Georgia"/>
              </a:rPr>
              <a:t>RNA genomes after  infecting </a:t>
            </a:r>
            <a:r>
              <a:rPr sz="2600" dirty="0">
                <a:solidFill>
                  <a:schemeClr val="tx2"/>
                </a:solidFill>
                <a:cs typeface="Georgia"/>
              </a:rPr>
              <a:t>a </a:t>
            </a:r>
            <a:r>
              <a:rPr sz="2600" spc="-5" dirty="0">
                <a:solidFill>
                  <a:schemeClr val="tx2"/>
                </a:solidFill>
                <a:cs typeface="Georgia"/>
              </a:rPr>
              <a:t>host</a:t>
            </a:r>
            <a:r>
              <a:rPr sz="2600" spc="-25" dirty="0">
                <a:solidFill>
                  <a:schemeClr val="tx2"/>
                </a:solidFill>
                <a:cs typeface="Georgia"/>
              </a:rPr>
              <a:t> </a:t>
            </a:r>
            <a:r>
              <a:rPr sz="2600" dirty="0">
                <a:solidFill>
                  <a:schemeClr val="tx2"/>
                </a:solidFill>
                <a:cs typeface="Georgia"/>
              </a:rPr>
              <a:t>cell</a:t>
            </a:r>
            <a:endParaRPr sz="2600">
              <a:solidFill>
                <a:schemeClr val="tx2"/>
              </a:solidFill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2253" y="4652009"/>
            <a:ext cx="1884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Class </a:t>
            </a:r>
            <a:r>
              <a:rPr sz="1800" b="1" spc="-10" dirty="0">
                <a:latin typeface="Times New Roman"/>
                <a:cs typeface="Times New Roman"/>
              </a:rPr>
              <a:t>III, IV </a:t>
            </a:r>
            <a:r>
              <a:rPr sz="1800" b="1" spc="-5" dirty="0">
                <a:latin typeface="Times New Roman"/>
                <a:cs typeface="Times New Roman"/>
              </a:rPr>
              <a:t>and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8900"/>
            <a:ext cx="53587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RNA </a:t>
            </a:r>
            <a:r>
              <a:rPr sz="4000" b="0" spc="-10" dirty="0">
                <a:solidFill>
                  <a:srgbClr val="414355"/>
                </a:solidFill>
                <a:latin typeface="Trebuchet MS"/>
                <a:cs typeface="Trebuchet MS"/>
              </a:rPr>
              <a:t>viruses </a:t>
            </a: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(+ve</a:t>
            </a:r>
            <a:r>
              <a:rPr sz="4000" b="0" spc="-90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sense)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159" y="2244090"/>
            <a:ext cx="2569845" cy="18834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4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Picornaviridae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Togaviridae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Flaviviridae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Retroviridae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8900"/>
            <a:ext cx="52806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RNA </a:t>
            </a:r>
            <a:r>
              <a:rPr sz="4000" b="0" spc="-10" dirty="0">
                <a:solidFill>
                  <a:srgbClr val="414355"/>
                </a:solidFill>
                <a:latin typeface="Trebuchet MS"/>
                <a:cs typeface="Trebuchet MS"/>
              </a:rPr>
              <a:t>viruses (-ve</a:t>
            </a:r>
            <a:r>
              <a:rPr sz="4000" b="0" spc="-65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sense)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159" y="2244090"/>
            <a:ext cx="4923155" cy="28130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4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Paramyxoviridae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Rhabdoviridae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Orthomyxoviridae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5" dirty="0">
                <a:latin typeface="Georgia"/>
                <a:cs typeface="Georgia"/>
              </a:rPr>
              <a:t>Filoviridae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Bunyaviridae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Reoviridae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(double-stranded)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8900"/>
            <a:ext cx="26650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DNA</a:t>
            </a:r>
            <a:r>
              <a:rPr sz="4000" b="0" spc="-120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viruses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2209800"/>
            <a:ext cx="6705600" cy="38972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sz="2800" spc="-5" dirty="0" smtClean="0">
                <a:latin typeface="Georgia"/>
                <a:cs typeface="Georgia"/>
              </a:rPr>
              <a:t> </a:t>
            </a:r>
            <a:r>
              <a:rPr sz="3200" spc="-5" smtClean="0">
                <a:latin typeface="Georgia"/>
                <a:cs typeface="Georgia"/>
              </a:rPr>
              <a:t>Double </a:t>
            </a:r>
            <a:r>
              <a:rPr sz="3200" dirty="0">
                <a:latin typeface="Georgia"/>
                <a:cs typeface="Georgia"/>
              </a:rPr>
              <a:t>–</a:t>
            </a:r>
            <a:r>
              <a:rPr sz="3200" spc="-60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stranded</a:t>
            </a:r>
            <a:endParaRPr sz="3200">
              <a:latin typeface="Georgia"/>
              <a:cs typeface="Georgia"/>
            </a:endParaRPr>
          </a:p>
          <a:p>
            <a:pPr marL="1397000" lvl="3">
              <a:spcBef>
                <a:spcPts val="300"/>
              </a:spcBef>
              <a:buFont typeface="Arial" pitchFamily="34" charset="0"/>
              <a:buChar char="•"/>
            </a:pPr>
            <a:r>
              <a:rPr sz="2800" spc="-145" smtClean="0">
                <a:latin typeface="Georgia"/>
                <a:cs typeface="Georgia"/>
              </a:rPr>
              <a:t>Adenoviridae</a:t>
            </a:r>
            <a:endParaRPr sz="2800">
              <a:latin typeface="Georgia"/>
              <a:cs typeface="Georgia"/>
            </a:endParaRPr>
          </a:p>
          <a:p>
            <a:pPr marL="1397000" lvl="3">
              <a:spcBef>
                <a:spcPts val="300"/>
              </a:spcBef>
              <a:buFont typeface="Arial" pitchFamily="34" charset="0"/>
              <a:buChar char="•"/>
            </a:pPr>
            <a:r>
              <a:rPr sz="2800" spc="-135" smtClean="0">
                <a:latin typeface="Georgia"/>
                <a:cs typeface="Georgia"/>
              </a:rPr>
              <a:t>Herpesviridae</a:t>
            </a:r>
            <a:endParaRPr sz="2800">
              <a:latin typeface="Georgia"/>
              <a:cs typeface="Georgia"/>
            </a:endParaRPr>
          </a:p>
          <a:p>
            <a:pPr marL="1397000" lvl="3">
              <a:spcBef>
                <a:spcPts val="290"/>
              </a:spcBef>
              <a:buFont typeface="Arial" pitchFamily="34" charset="0"/>
              <a:buChar char="•"/>
            </a:pPr>
            <a:r>
              <a:rPr sz="2800" spc="-170" smtClean="0">
                <a:latin typeface="Georgia"/>
                <a:cs typeface="Georgia"/>
              </a:rPr>
              <a:t>Poxviridae</a:t>
            </a:r>
            <a:endParaRPr sz="2800">
              <a:latin typeface="Georgia"/>
              <a:cs typeface="Georgia"/>
            </a:endParaRPr>
          </a:p>
          <a:p>
            <a:pPr marL="1397000" lvl="3">
              <a:spcBef>
                <a:spcPts val="300"/>
              </a:spcBef>
              <a:buFont typeface="Arial" pitchFamily="34" charset="0"/>
              <a:buChar char="•"/>
            </a:pPr>
            <a:r>
              <a:rPr sz="2800" spc="-135" smtClean="0">
                <a:latin typeface="Georgia"/>
                <a:cs typeface="Georgia"/>
              </a:rPr>
              <a:t>Papovaviridae</a:t>
            </a:r>
            <a:endParaRPr sz="2800">
              <a:latin typeface="Georgia"/>
              <a:cs typeface="Georgia"/>
            </a:endParaRPr>
          </a:p>
          <a:p>
            <a:pPr marL="1397000" marR="184150" lvl="3">
              <a:lnSpc>
                <a:spcPct val="10880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sz="2800" spc="-130" smtClean="0">
                <a:latin typeface="Georgia"/>
                <a:cs typeface="Georgia"/>
              </a:rPr>
              <a:t>Hepadnaviridae  </a:t>
            </a:r>
            <a:endParaRPr lang="en-US" sz="2800" spc="-130" dirty="0" smtClean="0">
              <a:latin typeface="Georgia"/>
              <a:cs typeface="Georgia"/>
            </a:endParaRPr>
          </a:p>
          <a:p>
            <a:pPr marL="25400" marR="184150">
              <a:lnSpc>
                <a:spcPct val="10880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lang="en-US" sz="2800" spc="-130" dirty="0" smtClean="0">
                <a:latin typeface="Georgia"/>
                <a:cs typeface="Georgia"/>
              </a:rPr>
              <a:t> </a:t>
            </a:r>
            <a:r>
              <a:rPr sz="3200" spc="-5" smtClean="0">
                <a:latin typeface="Georgia"/>
                <a:cs typeface="Georgia"/>
              </a:rPr>
              <a:t>Single </a:t>
            </a:r>
            <a:r>
              <a:rPr sz="3200" dirty="0">
                <a:latin typeface="Georgia"/>
                <a:cs typeface="Georgia"/>
              </a:rPr>
              <a:t>–</a:t>
            </a:r>
            <a:r>
              <a:rPr sz="3200" spc="-60" dirty="0">
                <a:latin typeface="Georgia"/>
                <a:cs typeface="Georgia"/>
              </a:rPr>
              <a:t> </a:t>
            </a:r>
            <a:r>
              <a:rPr sz="3200" spc="-10">
                <a:latin typeface="Georgia"/>
                <a:cs typeface="Georgia"/>
              </a:rPr>
              <a:t>stranded  </a:t>
            </a:r>
            <a:endParaRPr lang="en-US" sz="4400" spc="-15" baseline="7936" dirty="0" smtClean="0">
              <a:solidFill>
                <a:srgbClr val="9F4CA2"/>
              </a:solidFill>
              <a:latin typeface="Courier New"/>
              <a:cs typeface="Courier New"/>
            </a:endParaRPr>
          </a:p>
          <a:p>
            <a:pPr marL="1397000" marR="184150" lvl="3">
              <a:lnSpc>
                <a:spcPct val="10880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sz="2800" spc="-10" smtClean="0">
                <a:latin typeface="Georgia"/>
                <a:cs typeface="Georgia"/>
              </a:rPr>
              <a:t>Parvoridae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5823"/>
            <a:ext cx="9017127" cy="6086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583" y="6329847"/>
            <a:ext cx="8824913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Classification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major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viral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families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based on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genome structure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virion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morphology. </a:t>
            </a:r>
            <a:r>
              <a:rPr sz="1600" b="1" spc="10" dirty="0">
                <a:solidFill>
                  <a:srgbClr val="C00000"/>
                </a:solidFill>
                <a:latin typeface="Calibri"/>
                <a:cs typeface="Calibri"/>
              </a:rPr>
              <a:t>A,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DNA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viruses. </a:t>
            </a:r>
            <a:r>
              <a:rPr sz="1600" b="1" spc="5" dirty="0">
                <a:solidFill>
                  <a:srgbClr val="C00000"/>
                </a:solidFill>
                <a:latin typeface="Calibri"/>
                <a:cs typeface="Calibri"/>
              </a:rPr>
              <a:t>L,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linear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genome;</a:t>
            </a:r>
            <a:r>
              <a:rPr sz="16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600" b="1" spc="-5" dirty="0" smtClean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lang="pt-BR" sz="1600" b="1" spc="-10" dirty="0">
                <a:solidFill>
                  <a:srgbClr val="C00000"/>
                </a:solidFill>
                <a:latin typeface="Calibri"/>
                <a:cs typeface="Calibri"/>
              </a:rPr>
              <a:t> circular </a:t>
            </a:r>
            <a:r>
              <a:rPr lang="pt-BR" sz="1600" b="1" spc="-5" dirty="0">
                <a:solidFill>
                  <a:srgbClr val="C00000"/>
                </a:solidFill>
                <a:latin typeface="Calibri"/>
                <a:cs typeface="Calibri"/>
              </a:rPr>
              <a:t>genome. </a:t>
            </a:r>
            <a:r>
              <a:rPr lang="pt-BR" sz="1600" b="1" spc="-15" dirty="0">
                <a:solidFill>
                  <a:srgbClr val="C00000"/>
                </a:solidFill>
                <a:latin typeface="Calibri"/>
                <a:cs typeface="Calibri"/>
              </a:rPr>
              <a:t>B, </a:t>
            </a:r>
            <a:r>
              <a:rPr lang="pt-BR" sz="1600" b="1" spc="-5" dirty="0">
                <a:solidFill>
                  <a:srgbClr val="C00000"/>
                </a:solidFill>
                <a:latin typeface="Calibri"/>
                <a:cs typeface="Calibri"/>
              </a:rPr>
              <a:t>RNA viruses. </a:t>
            </a:r>
            <a:r>
              <a:rPr lang="pt-BR" sz="1600" b="1" dirty="0">
                <a:solidFill>
                  <a:srgbClr val="C00000"/>
                </a:solidFill>
                <a:latin typeface="Calibri"/>
                <a:cs typeface="Calibri"/>
              </a:rPr>
              <a:t>S, </a:t>
            </a:r>
            <a:r>
              <a:rPr lang="pt-BR" sz="1600" b="1" spc="-5" dirty="0">
                <a:solidFill>
                  <a:srgbClr val="C00000"/>
                </a:solidFill>
                <a:latin typeface="Calibri"/>
                <a:cs typeface="Calibri"/>
              </a:rPr>
              <a:t>segmented</a:t>
            </a:r>
            <a:r>
              <a:rPr lang="pt-BR" sz="1600" b="1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1600" b="1" spc="-5" dirty="0">
                <a:solidFill>
                  <a:srgbClr val="C00000"/>
                </a:solidFill>
                <a:latin typeface="Calibri"/>
                <a:cs typeface="Calibri"/>
              </a:rPr>
              <a:t>genome.</a:t>
            </a:r>
            <a:endParaRPr lang="pt-BR"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9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45044"/>
              </p:ext>
            </p:extLst>
          </p:nvPr>
        </p:nvGraphicFramePr>
        <p:xfrm>
          <a:off x="374904" y="103631"/>
          <a:ext cx="8122283" cy="6722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39"/>
                <a:gridCol w="2628900"/>
                <a:gridCol w="3593465"/>
                <a:gridCol w="1664970"/>
                <a:gridCol w="118109"/>
              </a:tblGrid>
              <a:tr h="647446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3200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Important 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viruses 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humans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D5A20"/>
                      </a:solidFill>
                      <a:prstDash val="solid"/>
                    </a:lnR>
                    <a:lnT w="12700">
                      <a:solidFill>
                        <a:srgbClr val="AD5A2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D5A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</a:tr>
              <a:tr h="4475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VIRUS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DISEASE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Genome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Type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</a:tr>
              <a:tr h="7654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Adenovirus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Respiratory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infections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dsDNA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</a:tr>
              <a:tr h="1005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Epstein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barr</a:t>
                      </a:r>
                      <a:r>
                        <a:rPr sz="1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virus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921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Infectious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mononucleosis  Nasopharyngeal</a:t>
                      </a:r>
                      <a:r>
                        <a:rPr sz="1800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carcinoma  Burkitt's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lymphoma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dsDNA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</a:tr>
              <a:tr h="7654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Herpes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simplex </a:t>
                      </a:r>
                      <a:r>
                        <a:rPr sz="1800" spc="-25" dirty="0">
                          <a:latin typeface="Carlito"/>
                          <a:cs typeface="Carlito"/>
                        </a:rPr>
                        <a:t>Type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Cold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sores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dsDNA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</a:tr>
              <a:tr h="7654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Herpes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simplex </a:t>
                      </a:r>
                      <a:r>
                        <a:rPr sz="1800" spc="-25" dirty="0">
                          <a:latin typeface="Carlito"/>
                          <a:cs typeface="Carlito"/>
                        </a:rPr>
                        <a:t>Type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Genital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warts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dsDNA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</a:tr>
              <a:tr h="4251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HIV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AIDS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(+)ssRNA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</a:tr>
              <a:tr h="7653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HPV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Warts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dsDNA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</a:tr>
              <a:tr h="7655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Influenza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virus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41709C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Influenza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41709C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(-)ssRNA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41709C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</a:tr>
              <a:tr h="369163">
                <a:tc gridSpan="5">
                  <a:txBody>
                    <a:bodyPr/>
                    <a:lstStyle/>
                    <a:p>
                      <a:pPr marL="854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12700" cap="flat" cmpd="sng" algn="ctr">
                      <a:solidFill>
                        <a:srgbClr val="4170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1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6183" y="745236"/>
          <a:ext cx="7886700" cy="5654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0"/>
                <a:gridCol w="2628900"/>
                <a:gridCol w="2628900"/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VIRUS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DISEASE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Genome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Type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9448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Ebola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virus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883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smtClean="0">
                          <a:latin typeface="Carlito"/>
                          <a:cs typeface="Carlito"/>
                        </a:rPr>
                        <a:t>Haemorr</a:t>
                      </a:r>
                      <a:r>
                        <a:rPr sz="2800" spc="-10" smtClean="0">
                          <a:latin typeface="Carlito"/>
                          <a:cs typeface="Carlito"/>
                        </a:rPr>
                        <a:t>h</a:t>
                      </a:r>
                      <a:r>
                        <a:rPr sz="2800" smtClean="0">
                          <a:latin typeface="Carlito"/>
                          <a:cs typeface="Carlito"/>
                        </a:rPr>
                        <a:t>a</a:t>
                      </a:r>
                      <a:r>
                        <a:rPr lang="en-US" sz="2800" dirty="0" smtClean="0">
                          <a:latin typeface="Carlito"/>
                          <a:cs typeface="Carlito"/>
                        </a:rPr>
                        <a:t>g</a:t>
                      </a:r>
                      <a:r>
                        <a:rPr sz="2800" smtClean="0">
                          <a:latin typeface="Carlito"/>
                          <a:cs typeface="Carlito"/>
                        </a:rPr>
                        <a:t>ic  </a:t>
                      </a:r>
                      <a:r>
                        <a:rPr sz="2800" spc="-25" dirty="0">
                          <a:latin typeface="Carlito"/>
                          <a:cs typeface="Carlito"/>
                        </a:rPr>
                        <a:t>fever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(-)ssRNA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35" dirty="0">
                          <a:latin typeface="Carlito"/>
                          <a:cs typeface="Carlito"/>
                        </a:rPr>
                        <a:t>Paramyxo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virus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Mumps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(-)ssRNA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0" dirty="0">
                          <a:latin typeface="Carlito"/>
                          <a:cs typeface="Carlito"/>
                        </a:rPr>
                        <a:t>Polio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virus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0" dirty="0">
                          <a:latin typeface="Carlito"/>
                          <a:cs typeface="Carlito"/>
                        </a:rPr>
                        <a:t>Poliomyelitis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(+)ssRNA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Rabies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Virus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Rabies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(-)ssRNA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Rubella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virus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German</a:t>
                      </a:r>
                      <a:r>
                        <a:rPr sz="2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measles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(+)ssRNA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Small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30" dirty="0">
                          <a:latin typeface="Carlito"/>
                          <a:cs typeface="Carlito"/>
                        </a:rPr>
                        <a:t>pox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Small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30" dirty="0">
                          <a:latin typeface="Carlito"/>
                          <a:cs typeface="Carlito"/>
                        </a:rPr>
                        <a:t>pox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dsDNA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9448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5" dirty="0">
                          <a:latin typeface="Carlito"/>
                          <a:cs typeface="Carlito"/>
                        </a:rPr>
                        <a:t>Vericella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20" dirty="0">
                          <a:latin typeface="Carlito"/>
                          <a:cs typeface="Carlito"/>
                        </a:rPr>
                        <a:t>Zoster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188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0" dirty="0">
                          <a:latin typeface="Carlito"/>
                          <a:cs typeface="Carlito"/>
                        </a:rPr>
                        <a:t>Chicken </a:t>
                      </a:r>
                      <a:r>
                        <a:rPr sz="2800" spc="-25" dirty="0">
                          <a:latin typeface="Carlito"/>
                          <a:cs typeface="Carlito"/>
                        </a:rPr>
                        <a:t>pox, 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shingles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dsDNA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0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412" y="1812035"/>
            <a:ext cx="4000500" cy="761747"/>
          </a:xfrm>
          <a:prstGeom prst="rect">
            <a:avLst/>
          </a:prstGeom>
          <a:solidFill>
            <a:srgbClr val="EC7C30"/>
          </a:solidFill>
          <a:ln w="12192">
            <a:solidFill>
              <a:srgbClr val="AD5A2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80"/>
              </a:spcBef>
            </a:pP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X-RAY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CRYSTALLOGRAPHY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412" y="365759"/>
            <a:ext cx="7886700" cy="132461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358140" rIns="0" bIns="0" rtlCol="0">
            <a:spAutoFit/>
          </a:bodyPr>
          <a:lstStyle/>
          <a:p>
            <a:pPr marL="878840">
              <a:lnSpc>
                <a:spcPct val="100000"/>
              </a:lnSpc>
              <a:spcBef>
                <a:spcPts val="2820"/>
              </a:spcBef>
            </a:pPr>
            <a:r>
              <a:rPr sz="3300" b="0" dirty="0">
                <a:latin typeface="Carlito"/>
                <a:cs typeface="Carlito"/>
              </a:rPr>
              <a:t>In visualizing the </a:t>
            </a:r>
            <a:r>
              <a:rPr sz="3300" b="0" spc="-10" dirty="0">
                <a:latin typeface="Carlito"/>
                <a:cs typeface="Carlito"/>
              </a:rPr>
              <a:t>structure </a:t>
            </a:r>
            <a:r>
              <a:rPr sz="3300" b="0" spc="-5" dirty="0">
                <a:latin typeface="Carlito"/>
                <a:cs typeface="Carlito"/>
              </a:rPr>
              <a:t>of </a:t>
            </a:r>
            <a:r>
              <a:rPr sz="3300" b="0" dirty="0">
                <a:latin typeface="Carlito"/>
                <a:cs typeface="Carlito"/>
              </a:rPr>
              <a:t>a</a:t>
            </a:r>
            <a:r>
              <a:rPr sz="3300" b="0" spc="-30" dirty="0">
                <a:latin typeface="Carlito"/>
                <a:cs typeface="Carlito"/>
              </a:rPr>
              <a:t> </a:t>
            </a:r>
            <a:r>
              <a:rPr sz="3300" b="0" spc="-5" dirty="0">
                <a:latin typeface="Carlito"/>
                <a:cs typeface="Carlito"/>
              </a:rPr>
              <a:t>virus</a:t>
            </a:r>
            <a:endParaRPr sz="33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412" y="2819400"/>
            <a:ext cx="3746500" cy="21596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84785" marR="5080" indent="-172720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185420" algn="l"/>
              </a:tabLst>
            </a:pPr>
            <a:r>
              <a:rPr sz="2800" spc="-5" dirty="0">
                <a:latin typeface="Carlito"/>
                <a:cs typeface="Carlito"/>
              </a:rPr>
              <a:t>It is a means </a:t>
            </a:r>
            <a:r>
              <a:rPr sz="2800" spc="-10" dirty="0">
                <a:latin typeface="Carlito"/>
                <a:cs typeface="Carlito"/>
              </a:rPr>
              <a:t>of  </a:t>
            </a:r>
            <a:r>
              <a:rPr sz="2800" spc="-15" dirty="0">
                <a:latin typeface="Carlito"/>
                <a:cs typeface="Carlito"/>
              </a:rPr>
              <a:t>determining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physical  </a:t>
            </a:r>
            <a:r>
              <a:rPr sz="2800" spc="-15" dirty="0">
                <a:latin typeface="Carlito"/>
                <a:cs typeface="Carlito"/>
              </a:rPr>
              <a:t>structure, </a:t>
            </a:r>
            <a:r>
              <a:rPr sz="2800" spc="-10" dirty="0">
                <a:latin typeface="Carlito"/>
                <a:cs typeface="Carlito"/>
              </a:rPr>
              <a:t>dimensions of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individual </a:t>
            </a:r>
            <a:r>
              <a:rPr sz="2800" spc="-15" dirty="0">
                <a:latin typeface="Carlito"/>
                <a:cs typeface="Carlito"/>
              </a:rPr>
              <a:t>proteins 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components </a:t>
            </a:r>
            <a:r>
              <a:rPr sz="2800" spc="-5" dirty="0">
                <a:latin typeface="Carlito"/>
                <a:cs typeface="Carlito"/>
              </a:rPr>
              <a:t>of the  </a:t>
            </a:r>
            <a:r>
              <a:rPr sz="2800" spc="-10" dirty="0">
                <a:latin typeface="Carlito"/>
                <a:cs typeface="Carlito"/>
              </a:rPr>
              <a:t>virus.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5332" y="2391232"/>
            <a:ext cx="3395345" cy="25012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84785" marR="5080" indent="-172720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185420" algn="l"/>
              </a:tabLst>
            </a:pPr>
            <a:r>
              <a:rPr sz="2800" spc="-5" dirty="0">
                <a:latin typeface="Carlito"/>
                <a:cs typeface="Carlito"/>
              </a:rPr>
              <a:t>It is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20" dirty="0">
                <a:latin typeface="Carlito"/>
                <a:cs typeface="Carlito"/>
              </a:rPr>
              <a:t>to generate 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5" dirty="0">
                <a:latin typeface="Carlito"/>
                <a:cs typeface="Carlito"/>
              </a:rPr>
              <a:t>about the  </a:t>
            </a:r>
            <a:r>
              <a:rPr sz="2800" spc="-20" dirty="0">
                <a:latin typeface="Carlito"/>
                <a:cs typeface="Carlito"/>
              </a:rPr>
              <a:t>overall </a:t>
            </a:r>
            <a:r>
              <a:rPr sz="2800" spc="-10" dirty="0">
                <a:latin typeface="Carlito"/>
                <a:cs typeface="Carlito"/>
              </a:rPr>
              <a:t>shape </a:t>
            </a:r>
            <a:r>
              <a:rPr sz="2800" spc="-5" dirty="0">
                <a:latin typeface="Carlito"/>
                <a:cs typeface="Carlito"/>
              </a:rPr>
              <a:t>of the  </a:t>
            </a:r>
            <a:r>
              <a:rPr sz="2800" spc="-10" dirty="0">
                <a:latin typeface="Carlito"/>
                <a:cs typeface="Carlito"/>
              </a:rPr>
              <a:t>virus;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also </a:t>
            </a:r>
            <a:r>
              <a:rPr sz="2800" spc="-10" dirty="0">
                <a:latin typeface="Carlito"/>
                <a:cs typeface="Carlito"/>
              </a:rPr>
              <a:t>used 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spc="-10" dirty="0">
                <a:latin typeface="Carlito"/>
                <a:cs typeface="Carlito"/>
              </a:rPr>
              <a:t>diagnostic  purposes </a:t>
            </a:r>
            <a:r>
              <a:rPr sz="2800" spc="-15" dirty="0">
                <a:latin typeface="Carlito"/>
                <a:cs typeface="Carlito"/>
              </a:rPr>
              <a:t>through  </a:t>
            </a:r>
            <a:r>
              <a:rPr sz="2800" spc="-10" dirty="0">
                <a:latin typeface="Carlito"/>
                <a:cs typeface="Carlito"/>
              </a:rPr>
              <a:t>detection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virus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5067" y="1812035"/>
            <a:ext cx="3781425" cy="524510"/>
          </a:xfrm>
          <a:prstGeom prst="rect">
            <a:avLst/>
          </a:prstGeom>
          <a:solidFill>
            <a:srgbClr val="EC7C30"/>
          </a:solidFill>
          <a:ln w="12192">
            <a:solidFill>
              <a:srgbClr val="AD5A2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80"/>
              </a:spcBef>
            </a:pP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Electron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microscopy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765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>
                <a:solidFill>
                  <a:schemeClr val="bg2">
                    <a:lumMod val="25000"/>
                  </a:schemeClr>
                </a:solidFill>
                <a:cs typeface="Arial"/>
              </a:rPr>
              <a:t>Discovery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of</a:t>
            </a:r>
            <a:r>
              <a:rPr lang="en-US" b="1" spc="-45" dirty="0">
                <a:solidFill>
                  <a:schemeClr val="bg2">
                    <a:lumMod val="25000"/>
                  </a:schemeClr>
                </a:solidFill>
                <a:cs typeface="Arial"/>
              </a:rPr>
              <a:t> </a:t>
            </a:r>
            <a:r>
              <a:rPr lang="en-US" b="1" spc="-5" dirty="0" smtClean="0">
                <a:solidFill>
                  <a:schemeClr val="bg2">
                    <a:lumMod val="25000"/>
                  </a:schemeClr>
                </a:solidFill>
                <a:cs typeface="Arial"/>
              </a:rPr>
              <a:t>Viruses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Filtration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of a </a:t>
            </a:r>
            <a:r>
              <a:rPr lang="en-US" sz="22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mixture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of </a:t>
            </a:r>
            <a:r>
              <a:rPr lang="en-US" sz="22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bacteria and viruses. 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If a </a:t>
            </a:r>
            <a:r>
              <a:rPr lang="en-US" sz="22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mixture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of </a:t>
            </a:r>
            <a:r>
              <a:rPr lang="en-US" sz="22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viruses and bacteria are </a:t>
            </a:r>
            <a:r>
              <a:rPr lang="en-US" sz="2200" b="1" spc="-1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filtered  </a:t>
            </a:r>
            <a:r>
              <a:rPr lang="en-US" sz="22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through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a </a:t>
            </a:r>
            <a:r>
              <a:rPr lang="en-US" sz="22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bacterial-proof filter (red), </a:t>
            </a:r>
            <a:r>
              <a:rPr lang="en-US" sz="22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the </a:t>
            </a:r>
            <a:r>
              <a:rPr lang="en-US" sz="22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viruses will  </a:t>
            </a:r>
            <a:r>
              <a:rPr lang="en-US" sz="22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pass </a:t>
            </a:r>
            <a:r>
              <a:rPr lang="en-US" sz="22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through </a:t>
            </a:r>
            <a:r>
              <a:rPr lang="en-US" sz="2200" b="1" spc="-1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into </a:t>
            </a:r>
            <a:r>
              <a:rPr lang="en-US" sz="22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the </a:t>
            </a:r>
            <a:r>
              <a:rPr lang="en-US" sz="2200" b="1" spc="-1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filtrate </a:t>
            </a:r>
            <a:r>
              <a:rPr lang="en-US" sz="22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in </a:t>
            </a:r>
            <a:r>
              <a:rPr lang="en-US" sz="22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the flask. </a:t>
            </a:r>
            <a:r>
              <a:rPr lang="en-US" sz="2200" b="1" spc="-1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Filtered 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beer is </a:t>
            </a:r>
            <a:r>
              <a:rPr lang="en-US" sz="22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produced by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a similar</a:t>
            </a:r>
            <a:r>
              <a:rPr lang="en-US" sz="2200" b="1" spc="-10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lang="en-US" sz="22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process.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Calibri"/>
            </a:endParaRPr>
          </a:p>
          <a:p>
            <a:pPr algn="just"/>
            <a:endParaRPr lang="en-US" sz="22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object 9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12" y="396433"/>
            <a:ext cx="7886700" cy="879087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z="4800" spc="-5" dirty="0"/>
              <a:t>Viruses </a:t>
            </a:r>
            <a:r>
              <a:rPr sz="4800" dirty="0"/>
              <a:t>In </a:t>
            </a:r>
            <a:r>
              <a:rPr sz="4800" spc="-20" dirty="0"/>
              <a:t>Dental</a:t>
            </a:r>
            <a:r>
              <a:rPr sz="4800" spc="30" dirty="0"/>
              <a:t> </a:t>
            </a:r>
            <a:r>
              <a:rPr sz="4800" spc="-5" dirty="0"/>
              <a:t>Diseases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9412" y="2133600"/>
            <a:ext cx="7886700" cy="3921586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30575" indent="-172720">
              <a:lnSpc>
                <a:spcPts val="2940"/>
              </a:lnSpc>
              <a:buFont typeface="Arial"/>
              <a:buChar char="•"/>
              <a:tabLst>
                <a:tab pos="3330575" algn="l"/>
              </a:tabLst>
            </a:pPr>
            <a:r>
              <a:rPr sz="2800" spc="-15" dirty="0">
                <a:latin typeface="Carlito"/>
                <a:cs typeface="Carlito"/>
              </a:rPr>
              <a:t>HSV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Virus</a:t>
            </a:r>
            <a:endParaRPr sz="2800" dirty="0">
              <a:latin typeface="Carlito"/>
              <a:cs typeface="Carlito"/>
            </a:endParaRPr>
          </a:p>
          <a:p>
            <a:pPr marL="2525395" indent="-17272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526030" algn="l"/>
              </a:tabLst>
            </a:pPr>
            <a:r>
              <a:rPr sz="2800" spc="-25" dirty="0">
                <a:latin typeface="Carlito"/>
                <a:cs typeface="Carlito"/>
              </a:rPr>
              <a:t>Varicella </a:t>
            </a:r>
            <a:r>
              <a:rPr sz="2800" spc="-20" dirty="0">
                <a:latin typeface="Carlito"/>
                <a:cs typeface="Carlito"/>
              </a:rPr>
              <a:t>Zoster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Virus</a:t>
            </a:r>
            <a:endParaRPr sz="2800" dirty="0">
              <a:latin typeface="Carlito"/>
              <a:cs typeface="Carlito"/>
            </a:endParaRPr>
          </a:p>
          <a:p>
            <a:pPr marL="2936875" lvl="1" indent="-17272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937510" algn="l"/>
              </a:tabLst>
            </a:pPr>
            <a:r>
              <a:rPr sz="2800" spc="-5" dirty="0">
                <a:latin typeface="Carlito"/>
                <a:cs typeface="Carlito"/>
              </a:rPr>
              <a:t>Small </a:t>
            </a:r>
            <a:r>
              <a:rPr sz="2800" spc="-45" dirty="0">
                <a:latin typeface="Carlito"/>
                <a:cs typeface="Carlito"/>
              </a:rPr>
              <a:t>Pox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Virus</a:t>
            </a:r>
            <a:endParaRPr sz="2800" dirty="0">
              <a:latin typeface="Carlito"/>
              <a:cs typeface="Carlito"/>
            </a:endParaRPr>
          </a:p>
          <a:p>
            <a:pPr marL="2983865" lvl="1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984500" algn="l"/>
              </a:tabLst>
            </a:pPr>
            <a:r>
              <a:rPr sz="2800" spc="-25" dirty="0">
                <a:latin typeface="Carlito"/>
                <a:cs typeface="Carlito"/>
              </a:rPr>
              <a:t>Paramyxovirus</a:t>
            </a:r>
            <a:endParaRPr sz="2800" dirty="0">
              <a:latin typeface="Carlito"/>
              <a:cs typeface="Carlito"/>
            </a:endParaRPr>
          </a:p>
          <a:p>
            <a:pPr marL="3319779" lvl="2" indent="-17272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320415" algn="l"/>
              </a:tabLst>
            </a:pPr>
            <a:r>
              <a:rPr sz="2800" spc="-15" dirty="0">
                <a:latin typeface="Carlito"/>
                <a:cs typeface="Carlito"/>
              </a:rPr>
              <a:t>HPV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Virus</a:t>
            </a:r>
            <a:endParaRPr sz="2800" dirty="0">
              <a:latin typeface="Carlito"/>
              <a:cs typeface="Carlito"/>
            </a:endParaRPr>
          </a:p>
          <a:p>
            <a:pPr marL="3029585" lvl="1" indent="-17272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030220" algn="l"/>
              </a:tabLst>
            </a:pPr>
            <a:r>
              <a:rPr sz="2800" spc="-5" dirty="0">
                <a:latin typeface="Carlito"/>
                <a:cs typeface="Carlito"/>
              </a:rPr>
              <a:t>Measles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Virus</a:t>
            </a:r>
            <a:endParaRPr sz="2800" dirty="0">
              <a:latin typeface="Carlito"/>
              <a:cs typeface="Carlito"/>
            </a:endParaRPr>
          </a:p>
          <a:p>
            <a:pPr marL="292290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923540" algn="l"/>
              </a:tabLst>
            </a:pPr>
            <a:r>
              <a:rPr sz="2800" spc="-10" dirty="0">
                <a:latin typeface="Carlito"/>
                <a:cs typeface="Carlito"/>
              </a:rPr>
              <a:t>Coxsackie</a:t>
            </a:r>
            <a:r>
              <a:rPr sz="2800" spc="-5" dirty="0">
                <a:latin typeface="Carlito"/>
                <a:cs typeface="Carlito"/>
              </a:rPr>
              <a:t> Virus</a:t>
            </a:r>
            <a:endParaRPr sz="2800" dirty="0">
              <a:latin typeface="Carlito"/>
              <a:cs typeface="Carlito"/>
            </a:endParaRPr>
          </a:p>
          <a:p>
            <a:pPr marL="3366770" lvl="1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3367404" algn="l"/>
              </a:tabLst>
            </a:pPr>
            <a:r>
              <a:rPr sz="2800" spc="-10" dirty="0">
                <a:latin typeface="Carlito"/>
                <a:cs typeface="Carlito"/>
              </a:rPr>
              <a:t>HIV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Virus</a:t>
            </a:r>
            <a:endParaRPr sz="2800" dirty="0">
              <a:latin typeface="Carlito"/>
              <a:cs typeface="Carlito"/>
            </a:endParaRPr>
          </a:p>
          <a:p>
            <a:pPr marL="3155315" indent="-17272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155315" algn="l"/>
              </a:tabLst>
            </a:pPr>
            <a:r>
              <a:rPr sz="2800" spc="-10" dirty="0">
                <a:latin typeface="Carlito"/>
                <a:cs typeface="Carlito"/>
              </a:rPr>
              <a:t>HHV-8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Virus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306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7077" y="698372"/>
            <a:ext cx="58947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05"/>
              </a:spcBef>
            </a:pPr>
            <a:r>
              <a:rPr sz="4800" b="1" dirty="0"/>
              <a:t>Viral</a:t>
            </a:r>
            <a:r>
              <a:rPr sz="4800" b="1" spc="-15" dirty="0"/>
              <a:t> </a:t>
            </a:r>
            <a:r>
              <a:rPr sz="4800" b="1" dirty="0"/>
              <a:t>Reproduction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9600" y="2209800"/>
            <a:ext cx="7772400" cy="402482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solidFill>
                  <a:schemeClr val="tx2"/>
                </a:solidFill>
                <a:cs typeface="Arial"/>
              </a:rPr>
              <a:t>Steps </a:t>
            </a:r>
            <a:r>
              <a:rPr sz="3600" b="1" dirty="0">
                <a:solidFill>
                  <a:schemeClr val="tx2"/>
                </a:solidFill>
                <a:cs typeface="Arial"/>
              </a:rPr>
              <a:t>of </a:t>
            </a:r>
            <a:r>
              <a:rPr sz="3600" b="1" spc="-5" dirty="0">
                <a:solidFill>
                  <a:schemeClr val="tx2"/>
                </a:solidFill>
                <a:cs typeface="Arial"/>
              </a:rPr>
              <a:t>Lytic</a:t>
            </a:r>
            <a:r>
              <a:rPr sz="3600" b="1" spc="-20" dirty="0">
                <a:solidFill>
                  <a:schemeClr val="tx2"/>
                </a:solidFill>
                <a:cs typeface="Arial"/>
              </a:rPr>
              <a:t> </a:t>
            </a:r>
            <a:r>
              <a:rPr sz="3600" b="1" spc="-5" dirty="0">
                <a:solidFill>
                  <a:schemeClr val="tx2"/>
                </a:solidFill>
                <a:cs typeface="Arial"/>
              </a:rPr>
              <a:t>Cycle</a:t>
            </a:r>
            <a:endParaRPr sz="3600">
              <a:solidFill>
                <a:schemeClr val="tx2"/>
              </a:solidFill>
              <a:cs typeface="Arial"/>
            </a:endParaRPr>
          </a:p>
          <a:p>
            <a:pPr marL="1670685" lvl="3" indent="-287020">
              <a:spcBef>
                <a:spcPts val="865"/>
              </a:spcBef>
              <a:buFont typeface="Arial"/>
              <a:buChar char="•"/>
              <a:tabLst>
                <a:tab pos="756920" algn="l"/>
              </a:tabLst>
            </a:pPr>
            <a:r>
              <a:rPr sz="3600" b="1" dirty="0">
                <a:solidFill>
                  <a:schemeClr val="tx2"/>
                </a:solidFill>
                <a:cs typeface="Arial"/>
              </a:rPr>
              <a:t>Attachment</a:t>
            </a:r>
            <a:endParaRPr sz="3600">
              <a:solidFill>
                <a:schemeClr val="tx2"/>
              </a:solidFill>
              <a:cs typeface="Arial"/>
            </a:endParaRPr>
          </a:p>
          <a:p>
            <a:pPr marL="1670685" lvl="3" indent="-287020">
              <a:spcBef>
                <a:spcPts val="865"/>
              </a:spcBef>
              <a:buFont typeface="Arial"/>
              <a:buChar char="•"/>
              <a:tabLst>
                <a:tab pos="756920" algn="l"/>
              </a:tabLst>
            </a:pPr>
            <a:r>
              <a:rPr sz="3600" b="1" spc="-5" dirty="0">
                <a:solidFill>
                  <a:schemeClr val="tx2"/>
                </a:solidFill>
                <a:cs typeface="Arial"/>
              </a:rPr>
              <a:t>Entry</a:t>
            </a:r>
            <a:endParaRPr sz="3600">
              <a:solidFill>
                <a:schemeClr val="tx2"/>
              </a:solidFill>
              <a:cs typeface="Arial"/>
            </a:endParaRPr>
          </a:p>
          <a:p>
            <a:pPr marL="1670685" lvl="3" indent="-287020">
              <a:spcBef>
                <a:spcPts val="865"/>
              </a:spcBef>
              <a:buFont typeface="Arial"/>
              <a:buChar char="•"/>
              <a:tabLst>
                <a:tab pos="756920" algn="l"/>
              </a:tabLst>
            </a:pPr>
            <a:r>
              <a:rPr sz="3600" b="1" spc="-5" dirty="0">
                <a:solidFill>
                  <a:schemeClr val="tx2"/>
                </a:solidFill>
                <a:cs typeface="Arial"/>
              </a:rPr>
              <a:t>Replication</a:t>
            </a:r>
            <a:endParaRPr sz="3600">
              <a:solidFill>
                <a:schemeClr val="tx2"/>
              </a:solidFill>
              <a:cs typeface="Arial"/>
            </a:endParaRPr>
          </a:p>
          <a:p>
            <a:pPr marL="1670685" lvl="3" indent="-287020">
              <a:spcBef>
                <a:spcPts val="865"/>
              </a:spcBef>
              <a:buFont typeface="Arial"/>
              <a:buChar char="•"/>
              <a:tabLst>
                <a:tab pos="756920" algn="l"/>
              </a:tabLst>
            </a:pPr>
            <a:r>
              <a:rPr sz="3600" b="1" smtClean="0">
                <a:solidFill>
                  <a:schemeClr val="tx2"/>
                </a:solidFill>
                <a:cs typeface="Arial"/>
              </a:rPr>
              <a:t>Assembly</a:t>
            </a:r>
            <a:endParaRPr lang="en-US" sz="3600" b="1" dirty="0" smtClean="0">
              <a:solidFill>
                <a:schemeClr val="tx2"/>
              </a:solidFill>
              <a:cs typeface="Arial"/>
            </a:endParaRPr>
          </a:p>
          <a:p>
            <a:pPr marL="299085" indent="-287020">
              <a:spcBef>
                <a:spcPts val="865"/>
              </a:spcBef>
              <a:buFont typeface="Arial"/>
              <a:buChar char="•"/>
              <a:tabLst>
                <a:tab pos="756920" algn="l"/>
              </a:tabLst>
            </a:pPr>
            <a:r>
              <a:rPr sz="3600" b="1" spc="-5" smtClean="0">
                <a:solidFill>
                  <a:schemeClr val="tx2"/>
                </a:solidFill>
                <a:cs typeface="Arial"/>
              </a:rPr>
              <a:t>Lysis/Release </a:t>
            </a:r>
            <a:r>
              <a:rPr sz="3600" b="1" spc="-5" dirty="0">
                <a:solidFill>
                  <a:schemeClr val="tx2"/>
                </a:solidFill>
                <a:cs typeface="Arial"/>
              </a:rPr>
              <a:t>(lyses </a:t>
            </a:r>
            <a:r>
              <a:rPr sz="3600" b="1" spc="-10" dirty="0">
                <a:solidFill>
                  <a:schemeClr val="tx2"/>
                </a:solidFill>
                <a:cs typeface="Arial"/>
              </a:rPr>
              <a:t>the  </a:t>
            </a:r>
            <a:r>
              <a:rPr sz="3600" b="1" spc="-5" dirty="0">
                <a:solidFill>
                  <a:schemeClr val="tx2"/>
                </a:solidFill>
                <a:cs typeface="Arial"/>
              </a:rPr>
              <a:t>cell)</a:t>
            </a:r>
            <a:endParaRPr sz="3600">
              <a:solidFill>
                <a:schemeClr val="tx2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611188"/>
            <a:ext cx="7581900" cy="757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How </a:t>
            </a:r>
            <a:r>
              <a:rPr sz="4800" spc="-10" dirty="0"/>
              <a:t>do </a:t>
            </a:r>
            <a:r>
              <a:rPr sz="4800" spc="-5" dirty="0"/>
              <a:t>viruses</a:t>
            </a:r>
            <a:r>
              <a:rPr sz="4800" spc="25" dirty="0"/>
              <a:t> </a:t>
            </a:r>
            <a:r>
              <a:rPr sz="4800" spc="-5" dirty="0"/>
              <a:t>replicate?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931570" y="1396390"/>
            <a:ext cx="7707630" cy="46522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spc="-5" dirty="0">
                <a:solidFill>
                  <a:schemeClr val="tx2"/>
                </a:solidFill>
                <a:cs typeface="Arial"/>
              </a:rPr>
              <a:t>2 methods of</a:t>
            </a:r>
            <a:r>
              <a:rPr sz="2800" spc="10" dirty="0">
                <a:solidFill>
                  <a:schemeClr val="tx2"/>
                </a:solidFill>
                <a:cs typeface="Arial"/>
              </a:rPr>
              <a:t> </a:t>
            </a:r>
            <a:r>
              <a:rPr sz="2800" dirty="0">
                <a:solidFill>
                  <a:schemeClr val="tx2"/>
                </a:solidFill>
                <a:cs typeface="Arial"/>
              </a:rPr>
              <a:t>replication:</a:t>
            </a:r>
            <a:endParaRPr sz="2800">
              <a:solidFill>
                <a:schemeClr val="tx2"/>
              </a:solidFill>
              <a:cs typeface="Arial"/>
            </a:endParaRPr>
          </a:p>
          <a:p>
            <a:pPr marL="926465" marR="578485" indent="-571500">
              <a:lnSpc>
                <a:spcPct val="90000"/>
              </a:lnSpc>
              <a:spcBef>
                <a:spcPts val="670"/>
              </a:spcBef>
              <a:buAutoNum type="arabicPeriod"/>
              <a:tabLst>
                <a:tab pos="847725" algn="l"/>
                <a:tab pos="848360" algn="l"/>
              </a:tabLst>
            </a:pPr>
            <a:r>
              <a:rPr sz="2800" spc="-5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Lytic Cycle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 – the </a:t>
            </a:r>
            <a:r>
              <a:rPr sz="2800" dirty="0">
                <a:solidFill>
                  <a:schemeClr val="tx2"/>
                </a:solidFill>
                <a:cs typeface="Arial"/>
              </a:rPr>
              <a:t>virus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enters the </a:t>
            </a:r>
            <a:r>
              <a:rPr sz="2800" dirty="0">
                <a:solidFill>
                  <a:schemeClr val="tx2"/>
                </a:solidFill>
                <a:cs typeface="Arial"/>
              </a:rPr>
              <a:t>cell,  replicates itself hundreds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of times, </a:t>
            </a:r>
            <a:r>
              <a:rPr sz="2800" dirty="0">
                <a:solidFill>
                  <a:schemeClr val="tx2"/>
                </a:solidFill>
                <a:cs typeface="Arial"/>
              </a:rPr>
              <a:t>and  then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bursts out of the cell, </a:t>
            </a:r>
            <a:r>
              <a:rPr sz="2800" dirty="0">
                <a:solidFill>
                  <a:schemeClr val="tx2"/>
                </a:solidFill>
                <a:cs typeface="Arial"/>
              </a:rPr>
              <a:t>destroying</a:t>
            </a:r>
            <a:r>
              <a:rPr sz="2800" spc="5" dirty="0">
                <a:solidFill>
                  <a:schemeClr val="tx2"/>
                </a:solidFill>
                <a:cs typeface="Arial"/>
              </a:rPr>
              <a:t> </a:t>
            </a:r>
            <a:r>
              <a:rPr sz="2800" spc="10" dirty="0">
                <a:solidFill>
                  <a:schemeClr val="tx2"/>
                </a:solidFill>
                <a:cs typeface="Arial"/>
              </a:rPr>
              <a:t>it.</a:t>
            </a:r>
            <a:endParaRPr sz="2800">
              <a:solidFill>
                <a:schemeClr val="tx2"/>
              </a:solidFill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endParaRPr sz="3800">
              <a:solidFill>
                <a:schemeClr val="tx2"/>
              </a:solidFill>
              <a:cs typeface="Times New Roman"/>
            </a:endParaRPr>
          </a:p>
          <a:p>
            <a:pPr marL="354965" marR="5080">
              <a:lnSpc>
                <a:spcPct val="90000"/>
              </a:lnSpc>
              <a:buAutoNum type="arabicPeriod"/>
              <a:tabLst>
                <a:tab pos="847725" algn="l"/>
                <a:tab pos="848360" algn="l"/>
                <a:tab pos="4250690" algn="l"/>
              </a:tabLst>
            </a:pPr>
            <a:r>
              <a:rPr sz="2800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Lysogenic </a:t>
            </a:r>
            <a:r>
              <a:rPr sz="2800" spc="-5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Cycle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 – the </a:t>
            </a:r>
            <a:r>
              <a:rPr sz="2800" dirty="0">
                <a:solidFill>
                  <a:schemeClr val="tx2"/>
                </a:solidFill>
                <a:cs typeface="Arial"/>
              </a:rPr>
              <a:t>virus </a:t>
            </a:r>
            <a:r>
              <a:rPr sz="2800" spc="-10" dirty="0">
                <a:solidFill>
                  <a:schemeClr val="tx2"/>
                </a:solidFill>
                <a:cs typeface="Arial"/>
              </a:rPr>
              <a:t>DNA </a:t>
            </a:r>
            <a:r>
              <a:rPr sz="2800" dirty="0">
                <a:solidFill>
                  <a:schemeClr val="tx2"/>
                </a:solidFill>
                <a:cs typeface="Arial"/>
              </a:rPr>
              <a:t>integrates 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with the </a:t>
            </a:r>
            <a:r>
              <a:rPr sz="2800" dirty="0">
                <a:solidFill>
                  <a:schemeClr val="tx2"/>
                </a:solidFill>
                <a:cs typeface="Arial"/>
              </a:rPr>
              <a:t>host </a:t>
            </a:r>
            <a:r>
              <a:rPr sz="2800" spc="-10" dirty="0">
                <a:solidFill>
                  <a:schemeClr val="tx2"/>
                </a:solidFill>
                <a:cs typeface="Arial"/>
              </a:rPr>
              <a:t>DNA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and the host’s </a:t>
            </a:r>
            <a:r>
              <a:rPr sz="2800" dirty="0">
                <a:solidFill>
                  <a:schemeClr val="tx2"/>
                </a:solidFill>
                <a:cs typeface="Arial"/>
              </a:rPr>
              <a:t>cell helps 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create more</a:t>
            </a:r>
            <a:r>
              <a:rPr sz="2800" spc="45" dirty="0">
                <a:solidFill>
                  <a:schemeClr val="tx2"/>
                </a:solidFill>
                <a:cs typeface="Arial"/>
              </a:rPr>
              <a:t> </a:t>
            </a:r>
            <a:r>
              <a:rPr sz="2800" dirty="0">
                <a:solidFill>
                  <a:schemeClr val="tx2"/>
                </a:solidFill>
                <a:cs typeface="Arial"/>
              </a:rPr>
              <a:t>virus</a:t>
            </a:r>
            <a:r>
              <a:rPr sz="2800" spc="30" dirty="0">
                <a:solidFill>
                  <a:schemeClr val="tx2"/>
                </a:solidFill>
                <a:cs typeface="Arial"/>
              </a:rPr>
              <a:t> </a:t>
            </a:r>
            <a:r>
              <a:rPr sz="2800" spc="-10" dirty="0">
                <a:solidFill>
                  <a:schemeClr val="tx2"/>
                </a:solidFill>
                <a:cs typeface="Arial"/>
              </a:rPr>
              <a:t>DNA.	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An </a:t>
            </a:r>
            <a:r>
              <a:rPr sz="2800" dirty="0">
                <a:solidFill>
                  <a:schemeClr val="tx2"/>
                </a:solidFill>
                <a:cs typeface="Arial"/>
              </a:rPr>
              <a:t>environmental 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change may </a:t>
            </a:r>
            <a:r>
              <a:rPr sz="2800" dirty="0">
                <a:solidFill>
                  <a:schemeClr val="tx2"/>
                </a:solidFill>
                <a:cs typeface="Arial"/>
              </a:rPr>
              <a:t>cause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the </a:t>
            </a:r>
            <a:r>
              <a:rPr sz="2800" dirty="0">
                <a:solidFill>
                  <a:schemeClr val="tx2"/>
                </a:solidFill>
                <a:cs typeface="Arial"/>
              </a:rPr>
              <a:t>virus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to enter the </a:t>
            </a:r>
            <a:r>
              <a:rPr sz="2800" dirty="0">
                <a:solidFill>
                  <a:schemeClr val="tx2"/>
                </a:solidFill>
                <a:cs typeface="Arial"/>
              </a:rPr>
              <a:t>Lytic  </a:t>
            </a:r>
            <a:r>
              <a:rPr sz="2800" spc="-5" dirty="0">
                <a:solidFill>
                  <a:schemeClr val="tx2"/>
                </a:solidFill>
                <a:cs typeface="Arial"/>
              </a:rPr>
              <a:t>Cycle.</a:t>
            </a:r>
            <a:endParaRPr sz="2800">
              <a:solidFill>
                <a:schemeClr val="tx2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09742" y="511301"/>
            <a:ext cx="3368040" cy="558736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8415" marR="5080" indent="-6350">
              <a:lnSpc>
                <a:spcPct val="80000"/>
              </a:lnSpc>
              <a:spcBef>
                <a:spcPts val="869"/>
              </a:spcBef>
            </a:pPr>
            <a:r>
              <a:rPr sz="3200" b="1" dirty="0">
                <a:solidFill>
                  <a:schemeClr val="tx2"/>
                </a:solidFill>
                <a:cs typeface="Arial"/>
              </a:rPr>
              <a:t>In the </a:t>
            </a:r>
            <a:r>
              <a:rPr sz="3200" b="1" u="heavy" spc="-5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lytic cycle</a:t>
            </a:r>
            <a:r>
              <a:rPr sz="3200" b="1" spc="-5" dirty="0">
                <a:solidFill>
                  <a:schemeClr val="tx2"/>
                </a:solidFill>
                <a:cs typeface="Arial"/>
              </a:rPr>
              <a:t>,  </a:t>
            </a:r>
            <a:r>
              <a:rPr sz="3200" b="1" dirty="0">
                <a:solidFill>
                  <a:schemeClr val="tx2"/>
                </a:solidFill>
                <a:cs typeface="Arial"/>
              </a:rPr>
              <a:t>the virus  reproduces </a:t>
            </a:r>
            <a:r>
              <a:rPr sz="3200" b="1" spc="-5" dirty="0">
                <a:solidFill>
                  <a:schemeClr val="tx2"/>
                </a:solidFill>
                <a:cs typeface="Arial"/>
              </a:rPr>
              <a:t>itself  </a:t>
            </a:r>
            <a:r>
              <a:rPr sz="3200" b="1" dirty="0">
                <a:solidFill>
                  <a:schemeClr val="tx2"/>
                </a:solidFill>
                <a:cs typeface="Arial"/>
              </a:rPr>
              <a:t>using the host  </a:t>
            </a:r>
            <a:r>
              <a:rPr sz="3200" b="1" spc="-5" dirty="0">
                <a:solidFill>
                  <a:schemeClr val="tx2"/>
                </a:solidFill>
                <a:cs typeface="Arial"/>
              </a:rPr>
              <a:t>cell's chemical  machinery. </a:t>
            </a:r>
            <a:r>
              <a:rPr sz="3200" b="1" dirty="0">
                <a:solidFill>
                  <a:schemeClr val="tx2"/>
                </a:solidFill>
                <a:cs typeface="Arial"/>
              </a:rPr>
              <a:t>The  red </a:t>
            </a:r>
            <a:r>
              <a:rPr sz="3200" b="1" spc="-5" dirty="0">
                <a:solidFill>
                  <a:schemeClr val="tx2"/>
                </a:solidFill>
                <a:cs typeface="Arial"/>
              </a:rPr>
              <a:t>spiral lines</a:t>
            </a:r>
            <a:r>
              <a:rPr sz="3200" b="1" spc="-105" dirty="0">
                <a:solidFill>
                  <a:schemeClr val="tx2"/>
                </a:solidFill>
                <a:cs typeface="Arial"/>
              </a:rPr>
              <a:t> </a:t>
            </a:r>
            <a:r>
              <a:rPr sz="3200" b="1" dirty="0">
                <a:solidFill>
                  <a:schemeClr val="tx2"/>
                </a:solidFill>
                <a:cs typeface="Arial"/>
              </a:rPr>
              <a:t>in  the drawing  </a:t>
            </a:r>
            <a:r>
              <a:rPr sz="3200" b="1" spc="-5" dirty="0">
                <a:solidFill>
                  <a:schemeClr val="tx2"/>
                </a:solidFill>
                <a:cs typeface="Arial"/>
              </a:rPr>
              <a:t>indicate </a:t>
            </a:r>
            <a:r>
              <a:rPr sz="3200" b="1" dirty="0">
                <a:solidFill>
                  <a:schemeClr val="tx2"/>
                </a:solidFill>
                <a:cs typeface="Arial"/>
              </a:rPr>
              <a:t>the  </a:t>
            </a:r>
            <a:r>
              <a:rPr sz="3200" b="1" spc="-5" dirty="0">
                <a:solidFill>
                  <a:schemeClr val="tx2"/>
                </a:solidFill>
                <a:cs typeface="Arial"/>
              </a:rPr>
              <a:t>virus's </a:t>
            </a:r>
            <a:r>
              <a:rPr sz="3200" b="1" dirty="0">
                <a:solidFill>
                  <a:schemeClr val="tx2"/>
                </a:solidFill>
                <a:cs typeface="Arial"/>
              </a:rPr>
              <a:t>genetic  </a:t>
            </a:r>
            <a:r>
              <a:rPr sz="3200" b="1" spc="-5" dirty="0">
                <a:solidFill>
                  <a:schemeClr val="tx2"/>
                </a:solidFill>
                <a:cs typeface="Arial"/>
              </a:rPr>
              <a:t>material. </a:t>
            </a:r>
            <a:r>
              <a:rPr sz="3200" b="1" dirty="0">
                <a:solidFill>
                  <a:schemeClr val="tx2"/>
                </a:solidFill>
                <a:cs typeface="Arial"/>
              </a:rPr>
              <a:t>The  orange portion is  the outer </a:t>
            </a:r>
            <a:r>
              <a:rPr sz="3200" b="1" spc="-5" dirty="0">
                <a:solidFill>
                  <a:schemeClr val="tx2"/>
                </a:solidFill>
                <a:cs typeface="Arial"/>
              </a:rPr>
              <a:t>shell  </a:t>
            </a:r>
            <a:r>
              <a:rPr sz="3200" b="1" dirty="0">
                <a:solidFill>
                  <a:schemeClr val="tx2"/>
                </a:solidFill>
                <a:cs typeface="Arial"/>
              </a:rPr>
              <a:t>that protects</a:t>
            </a:r>
            <a:r>
              <a:rPr sz="3200" b="1" spc="-120" dirty="0">
                <a:solidFill>
                  <a:schemeClr val="tx2"/>
                </a:solidFill>
                <a:cs typeface="Arial"/>
              </a:rPr>
              <a:t> </a:t>
            </a:r>
            <a:r>
              <a:rPr sz="3200" b="1" dirty="0">
                <a:solidFill>
                  <a:schemeClr val="tx2"/>
                </a:solidFill>
                <a:cs typeface="Arial"/>
              </a:rPr>
              <a:t>it.</a:t>
            </a:r>
            <a:endParaRPr sz="3200">
              <a:solidFill>
                <a:schemeClr val="tx2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78628" y="206197"/>
            <a:ext cx="3555365" cy="606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tx2"/>
                </a:solidFill>
                <a:cs typeface="Arial"/>
              </a:rPr>
              <a:t>In the </a:t>
            </a:r>
            <a:r>
              <a:rPr sz="3600" b="1" u="heavy" spc="-5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lysogenic </a:t>
            </a:r>
            <a:r>
              <a:rPr sz="3600" b="1" spc="-5" dirty="0">
                <a:solidFill>
                  <a:schemeClr val="tx2"/>
                </a:solidFill>
                <a:cs typeface="Arial"/>
              </a:rPr>
              <a:t> </a:t>
            </a:r>
            <a:r>
              <a:rPr sz="3600" b="1" u="heavy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Arial"/>
              </a:rPr>
              <a:t>cycle</a:t>
            </a:r>
            <a:r>
              <a:rPr sz="3600" b="1" dirty="0">
                <a:solidFill>
                  <a:schemeClr val="tx2"/>
                </a:solidFill>
                <a:cs typeface="Arial"/>
              </a:rPr>
              <a:t>, </a:t>
            </a:r>
            <a:r>
              <a:rPr sz="3600" b="1" spc="-5" dirty="0">
                <a:solidFill>
                  <a:schemeClr val="tx2"/>
                </a:solidFill>
                <a:cs typeface="Arial"/>
              </a:rPr>
              <a:t>the virus  reproduces by  </a:t>
            </a:r>
            <a:r>
              <a:rPr sz="3600" b="1" dirty="0">
                <a:solidFill>
                  <a:schemeClr val="tx2"/>
                </a:solidFill>
                <a:cs typeface="Arial"/>
              </a:rPr>
              <a:t>first </a:t>
            </a:r>
            <a:r>
              <a:rPr sz="3600" b="1" spc="-5" dirty="0">
                <a:solidFill>
                  <a:schemeClr val="tx2"/>
                </a:solidFill>
                <a:cs typeface="Arial"/>
              </a:rPr>
              <a:t>injecting</a:t>
            </a:r>
            <a:r>
              <a:rPr sz="3600" b="1" spc="-80" dirty="0">
                <a:solidFill>
                  <a:schemeClr val="tx2"/>
                </a:solidFill>
                <a:cs typeface="Arial"/>
              </a:rPr>
              <a:t> </a:t>
            </a:r>
            <a:r>
              <a:rPr sz="3600" b="1" dirty="0">
                <a:solidFill>
                  <a:schemeClr val="tx2"/>
                </a:solidFill>
                <a:cs typeface="Arial"/>
              </a:rPr>
              <a:t>its  </a:t>
            </a:r>
            <a:r>
              <a:rPr sz="3600" b="1" spc="-5" dirty="0">
                <a:solidFill>
                  <a:schemeClr val="tx2"/>
                </a:solidFill>
                <a:cs typeface="Arial"/>
              </a:rPr>
              <a:t>genetic  </a:t>
            </a:r>
            <a:r>
              <a:rPr sz="3600" b="1" dirty="0">
                <a:solidFill>
                  <a:schemeClr val="tx2"/>
                </a:solidFill>
                <a:cs typeface="Arial"/>
              </a:rPr>
              <a:t>material,  </a:t>
            </a:r>
            <a:r>
              <a:rPr sz="3600" b="1" spc="-5" dirty="0">
                <a:solidFill>
                  <a:schemeClr val="tx2"/>
                </a:solidFill>
                <a:cs typeface="Arial"/>
              </a:rPr>
              <a:t>indicated </a:t>
            </a:r>
            <a:r>
              <a:rPr sz="3600" b="1" dirty="0">
                <a:solidFill>
                  <a:schemeClr val="tx2"/>
                </a:solidFill>
                <a:cs typeface="Arial"/>
              </a:rPr>
              <a:t>by </a:t>
            </a:r>
            <a:r>
              <a:rPr sz="3600" b="1" spc="-5" dirty="0">
                <a:solidFill>
                  <a:schemeClr val="tx2"/>
                </a:solidFill>
                <a:cs typeface="Arial"/>
              </a:rPr>
              <a:t>the  red line, </a:t>
            </a:r>
            <a:r>
              <a:rPr sz="3600" b="1" dirty="0">
                <a:solidFill>
                  <a:schemeClr val="tx2"/>
                </a:solidFill>
                <a:cs typeface="Arial"/>
              </a:rPr>
              <a:t>into</a:t>
            </a:r>
            <a:r>
              <a:rPr sz="3600" b="1" spc="-60" dirty="0">
                <a:solidFill>
                  <a:schemeClr val="tx2"/>
                </a:solidFill>
                <a:cs typeface="Arial"/>
              </a:rPr>
              <a:t> </a:t>
            </a:r>
            <a:r>
              <a:rPr sz="3600" b="1" spc="-5" dirty="0">
                <a:solidFill>
                  <a:schemeClr val="tx2"/>
                </a:solidFill>
                <a:cs typeface="Arial"/>
              </a:rPr>
              <a:t>the  host cell's  genetic  instructions.</a:t>
            </a:r>
            <a:endParaRPr sz="3600">
              <a:solidFill>
                <a:schemeClr val="tx2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214" y="1092834"/>
            <a:ext cx="8065770" cy="53692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439420" indent="-172720" algn="just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first step </a:t>
            </a:r>
            <a:r>
              <a:rPr sz="2400" dirty="0">
                <a:solidFill>
                  <a:schemeClr val="tx2"/>
                </a:solidFill>
                <a:cs typeface="Carlito"/>
              </a:rPr>
              <a:t>in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viral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infection </a:t>
            </a:r>
            <a:r>
              <a:rPr sz="2400" dirty="0">
                <a:solidFill>
                  <a:schemeClr val="tx2"/>
                </a:solidFill>
                <a:cs typeface="Carlito"/>
              </a:rPr>
              <a:t>is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attachment, interaction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of </a:t>
            </a:r>
            <a:r>
              <a:rPr sz="2400" dirty="0">
                <a:solidFill>
                  <a:schemeClr val="tx2"/>
                </a:solidFill>
                <a:cs typeface="Carlito"/>
              </a:rPr>
              <a:t>a 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virion </a:t>
            </a:r>
            <a:r>
              <a:rPr sz="2400" dirty="0">
                <a:solidFill>
                  <a:schemeClr val="tx2"/>
                </a:solidFill>
                <a:cs typeface="Carlito"/>
              </a:rPr>
              <a:t>with a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specific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receptor site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on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surface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of </a:t>
            </a:r>
            <a:r>
              <a:rPr sz="2400" dirty="0">
                <a:solidFill>
                  <a:schemeClr val="tx2"/>
                </a:solidFill>
                <a:cs typeface="Carlito"/>
              </a:rPr>
              <a:t>a</a:t>
            </a:r>
            <a:r>
              <a:rPr sz="2400" spc="-60" dirty="0">
                <a:solidFill>
                  <a:schemeClr val="tx2"/>
                </a:solidFill>
                <a:cs typeface="Carlito"/>
              </a:rPr>
              <a:t> </a:t>
            </a:r>
            <a:r>
              <a:rPr sz="2400" dirty="0">
                <a:solidFill>
                  <a:schemeClr val="tx2"/>
                </a:solidFill>
                <a:cs typeface="Carlito"/>
              </a:rPr>
              <a:t>cell.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184785" marR="45085" indent="-172720" algn="just">
              <a:lnSpc>
                <a:spcPts val="2590"/>
              </a:lnSpc>
              <a:spcBef>
                <a:spcPts val="810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10" dirty="0">
                <a:solidFill>
                  <a:schemeClr val="tx2"/>
                </a:solidFill>
                <a:cs typeface="Carlito"/>
              </a:rPr>
              <a:t>Receptor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molecules </a:t>
            </a:r>
            <a:r>
              <a:rPr sz="2400" spc="-20" dirty="0">
                <a:solidFill>
                  <a:schemeClr val="tx2"/>
                </a:solidFill>
                <a:cs typeface="Carlito"/>
              </a:rPr>
              <a:t>differ for different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viruses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but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are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generally  glycoproteins.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184785" marR="350520" indent="-172720" algn="just">
              <a:lnSpc>
                <a:spcPts val="2590"/>
              </a:lnSpc>
              <a:spcBef>
                <a:spcPts val="810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human immunodeficiency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binds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to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CD4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receptor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on  </a:t>
            </a:r>
            <a:r>
              <a:rPr sz="2400" dirty="0">
                <a:solidFill>
                  <a:schemeClr val="tx2"/>
                </a:solidFill>
                <a:cs typeface="Carlito"/>
              </a:rPr>
              <a:t>cells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of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immune</a:t>
            </a:r>
            <a:r>
              <a:rPr sz="2400" spc="-50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20" dirty="0">
                <a:solidFill>
                  <a:schemeClr val="tx2"/>
                </a:solidFill>
                <a:cs typeface="Carlito"/>
              </a:rPr>
              <a:t>system,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184785" indent="-172720" algn="just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Rhinoviruses bind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intercellular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adhesion </a:t>
            </a:r>
            <a:r>
              <a:rPr sz="2400" dirty="0">
                <a:solidFill>
                  <a:schemeClr val="tx2"/>
                </a:solidFill>
                <a:cs typeface="Carlito"/>
              </a:rPr>
              <a:t>molecule 1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 (ICAM-1),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184785" indent="-172720" algn="just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10" dirty="0">
                <a:solidFill>
                  <a:schemeClr val="tx2"/>
                </a:solidFill>
                <a:cs typeface="Carlito"/>
              </a:rPr>
              <a:t>Epstein-Barr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recognizes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CD21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receptor on </a:t>
            </a:r>
            <a:r>
              <a:rPr sz="2400" dirty="0">
                <a:solidFill>
                  <a:schemeClr val="tx2"/>
                </a:solidFill>
                <a:cs typeface="Carlito"/>
              </a:rPr>
              <a:t>B</a:t>
            </a:r>
            <a:r>
              <a:rPr sz="2400" spc="-40" dirty="0">
                <a:solidFill>
                  <a:schemeClr val="tx2"/>
                </a:solidFill>
                <a:cs typeface="Carlito"/>
              </a:rPr>
              <a:t> </a:t>
            </a:r>
            <a:r>
              <a:rPr sz="2400" dirty="0">
                <a:solidFill>
                  <a:schemeClr val="tx2"/>
                </a:solidFill>
                <a:cs typeface="Carlito"/>
              </a:rPr>
              <a:t>cells.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184785" marR="850900" indent="-172720" algn="just">
              <a:lnSpc>
                <a:spcPts val="2590"/>
              </a:lnSpc>
              <a:spcBef>
                <a:spcPts val="844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presence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or absence of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receptors </a:t>
            </a:r>
            <a:r>
              <a:rPr sz="2400" spc="-20" dirty="0">
                <a:solidFill>
                  <a:schemeClr val="tx2"/>
                </a:solidFill>
                <a:cs typeface="Carlito"/>
              </a:rPr>
              <a:t>plays </a:t>
            </a:r>
            <a:r>
              <a:rPr sz="2400" dirty="0">
                <a:solidFill>
                  <a:schemeClr val="tx2"/>
                </a:solidFill>
                <a:cs typeface="Carlito"/>
              </a:rPr>
              <a:t>an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important 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determining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role </a:t>
            </a:r>
            <a:r>
              <a:rPr sz="2400" dirty="0">
                <a:solidFill>
                  <a:schemeClr val="tx2"/>
                </a:solidFill>
                <a:cs typeface="Carlito"/>
              </a:rPr>
              <a:t>in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viral</a:t>
            </a:r>
            <a:r>
              <a:rPr sz="2400" spc="-45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pathogenesis.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184785" marR="5080" indent="-172720" algn="just">
              <a:lnSpc>
                <a:spcPts val="2590"/>
              </a:lnSpc>
              <a:spcBef>
                <a:spcPts val="800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attachment step may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initiate irreversible structural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changes  </a:t>
            </a:r>
            <a:r>
              <a:rPr sz="2400" dirty="0">
                <a:solidFill>
                  <a:schemeClr val="tx2"/>
                </a:solidFill>
                <a:cs typeface="Carlito"/>
              </a:rPr>
              <a:t>in the</a:t>
            </a:r>
            <a:r>
              <a:rPr sz="2400" spc="-25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virion.</a:t>
            </a:r>
            <a:endParaRPr sz="2400">
              <a:solidFill>
                <a:schemeClr val="tx2"/>
              </a:solidFill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7940675" cy="51276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lang="en-US" sz="3200" b="0" spc="-55" dirty="0" smtClean="0">
                <a:cs typeface="Carlito"/>
              </a:rPr>
              <a:t>1. </a:t>
            </a:r>
            <a:r>
              <a:rPr sz="3200" b="0" spc="-55" smtClean="0">
                <a:cs typeface="Carlito"/>
              </a:rPr>
              <a:t>ATTACHMENT</a:t>
            </a:r>
            <a:endParaRPr sz="3200"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82081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7886700" cy="863600"/>
          </a:xfrm>
          <a:prstGeom prst="rect">
            <a:avLst/>
          </a:prstGeom>
          <a:noFill/>
          <a:ln w="12192">
            <a:noFill/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lang="en-US" b="0" spc="-20" dirty="0" smtClean="0">
                <a:cs typeface="Carlito"/>
              </a:rPr>
              <a:t>2. </a:t>
            </a:r>
            <a:r>
              <a:rPr b="0" spc="-20" smtClean="0">
                <a:cs typeface="Carlito"/>
              </a:rPr>
              <a:t>Penetration</a:t>
            </a:r>
            <a:endParaRPr b="0" spc="-20" dirty="0"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231138"/>
            <a:ext cx="729678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5080" indent="-17272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latin typeface="Carlito"/>
                <a:cs typeface="Carlito"/>
              </a:rPr>
              <a:t>After binding, </a:t>
            </a:r>
            <a:r>
              <a:rPr sz="2400" dirty="0">
                <a:latin typeface="Carlito"/>
                <a:cs typeface="Carlito"/>
              </a:rPr>
              <a:t>the virus particle is </a:t>
            </a:r>
            <a:r>
              <a:rPr sz="2400" spc="-20" dirty="0">
                <a:latin typeface="Carlito"/>
                <a:cs typeface="Carlito"/>
              </a:rPr>
              <a:t>taken </a:t>
            </a:r>
            <a:r>
              <a:rPr sz="2400" spc="-5" dirty="0">
                <a:latin typeface="Carlito"/>
                <a:cs typeface="Carlito"/>
              </a:rPr>
              <a:t>up </a:t>
            </a:r>
            <a:r>
              <a:rPr sz="2400" dirty="0">
                <a:latin typeface="Carlito"/>
                <a:cs typeface="Carlito"/>
              </a:rPr>
              <a:t>inside the cell.  </a:t>
            </a:r>
            <a:r>
              <a:rPr sz="2400" spc="-5" dirty="0">
                <a:latin typeface="Carlito"/>
                <a:cs typeface="Carlito"/>
              </a:rPr>
              <a:t>This </a:t>
            </a:r>
            <a:r>
              <a:rPr sz="2400" spc="-15" dirty="0">
                <a:latin typeface="Carlito"/>
                <a:cs typeface="Carlito"/>
              </a:rPr>
              <a:t>step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20" dirty="0">
                <a:latin typeface="Carlito"/>
                <a:cs typeface="Carlito"/>
              </a:rPr>
              <a:t>referred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as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penetration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9412" y="2510562"/>
            <a:ext cx="7774305" cy="3864610"/>
            <a:chOff x="629412" y="2510562"/>
            <a:chExt cx="7774305" cy="3864610"/>
          </a:xfrm>
        </p:grpSpPr>
        <p:sp>
          <p:nvSpPr>
            <p:cNvPr id="5" name="object 5"/>
            <p:cNvSpPr/>
            <p:nvPr/>
          </p:nvSpPr>
          <p:spPr>
            <a:xfrm>
              <a:off x="629412" y="2510562"/>
              <a:ext cx="7773924" cy="36326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7231" y="5911595"/>
              <a:ext cx="4558665" cy="463550"/>
            </a:xfrm>
            <a:custGeom>
              <a:avLst/>
              <a:gdLst/>
              <a:ahLst/>
              <a:cxnLst/>
              <a:rect l="l" t="t" r="r" b="b"/>
              <a:pathLst>
                <a:path w="4558665" h="463550">
                  <a:moveTo>
                    <a:pt x="4558284" y="0"/>
                  </a:moveTo>
                  <a:lnTo>
                    <a:pt x="0" y="0"/>
                  </a:lnTo>
                  <a:lnTo>
                    <a:pt x="0" y="463295"/>
                  </a:lnTo>
                  <a:lnTo>
                    <a:pt x="4558284" y="463295"/>
                  </a:lnTo>
                  <a:lnTo>
                    <a:pt x="45582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33847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171450"/>
            <a:ext cx="8370888" cy="549275"/>
          </a:xfrm>
          <a:prstGeom prst="rect">
            <a:avLst/>
          </a:prstGeom>
          <a:noFill/>
          <a:ln w="12192">
            <a:noFill/>
          </a:ln>
        </p:spPr>
        <p:txBody>
          <a:bodyPr vert="horz" wrap="square" lIns="0" tIns="5778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55"/>
              </a:spcBef>
            </a:pPr>
            <a:r>
              <a:rPr lang="en-US" sz="3200" b="1" spc="-40" dirty="0" smtClean="0">
                <a:uFill>
                  <a:solidFill>
                    <a:srgbClr val="FFFFFF"/>
                  </a:solidFill>
                </a:uFill>
              </a:rPr>
              <a:t>3. </a:t>
            </a:r>
            <a:r>
              <a:rPr sz="3200" b="1" spc="-40" smtClean="0">
                <a:uFill>
                  <a:solidFill>
                    <a:srgbClr val="FFFFFF"/>
                  </a:solidFill>
                </a:uFill>
              </a:rPr>
              <a:t>UNCOATING</a:t>
            </a:r>
            <a:endParaRPr sz="3200" b="1"/>
          </a:p>
        </p:txBody>
      </p:sp>
      <p:sp>
        <p:nvSpPr>
          <p:cNvPr id="3" name="object 3"/>
          <p:cNvSpPr txBox="1"/>
          <p:nvPr/>
        </p:nvSpPr>
        <p:spPr>
          <a:xfrm>
            <a:off x="446328" y="884656"/>
            <a:ext cx="7912734" cy="32067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85420" algn="l"/>
              </a:tabLst>
            </a:pPr>
            <a:r>
              <a:rPr sz="2000" spc="-5" dirty="0">
                <a:solidFill>
                  <a:schemeClr val="tx2"/>
                </a:solidFill>
                <a:cs typeface="Carlito"/>
              </a:rPr>
              <a:t>Uncoating 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occurs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shortly 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after</a:t>
            </a:r>
            <a:r>
              <a:rPr sz="2000" spc="10" dirty="0">
                <a:solidFill>
                  <a:schemeClr val="tx2"/>
                </a:solidFill>
                <a:cs typeface="Carlito"/>
              </a:rPr>
              <a:t> 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penetration.</a:t>
            </a:r>
            <a:endParaRPr sz="2000">
              <a:solidFill>
                <a:schemeClr val="tx2"/>
              </a:solidFill>
              <a:cs typeface="Carlito"/>
            </a:endParaRPr>
          </a:p>
          <a:p>
            <a:pPr marL="184785" marR="5080" indent="-172720">
              <a:lnSpc>
                <a:spcPts val="216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sz="2000" spc="-5" dirty="0">
                <a:solidFill>
                  <a:schemeClr val="tx2"/>
                </a:solidFill>
                <a:cs typeface="Carlito"/>
              </a:rPr>
              <a:t>Uncoating </a:t>
            </a:r>
            <a:r>
              <a:rPr sz="2000" dirty="0">
                <a:solidFill>
                  <a:schemeClr val="tx2"/>
                </a:solidFill>
                <a:cs typeface="Carlito"/>
              </a:rPr>
              <a:t>is the 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physical separation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of </a:t>
            </a:r>
            <a:r>
              <a:rPr sz="2000" dirty="0">
                <a:solidFill>
                  <a:schemeClr val="tx2"/>
                </a:solidFill>
                <a:cs typeface="Carlito"/>
              </a:rPr>
              <a:t>the 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viral </a:t>
            </a:r>
            <a:r>
              <a:rPr sz="2000" dirty="0">
                <a:solidFill>
                  <a:schemeClr val="tx2"/>
                </a:solidFill>
                <a:cs typeface="Carlito"/>
              </a:rPr>
              <a:t>nucleic acid </a:t>
            </a:r>
            <a:r>
              <a:rPr sz="2000" spc="-15" dirty="0">
                <a:solidFill>
                  <a:schemeClr val="tx2"/>
                </a:solidFill>
                <a:cs typeface="Carlito"/>
              </a:rPr>
              <a:t>from </a:t>
            </a:r>
            <a:r>
              <a:rPr sz="2000" dirty="0">
                <a:solidFill>
                  <a:schemeClr val="tx2"/>
                </a:solidFill>
                <a:cs typeface="Carlito"/>
              </a:rPr>
              <a:t>the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outer  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structural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components of </a:t>
            </a:r>
            <a:r>
              <a:rPr sz="2000" dirty="0">
                <a:solidFill>
                  <a:schemeClr val="tx2"/>
                </a:solidFill>
                <a:cs typeface="Carlito"/>
              </a:rPr>
              <a:t>the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virion so that </a:t>
            </a:r>
            <a:r>
              <a:rPr sz="2000" dirty="0">
                <a:solidFill>
                  <a:schemeClr val="tx2"/>
                </a:solidFill>
                <a:cs typeface="Carlito"/>
              </a:rPr>
              <a:t>it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can</a:t>
            </a:r>
            <a:r>
              <a:rPr sz="2000" spc="10" dirty="0">
                <a:solidFill>
                  <a:schemeClr val="tx2"/>
                </a:solidFill>
                <a:cs typeface="Carlito"/>
              </a:rPr>
              <a:t> </a:t>
            </a:r>
            <a:r>
              <a:rPr sz="2000" dirty="0">
                <a:solidFill>
                  <a:schemeClr val="tx2"/>
                </a:solidFill>
                <a:cs typeface="Carlito"/>
              </a:rPr>
              <a:t>function.</a:t>
            </a:r>
            <a:endParaRPr sz="2000">
              <a:solidFill>
                <a:schemeClr val="tx2"/>
              </a:solidFill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solidFill>
                <a:schemeClr val="tx2"/>
              </a:solidFill>
              <a:cs typeface="Carlito"/>
            </a:endParaRPr>
          </a:p>
          <a:p>
            <a:pPr marL="184785" marR="228600" indent="-172720">
              <a:lnSpc>
                <a:spcPts val="2160"/>
              </a:lnSpc>
              <a:spcBef>
                <a:spcPts val="1315"/>
              </a:spcBef>
              <a:buFont typeface="Arial"/>
              <a:buChar char="•"/>
              <a:tabLst>
                <a:tab pos="185420" algn="l"/>
              </a:tabLst>
            </a:pPr>
            <a:r>
              <a:rPr sz="2000" spc="-5" dirty="0">
                <a:solidFill>
                  <a:schemeClr val="tx2"/>
                </a:solidFill>
                <a:cs typeface="Carlito"/>
              </a:rPr>
              <a:t>The </a:t>
            </a:r>
            <a:r>
              <a:rPr sz="2000" dirty="0">
                <a:solidFill>
                  <a:schemeClr val="tx2"/>
                </a:solidFill>
                <a:cs typeface="Carlito"/>
              </a:rPr>
              <a:t>genome </a:t>
            </a:r>
            <a:r>
              <a:rPr sz="2000" spc="-15" dirty="0">
                <a:solidFill>
                  <a:schemeClr val="tx2"/>
                </a:solidFill>
                <a:cs typeface="Carlito"/>
              </a:rPr>
              <a:t>may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be released </a:t>
            </a:r>
            <a:r>
              <a:rPr sz="2000" dirty="0">
                <a:solidFill>
                  <a:schemeClr val="tx2"/>
                </a:solidFill>
                <a:cs typeface="Carlito"/>
              </a:rPr>
              <a:t>as 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free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nucleic </a:t>
            </a:r>
            <a:r>
              <a:rPr sz="2000" dirty="0">
                <a:solidFill>
                  <a:schemeClr val="tx2"/>
                </a:solidFill>
                <a:cs typeface="Carlito"/>
              </a:rPr>
              <a:t>acid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(picornaviruses) or </a:t>
            </a:r>
            <a:r>
              <a:rPr sz="2000" dirty="0">
                <a:solidFill>
                  <a:schemeClr val="tx2"/>
                </a:solidFill>
                <a:cs typeface="Carlito"/>
              </a:rPr>
              <a:t>as a 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nucleocapsid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(reoviruses).</a:t>
            </a:r>
            <a:endParaRPr sz="2000">
              <a:solidFill>
                <a:schemeClr val="tx2"/>
              </a:solidFill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850">
              <a:solidFill>
                <a:schemeClr val="tx2"/>
              </a:solidFill>
              <a:cs typeface="Carlito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2000" spc="-5" dirty="0">
                <a:solidFill>
                  <a:schemeClr val="tx2"/>
                </a:solidFill>
                <a:cs typeface="Carlito"/>
              </a:rPr>
              <a:t>The nucleocapsids usually 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contain</a:t>
            </a:r>
            <a:r>
              <a:rPr sz="2000" spc="-15" dirty="0">
                <a:solidFill>
                  <a:schemeClr val="tx2"/>
                </a:solidFill>
                <a:cs typeface="Carlito"/>
              </a:rPr>
              <a:t> 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polymerases.</a:t>
            </a:r>
            <a:endParaRPr sz="2000">
              <a:solidFill>
                <a:schemeClr val="tx2"/>
              </a:solidFill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185420" algn="l"/>
              </a:tabLst>
            </a:pPr>
            <a:r>
              <a:rPr sz="2000" spc="-5" dirty="0">
                <a:solidFill>
                  <a:schemeClr val="tx2"/>
                </a:solidFill>
                <a:cs typeface="Carlito"/>
              </a:rPr>
              <a:t>Uncoating </a:t>
            </a:r>
            <a:r>
              <a:rPr sz="2000" spc="-15" dirty="0">
                <a:solidFill>
                  <a:schemeClr val="tx2"/>
                </a:solidFill>
                <a:cs typeface="Carlito"/>
              </a:rPr>
              <a:t>may 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require </a:t>
            </a:r>
            <a:r>
              <a:rPr sz="2000" dirty="0">
                <a:solidFill>
                  <a:schemeClr val="tx2"/>
                </a:solidFill>
                <a:cs typeface="Carlito"/>
              </a:rPr>
              <a:t>acidic </a:t>
            </a:r>
            <a:r>
              <a:rPr sz="2000" spc="5" dirty="0">
                <a:solidFill>
                  <a:schemeClr val="tx2"/>
                </a:solidFill>
                <a:cs typeface="Carlito"/>
              </a:rPr>
              <a:t>pH </a:t>
            </a:r>
            <a:r>
              <a:rPr sz="2000" dirty="0">
                <a:solidFill>
                  <a:schemeClr val="tx2"/>
                </a:solidFill>
                <a:cs typeface="Carlito"/>
              </a:rPr>
              <a:t>in the</a:t>
            </a:r>
            <a:r>
              <a:rPr sz="2000" spc="-25" dirty="0">
                <a:solidFill>
                  <a:schemeClr val="tx2"/>
                </a:solidFill>
                <a:cs typeface="Carlito"/>
              </a:rPr>
              <a:t> </a:t>
            </a:r>
            <a:r>
              <a:rPr sz="2000" dirty="0">
                <a:solidFill>
                  <a:schemeClr val="tx2"/>
                </a:solidFill>
                <a:cs typeface="Carlito"/>
              </a:rPr>
              <a:t>endosome.</a:t>
            </a:r>
            <a:endParaRPr sz="2000">
              <a:solidFill>
                <a:schemeClr val="tx2"/>
              </a:solidFill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284" y="4556759"/>
            <a:ext cx="8369934" cy="510396"/>
          </a:xfrm>
          <a:prstGeom prst="rect">
            <a:avLst/>
          </a:prstGeom>
          <a:noFill/>
          <a:ln w="12192">
            <a:noFill/>
          </a:ln>
        </p:spPr>
        <p:txBody>
          <a:bodyPr vert="horz" wrap="square" lIns="0" tIns="25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lang="en-US" sz="3300" b="1" spc="-5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cs typeface="Carlito"/>
              </a:rPr>
              <a:t>4. </a:t>
            </a:r>
            <a:r>
              <a:rPr sz="3300" b="1" spc="-5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cs typeface="Carlito"/>
              </a:rPr>
              <a:t>TRANSCRIPTION</a:t>
            </a:r>
            <a:endParaRPr sz="3300" b="1">
              <a:solidFill>
                <a:schemeClr val="tx2"/>
              </a:solidFill>
              <a:latin typeface="+mj-lt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328" y="5417007"/>
            <a:ext cx="7175500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Virus </a:t>
            </a:r>
            <a:r>
              <a:rPr sz="2400" dirty="0">
                <a:solidFill>
                  <a:schemeClr val="tx2"/>
                </a:solidFill>
                <a:cs typeface="Carlito"/>
              </a:rPr>
              <a:t>mRNA is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produced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using </a:t>
            </a:r>
            <a:r>
              <a:rPr sz="2400" dirty="0">
                <a:solidFill>
                  <a:schemeClr val="tx2"/>
                </a:solidFill>
                <a:cs typeface="Carlito"/>
              </a:rPr>
              <a:t>either cellular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enzymes</a:t>
            </a:r>
            <a:r>
              <a:rPr sz="2400" spc="-110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or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184785">
              <a:lnSpc>
                <a:spcPts val="2735"/>
              </a:lnSpc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virus-coded</a:t>
            </a:r>
            <a:r>
              <a:rPr sz="2400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enzymes.</a:t>
            </a:r>
            <a:endParaRPr sz="2400">
              <a:solidFill>
                <a:schemeClr val="tx2"/>
              </a:solidFill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9344632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7886700" cy="609600"/>
          </a:xfrm>
          <a:prstGeom prst="rect">
            <a:avLst/>
          </a:prstGeom>
          <a:noFill/>
          <a:ln w="12192">
            <a:noFill/>
          </a:ln>
        </p:spPr>
        <p:txBody>
          <a:bodyPr vert="horz" wrap="square" lIns="0" tIns="99695" rIns="0" bIns="0" rtlCol="0">
            <a:spAutoFit/>
          </a:bodyPr>
          <a:lstStyle/>
          <a:p>
            <a:pPr marL="93345" algn="ctr">
              <a:lnSpc>
                <a:spcPct val="100000"/>
              </a:lnSpc>
              <a:spcBef>
                <a:spcPts val="785"/>
              </a:spcBef>
            </a:pPr>
            <a:r>
              <a:rPr lang="en-US" sz="3300" b="1" spc="-5" dirty="0" smtClean="0">
                <a:uFill>
                  <a:solidFill>
                    <a:srgbClr val="FFFFFF"/>
                  </a:solidFill>
                </a:uFill>
                <a:cs typeface="Carlito"/>
              </a:rPr>
              <a:t>5. </a:t>
            </a:r>
            <a:r>
              <a:rPr sz="3300" b="1" spc="-5" smtClean="0">
                <a:uFill>
                  <a:solidFill>
                    <a:srgbClr val="FFFFFF"/>
                  </a:solidFill>
                </a:uFill>
                <a:cs typeface="Carlito"/>
              </a:rPr>
              <a:t>GENOME</a:t>
            </a:r>
            <a:r>
              <a:rPr sz="3300" b="1" smtClean="0">
                <a:uFill>
                  <a:solidFill>
                    <a:srgbClr val="FFFFFF"/>
                  </a:solidFill>
                </a:uFill>
                <a:cs typeface="Carlito"/>
              </a:rPr>
              <a:t> </a:t>
            </a:r>
            <a:r>
              <a:rPr sz="3300" b="1" spc="-30" dirty="0">
                <a:uFill>
                  <a:solidFill>
                    <a:srgbClr val="FFFFFF"/>
                  </a:solidFill>
                </a:uFill>
                <a:cs typeface="Carlito"/>
              </a:rPr>
              <a:t>REPLICATION</a:t>
            </a:r>
            <a:endParaRPr sz="3300" b="1"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269949"/>
            <a:ext cx="7515859" cy="2154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 algn="just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This </a:t>
            </a:r>
            <a:r>
              <a:rPr sz="2400" spc="-20" dirty="0">
                <a:solidFill>
                  <a:schemeClr val="tx2"/>
                </a:solidFill>
                <a:cs typeface="Carlito"/>
              </a:rPr>
              <a:t>stage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can </a:t>
            </a:r>
            <a:r>
              <a:rPr sz="2400" spc="-25" dirty="0">
                <a:solidFill>
                  <a:schemeClr val="tx2"/>
                </a:solidFill>
                <a:cs typeface="Carlito"/>
              </a:rPr>
              <a:t>take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place </a:t>
            </a:r>
            <a:r>
              <a:rPr sz="2400" dirty="0">
                <a:solidFill>
                  <a:schemeClr val="tx2"/>
                </a:solidFill>
                <a:cs typeface="Carlito"/>
              </a:rPr>
              <a:t>in either the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cytoplasm or</a:t>
            </a:r>
            <a:r>
              <a:rPr sz="2400" spc="-35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nucleus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184785" algn="just">
              <a:lnSpc>
                <a:spcPts val="2735"/>
              </a:lnSpc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of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infected</a:t>
            </a:r>
            <a:r>
              <a:rPr sz="2400" spc="-20" dirty="0">
                <a:solidFill>
                  <a:schemeClr val="tx2"/>
                </a:solidFill>
                <a:cs typeface="Carlito"/>
              </a:rPr>
              <a:t> </a:t>
            </a:r>
            <a:r>
              <a:rPr sz="2400" dirty="0">
                <a:solidFill>
                  <a:schemeClr val="tx2"/>
                </a:solidFill>
                <a:cs typeface="Carlito"/>
              </a:rPr>
              <a:t>cell.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184785" marR="236854" indent="-172720" algn="just">
              <a:lnSpc>
                <a:spcPts val="2590"/>
              </a:lnSpc>
              <a:spcBef>
                <a:spcPts val="844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Depending on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size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of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virus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genome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enzymes 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involved </a:t>
            </a:r>
            <a:r>
              <a:rPr sz="2400" dirty="0">
                <a:solidFill>
                  <a:schemeClr val="tx2"/>
                </a:solidFill>
                <a:cs typeface="Carlito"/>
              </a:rPr>
              <a:t>in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genome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replication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may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be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encoded by </a:t>
            </a:r>
            <a:r>
              <a:rPr sz="2400" dirty="0">
                <a:solidFill>
                  <a:schemeClr val="tx2"/>
                </a:solidFill>
                <a:cs typeface="Carlito"/>
              </a:rPr>
              <a:t>either  the virus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itself or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host</a:t>
            </a:r>
            <a:r>
              <a:rPr sz="2400" spc="-20" dirty="0">
                <a:solidFill>
                  <a:schemeClr val="tx2"/>
                </a:solidFill>
                <a:cs typeface="Carlito"/>
              </a:rPr>
              <a:t> </a:t>
            </a:r>
            <a:r>
              <a:rPr sz="2400" dirty="0">
                <a:solidFill>
                  <a:schemeClr val="tx2"/>
                </a:solidFill>
                <a:cs typeface="Carlito"/>
              </a:rPr>
              <a:t>cell</a:t>
            </a:r>
            <a:endParaRPr sz="2400">
              <a:solidFill>
                <a:schemeClr val="tx2"/>
              </a:solidFill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746" y="4372813"/>
            <a:ext cx="758317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This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stage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uses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host </a:t>
            </a:r>
            <a:r>
              <a:rPr sz="2400" dirty="0">
                <a:solidFill>
                  <a:schemeClr val="tx2"/>
                </a:solidFill>
                <a:cs typeface="Carlito"/>
              </a:rPr>
              <a:t>cell </a:t>
            </a:r>
            <a:r>
              <a:rPr sz="2400">
                <a:solidFill>
                  <a:schemeClr val="tx2"/>
                </a:solidFill>
                <a:cs typeface="Carlito"/>
              </a:rPr>
              <a:t>machinery </a:t>
            </a:r>
            <a:r>
              <a:rPr lang="en-US" sz="2400" dirty="0" smtClean="0">
                <a:solidFill>
                  <a:schemeClr val="tx2"/>
                </a:solidFill>
                <a:cs typeface="Carlito"/>
              </a:rPr>
              <a:t>–</a:t>
            </a:r>
            <a:r>
              <a:rPr sz="2400" smtClean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smtClean="0">
                <a:solidFill>
                  <a:schemeClr val="tx2"/>
                </a:solidFill>
                <a:cs typeface="Carlito"/>
              </a:rPr>
              <a:t>ribosomes</a:t>
            </a:r>
            <a:r>
              <a:rPr lang="en-US" sz="2400" spc="-50" dirty="0" smtClean="0">
                <a:solidFill>
                  <a:schemeClr val="tx2"/>
                </a:solidFill>
                <a:cs typeface="Carlito"/>
              </a:rPr>
              <a:t> </a:t>
            </a:r>
            <a:r>
              <a:rPr sz="2400" smtClean="0">
                <a:solidFill>
                  <a:schemeClr val="tx2"/>
                </a:solidFill>
                <a:cs typeface="Carlito"/>
              </a:rPr>
              <a:t>and</a:t>
            </a:r>
            <a:r>
              <a:rPr lang="en-US" sz="2400" dirty="0" smtClean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smtClean="0">
                <a:solidFill>
                  <a:schemeClr val="tx2"/>
                </a:solidFill>
                <a:cs typeface="Carlito"/>
              </a:rPr>
              <a:t>enzymes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etc.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chemeClr val="tx2"/>
                </a:solidFill>
                <a:cs typeface="Carlito"/>
              </a:rPr>
              <a:t>Various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proteins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are </a:t>
            </a:r>
            <a:r>
              <a:rPr sz="2400" spc="-10">
                <a:solidFill>
                  <a:schemeClr val="tx2"/>
                </a:solidFill>
                <a:cs typeface="Carlito"/>
              </a:rPr>
              <a:t>synthesised </a:t>
            </a:r>
            <a:endParaRPr lang="en-US" sz="2400" spc="-10" dirty="0" smtClean="0">
              <a:solidFill>
                <a:schemeClr val="tx2"/>
              </a:solidFill>
              <a:cs typeface="Carlito"/>
            </a:endParaRPr>
          </a:p>
          <a:p>
            <a:pPr marL="299085" indent="-287020" algn="just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sz="2400" spc="-10" dirty="0" smtClean="0">
                <a:solidFill>
                  <a:schemeClr val="tx2"/>
                </a:solidFill>
                <a:cs typeface="Carlito"/>
              </a:rPr>
              <a:t>			</a:t>
            </a:r>
            <a:r>
              <a:rPr sz="2400" smtClean="0">
                <a:solidFill>
                  <a:schemeClr val="tx2"/>
                </a:solidFill>
                <a:cs typeface="Carlito"/>
              </a:rPr>
              <a:t>- </a:t>
            </a:r>
            <a:r>
              <a:rPr sz="2400" b="1" spc="-15" dirty="0">
                <a:solidFill>
                  <a:schemeClr val="tx2"/>
                </a:solidFill>
                <a:cs typeface="Carlito"/>
              </a:rPr>
              <a:t>structural </a:t>
            </a:r>
            <a:r>
              <a:rPr sz="2400" dirty="0">
                <a:solidFill>
                  <a:schemeClr val="tx2"/>
                </a:solidFill>
                <a:cs typeface="Carlito"/>
              </a:rPr>
              <a:t>-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only </a:t>
            </a:r>
            <a:r>
              <a:rPr sz="2400" dirty="0">
                <a:solidFill>
                  <a:schemeClr val="tx2"/>
                </a:solidFill>
                <a:cs typeface="Carlito"/>
              </a:rPr>
              <a:t>in</a:t>
            </a:r>
            <a:r>
              <a:rPr sz="2400" spc="45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virion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299085" marR="302260" algn="just">
              <a:lnSpc>
                <a:spcPct val="100000"/>
              </a:lnSpc>
            </a:pPr>
            <a:r>
              <a:rPr lang="en-US" sz="2400" dirty="0" smtClean="0">
                <a:solidFill>
                  <a:schemeClr val="tx2"/>
                </a:solidFill>
                <a:cs typeface="Carlito"/>
              </a:rPr>
              <a:t>	</a:t>
            </a:r>
            <a:r>
              <a:rPr sz="2400" smtClean="0">
                <a:solidFill>
                  <a:schemeClr val="tx2"/>
                </a:solidFill>
                <a:cs typeface="Carlito"/>
              </a:rPr>
              <a:t>-and </a:t>
            </a:r>
            <a:r>
              <a:rPr sz="2400" b="1" spc="-10" smtClean="0">
                <a:solidFill>
                  <a:schemeClr val="tx2"/>
                </a:solidFill>
                <a:cs typeface="Carlito"/>
              </a:rPr>
              <a:t>non-structural</a:t>
            </a:r>
            <a:r>
              <a:rPr sz="2400" smtClean="0">
                <a:solidFill>
                  <a:schemeClr val="tx2"/>
                </a:solidFill>
                <a:cs typeface="Carlito"/>
              </a:rPr>
              <a:t>-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detected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only </a:t>
            </a:r>
            <a:r>
              <a:rPr sz="2400" dirty="0">
                <a:solidFill>
                  <a:schemeClr val="tx2"/>
                </a:solidFill>
                <a:cs typeface="Carlito"/>
              </a:rPr>
              <a:t>in </a:t>
            </a:r>
            <a:r>
              <a:rPr sz="2400">
                <a:solidFill>
                  <a:schemeClr val="tx2"/>
                </a:solidFill>
                <a:cs typeface="Carlito"/>
              </a:rPr>
              <a:t>the </a:t>
            </a:r>
            <a:r>
              <a:rPr sz="2400" spc="-10" smtClean="0">
                <a:solidFill>
                  <a:schemeClr val="tx2"/>
                </a:solidFill>
                <a:cs typeface="Carlito"/>
              </a:rPr>
              <a:t>virus-</a:t>
            </a:r>
            <a:r>
              <a:rPr lang="en-US" sz="2400" spc="-10" dirty="0" smtClean="0">
                <a:solidFill>
                  <a:schemeClr val="tx2"/>
                </a:solidFill>
                <a:cs typeface="Carlito"/>
              </a:rPr>
              <a:t>	</a:t>
            </a:r>
            <a:r>
              <a:rPr sz="2400" spc="-10" smtClean="0">
                <a:solidFill>
                  <a:schemeClr val="tx2"/>
                </a:solidFill>
                <a:cs typeface="Carlito"/>
              </a:rPr>
              <a:t>infected  </a:t>
            </a:r>
            <a:r>
              <a:rPr sz="2400" dirty="0">
                <a:solidFill>
                  <a:schemeClr val="tx2"/>
                </a:solidFill>
                <a:cs typeface="Carlito"/>
              </a:rPr>
              <a:t>cell.</a:t>
            </a:r>
            <a:endParaRPr sz="2400">
              <a:solidFill>
                <a:schemeClr val="tx2"/>
              </a:solidFill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616" y="3654552"/>
            <a:ext cx="7777480" cy="513602"/>
          </a:xfrm>
          <a:prstGeom prst="rect">
            <a:avLst/>
          </a:prstGeom>
          <a:noFill/>
          <a:ln w="12192">
            <a:noFill/>
          </a:ln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lang="en-US" sz="3200" b="1" spc="-30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cs typeface="Carlito"/>
              </a:rPr>
              <a:t>6.</a:t>
            </a:r>
            <a:r>
              <a:rPr sz="3200" b="1" spc="-3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cs typeface="Carlito"/>
              </a:rPr>
              <a:t>TRANSLATION</a:t>
            </a:r>
            <a:endParaRPr sz="3200">
              <a:solidFill>
                <a:schemeClr val="tx2"/>
              </a:solidFill>
              <a:latin typeface="+mj-lt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633032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7886700" cy="547688"/>
          </a:xfrm>
          <a:prstGeom prst="rect">
            <a:avLst/>
          </a:prstGeom>
          <a:noFill/>
          <a:ln w="12192">
            <a:noFill/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3300" b="1" spc="-5" dirty="0" smtClean="0">
                <a:uFill>
                  <a:solidFill>
                    <a:srgbClr val="FFFFFF"/>
                  </a:solidFill>
                </a:uFill>
                <a:cs typeface="Carlito"/>
              </a:rPr>
              <a:t>7. </a:t>
            </a:r>
            <a:r>
              <a:rPr sz="3300" b="1" spc="-5" smtClean="0">
                <a:uFill>
                  <a:solidFill>
                    <a:srgbClr val="FFFFFF"/>
                  </a:solidFill>
                </a:uFill>
                <a:cs typeface="Carlito"/>
              </a:rPr>
              <a:t>VIRION</a:t>
            </a:r>
            <a:r>
              <a:rPr sz="3300" b="1" spc="-10" smtClean="0">
                <a:uFill>
                  <a:solidFill>
                    <a:srgbClr val="FFFFFF"/>
                  </a:solidFill>
                </a:uFill>
                <a:cs typeface="Carlito"/>
              </a:rPr>
              <a:t> </a:t>
            </a:r>
            <a:r>
              <a:rPr sz="3300" b="1" spc="-40" dirty="0">
                <a:uFill>
                  <a:solidFill>
                    <a:srgbClr val="FFFFFF"/>
                  </a:solidFill>
                </a:uFill>
                <a:cs typeface="Carlito"/>
              </a:rPr>
              <a:t>ASSEMBLY</a:t>
            </a:r>
            <a:endParaRPr sz="3300" b="1"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154938"/>
            <a:ext cx="7548245" cy="635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39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The newly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formed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proteins </a:t>
            </a:r>
            <a:r>
              <a:rPr sz="2400" dirty="0">
                <a:solidFill>
                  <a:schemeClr val="tx2"/>
                </a:solidFill>
                <a:cs typeface="Carlito"/>
              </a:rPr>
              <a:t>and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genomic nucleic </a:t>
            </a:r>
            <a:r>
              <a:rPr sz="2400">
                <a:solidFill>
                  <a:schemeClr val="tx2"/>
                </a:solidFill>
                <a:cs typeface="Carlito"/>
              </a:rPr>
              <a:t>acid</a:t>
            </a:r>
            <a:r>
              <a:rPr sz="2400" spc="30">
                <a:solidFill>
                  <a:schemeClr val="tx2"/>
                </a:solidFill>
                <a:cs typeface="Carlito"/>
              </a:rPr>
              <a:t> </a:t>
            </a:r>
            <a:r>
              <a:rPr sz="2400" spc="-5" smtClean="0">
                <a:solidFill>
                  <a:schemeClr val="tx2"/>
                </a:solidFill>
                <a:cs typeface="Carlito"/>
              </a:rPr>
              <a:t>assemble</a:t>
            </a:r>
            <a:r>
              <a:rPr lang="en-US" sz="2400" spc="-5" dirty="0" smtClean="0">
                <a:solidFill>
                  <a:schemeClr val="tx2"/>
                </a:solidFill>
                <a:cs typeface="Carlito"/>
              </a:rPr>
              <a:t> </a:t>
            </a:r>
            <a:r>
              <a:rPr sz="2400" spc="-15" smtClean="0">
                <a:solidFill>
                  <a:schemeClr val="tx2"/>
                </a:solidFill>
                <a:cs typeface="Carlito"/>
              </a:rPr>
              <a:t>to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produce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new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</a:t>
            </a:r>
            <a:r>
              <a:rPr sz="2400" spc="15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particles.</a:t>
            </a:r>
            <a:endParaRPr sz="2400">
              <a:solidFill>
                <a:schemeClr val="tx2"/>
              </a:solidFill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412" y="2374392"/>
            <a:ext cx="7886700" cy="513602"/>
          </a:xfrm>
          <a:prstGeom prst="rect">
            <a:avLst/>
          </a:prstGeom>
          <a:noFill/>
          <a:ln w="12192">
            <a:noFill/>
          </a:ln>
        </p:spPr>
        <p:txBody>
          <a:bodyPr vert="horz" wrap="square" lIns="0" tIns="20955" rIns="0" bIns="0" rtlCol="0">
            <a:spAutoFit/>
          </a:bodyPr>
          <a:lstStyle/>
          <a:p>
            <a:pPr marL="88265" algn="ctr">
              <a:lnSpc>
                <a:spcPct val="100000"/>
              </a:lnSpc>
              <a:spcBef>
                <a:spcPts val="165"/>
              </a:spcBef>
            </a:pPr>
            <a:r>
              <a:rPr lang="en-US" sz="3200" b="1" spc="-5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cs typeface="Carlito"/>
              </a:rPr>
              <a:t>8. </a:t>
            </a:r>
            <a:r>
              <a:rPr sz="3200" b="1" spc="-5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cs typeface="Carlito"/>
              </a:rPr>
              <a:t>VIRION</a:t>
            </a:r>
            <a:r>
              <a:rPr sz="3200" b="1" spc="-1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cs typeface="Carlito"/>
              </a:rPr>
              <a:t> </a:t>
            </a:r>
            <a:r>
              <a:rPr sz="3200" b="1" spc="-10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cs typeface="Carlito"/>
              </a:rPr>
              <a:t>RELEASE</a:t>
            </a:r>
            <a:endParaRPr sz="3200">
              <a:solidFill>
                <a:schemeClr val="tx2"/>
              </a:solidFill>
              <a:latin typeface="+mj-lt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3086227"/>
            <a:ext cx="747903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32130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chemeClr val="tx2"/>
                </a:solidFill>
                <a:cs typeface="Carlito"/>
              </a:rPr>
              <a:t>Various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strategies are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available </a:t>
            </a:r>
            <a:r>
              <a:rPr sz="2400" spc="-20" dirty="0">
                <a:solidFill>
                  <a:schemeClr val="tx2"/>
                </a:solidFill>
                <a:cs typeface="Carlito"/>
              </a:rPr>
              <a:t>for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release of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 </a:t>
            </a:r>
            <a:r>
              <a:rPr sz="2400" spc="-20" dirty="0">
                <a:solidFill>
                  <a:schemeClr val="tx2"/>
                </a:solidFill>
                <a:cs typeface="Carlito"/>
              </a:rPr>
              <a:t>progeny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from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infected </a:t>
            </a:r>
            <a:r>
              <a:rPr sz="2400" dirty="0">
                <a:solidFill>
                  <a:schemeClr val="tx2"/>
                </a:solidFill>
                <a:cs typeface="Carlito"/>
              </a:rPr>
              <a:t>cell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depending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on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particular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</a:t>
            </a:r>
            <a:r>
              <a:rPr sz="2400" spc="-25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group.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may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bud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through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cell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membrane</a:t>
            </a:r>
            <a:r>
              <a:rPr sz="2400" spc="-60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OR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The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 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may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simply cause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lysis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of </a:t>
            </a:r>
            <a:r>
              <a:rPr sz="2400" dirty="0">
                <a:solidFill>
                  <a:schemeClr val="tx2"/>
                </a:solidFill>
                <a:cs typeface="Carlito"/>
              </a:rPr>
              <a:t>the cell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resulting </a:t>
            </a:r>
            <a:r>
              <a:rPr sz="2400" dirty="0">
                <a:solidFill>
                  <a:schemeClr val="tx2"/>
                </a:solidFill>
                <a:cs typeface="Carlito"/>
              </a:rPr>
              <a:t>in cell 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death </a:t>
            </a:r>
            <a:r>
              <a:rPr sz="2400" dirty="0">
                <a:solidFill>
                  <a:schemeClr val="tx2"/>
                </a:solidFill>
                <a:cs typeface="Carlito"/>
              </a:rPr>
              <a:t>and the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release of </a:t>
            </a:r>
            <a:r>
              <a:rPr sz="2400" spc="-20" dirty="0">
                <a:solidFill>
                  <a:schemeClr val="tx2"/>
                </a:solidFill>
                <a:cs typeface="Carlito"/>
              </a:rPr>
              <a:t>progeny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</a:t>
            </a:r>
            <a:r>
              <a:rPr sz="2400" spc="15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particles.</a:t>
            </a:r>
            <a:endParaRPr sz="2400">
              <a:solidFill>
                <a:schemeClr val="tx2"/>
              </a:solidFill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6856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spc="-5" dirty="0" err="1">
                <a:solidFill>
                  <a:schemeClr val="bg2">
                    <a:lumMod val="25000"/>
                  </a:schemeClr>
                </a:solidFill>
                <a:cs typeface="Calibri"/>
              </a:rPr>
              <a:t>Martinus</a:t>
            </a:r>
            <a:r>
              <a:rPr lang="en-US" b="1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 Willem</a:t>
            </a:r>
            <a:r>
              <a:rPr lang="en-US" b="1" spc="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Calibri"/>
              </a:rPr>
              <a:t>Beijerinck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Calibri"/>
              </a:rPr>
              <a:t>	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(1897) </a:t>
            </a:r>
            <a:r>
              <a:rPr lang="en-US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coined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the </a:t>
            </a:r>
            <a:r>
              <a:rPr lang="en-US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Latin 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name “virus” meaning</a:t>
            </a:r>
            <a:r>
              <a:rPr lang="en-US" spc="20" dirty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poison</a:t>
            </a:r>
          </a:p>
          <a:p>
            <a:pPr algn="just"/>
            <a:r>
              <a:rPr lang="en-US" spc="-5" dirty="0" smtClean="0">
                <a:solidFill>
                  <a:schemeClr val="bg2">
                    <a:lumMod val="25000"/>
                  </a:schemeClr>
                </a:solidFill>
                <a:cs typeface="Bookman Uralic"/>
              </a:rPr>
              <a:t>He ruled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out the filterable toxin  conclusion because the filtered sap  are capable of causing undiluted  </a:t>
            </a:r>
            <a:r>
              <a:rPr lang="en-US" spc="-5" dirty="0" smtClean="0">
                <a:solidFill>
                  <a:schemeClr val="bg2">
                    <a:lumMod val="25000"/>
                  </a:schemeClr>
                </a:solidFill>
                <a:cs typeface="Bookman Uralic"/>
              </a:rPr>
              <a:t>infection.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Bookman Uralic"/>
              </a:rPr>
              <a:t> </a:t>
            </a:r>
          </a:p>
          <a:p>
            <a:pPr algn="just"/>
            <a:r>
              <a:rPr lang="en-US" spc="-5" dirty="0" smtClean="0">
                <a:solidFill>
                  <a:schemeClr val="bg2">
                    <a:lumMod val="25000"/>
                  </a:schemeClr>
                </a:solidFill>
                <a:cs typeface="Bookman Uralic"/>
              </a:rPr>
              <a:t>The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agent cannot be cultivated on  nutrient media (need a</a:t>
            </a:r>
            <a:r>
              <a:rPr lang="en-US" spc="10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 </a:t>
            </a:r>
            <a:r>
              <a:rPr lang="en-US" spc="-5" dirty="0" smtClean="0">
                <a:solidFill>
                  <a:schemeClr val="bg2">
                    <a:lumMod val="25000"/>
                  </a:schemeClr>
                </a:solidFill>
                <a:cs typeface="Bookman Uralic"/>
              </a:rPr>
              <a:t>host).</a:t>
            </a:r>
          </a:p>
          <a:p>
            <a:pPr algn="just"/>
            <a:endParaRPr lang="en-US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just"/>
            <a:r>
              <a:rPr lang="en-US" b="1" spc="-20" dirty="0">
                <a:solidFill>
                  <a:schemeClr val="bg2">
                    <a:lumMod val="25000"/>
                  </a:schemeClr>
                </a:solidFill>
                <a:cs typeface="Calibri"/>
              </a:rPr>
              <a:t>Wendell </a:t>
            </a:r>
            <a:r>
              <a:rPr lang="en-US" b="1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Stanley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(1935) </a:t>
            </a:r>
            <a:r>
              <a:rPr lang="en-US" spc="-5" dirty="0" smtClean="0">
                <a:solidFill>
                  <a:schemeClr val="bg2">
                    <a:lumMod val="25000"/>
                  </a:schemeClr>
                </a:solidFill>
                <a:cs typeface="Bookman Uralic"/>
              </a:rPr>
              <a:t>discovered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this agent  after</a:t>
            </a:r>
            <a:r>
              <a:rPr lang="en-US" spc="-15" dirty="0">
                <a:solidFill>
                  <a:schemeClr val="bg2">
                    <a:lumMod val="25000"/>
                  </a:schemeClr>
                </a:solidFill>
                <a:cs typeface="Bookman Uralic"/>
              </a:rPr>
              <a:t> </a:t>
            </a:r>
            <a:r>
              <a:rPr lang="en-US" spc="-5" dirty="0" smtClean="0">
                <a:solidFill>
                  <a:schemeClr val="bg2">
                    <a:lumMod val="25000"/>
                  </a:schemeClr>
                </a:solidFill>
                <a:cs typeface="Bookman Uralic"/>
              </a:rPr>
              <a:t>crystallization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Bookman Uralic"/>
              </a:rPr>
              <a:t> a</a:t>
            </a:r>
            <a:r>
              <a:rPr lang="en-US" spc="-1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nd found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/>
              </a:rPr>
              <a:t>viruses  </a:t>
            </a:r>
            <a:r>
              <a:rPr lang="en-US" spc="-15" dirty="0">
                <a:solidFill>
                  <a:schemeClr val="bg2">
                    <a:lumMod val="25000"/>
                  </a:schemeClr>
                </a:solidFill>
                <a:cs typeface="Calibri"/>
              </a:rPr>
              <a:t>were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/>
              </a:rPr>
              <a:t>made </a:t>
            </a:r>
            <a:r>
              <a:rPr lang="en-US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of nucleic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/>
              </a:rPr>
              <a:t>acid and </a:t>
            </a:r>
            <a:r>
              <a:rPr lang="en-US" spc="-15" dirty="0">
                <a:solidFill>
                  <a:schemeClr val="bg2">
                    <a:lumMod val="25000"/>
                  </a:schemeClr>
                </a:solidFill>
                <a:cs typeface="Calibri"/>
              </a:rPr>
              <a:t>protein</a:t>
            </a:r>
            <a:endParaRPr lang="en-US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just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>
                <a:solidFill>
                  <a:schemeClr val="bg2">
                    <a:lumMod val="25000"/>
                  </a:schemeClr>
                </a:solidFill>
                <a:cs typeface="Arial"/>
              </a:rPr>
              <a:t>Discovery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of</a:t>
            </a:r>
            <a:r>
              <a:rPr lang="en-US" b="1" spc="-45" dirty="0">
                <a:solidFill>
                  <a:schemeClr val="bg2">
                    <a:lumMod val="25000"/>
                  </a:schemeClr>
                </a:solidFill>
                <a:cs typeface="Arial"/>
              </a:rPr>
              <a:t> </a:t>
            </a:r>
            <a:r>
              <a:rPr lang="en-US" b="1" spc="-5" dirty="0">
                <a:solidFill>
                  <a:schemeClr val="bg2">
                    <a:lumMod val="25000"/>
                  </a:schemeClr>
                </a:solidFill>
                <a:cs typeface="Arial"/>
              </a:rPr>
              <a:t>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1135125"/>
            <a:ext cx="2095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35"/>
              </a:lnSpc>
            </a:pPr>
            <a:r>
              <a:rPr sz="650" spc="-75" dirty="0">
                <a:latin typeface="Trebuchet MS"/>
                <a:cs typeface="Trebuchet MS"/>
              </a:rPr>
              <a:t>.</a:t>
            </a:r>
            <a:endParaRPr sz="6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5572" y="399288"/>
            <a:ext cx="8136890" cy="3771900"/>
            <a:chOff x="385572" y="399288"/>
            <a:chExt cx="8136890" cy="3771900"/>
          </a:xfrm>
        </p:grpSpPr>
        <p:sp>
          <p:nvSpPr>
            <p:cNvPr id="4" name="object 4"/>
            <p:cNvSpPr/>
            <p:nvPr/>
          </p:nvSpPr>
          <p:spPr>
            <a:xfrm>
              <a:off x="391668" y="405384"/>
              <a:ext cx="8124825" cy="3759835"/>
            </a:xfrm>
            <a:custGeom>
              <a:avLst/>
              <a:gdLst/>
              <a:ahLst/>
              <a:cxnLst/>
              <a:rect l="l" t="t" r="r" b="b"/>
              <a:pathLst>
                <a:path w="8124825" h="3759835">
                  <a:moveTo>
                    <a:pt x="8124444" y="0"/>
                  </a:moveTo>
                  <a:lnTo>
                    <a:pt x="0" y="0"/>
                  </a:lnTo>
                  <a:lnTo>
                    <a:pt x="0" y="3759708"/>
                  </a:lnTo>
                  <a:lnTo>
                    <a:pt x="8124444" y="3759708"/>
                  </a:lnTo>
                  <a:lnTo>
                    <a:pt x="81244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1668" y="405384"/>
              <a:ext cx="8124825" cy="3759835"/>
            </a:xfrm>
            <a:custGeom>
              <a:avLst/>
              <a:gdLst/>
              <a:ahLst/>
              <a:cxnLst/>
              <a:rect l="l" t="t" r="r" b="b"/>
              <a:pathLst>
                <a:path w="8124825" h="3759835">
                  <a:moveTo>
                    <a:pt x="0" y="3759708"/>
                  </a:moveTo>
                  <a:lnTo>
                    <a:pt x="8124444" y="3759708"/>
                  </a:lnTo>
                  <a:lnTo>
                    <a:pt x="8124444" y="0"/>
                  </a:lnTo>
                  <a:lnTo>
                    <a:pt x="0" y="0"/>
                  </a:lnTo>
                  <a:lnTo>
                    <a:pt x="0" y="37597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0712" y="363092"/>
            <a:ext cx="7835900" cy="342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10" dirty="0">
                <a:solidFill>
                  <a:srgbClr val="FFFFFF"/>
                </a:solidFill>
                <a:cs typeface="Carlito"/>
              </a:rPr>
              <a:t>Surface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of virions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consists of possibly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240 subunits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comprising 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of </a:t>
            </a:r>
            <a:r>
              <a:rPr sz="2400" dirty="0">
                <a:solidFill>
                  <a:srgbClr val="FFFFFF"/>
                </a:solidFill>
                <a:cs typeface="Carlito"/>
              </a:rPr>
              <a:t>3 </a:t>
            </a:r>
            <a:r>
              <a:rPr sz="2400" spc="-20" dirty="0">
                <a:solidFill>
                  <a:srgbClr val="FFFFFF"/>
                </a:solidFill>
                <a:cs typeface="Carlito"/>
              </a:rPr>
              <a:t>different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polypeptides termed </a:t>
            </a:r>
            <a:r>
              <a:rPr sz="2400" spc="-15" dirty="0">
                <a:solidFill>
                  <a:srgbClr val="FFFFFF"/>
                </a:solidFill>
                <a:cs typeface="Carlito"/>
              </a:rPr>
              <a:t>Large, </a:t>
            </a:r>
            <a:r>
              <a:rPr sz="2400" dirty="0">
                <a:solidFill>
                  <a:srgbClr val="FFFFFF"/>
                </a:solidFill>
                <a:cs typeface="Carlito"/>
              </a:rPr>
              <a:t>middle,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small  surface(HBs)</a:t>
            </a:r>
            <a:r>
              <a:rPr sz="2400" spc="-30" dirty="0">
                <a:solidFill>
                  <a:srgbClr val="FFFFFF"/>
                </a:solidFill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proteins</a:t>
            </a:r>
            <a:endParaRPr sz="2400">
              <a:cs typeface="Carlito"/>
            </a:endParaRPr>
          </a:p>
          <a:p>
            <a:pPr marL="184785" marR="152400" indent="-172720">
              <a:lnSpc>
                <a:spcPct val="150000"/>
              </a:lnSpc>
              <a:spcBef>
                <a:spcPts val="805"/>
              </a:spcBef>
              <a:buFont typeface="Arial"/>
              <a:buChar char="•"/>
              <a:tabLst>
                <a:tab pos="185420" algn="l"/>
                <a:tab pos="4521200" algn="l"/>
              </a:tabLst>
            </a:pPr>
            <a:r>
              <a:rPr sz="2400" spc="-5" dirty="0">
                <a:solidFill>
                  <a:srgbClr val="FFFFFF"/>
                </a:solidFill>
                <a:cs typeface="Carlito"/>
              </a:rPr>
              <a:t>The </a:t>
            </a:r>
            <a:r>
              <a:rPr sz="2400" dirty="0">
                <a:solidFill>
                  <a:srgbClr val="FFFFFF"/>
                </a:solidFill>
                <a:cs typeface="Carlito"/>
              </a:rPr>
              <a:t>lipid in the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outer</a:t>
            </a:r>
            <a:r>
              <a:rPr sz="2400" spc="25" dirty="0">
                <a:solidFill>
                  <a:srgbClr val="FFFFFF"/>
                </a:solidFill>
                <a:cs typeface="Carlito"/>
              </a:rPr>
              <a:t> </a:t>
            </a:r>
            <a:r>
              <a:rPr sz="2400" spc="-15" dirty="0">
                <a:solidFill>
                  <a:srgbClr val="FFFFFF"/>
                </a:solidFill>
                <a:cs typeface="Carlito"/>
              </a:rPr>
              <a:t>protein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 shell	or </a:t>
            </a:r>
            <a:r>
              <a:rPr sz="2400" dirty="0">
                <a:solidFill>
                  <a:srgbClr val="FFFFFF"/>
                </a:solidFill>
                <a:cs typeface="Carlito"/>
              </a:rPr>
              <a:t>the HBs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particles </a:t>
            </a:r>
            <a:r>
              <a:rPr sz="2400" dirty="0">
                <a:solidFill>
                  <a:srgbClr val="FFFFFF"/>
                </a:solidFill>
                <a:cs typeface="Carlito"/>
              </a:rPr>
              <a:t>is 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derived </a:t>
            </a:r>
            <a:r>
              <a:rPr sz="2400" spc="-15" dirty="0">
                <a:solidFill>
                  <a:srgbClr val="FFFFFF"/>
                </a:solidFill>
                <a:cs typeface="Carlito"/>
              </a:rPr>
              <a:t>from </a:t>
            </a:r>
            <a:r>
              <a:rPr sz="2400" dirty="0">
                <a:solidFill>
                  <a:srgbClr val="FFFFFF"/>
                </a:solidFill>
                <a:cs typeface="Carlito"/>
              </a:rPr>
              <a:t>an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intracellular compartment </a:t>
            </a:r>
            <a:r>
              <a:rPr sz="2400" dirty="0">
                <a:solidFill>
                  <a:srgbClr val="FFFFFF"/>
                </a:solidFill>
                <a:cs typeface="Carlito"/>
              </a:rPr>
              <a:t>&amp;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not </a:t>
            </a:r>
            <a:r>
              <a:rPr sz="2400" dirty="0">
                <a:solidFill>
                  <a:srgbClr val="FFFFFF"/>
                </a:solidFill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plasma 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membrane</a:t>
            </a:r>
            <a:endParaRPr sz="2400">
              <a:cs typeface="Carli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12" y="365759"/>
            <a:ext cx="7886700" cy="811119"/>
          </a:xfrm>
          <a:prstGeom prst="rect">
            <a:avLst/>
          </a:prstGeom>
          <a:noFill/>
          <a:ln w="12192">
            <a:noFill/>
          </a:ln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4800" b="1" spc="-5" dirty="0">
                <a:cs typeface="Carlito"/>
              </a:rPr>
              <a:t>Viruses </a:t>
            </a:r>
            <a:r>
              <a:rPr sz="4800" b="1" dirty="0">
                <a:cs typeface="Carlito"/>
              </a:rPr>
              <a:t>and</a:t>
            </a:r>
            <a:r>
              <a:rPr sz="4800" b="1" spc="-10" dirty="0">
                <a:cs typeface="Carlito"/>
              </a:rPr>
              <a:t> </a:t>
            </a:r>
            <a:r>
              <a:rPr sz="4800" b="1" spc="-5" dirty="0">
                <a:cs typeface="Carlito"/>
              </a:rPr>
              <a:t>cancer</a:t>
            </a:r>
            <a:endParaRPr sz="4800" b="1"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2514600"/>
            <a:ext cx="7086600" cy="2726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10% of cancer </a:t>
            </a:r>
            <a:r>
              <a:rPr sz="2400" dirty="0">
                <a:solidFill>
                  <a:schemeClr val="tx2"/>
                </a:solidFill>
                <a:cs typeface="Carlito"/>
              </a:rPr>
              <a:t>is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caused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by</a:t>
            </a:r>
            <a:r>
              <a:rPr sz="2400" spc="-25" dirty="0">
                <a:solidFill>
                  <a:schemeClr val="tx2"/>
                </a:solidFill>
                <a:cs typeface="Carlito"/>
              </a:rPr>
              <a:t>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viruses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527685" lvl="1" indent="-17272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8320" algn="l"/>
              </a:tabLst>
            </a:pPr>
            <a:r>
              <a:rPr sz="2400" dirty="0">
                <a:solidFill>
                  <a:schemeClr val="tx2"/>
                </a:solidFill>
                <a:cs typeface="Carlito"/>
              </a:rPr>
              <a:t>An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oncovirus </a:t>
            </a:r>
            <a:r>
              <a:rPr sz="2400" dirty="0">
                <a:solidFill>
                  <a:schemeClr val="tx2"/>
                </a:solidFill>
                <a:cs typeface="Carlito"/>
              </a:rPr>
              <a:t>is a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virus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that can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cause</a:t>
            </a:r>
            <a:r>
              <a:rPr sz="2400" spc="-30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cancer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527685" lvl="1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28320" algn="l"/>
              </a:tabLst>
            </a:pPr>
            <a:r>
              <a:rPr sz="2400" dirty="0">
                <a:solidFill>
                  <a:schemeClr val="tx2"/>
                </a:solidFill>
                <a:cs typeface="Carlito"/>
              </a:rPr>
              <a:t>An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oncogene </a:t>
            </a:r>
            <a:r>
              <a:rPr sz="2400" dirty="0">
                <a:solidFill>
                  <a:schemeClr val="tx2"/>
                </a:solidFill>
                <a:cs typeface="Carlito"/>
              </a:rPr>
              <a:t>is a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cancer causing</a:t>
            </a:r>
            <a:r>
              <a:rPr sz="2400" spc="-40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gene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10" dirty="0">
                <a:solidFill>
                  <a:schemeClr val="tx2"/>
                </a:solidFill>
                <a:cs typeface="Carlito"/>
              </a:rPr>
              <a:t>Oncogenic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viruses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527685" lvl="1" indent="-1727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28320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DNA</a:t>
            </a:r>
            <a:r>
              <a:rPr sz="2400" spc="-25" dirty="0">
                <a:solidFill>
                  <a:schemeClr val="tx2"/>
                </a:solidFill>
                <a:cs typeface="Carlito"/>
              </a:rPr>
              <a:t> </a:t>
            </a:r>
            <a:r>
              <a:rPr sz="2400" dirty="0">
                <a:solidFill>
                  <a:schemeClr val="tx2"/>
                </a:solidFill>
                <a:cs typeface="Carlito"/>
              </a:rPr>
              <a:t>viruses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870585" lvl="2" indent="-17335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871219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Human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papillomavirus </a:t>
            </a:r>
            <a:r>
              <a:rPr sz="2400" spc="-140" dirty="0">
                <a:solidFill>
                  <a:schemeClr val="tx2"/>
                </a:solidFill>
                <a:cs typeface="Arial"/>
              </a:rPr>
              <a:t>– </a:t>
            </a:r>
            <a:r>
              <a:rPr sz="2400" dirty="0">
                <a:solidFill>
                  <a:schemeClr val="tx2"/>
                </a:solidFill>
                <a:cs typeface="Carlito"/>
              </a:rPr>
              <a:t>cervical</a:t>
            </a:r>
            <a:r>
              <a:rPr sz="2400" spc="-15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cancer</a:t>
            </a:r>
            <a:endParaRPr sz="2400">
              <a:solidFill>
                <a:schemeClr val="tx2"/>
              </a:solidFill>
              <a:cs typeface="Carlito"/>
            </a:endParaRPr>
          </a:p>
          <a:p>
            <a:pPr marL="870585" lvl="2" indent="-17335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871219" algn="l"/>
              </a:tabLst>
            </a:pPr>
            <a:r>
              <a:rPr sz="2400" spc="-5" dirty="0">
                <a:solidFill>
                  <a:schemeClr val="tx2"/>
                </a:solidFill>
                <a:cs typeface="Carlito"/>
              </a:rPr>
              <a:t>Hepatitis </a:t>
            </a:r>
            <a:r>
              <a:rPr sz="2400" dirty="0">
                <a:solidFill>
                  <a:schemeClr val="tx2"/>
                </a:solidFill>
                <a:cs typeface="Carlito"/>
              </a:rPr>
              <a:t>B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causes </a:t>
            </a:r>
            <a:r>
              <a:rPr sz="2400" spc="-10" dirty="0">
                <a:solidFill>
                  <a:schemeClr val="tx2"/>
                </a:solidFill>
                <a:cs typeface="Carlito"/>
              </a:rPr>
              <a:t>liver</a:t>
            </a:r>
            <a:r>
              <a:rPr sz="2400" spc="-35" dirty="0">
                <a:solidFill>
                  <a:schemeClr val="tx2"/>
                </a:solidFill>
                <a:cs typeface="Carlito"/>
              </a:rPr>
              <a:t> </a:t>
            </a:r>
            <a:r>
              <a:rPr sz="2400" spc="-5" dirty="0">
                <a:solidFill>
                  <a:schemeClr val="tx2"/>
                </a:solidFill>
                <a:cs typeface="Carlito"/>
              </a:rPr>
              <a:t>cancer</a:t>
            </a:r>
            <a:endParaRPr sz="2400">
              <a:solidFill>
                <a:schemeClr val="tx2"/>
              </a:solidFill>
              <a:cs typeface="Carlit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14400" y="2133600"/>
            <a:ext cx="800100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smtClean="0">
                <a:solidFill>
                  <a:schemeClr val="tx2"/>
                </a:solidFill>
                <a:cs typeface="Carlito"/>
              </a:rPr>
              <a:t>DNA</a:t>
            </a:r>
            <a:r>
              <a:rPr sz="2000" b="1" spc="-25" smtClean="0">
                <a:solidFill>
                  <a:schemeClr val="tx2"/>
                </a:solidFill>
                <a:cs typeface="Carlito"/>
              </a:rPr>
              <a:t> </a:t>
            </a:r>
            <a:r>
              <a:rPr sz="2000" b="1" spc="-5" dirty="0">
                <a:solidFill>
                  <a:schemeClr val="tx2"/>
                </a:solidFill>
                <a:cs typeface="Carlito"/>
              </a:rPr>
              <a:t>VIRUSES</a:t>
            </a:r>
            <a:endParaRPr sz="2000">
              <a:solidFill>
                <a:schemeClr val="tx2"/>
              </a:solidFill>
              <a:cs typeface="Carlito"/>
            </a:endParaRPr>
          </a:p>
          <a:p>
            <a:pPr marR="1653539" algn="ctr">
              <a:lnSpc>
                <a:spcPct val="100000"/>
              </a:lnSpc>
            </a:pPr>
            <a:r>
              <a:rPr sz="2000" spc="-5" dirty="0">
                <a:solidFill>
                  <a:schemeClr val="tx2"/>
                </a:solidFill>
                <a:cs typeface="Carlito"/>
              </a:rPr>
              <a:t>Small DNA </a:t>
            </a:r>
            <a:r>
              <a:rPr sz="2000" dirty="0">
                <a:solidFill>
                  <a:schemeClr val="tx2"/>
                </a:solidFill>
                <a:cs typeface="Carlito"/>
              </a:rPr>
              <a:t>tumor</a:t>
            </a:r>
            <a:r>
              <a:rPr sz="2000" spc="-55" dirty="0">
                <a:solidFill>
                  <a:schemeClr val="tx2"/>
                </a:solidFill>
                <a:cs typeface="Carlito"/>
              </a:rPr>
              <a:t> </a:t>
            </a:r>
            <a:r>
              <a:rPr sz="2000" dirty="0">
                <a:solidFill>
                  <a:schemeClr val="tx2"/>
                </a:solidFill>
                <a:cs typeface="Carlito"/>
              </a:rPr>
              <a:t>viruses</a:t>
            </a:r>
            <a:endParaRPr sz="2000">
              <a:solidFill>
                <a:schemeClr val="tx2"/>
              </a:solidFill>
              <a:cs typeface="Carlito"/>
            </a:endParaRPr>
          </a:p>
          <a:p>
            <a:pPr marL="2002789" indent="-1124585">
              <a:lnSpc>
                <a:spcPct val="100000"/>
              </a:lnSpc>
              <a:buChar char="-"/>
              <a:tabLst>
                <a:tab pos="2003425" algn="l"/>
              </a:tabLst>
            </a:pPr>
            <a:r>
              <a:rPr sz="2000" spc="-5" dirty="0">
                <a:solidFill>
                  <a:schemeClr val="tx2"/>
                </a:solidFill>
                <a:cs typeface="Carlito"/>
              </a:rPr>
              <a:t>Human 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Papilloma </a:t>
            </a:r>
            <a:r>
              <a:rPr sz="2000" dirty="0">
                <a:solidFill>
                  <a:schemeClr val="tx2"/>
                </a:solidFill>
                <a:cs typeface="Carlito"/>
              </a:rPr>
              <a:t>virus</a:t>
            </a:r>
            <a:r>
              <a:rPr sz="2000" spc="-25" dirty="0">
                <a:solidFill>
                  <a:schemeClr val="tx2"/>
                </a:solidFill>
                <a:cs typeface="Carlito"/>
              </a:rPr>
              <a:t>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(HPV)</a:t>
            </a:r>
            <a:endParaRPr sz="2000">
              <a:solidFill>
                <a:schemeClr val="tx2"/>
              </a:solidFill>
              <a:cs typeface="Carlito"/>
            </a:endParaRPr>
          </a:p>
          <a:p>
            <a:pPr marR="688975" algn="ctr">
              <a:lnSpc>
                <a:spcPct val="100000"/>
              </a:lnSpc>
            </a:pPr>
            <a:r>
              <a:rPr sz="2000" spc="-5" dirty="0">
                <a:solidFill>
                  <a:schemeClr val="tx2"/>
                </a:solidFill>
                <a:cs typeface="Carlito"/>
              </a:rPr>
              <a:t>-Adenovirus</a:t>
            </a:r>
            <a:endParaRPr sz="2000">
              <a:solidFill>
                <a:schemeClr val="tx2"/>
              </a:solidFill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solidFill>
                <a:schemeClr val="tx2"/>
              </a:solidFill>
              <a:cs typeface="Carlito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chemeClr val="tx2"/>
                </a:solidFill>
                <a:cs typeface="Carlito"/>
              </a:rPr>
              <a:t>Herpesviruses</a:t>
            </a:r>
            <a:r>
              <a:rPr sz="2000" dirty="0">
                <a:solidFill>
                  <a:schemeClr val="tx2"/>
                </a:solidFill>
                <a:cs typeface="Carlito"/>
              </a:rPr>
              <a:t> </a:t>
            </a:r>
            <a:r>
              <a:rPr sz="2000" spc="-15" dirty="0">
                <a:solidFill>
                  <a:schemeClr val="tx2"/>
                </a:solidFill>
                <a:cs typeface="Carlito"/>
              </a:rPr>
              <a:t>(large)</a:t>
            </a:r>
            <a:endParaRPr sz="2000">
              <a:solidFill>
                <a:schemeClr val="tx2"/>
              </a:solidFill>
              <a:cs typeface="Carlito"/>
            </a:endParaRPr>
          </a:p>
          <a:p>
            <a:pPr marL="2002789" indent="-161925">
              <a:lnSpc>
                <a:spcPct val="100000"/>
              </a:lnSpc>
              <a:buChar char="-"/>
              <a:tabLst>
                <a:tab pos="2003425" algn="l"/>
              </a:tabLst>
            </a:pPr>
            <a:r>
              <a:rPr sz="2000" spc="-10" dirty="0">
                <a:solidFill>
                  <a:schemeClr val="tx2"/>
                </a:solidFill>
                <a:cs typeface="Carlito"/>
              </a:rPr>
              <a:t>Epstein </a:t>
            </a:r>
            <a:r>
              <a:rPr sz="2000" dirty="0">
                <a:solidFill>
                  <a:schemeClr val="tx2"/>
                </a:solidFill>
                <a:cs typeface="Carlito"/>
              </a:rPr>
              <a:t>Barr virus</a:t>
            </a:r>
            <a:r>
              <a:rPr sz="2000" spc="-20" dirty="0">
                <a:solidFill>
                  <a:schemeClr val="tx2"/>
                </a:solidFill>
                <a:cs typeface="Carlito"/>
              </a:rPr>
              <a:t> 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(EBV)</a:t>
            </a:r>
            <a:endParaRPr sz="2000">
              <a:solidFill>
                <a:schemeClr val="tx2"/>
              </a:solidFill>
              <a:cs typeface="Carlito"/>
            </a:endParaRPr>
          </a:p>
          <a:p>
            <a:pPr marL="2002789" indent="-161925">
              <a:lnSpc>
                <a:spcPct val="100000"/>
              </a:lnSpc>
              <a:buFont typeface="Carlito"/>
              <a:buChar char="-"/>
              <a:tabLst>
                <a:tab pos="2003425" algn="l"/>
              </a:tabLst>
            </a:pPr>
            <a:r>
              <a:rPr sz="2000" spc="-165" dirty="0">
                <a:solidFill>
                  <a:schemeClr val="tx2"/>
                </a:solidFill>
                <a:cs typeface="Arial"/>
              </a:rPr>
              <a:t>Kaposi’s </a:t>
            </a:r>
            <a:r>
              <a:rPr sz="2000" spc="-180" dirty="0">
                <a:solidFill>
                  <a:schemeClr val="tx2"/>
                </a:solidFill>
                <a:cs typeface="Arial"/>
              </a:rPr>
              <a:t>Sarcoma </a:t>
            </a:r>
            <a:r>
              <a:rPr sz="2000" spc="-114" dirty="0">
                <a:solidFill>
                  <a:schemeClr val="tx2"/>
                </a:solidFill>
                <a:cs typeface="Arial"/>
              </a:rPr>
              <a:t>Herpesvirus</a:t>
            </a:r>
            <a:r>
              <a:rPr sz="2000" spc="-95" dirty="0">
                <a:solidFill>
                  <a:schemeClr val="tx2"/>
                </a:solidFill>
                <a:cs typeface="Arial"/>
              </a:rPr>
              <a:t> </a:t>
            </a:r>
            <a:r>
              <a:rPr sz="2000" spc="-254" dirty="0">
                <a:solidFill>
                  <a:schemeClr val="tx2"/>
                </a:solidFill>
                <a:cs typeface="Arial"/>
              </a:rPr>
              <a:t>(KSHV)</a:t>
            </a:r>
            <a:endParaRPr sz="2000">
              <a:solidFill>
                <a:schemeClr val="tx2"/>
              </a:solidFill>
              <a:cs typeface="Arial"/>
            </a:endParaRPr>
          </a:p>
          <a:p>
            <a:pPr marL="899794">
              <a:lnSpc>
                <a:spcPct val="100000"/>
              </a:lnSpc>
            </a:pPr>
            <a:r>
              <a:rPr sz="2000" spc="-5" dirty="0">
                <a:solidFill>
                  <a:schemeClr val="tx2"/>
                </a:solidFill>
                <a:cs typeface="Carlito"/>
              </a:rPr>
              <a:t>Other</a:t>
            </a:r>
            <a:endParaRPr sz="2000">
              <a:solidFill>
                <a:schemeClr val="tx2"/>
              </a:solidFill>
              <a:cs typeface="Carlito"/>
            </a:endParaRPr>
          </a:p>
          <a:p>
            <a:pPr marL="2002789" indent="-161925">
              <a:lnSpc>
                <a:spcPct val="100000"/>
              </a:lnSpc>
              <a:buChar char="-"/>
              <a:tabLst>
                <a:tab pos="2003425" algn="l"/>
              </a:tabLst>
            </a:pPr>
            <a:r>
              <a:rPr sz="2000" spc="-5" dirty="0">
                <a:solidFill>
                  <a:schemeClr val="tx2"/>
                </a:solidFill>
                <a:cs typeface="Carlito"/>
              </a:rPr>
              <a:t>Hepatitis </a:t>
            </a:r>
            <a:r>
              <a:rPr sz="2000" dirty="0">
                <a:solidFill>
                  <a:schemeClr val="tx2"/>
                </a:solidFill>
                <a:cs typeface="Carlito"/>
              </a:rPr>
              <a:t>virus</a:t>
            </a:r>
            <a:r>
              <a:rPr sz="2000" spc="-20" dirty="0">
                <a:solidFill>
                  <a:schemeClr val="tx2"/>
                </a:solidFill>
                <a:cs typeface="Carlito"/>
              </a:rPr>
              <a:t> </a:t>
            </a:r>
            <a:r>
              <a:rPr sz="2000" dirty="0">
                <a:solidFill>
                  <a:schemeClr val="tx2"/>
                </a:solidFill>
                <a:cs typeface="Carlito"/>
              </a:rPr>
              <a:t>B</a:t>
            </a:r>
            <a:endParaRPr sz="2000">
              <a:solidFill>
                <a:schemeClr val="tx2"/>
              </a:solidFill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solidFill>
                <a:schemeClr val="tx2"/>
              </a:solidFill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chemeClr val="tx2"/>
                </a:solidFill>
                <a:cs typeface="Carlito"/>
              </a:rPr>
              <a:t>RNA</a:t>
            </a:r>
            <a:r>
              <a:rPr sz="2000" b="1" spc="-35" dirty="0">
                <a:solidFill>
                  <a:schemeClr val="tx2"/>
                </a:solidFill>
                <a:cs typeface="Carlito"/>
              </a:rPr>
              <a:t> </a:t>
            </a:r>
            <a:r>
              <a:rPr sz="2000" b="1" spc="-5" dirty="0">
                <a:solidFill>
                  <a:schemeClr val="tx2"/>
                </a:solidFill>
                <a:cs typeface="Carlito"/>
              </a:rPr>
              <a:t>viruses</a:t>
            </a:r>
            <a:endParaRPr sz="2000">
              <a:solidFill>
                <a:schemeClr val="tx2"/>
              </a:solidFill>
              <a:cs typeface="Carlito"/>
            </a:endParaRPr>
          </a:p>
          <a:p>
            <a:pPr marL="927100" marR="823594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chemeClr val="tx2"/>
                </a:solidFill>
                <a:cs typeface="Carlito"/>
              </a:rPr>
              <a:t>Human </a:t>
            </a:r>
            <a:r>
              <a:rPr sz="2000" dirty="0">
                <a:solidFill>
                  <a:schemeClr val="tx2"/>
                </a:solidFill>
                <a:cs typeface="Carlito"/>
              </a:rPr>
              <a:t>T-cell </a:t>
            </a:r>
            <a:r>
              <a:rPr sz="2000" spc="-10" dirty="0">
                <a:solidFill>
                  <a:schemeClr val="tx2"/>
                </a:solidFill>
                <a:cs typeface="Carlito"/>
              </a:rPr>
              <a:t>Leukemia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Virus </a:t>
            </a:r>
            <a:r>
              <a:rPr sz="2000" dirty="0">
                <a:solidFill>
                  <a:schemeClr val="tx2"/>
                </a:solidFill>
                <a:cs typeface="Carlito"/>
              </a:rPr>
              <a:t>1 </a:t>
            </a:r>
            <a:r>
              <a:rPr sz="2000" spc="-30" dirty="0">
                <a:solidFill>
                  <a:schemeClr val="tx2"/>
                </a:solidFill>
                <a:cs typeface="Carlito"/>
              </a:rPr>
              <a:t>(HTLV1)  </a:t>
            </a:r>
            <a:r>
              <a:rPr sz="2000" spc="-5" dirty="0">
                <a:solidFill>
                  <a:schemeClr val="tx2"/>
                </a:solidFill>
                <a:cs typeface="Carlito"/>
              </a:rPr>
              <a:t>Hepatitis </a:t>
            </a:r>
            <a:r>
              <a:rPr sz="2000" dirty="0">
                <a:solidFill>
                  <a:schemeClr val="tx2"/>
                </a:solidFill>
                <a:cs typeface="Carlito"/>
              </a:rPr>
              <a:t>virus</a:t>
            </a:r>
            <a:r>
              <a:rPr sz="2000" spc="-30" dirty="0">
                <a:solidFill>
                  <a:schemeClr val="tx2"/>
                </a:solidFill>
                <a:cs typeface="Carlito"/>
              </a:rPr>
              <a:t> </a:t>
            </a:r>
            <a:r>
              <a:rPr sz="2000" dirty="0">
                <a:solidFill>
                  <a:schemeClr val="tx2"/>
                </a:solidFill>
                <a:cs typeface="Carlito"/>
              </a:rPr>
              <a:t>C</a:t>
            </a:r>
            <a:endParaRPr sz="2000">
              <a:solidFill>
                <a:schemeClr val="tx2"/>
              </a:solidFill>
              <a:cs typeface="Carlito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Major Human </a:t>
            </a:r>
            <a:r>
              <a:rPr lang="en-US" sz="4000" b="1" dirty="0" err="1" smtClean="0"/>
              <a:t>Oncogenic</a:t>
            </a:r>
            <a:r>
              <a:rPr lang="en-US" sz="4000" b="1" dirty="0" smtClean="0"/>
              <a:t> Virus</a:t>
            </a:r>
            <a:endParaRPr lang="en-US" sz="4000" b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396" y="1664207"/>
            <a:ext cx="7379334" cy="4470400"/>
          </a:xfrm>
          <a:custGeom>
            <a:avLst/>
            <a:gdLst/>
            <a:ahLst/>
            <a:cxnLst/>
            <a:rect l="l" t="t" r="r" b="b"/>
            <a:pathLst>
              <a:path w="7379334" h="4470400">
                <a:moveTo>
                  <a:pt x="7341108" y="0"/>
                </a:moveTo>
                <a:lnTo>
                  <a:pt x="38100" y="0"/>
                </a:ln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0" y="4431792"/>
                </a:lnTo>
                <a:lnTo>
                  <a:pt x="2993" y="4446623"/>
                </a:lnTo>
                <a:lnTo>
                  <a:pt x="11158" y="4458733"/>
                </a:lnTo>
                <a:lnTo>
                  <a:pt x="23268" y="4466898"/>
                </a:lnTo>
                <a:lnTo>
                  <a:pt x="38100" y="4469892"/>
                </a:lnTo>
                <a:lnTo>
                  <a:pt x="7341108" y="4469892"/>
                </a:lnTo>
                <a:lnTo>
                  <a:pt x="7355955" y="4466898"/>
                </a:lnTo>
                <a:lnTo>
                  <a:pt x="7368063" y="4458733"/>
                </a:lnTo>
                <a:lnTo>
                  <a:pt x="7369101" y="4457192"/>
                </a:lnTo>
                <a:lnTo>
                  <a:pt x="38100" y="4457192"/>
                </a:lnTo>
                <a:lnTo>
                  <a:pt x="28210" y="4455194"/>
                </a:lnTo>
                <a:lnTo>
                  <a:pt x="20137" y="4449749"/>
                </a:lnTo>
                <a:lnTo>
                  <a:pt x="14695" y="4441675"/>
                </a:lnTo>
                <a:lnTo>
                  <a:pt x="12700" y="4431792"/>
                </a:lnTo>
                <a:lnTo>
                  <a:pt x="12700" y="38100"/>
                </a:lnTo>
                <a:lnTo>
                  <a:pt x="14695" y="28237"/>
                </a:lnTo>
                <a:lnTo>
                  <a:pt x="20137" y="20161"/>
                </a:lnTo>
                <a:lnTo>
                  <a:pt x="28210" y="14704"/>
                </a:lnTo>
                <a:lnTo>
                  <a:pt x="38100" y="12700"/>
                </a:lnTo>
                <a:lnTo>
                  <a:pt x="7369111" y="12700"/>
                </a:lnTo>
                <a:lnTo>
                  <a:pt x="7368063" y="11144"/>
                </a:lnTo>
                <a:lnTo>
                  <a:pt x="7355955" y="2988"/>
                </a:lnTo>
                <a:lnTo>
                  <a:pt x="7341108" y="0"/>
                </a:lnTo>
                <a:close/>
              </a:path>
              <a:path w="7379334" h="4470400">
                <a:moveTo>
                  <a:pt x="7369111" y="12700"/>
                </a:moveTo>
                <a:lnTo>
                  <a:pt x="7341108" y="12700"/>
                </a:lnTo>
                <a:lnTo>
                  <a:pt x="7350970" y="14704"/>
                </a:lnTo>
                <a:lnTo>
                  <a:pt x="7359046" y="20161"/>
                </a:lnTo>
                <a:lnTo>
                  <a:pt x="7364503" y="28237"/>
                </a:lnTo>
                <a:lnTo>
                  <a:pt x="7366508" y="38100"/>
                </a:lnTo>
                <a:lnTo>
                  <a:pt x="7366508" y="4431792"/>
                </a:lnTo>
                <a:lnTo>
                  <a:pt x="7364503" y="4441675"/>
                </a:lnTo>
                <a:lnTo>
                  <a:pt x="7359046" y="4449749"/>
                </a:lnTo>
                <a:lnTo>
                  <a:pt x="7350970" y="4455194"/>
                </a:lnTo>
                <a:lnTo>
                  <a:pt x="7341108" y="4457192"/>
                </a:lnTo>
                <a:lnTo>
                  <a:pt x="7369101" y="4457192"/>
                </a:lnTo>
                <a:lnTo>
                  <a:pt x="7376219" y="4446623"/>
                </a:lnTo>
                <a:lnTo>
                  <a:pt x="7379208" y="4431792"/>
                </a:lnTo>
                <a:lnTo>
                  <a:pt x="7379208" y="38100"/>
                </a:lnTo>
                <a:lnTo>
                  <a:pt x="7376219" y="23252"/>
                </a:lnTo>
                <a:lnTo>
                  <a:pt x="7369111" y="12700"/>
                </a:lnTo>
                <a:close/>
              </a:path>
              <a:path w="7379334" h="4470400">
                <a:moveTo>
                  <a:pt x="7348093" y="25400"/>
                </a:moveTo>
                <a:lnTo>
                  <a:pt x="31089" y="25400"/>
                </a:lnTo>
                <a:lnTo>
                  <a:pt x="25400" y="31114"/>
                </a:lnTo>
                <a:lnTo>
                  <a:pt x="25400" y="4438802"/>
                </a:lnTo>
                <a:lnTo>
                  <a:pt x="31089" y="4444492"/>
                </a:lnTo>
                <a:lnTo>
                  <a:pt x="7348093" y="4444492"/>
                </a:lnTo>
                <a:lnTo>
                  <a:pt x="7353808" y="4438802"/>
                </a:lnTo>
                <a:lnTo>
                  <a:pt x="7353808" y="4419092"/>
                </a:lnTo>
                <a:lnTo>
                  <a:pt x="50800" y="4419092"/>
                </a:lnTo>
                <a:lnTo>
                  <a:pt x="50800" y="50800"/>
                </a:lnTo>
                <a:lnTo>
                  <a:pt x="7353808" y="50800"/>
                </a:lnTo>
                <a:lnTo>
                  <a:pt x="7353808" y="31114"/>
                </a:lnTo>
                <a:lnTo>
                  <a:pt x="7348093" y="25400"/>
                </a:lnTo>
                <a:close/>
              </a:path>
              <a:path w="7379334" h="4470400">
                <a:moveTo>
                  <a:pt x="7353808" y="50800"/>
                </a:moveTo>
                <a:lnTo>
                  <a:pt x="7328408" y="50800"/>
                </a:lnTo>
                <a:lnTo>
                  <a:pt x="7328408" y="4419092"/>
                </a:lnTo>
                <a:lnTo>
                  <a:pt x="7353808" y="4419092"/>
                </a:lnTo>
                <a:lnTo>
                  <a:pt x="7353808" y="50800"/>
                </a:lnTo>
                <a:close/>
              </a:path>
              <a:path w="7379334" h="4470400">
                <a:moveTo>
                  <a:pt x="7315708" y="63500"/>
                </a:moveTo>
                <a:lnTo>
                  <a:pt x="63500" y="63500"/>
                </a:lnTo>
                <a:lnTo>
                  <a:pt x="63500" y="4406392"/>
                </a:lnTo>
                <a:lnTo>
                  <a:pt x="7315708" y="4406392"/>
                </a:lnTo>
                <a:lnTo>
                  <a:pt x="7315708" y="4393692"/>
                </a:lnTo>
                <a:lnTo>
                  <a:pt x="76200" y="4393692"/>
                </a:lnTo>
                <a:lnTo>
                  <a:pt x="76200" y="76200"/>
                </a:lnTo>
                <a:lnTo>
                  <a:pt x="7315708" y="76200"/>
                </a:lnTo>
                <a:lnTo>
                  <a:pt x="7315708" y="63500"/>
                </a:lnTo>
                <a:close/>
              </a:path>
              <a:path w="7379334" h="4470400">
                <a:moveTo>
                  <a:pt x="7315708" y="76200"/>
                </a:moveTo>
                <a:lnTo>
                  <a:pt x="7303008" y="76200"/>
                </a:lnTo>
                <a:lnTo>
                  <a:pt x="7303008" y="4393692"/>
                </a:lnTo>
                <a:lnTo>
                  <a:pt x="7315708" y="4393692"/>
                </a:lnTo>
                <a:lnTo>
                  <a:pt x="7315708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5800" y="1677111"/>
            <a:ext cx="6316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33165" algn="l"/>
              </a:tabLst>
            </a:pPr>
            <a:r>
              <a:rPr sz="2400" spc="-5" dirty="0">
                <a:solidFill>
                  <a:srgbClr val="5B9BD4"/>
                </a:solidFill>
                <a:latin typeface="Carlito"/>
                <a:cs typeface="Carlito"/>
              </a:rPr>
              <a:t>VIRUSES</a:t>
            </a:r>
            <a:r>
              <a:rPr sz="2400" spc="-5">
                <a:solidFill>
                  <a:srgbClr val="5B9BD4"/>
                </a:solidFill>
                <a:latin typeface="Carlito"/>
                <a:cs typeface="Carlito"/>
              </a:rPr>
              <a:t>	</a:t>
            </a:r>
            <a:r>
              <a:rPr sz="2400" spc="-10" smtClean="0">
                <a:solidFill>
                  <a:srgbClr val="5B9BD4"/>
                </a:solidFill>
                <a:latin typeface="Carlito"/>
                <a:cs typeface="Carlito"/>
              </a:rPr>
              <a:t>NEOPLASMS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8626" y="2066440"/>
            <a:ext cx="2879090" cy="81026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spc="-5" dirty="0">
                <a:solidFill>
                  <a:srgbClr val="FF6600"/>
                </a:solidFill>
                <a:latin typeface="Carlito"/>
                <a:cs typeface="Carlito"/>
              </a:rPr>
              <a:t>DNA</a:t>
            </a:r>
            <a:r>
              <a:rPr sz="2000" spc="-20" dirty="0">
                <a:solidFill>
                  <a:srgbClr val="FF66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6600"/>
                </a:solidFill>
                <a:latin typeface="Carlito"/>
                <a:cs typeface="Carlito"/>
              </a:rPr>
              <a:t>VIRUSES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400" spc="-5" dirty="0">
                <a:latin typeface="Carlito"/>
                <a:cs typeface="Carlito"/>
              </a:rPr>
              <a:t>Human papilloma</a:t>
            </a:r>
            <a:r>
              <a:rPr sz="2400" spc="-9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virus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8626" y="3281298"/>
            <a:ext cx="2828925" cy="2610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  <a:tabLst>
                <a:tab pos="1998345" algn="l"/>
              </a:tabLst>
            </a:pPr>
            <a:r>
              <a:rPr sz="2400" dirty="0">
                <a:latin typeface="Carlito"/>
                <a:cs typeface="Carlito"/>
              </a:rPr>
              <a:t>Herpes </a:t>
            </a:r>
            <a:r>
              <a:rPr sz="2400" spc="-10" dirty="0">
                <a:latin typeface="Carlito"/>
                <a:cs typeface="Carlito"/>
              </a:rPr>
              <a:t>simplex </a:t>
            </a:r>
            <a:r>
              <a:rPr sz="2400" dirty="0">
                <a:latin typeface="Carlito"/>
                <a:cs typeface="Carlito"/>
              </a:rPr>
              <a:t>virus II  </a:t>
            </a:r>
            <a:r>
              <a:rPr sz="2400" spc="-10" dirty="0">
                <a:latin typeface="Carlito"/>
                <a:cs typeface="Carlito"/>
              </a:rPr>
              <a:t>Epstein-Barr </a:t>
            </a:r>
            <a:r>
              <a:rPr sz="2400" dirty="0">
                <a:latin typeface="Carlito"/>
                <a:cs typeface="Carlito"/>
              </a:rPr>
              <a:t>virus  </a:t>
            </a:r>
            <a:r>
              <a:rPr sz="2400" spc="-5" dirty="0">
                <a:latin typeface="Carlito"/>
                <a:cs typeface="Carlito"/>
              </a:rPr>
              <a:t>Human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Herpes	</a:t>
            </a:r>
            <a:r>
              <a:rPr sz="2400" spc="-5" dirty="0">
                <a:latin typeface="Carlito"/>
                <a:cs typeface="Carlito"/>
              </a:rPr>
              <a:t>virus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8  </a:t>
            </a:r>
            <a:r>
              <a:rPr sz="2400" spc="-5" dirty="0">
                <a:latin typeface="Carlito"/>
                <a:cs typeface="Carlito"/>
              </a:rPr>
              <a:t>Hepatitis </a:t>
            </a:r>
            <a:r>
              <a:rPr sz="2400" dirty="0">
                <a:latin typeface="Carlito"/>
                <a:cs typeface="Carlito"/>
              </a:rPr>
              <a:t>B virus  Herpes </a:t>
            </a:r>
            <a:r>
              <a:rPr sz="2400" spc="-10" dirty="0">
                <a:latin typeface="Carlito"/>
                <a:cs typeface="Carlito"/>
              </a:rPr>
              <a:t>simplex </a:t>
            </a:r>
            <a:r>
              <a:rPr sz="2400" dirty="0">
                <a:latin typeface="Carlito"/>
                <a:cs typeface="Carlito"/>
              </a:rPr>
              <a:t>virus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6</a:t>
            </a:r>
            <a:endParaRPr sz="2400">
              <a:latin typeface="Carlito"/>
              <a:cs typeface="Carlito"/>
            </a:endParaRPr>
          </a:p>
          <a:p>
            <a:pPr marL="558165">
              <a:lnSpc>
                <a:spcPct val="100000"/>
              </a:lnSpc>
              <a:spcBef>
                <a:spcPts val="505"/>
              </a:spcBef>
            </a:pPr>
            <a:r>
              <a:rPr sz="2400" spc="-30" dirty="0">
                <a:latin typeface="Carlito"/>
                <a:cs typeface="Carlito"/>
              </a:rPr>
              <a:t>(HBLV)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8235" y="2421382"/>
            <a:ext cx="2887345" cy="3470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8580">
              <a:lnSpc>
                <a:spcPct val="117800"/>
              </a:lnSpc>
              <a:spcBef>
                <a:spcPts val="90"/>
              </a:spcBef>
            </a:pPr>
            <a:r>
              <a:rPr sz="2400" spc="-5" dirty="0">
                <a:latin typeface="Carlito"/>
                <a:cs typeface="Carlito"/>
              </a:rPr>
              <a:t>Cervical Ca, warts,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ano  </a:t>
            </a:r>
            <a:r>
              <a:rPr sz="2400" spc="-10" dirty="0">
                <a:latin typeface="Carlito"/>
                <a:cs typeface="Carlito"/>
              </a:rPr>
              <a:t>genital carcinoma  </a:t>
            </a:r>
            <a:r>
              <a:rPr sz="2400" spc="-5" dirty="0">
                <a:latin typeface="Carlito"/>
                <a:cs typeface="Carlito"/>
              </a:rPr>
              <a:t>Cervical </a:t>
            </a:r>
            <a:r>
              <a:rPr sz="2400" spc="-10" dirty="0">
                <a:latin typeface="Carlito"/>
                <a:cs typeface="Carlito"/>
              </a:rPr>
              <a:t>carcinoma  </a:t>
            </a:r>
            <a:r>
              <a:rPr sz="2400" spc="-20" dirty="0">
                <a:latin typeface="Carlito"/>
                <a:cs typeface="Carlito"/>
              </a:rPr>
              <a:t>NPCa</a:t>
            </a:r>
            <a:r>
              <a:rPr sz="2400" spc="-20" dirty="0">
                <a:latin typeface="Arial"/>
                <a:cs typeface="Arial"/>
              </a:rPr>
              <a:t>, </a:t>
            </a:r>
            <a:r>
              <a:rPr sz="2400" spc="-80" dirty="0">
                <a:latin typeface="Arial"/>
                <a:cs typeface="Arial"/>
              </a:rPr>
              <a:t>African </a:t>
            </a:r>
            <a:r>
              <a:rPr sz="2400" spc="-50" dirty="0">
                <a:latin typeface="Arial"/>
                <a:cs typeface="Arial"/>
              </a:rPr>
              <a:t>Burkitt’s  </a:t>
            </a:r>
            <a:r>
              <a:rPr sz="2400" spc="-165" dirty="0">
                <a:latin typeface="Arial"/>
                <a:cs typeface="Arial"/>
              </a:rPr>
              <a:t>Kaposi’s </a:t>
            </a:r>
            <a:r>
              <a:rPr sz="2400" spc="-145" dirty="0">
                <a:latin typeface="Arial"/>
                <a:cs typeface="Arial"/>
              </a:rPr>
              <a:t>sarcoma  </a:t>
            </a:r>
            <a:r>
              <a:rPr sz="2400" spc="-10" dirty="0">
                <a:latin typeface="Carlito"/>
                <a:cs typeface="Carlito"/>
              </a:rPr>
              <a:t>Hepatocellular </a:t>
            </a:r>
            <a:r>
              <a:rPr sz="2400" spc="-5" dirty="0">
                <a:latin typeface="Carlito"/>
                <a:cs typeface="Carlito"/>
              </a:rPr>
              <a:t>Ca  Certain </a:t>
            </a:r>
            <a:r>
              <a:rPr sz="2400" dirty="0">
                <a:latin typeface="Carlito"/>
                <a:cs typeface="Carlito"/>
              </a:rPr>
              <a:t>B cell  </a:t>
            </a:r>
            <a:r>
              <a:rPr sz="2400" spc="-5" dirty="0">
                <a:latin typeface="Carlito"/>
                <a:cs typeface="Carlito"/>
              </a:rPr>
              <a:t>lymphomas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95258" y="6451193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rlito"/>
                <a:cs typeface="Carlito"/>
              </a:rPr>
              <a:t>58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7756525" cy="107473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n-US" sz="3600" b="1" spc="-5" dirty="0" smtClean="0"/>
              <a:t>Viruses </a:t>
            </a:r>
            <a:r>
              <a:rPr lang="en-US" sz="3600" b="1" spc="-10" dirty="0" smtClean="0"/>
              <a:t>Associated </a:t>
            </a:r>
            <a:r>
              <a:rPr lang="en-US" sz="3600" b="1" spc="-5" dirty="0" smtClean="0"/>
              <a:t>With </a:t>
            </a:r>
            <a:r>
              <a:rPr lang="en-US" sz="3600" b="1" dirty="0" smtClean="0"/>
              <a:t>The </a:t>
            </a:r>
            <a:r>
              <a:rPr lang="en-US" sz="3600" b="1" spc="-15" dirty="0" smtClean="0"/>
              <a:t>Development  </a:t>
            </a:r>
            <a:r>
              <a:rPr lang="en-US" sz="3600" b="1" spc="-5" dirty="0" smtClean="0"/>
              <a:t>Of </a:t>
            </a:r>
            <a:r>
              <a:rPr lang="en-US" sz="3600" b="1" dirty="0" smtClean="0"/>
              <a:t>Human</a:t>
            </a:r>
            <a:r>
              <a:rPr lang="en-US" sz="3600" b="1" spc="5" dirty="0" smtClean="0"/>
              <a:t> </a:t>
            </a:r>
            <a:r>
              <a:rPr lang="en-US" sz="3600" b="1" dirty="0" err="1" smtClean="0"/>
              <a:t>Neoplasia</a:t>
            </a:r>
            <a:endParaRPr sz="3600" b="1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7927" y="2033016"/>
            <a:ext cx="7425055" cy="3771900"/>
          </a:xfrm>
          <a:custGeom>
            <a:avLst/>
            <a:gdLst/>
            <a:ahLst/>
            <a:cxnLst/>
            <a:rect l="l" t="t" r="r" b="b"/>
            <a:pathLst>
              <a:path w="7425055" h="3771900">
                <a:moveTo>
                  <a:pt x="7386828" y="0"/>
                </a:moveTo>
                <a:lnTo>
                  <a:pt x="38100" y="0"/>
                </a:ln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0" y="3733800"/>
                </a:lnTo>
                <a:lnTo>
                  <a:pt x="2993" y="3748631"/>
                </a:lnTo>
                <a:lnTo>
                  <a:pt x="11158" y="3760741"/>
                </a:lnTo>
                <a:lnTo>
                  <a:pt x="23268" y="3768906"/>
                </a:lnTo>
                <a:lnTo>
                  <a:pt x="38100" y="3771900"/>
                </a:lnTo>
                <a:lnTo>
                  <a:pt x="7386828" y="3771900"/>
                </a:lnTo>
                <a:lnTo>
                  <a:pt x="7401675" y="3768906"/>
                </a:lnTo>
                <a:lnTo>
                  <a:pt x="7413783" y="3760741"/>
                </a:lnTo>
                <a:lnTo>
                  <a:pt x="7414821" y="3759200"/>
                </a:lnTo>
                <a:lnTo>
                  <a:pt x="38100" y="3759200"/>
                </a:lnTo>
                <a:lnTo>
                  <a:pt x="28210" y="3757202"/>
                </a:lnTo>
                <a:lnTo>
                  <a:pt x="20137" y="3751757"/>
                </a:lnTo>
                <a:lnTo>
                  <a:pt x="14695" y="3743683"/>
                </a:lnTo>
                <a:lnTo>
                  <a:pt x="12700" y="3733800"/>
                </a:lnTo>
                <a:lnTo>
                  <a:pt x="12700" y="38100"/>
                </a:lnTo>
                <a:lnTo>
                  <a:pt x="14695" y="28237"/>
                </a:lnTo>
                <a:lnTo>
                  <a:pt x="20137" y="20161"/>
                </a:lnTo>
                <a:lnTo>
                  <a:pt x="28210" y="14704"/>
                </a:lnTo>
                <a:lnTo>
                  <a:pt x="38100" y="12700"/>
                </a:lnTo>
                <a:lnTo>
                  <a:pt x="7414831" y="12700"/>
                </a:lnTo>
                <a:lnTo>
                  <a:pt x="7413783" y="11144"/>
                </a:lnTo>
                <a:lnTo>
                  <a:pt x="7401675" y="2988"/>
                </a:lnTo>
                <a:lnTo>
                  <a:pt x="7386828" y="0"/>
                </a:lnTo>
                <a:close/>
              </a:path>
              <a:path w="7425055" h="3771900">
                <a:moveTo>
                  <a:pt x="7414831" y="12700"/>
                </a:moveTo>
                <a:lnTo>
                  <a:pt x="7386828" y="12700"/>
                </a:lnTo>
                <a:lnTo>
                  <a:pt x="7396690" y="14704"/>
                </a:lnTo>
                <a:lnTo>
                  <a:pt x="7404766" y="20161"/>
                </a:lnTo>
                <a:lnTo>
                  <a:pt x="7410223" y="28237"/>
                </a:lnTo>
                <a:lnTo>
                  <a:pt x="7412228" y="38100"/>
                </a:lnTo>
                <a:lnTo>
                  <a:pt x="7412228" y="3733800"/>
                </a:lnTo>
                <a:lnTo>
                  <a:pt x="7410223" y="3743683"/>
                </a:lnTo>
                <a:lnTo>
                  <a:pt x="7404766" y="3751757"/>
                </a:lnTo>
                <a:lnTo>
                  <a:pt x="7396690" y="3757202"/>
                </a:lnTo>
                <a:lnTo>
                  <a:pt x="7386828" y="3759200"/>
                </a:lnTo>
                <a:lnTo>
                  <a:pt x="7414821" y="3759200"/>
                </a:lnTo>
                <a:lnTo>
                  <a:pt x="7421939" y="3748631"/>
                </a:lnTo>
                <a:lnTo>
                  <a:pt x="7424928" y="3733800"/>
                </a:lnTo>
                <a:lnTo>
                  <a:pt x="7424928" y="38100"/>
                </a:lnTo>
                <a:lnTo>
                  <a:pt x="7421939" y="23252"/>
                </a:lnTo>
                <a:lnTo>
                  <a:pt x="7414831" y="12700"/>
                </a:lnTo>
                <a:close/>
              </a:path>
              <a:path w="7425055" h="3771900">
                <a:moveTo>
                  <a:pt x="7393813" y="25400"/>
                </a:moveTo>
                <a:lnTo>
                  <a:pt x="31089" y="25400"/>
                </a:lnTo>
                <a:lnTo>
                  <a:pt x="25400" y="31114"/>
                </a:lnTo>
                <a:lnTo>
                  <a:pt x="25400" y="3740810"/>
                </a:lnTo>
                <a:lnTo>
                  <a:pt x="31089" y="3746500"/>
                </a:lnTo>
                <a:lnTo>
                  <a:pt x="7393813" y="3746500"/>
                </a:lnTo>
                <a:lnTo>
                  <a:pt x="7399528" y="3740810"/>
                </a:lnTo>
                <a:lnTo>
                  <a:pt x="7399528" y="3721100"/>
                </a:lnTo>
                <a:lnTo>
                  <a:pt x="50800" y="3721100"/>
                </a:lnTo>
                <a:lnTo>
                  <a:pt x="50800" y="50800"/>
                </a:lnTo>
                <a:lnTo>
                  <a:pt x="7399528" y="50800"/>
                </a:lnTo>
                <a:lnTo>
                  <a:pt x="7399528" y="31114"/>
                </a:lnTo>
                <a:lnTo>
                  <a:pt x="7393813" y="25400"/>
                </a:lnTo>
                <a:close/>
              </a:path>
              <a:path w="7425055" h="3771900">
                <a:moveTo>
                  <a:pt x="7399528" y="50800"/>
                </a:moveTo>
                <a:lnTo>
                  <a:pt x="7374128" y="50800"/>
                </a:lnTo>
                <a:lnTo>
                  <a:pt x="7374128" y="3721100"/>
                </a:lnTo>
                <a:lnTo>
                  <a:pt x="7399528" y="3721100"/>
                </a:lnTo>
                <a:lnTo>
                  <a:pt x="7399528" y="50800"/>
                </a:lnTo>
                <a:close/>
              </a:path>
              <a:path w="7425055" h="3771900">
                <a:moveTo>
                  <a:pt x="7361428" y="63500"/>
                </a:moveTo>
                <a:lnTo>
                  <a:pt x="63500" y="63500"/>
                </a:lnTo>
                <a:lnTo>
                  <a:pt x="63500" y="3708400"/>
                </a:lnTo>
                <a:lnTo>
                  <a:pt x="7361428" y="3708400"/>
                </a:lnTo>
                <a:lnTo>
                  <a:pt x="7361428" y="3695700"/>
                </a:lnTo>
                <a:lnTo>
                  <a:pt x="76200" y="3695700"/>
                </a:lnTo>
                <a:lnTo>
                  <a:pt x="76200" y="76200"/>
                </a:lnTo>
                <a:lnTo>
                  <a:pt x="7361428" y="76200"/>
                </a:lnTo>
                <a:lnTo>
                  <a:pt x="7361428" y="63500"/>
                </a:lnTo>
                <a:close/>
              </a:path>
              <a:path w="7425055" h="3771900">
                <a:moveTo>
                  <a:pt x="7361428" y="76200"/>
                </a:moveTo>
                <a:lnTo>
                  <a:pt x="7348728" y="76200"/>
                </a:lnTo>
                <a:lnTo>
                  <a:pt x="7348728" y="3695700"/>
                </a:lnTo>
                <a:lnTo>
                  <a:pt x="7361428" y="3695700"/>
                </a:lnTo>
                <a:lnTo>
                  <a:pt x="7361428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4000" y="2057400"/>
            <a:ext cx="17555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B9BD4"/>
                </a:solidFill>
                <a:latin typeface="Carlito"/>
                <a:cs typeface="Carlito"/>
              </a:rPr>
              <a:t>VIRUSES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0482" y="2047494"/>
            <a:ext cx="193471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B9BD4"/>
                </a:solidFill>
                <a:latin typeface="Carlito"/>
                <a:cs typeface="Carlito"/>
              </a:rPr>
              <a:t>NEOPLASMS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2208" y="2852927"/>
            <a:ext cx="5041900" cy="623570"/>
            <a:chOff x="902208" y="2852927"/>
            <a:chExt cx="5041900" cy="623570"/>
          </a:xfrm>
        </p:grpSpPr>
        <p:sp>
          <p:nvSpPr>
            <p:cNvPr id="6" name="object 6"/>
            <p:cNvSpPr/>
            <p:nvPr/>
          </p:nvSpPr>
          <p:spPr>
            <a:xfrm>
              <a:off x="902208" y="2852927"/>
              <a:ext cx="1394460" cy="623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4811" y="2852927"/>
              <a:ext cx="457200" cy="623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10155" y="2852927"/>
              <a:ext cx="3933444" cy="623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63853" y="2402423"/>
            <a:ext cx="3350260" cy="8731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mtClean="0">
                <a:solidFill>
                  <a:srgbClr val="FF6600"/>
                </a:solidFill>
                <a:latin typeface="Carlito"/>
                <a:cs typeface="Carlito"/>
              </a:rPr>
              <a:t>RNA</a:t>
            </a:r>
            <a:r>
              <a:rPr sz="2400" spc="-15" smtClean="0">
                <a:solidFill>
                  <a:srgbClr val="FF660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6600"/>
                </a:solidFill>
                <a:latin typeface="Carlito"/>
                <a:cs typeface="Carlito"/>
              </a:rPr>
              <a:t>VIRUSES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200" spc="-10" dirty="0">
                <a:latin typeface="Carlito"/>
                <a:cs typeface="Carlito"/>
              </a:rPr>
              <a:t>Human </a:t>
            </a:r>
            <a:r>
              <a:rPr sz="2200" spc="-5" dirty="0">
                <a:latin typeface="Carlito"/>
                <a:cs typeface="Carlito"/>
              </a:rPr>
              <a:t>T-cell </a:t>
            </a:r>
            <a:r>
              <a:rPr sz="2200" spc="-15" dirty="0">
                <a:latin typeface="Carlito"/>
                <a:cs typeface="Carlito"/>
              </a:rPr>
              <a:t>leukemia </a:t>
            </a:r>
            <a:r>
              <a:rPr sz="2200" spc="-5" dirty="0">
                <a:latin typeface="Carlito"/>
                <a:cs typeface="Carlito"/>
              </a:rPr>
              <a:t>virus</a:t>
            </a:r>
            <a:r>
              <a:rPr sz="2200" spc="2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I</a:t>
            </a:r>
            <a:endParaRPr sz="22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02208" y="2852927"/>
            <a:ext cx="7435850" cy="1430020"/>
            <a:chOff x="902208" y="2852927"/>
            <a:chExt cx="7435850" cy="1430020"/>
          </a:xfrm>
        </p:grpSpPr>
        <p:sp>
          <p:nvSpPr>
            <p:cNvPr id="11" name="object 11"/>
            <p:cNvSpPr/>
            <p:nvPr/>
          </p:nvSpPr>
          <p:spPr>
            <a:xfrm>
              <a:off x="5571743" y="2852927"/>
              <a:ext cx="457200" cy="623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57087" y="2852927"/>
              <a:ext cx="2680716" cy="623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2208" y="3256787"/>
              <a:ext cx="1690115" cy="6233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2208" y="3659123"/>
              <a:ext cx="1394460" cy="623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24811" y="3659123"/>
              <a:ext cx="457200" cy="623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10155" y="3659123"/>
              <a:ext cx="5911596" cy="6233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63853" y="3721100"/>
            <a:ext cx="34207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rlito"/>
                <a:cs typeface="Carlito"/>
              </a:rPr>
              <a:t>Human </a:t>
            </a:r>
            <a:r>
              <a:rPr sz="2200" spc="-5" dirty="0">
                <a:latin typeface="Carlito"/>
                <a:cs typeface="Carlito"/>
              </a:rPr>
              <a:t>T-cell </a:t>
            </a:r>
            <a:r>
              <a:rPr sz="2200" spc="-15" dirty="0">
                <a:latin typeface="Carlito"/>
                <a:cs typeface="Carlito"/>
              </a:rPr>
              <a:t>leukemia </a:t>
            </a:r>
            <a:r>
              <a:rPr sz="2200" spc="-5" dirty="0">
                <a:latin typeface="Carlito"/>
                <a:cs typeface="Carlito"/>
              </a:rPr>
              <a:t>virus</a:t>
            </a:r>
            <a:r>
              <a:rPr sz="2200" spc="2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II</a:t>
            </a:r>
            <a:endParaRPr sz="22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02208" y="4062984"/>
            <a:ext cx="6574790" cy="1027430"/>
            <a:chOff x="902208" y="4062984"/>
            <a:chExt cx="6574790" cy="1027430"/>
          </a:xfrm>
        </p:grpSpPr>
        <p:sp>
          <p:nvSpPr>
            <p:cNvPr id="19" name="object 19"/>
            <p:cNvSpPr/>
            <p:nvPr/>
          </p:nvSpPr>
          <p:spPr>
            <a:xfrm>
              <a:off x="4776216" y="4062984"/>
              <a:ext cx="1973580" cy="623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2208" y="4466844"/>
              <a:ext cx="6574535" cy="6233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63853" y="4529073"/>
            <a:ext cx="36131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30" dirty="0">
                <a:latin typeface="Arial"/>
                <a:cs typeface="Arial"/>
              </a:rPr>
              <a:t>Human </a:t>
            </a:r>
            <a:r>
              <a:rPr sz="2200" spc="-75" dirty="0">
                <a:latin typeface="Arial"/>
                <a:cs typeface="Arial"/>
              </a:rPr>
              <a:t>immunodeficiency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virus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22876" y="4890515"/>
            <a:ext cx="1330452" cy="626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74514" y="2845714"/>
            <a:ext cx="2516505" cy="2467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>
              <a:lnSpc>
                <a:spcPct val="120500"/>
              </a:lnSpc>
              <a:spcBef>
                <a:spcPts val="100"/>
              </a:spcBef>
            </a:pPr>
            <a:r>
              <a:rPr sz="2200" spc="-5" dirty="0">
                <a:latin typeface="Carlito"/>
                <a:cs typeface="Carlito"/>
              </a:rPr>
              <a:t>Some T-cell </a:t>
            </a:r>
            <a:r>
              <a:rPr sz="2200" spc="-15" dirty="0">
                <a:latin typeface="Carlito"/>
                <a:cs typeface="Carlito"/>
              </a:rPr>
              <a:t>leukemia,  Lymphoma</a:t>
            </a:r>
            <a:endParaRPr sz="2200">
              <a:latin typeface="Carlito"/>
              <a:cs typeface="Carlito"/>
            </a:endParaRPr>
          </a:p>
          <a:p>
            <a:pPr marL="76200" marR="230504" indent="-38100">
              <a:lnSpc>
                <a:spcPts val="3180"/>
              </a:lnSpc>
              <a:spcBef>
                <a:spcPts val="180"/>
              </a:spcBef>
            </a:pPr>
            <a:r>
              <a:rPr sz="2200" spc="-5" dirty="0">
                <a:latin typeface="Carlito"/>
                <a:cs typeface="Carlito"/>
              </a:rPr>
              <a:t>Some </a:t>
            </a:r>
            <a:r>
              <a:rPr sz="2200" spc="-10" dirty="0">
                <a:latin typeface="Carlito"/>
                <a:cs typeface="Carlito"/>
              </a:rPr>
              <a:t>cases </a:t>
            </a:r>
            <a:r>
              <a:rPr sz="2200" spc="-5" dirty="0">
                <a:latin typeface="Carlito"/>
                <a:cs typeface="Carlito"/>
              </a:rPr>
              <a:t>of hairy  cell</a:t>
            </a:r>
            <a:r>
              <a:rPr sz="2200" spc="-10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leukemia</a:t>
            </a:r>
            <a:endParaRPr sz="2200">
              <a:latin typeface="Carlito"/>
              <a:cs typeface="Carlito"/>
            </a:endParaRPr>
          </a:p>
          <a:p>
            <a:pPr marL="41910">
              <a:lnSpc>
                <a:spcPct val="100000"/>
              </a:lnSpc>
              <a:spcBef>
                <a:spcPts val="350"/>
              </a:spcBef>
            </a:pPr>
            <a:r>
              <a:rPr sz="2200" spc="-120" dirty="0">
                <a:latin typeface="Arial"/>
                <a:cs typeface="Arial"/>
              </a:rPr>
              <a:t>Lymphoma;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Kaposi’s</a:t>
            </a:r>
            <a:endParaRPr sz="2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695"/>
              </a:spcBef>
            </a:pPr>
            <a:r>
              <a:rPr sz="2200" spc="-15" dirty="0">
                <a:latin typeface="Carlito"/>
                <a:cs typeface="Carlito"/>
              </a:rPr>
              <a:t>sarcoma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98219" y="2142744"/>
            <a:ext cx="7295515" cy="3647440"/>
          </a:xfrm>
          <a:custGeom>
            <a:avLst/>
            <a:gdLst/>
            <a:ahLst/>
            <a:cxnLst/>
            <a:rect l="l" t="t" r="r" b="b"/>
            <a:pathLst>
              <a:path w="7295515" h="3647440">
                <a:moveTo>
                  <a:pt x="3717035" y="0"/>
                </a:moveTo>
                <a:lnTo>
                  <a:pt x="3717035" y="3646931"/>
                </a:lnTo>
              </a:path>
              <a:path w="7295515" h="3647440">
                <a:moveTo>
                  <a:pt x="0" y="321563"/>
                </a:moveTo>
                <a:lnTo>
                  <a:pt x="7295387" y="32156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7606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n-US" sz="3600" b="1" spc="-5" dirty="0" smtClean="0"/>
              <a:t>Viruses </a:t>
            </a:r>
            <a:r>
              <a:rPr lang="en-US" sz="3600" b="1" spc="-10" dirty="0" smtClean="0"/>
              <a:t>Associated </a:t>
            </a:r>
            <a:r>
              <a:rPr lang="en-US" sz="3600" b="1" spc="-5" dirty="0" smtClean="0"/>
              <a:t>With </a:t>
            </a:r>
            <a:r>
              <a:rPr lang="en-US" sz="3600" b="1" dirty="0" smtClean="0"/>
              <a:t>The </a:t>
            </a:r>
            <a:r>
              <a:rPr lang="en-US" sz="3600" b="1" spc="-15" dirty="0" smtClean="0"/>
              <a:t>Development  </a:t>
            </a:r>
            <a:r>
              <a:rPr lang="en-US" sz="3600" b="1" spc="-5" dirty="0" smtClean="0"/>
              <a:t>Of </a:t>
            </a:r>
            <a:r>
              <a:rPr lang="en-US" sz="3600" b="1" dirty="0" smtClean="0"/>
              <a:t>Human</a:t>
            </a:r>
            <a:r>
              <a:rPr lang="en-US" sz="3600" b="1" spc="5" dirty="0" smtClean="0"/>
              <a:t> </a:t>
            </a:r>
            <a:r>
              <a:rPr lang="en-US" sz="3600" b="1" dirty="0" err="1" smtClean="0"/>
              <a:t>Neoplasia</a:t>
            </a:r>
            <a:endParaRPr sz="3600" b="1" dirty="0"/>
          </a:p>
        </p:txBody>
      </p:sp>
      <p:sp>
        <p:nvSpPr>
          <p:cNvPr id="31" name="object 31"/>
          <p:cNvSpPr txBox="1"/>
          <p:nvPr/>
        </p:nvSpPr>
        <p:spPr>
          <a:xfrm>
            <a:off x="8295258" y="6451193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rlito"/>
                <a:cs typeface="Carlito"/>
              </a:rPr>
              <a:t>59</a:t>
            </a:r>
            <a:endParaRPr sz="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09600" y="2057400"/>
            <a:ext cx="7203542" cy="452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indent="-45339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5455" algn="l"/>
                <a:tab pos="466090" algn="l"/>
              </a:tabLst>
            </a:pPr>
            <a:r>
              <a:rPr sz="2800" spc="-20" dirty="0">
                <a:latin typeface="Carlito"/>
                <a:cs typeface="Carlito"/>
              </a:rPr>
              <a:t>Respiratory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transmission</a:t>
            </a:r>
            <a:endParaRPr sz="2800">
              <a:latin typeface="Carlito"/>
              <a:cs typeface="Carlito"/>
            </a:endParaRPr>
          </a:p>
          <a:p>
            <a:pPr marL="1160145" lvl="1" indent="-51879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160145" algn="l"/>
                <a:tab pos="1160780" algn="l"/>
              </a:tabLst>
            </a:pPr>
            <a:r>
              <a:rPr sz="2800" spc="-15" dirty="0">
                <a:latin typeface="Carlito"/>
                <a:cs typeface="Carlito"/>
              </a:rPr>
              <a:t>Influenza </a:t>
            </a:r>
            <a:r>
              <a:rPr sz="2800" dirty="0">
                <a:latin typeface="Carlito"/>
                <a:cs typeface="Carlito"/>
              </a:rPr>
              <a:t>A</a:t>
            </a:r>
            <a:r>
              <a:rPr sz="2800" spc="-5" dirty="0">
                <a:latin typeface="Carlito"/>
                <a:cs typeface="Carlito"/>
              </a:rPr>
              <a:t> virus</a:t>
            </a:r>
            <a:endParaRPr sz="2800">
              <a:latin typeface="Carlito"/>
              <a:cs typeface="Carlito"/>
            </a:endParaRPr>
          </a:p>
          <a:p>
            <a:pPr marL="465455" indent="-45339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465455" algn="l"/>
                <a:tab pos="466090" algn="l"/>
              </a:tabLst>
            </a:pPr>
            <a:r>
              <a:rPr sz="2800" spc="-20" dirty="0">
                <a:latin typeface="Carlito"/>
                <a:cs typeface="Carlito"/>
              </a:rPr>
              <a:t>Faecal-oral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transmission</a:t>
            </a:r>
            <a:endParaRPr sz="2800">
              <a:latin typeface="Carlito"/>
              <a:cs typeface="Carlito"/>
            </a:endParaRPr>
          </a:p>
          <a:p>
            <a:pPr marL="1160145" lvl="1" indent="-51879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160145" algn="l"/>
                <a:tab pos="1160780" algn="l"/>
              </a:tabLst>
            </a:pPr>
            <a:r>
              <a:rPr sz="2800" spc="-15" dirty="0">
                <a:latin typeface="Carlito"/>
                <a:cs typeface="Carlito"/>
              </a:rPr>
              <a:t>Enterovirus</a:t>
            </a:r>
            <a:endParaRPr sz="2800">
              <a:latin typeface="Carlito"/>
              <a:cs typeface="Carlito"/>
            </a:endParaRPr>
          </a:p>
          <a:p>
            <a:pPr marL="465455" indent="-45339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465455" algn="l"/>
                <a:tab pos="466090" algn="l"/>
              </a:tabLst>
            </a:pPr>
            <a:r>
              <a:rPr sz="2800" spc="-5" dirty="0">
                <a:latin typeface="Carlito"/>
                <a:cs typeface="Carlito"/>
              </a:rPr>
              <a:t>Blood-borne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transmission</a:t>
            </a:r>
            <a:endParaRPr sz="2800">
              <a:latin typeface="Carlito"/>
              <a:cs typeface="Carlito"/>
            </a:endParaRPr>
          </a:p>
          <a:p>
            <a:pPr marL="1160145" lvl="1" indent="-51879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160145" algn="l"/>
                <a:tab pos="1160780" algn="l"/>
              </a:tabLst>
            </a:pPr>
            <a:r>
              <a:rPr sz="2800" spc="-5" dirty="0">
                <a:latin typeface="Carlito"/>
                <a:cs typeface="Carlito"/>
              </a:rPr>
              <a:t>Hepatitis </a:t>
            </a:r>
            <a:r>
              <a:rPr sz="2800" dirty="0">
                <a:latin typeface="Carlito"/>
                <a:cs typeface="Carlito"/>
              </a:rPr>
              <a:t>B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virus</a:t>
            </a:r>
            <a:endParaRPr sz="2800">
              <a:latin typeface="Carlito"/>
              <a:cs typeface="Carlito"/>
            </a:endParaRPr>
          </a:p>
          <a:p>
            <a:pPr marL="465455" indent="-45339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465455" algn="l"/>
                <a:tab pos="466090" algn="l"/>
              </a:tabLst>
            </a:pPr>
            <a:r>
              <a:rPr sz="2800" spc="-20" dirty="0">
                <a:latin typeface="Carlito"/>
                <a:cs typeface="Carlito"/>
              </a:rPr>
              <a:t>Sexual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Transmission</a:t>
            </a:r>
            <a:endParaRPr sz="2800">
              <a:latin typeface="Carlito"/>
              <a:cs typeface="Carlito"/>
            </a:endParaRPr>
          </a:p>
          <a:p>
            <a:pPr marL="1160145" lvl="1" indent="-51879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160145" algn="l"/>
                <a:tab pos="1160780" algn="l"/>
              </a:tabLst>
            </a:pPr>
            <a:r>
              <a:rPr sz="2800" spc="-5" dirty="0">
                <a:latin typeface="Carlito"/>
                <a:cs typeface="Carlito"/>
              </a:rPr>
              <a:t>HIV</a:t>
            </a:r>
            <a:endParaRPr sz="2800">
              <a:latin typeface="Carlito"/>
              <a:cs typeface="Carlito"/>
            </a:endParaRPr>
          </a:p>
          <a:p>
            <a:pPr marL="465455" indent="-45339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465455" algn="l"/>
                <a:tab pos="466090" algn="l"/>
              </a:tabLst>
            </a:pPr>
            <a:r>
              <a:rPr sz="2800" dirty="0">
                <a:latin typeface="Carlito"/>
                <a:cs typeface="Carlito"/>
              </a:rPr>
              <a:t>Animal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dirty="0">
                <a:latin typeface="Carlito"/>
                <a:cs typeface="Carlito"/>
              </a:rPr>
              <a:t>insect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vectors</a:t>
            </a:r>
            <a:endParaRPr sz="2800">
              <a:latin typeface="Carlito"/>
              <a:cs typeface="Carlito"/>
            </a:endParaRPr>
          </a:p>
          <a:p>
            <a:pPr marL="1160145" lvl="1" indent="-51879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160145" algn="l"/>
                <a:tab pos="1160780" algn="l"/>
              </a:tabLst>
            </a:pPr>
            <a:r>
              <a:rPr sz="2800" spc="-5" dirty="0">
                <a:latin typeface="Carlito"/>
                <a:cs typeface="Carlito"/>
              </a:rPr>
              <a:t>Rabies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virus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838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-35" dirty="0" smtClean="0">
                <a:solidFill>
                  <a:schemeClr val="tx2"/>
                </a:solidFill>
                <a:latin typeface="+mj-lt"/>
                <a:cs typeface="Carlito"/>
              </a:rPr>
              <a:t>Transmission </a:t>
            </a:r>
            <a:r>
              <a:rPr lang="en-US" sz="3600" b="1" spc="-5" dirty="0" smtClean="0">
                <a:solidFill>
                  <a:schemeClr val="tx2"/>
                </a:solidFill>
                <a:latin typeface="+mj-lt"/>
                <a:cs typeface="Carlito"/>
              </a:rPr>
              <a:t>of</a:t>
            </a:r>
            <a:r>
              <a:rPr lang="en-US" sz="3600" b="1" spc="55" dirty="0" smtClean="0">
                <a:solidFill>
                  <a:schemeClr val="tx2"/>
                </a:solidFill>
                <a:latin typeface="+mj-lt"/>
                <a:cs typeface="Carlito"/>
              </a:rPr>
              <a:t> </a:t>
            </a:r>
            <a:r>
              <a:rPr lang="en-US" sz="3600" b="1" spc="-5" dirty="0" smtClean="0">
                <a:solidFill>
                  <a:schemeClr val="tx2"/>
                </a:solidFill>
                <a:latin typeface="+mj-lt"/>
                <a:cs typeface="Carlito"/>
              </a:rPr>
              <a:t>Viruses</a:t>
            </a: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2286000"/>
            <a:ext cx="8229600" cy="43592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15" dirty="0">
                <a:solidFill>
                  <a:schemeClr val="tx2"/>
                </a:solidFill>
                <a:cs typeface="Carlito"/>
              </a:rPr>
              <a:t>Sterilize </a:t>
            </a:r>
            <a:r>
              <a:rPr sz="1900" spc="-10" dirty="0">
                <a:solidFill>
                  <a:schemeClr val="tx2"/>
                </a:solidFill>
                <a:cs typeface="Carlito"/>
              </a:rPr>
              <a:t>laboratory supplies </a:t>
            </a:r>
            <a:r>
              <a:rPr sz="1900" spc="-5" dirty="0">
                <a:solidFill>
                  <a:schemeClr val="tx2"/>
                </a:solidFill>
                <a:cs typeface="Carlito"/>
              </a:rPr>
              <a:t>and</a:t>
            </a:r>
            <a:r>
              <a:rPr sz="1900" spc="90" dirty="0">
                <a:solidFill>
                  <a:schemeClr val="tx2"/>
                </a:solidFill>
                <a:cs typeface="Carlito"/>
              </a:rPr>
              <a:t> </a:t>
            </a:r>
            <a:r>
              <a:rPr sz="1900" spc="-5" dirty="0">
                <a:solidFill>
                  <a:schemeClr val="tx2"/>
                </a:solidFill>
                <a:cs typeface="Carlito"/>
              </a:rPr>
              <a:t>equipment,</a:t>
            </a:r>
            <a:endParaRPr sz="1900">
              <a:solidFill>
                <a:schemeClr val="tx2"/>
              </a:solidFill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15" dirty="0">
                <a:solidFill>
                  <a:schemeClr val="tx2"/>
                </a:solidFill>
                <a:cs typeface="Carlito"/>
              </a:rPr>
              <a:t>Disinfect </a:t>
            </a:r>
            <a:r>
              <a:rPr sz="1900" spc="-10" dirty="0">
                <a:solidFill>
                  <a:schemeClr val="tx2"/>
                </a:solidFill>
                <a:cs typeface="Carlito"/>
              </a:rPr>
              <a:t>surfaces </a:t>
            </a:r>
            <a:r>
              <a:rPr sz="1900" spc="-5" dirty="0">
                <a:solidFill>
                  <a:schemeClr val="tx2"/>
                </a:solidFill>
                <a:cs typeface="Carlito"/>
              </a:rPr>
              <a:t>or</a:t>
            </a:r>
            <a:r>
              <a:rPr sz="1900" spc="20" dirty="0">
                <a:solidFill>
                  <a:schemeClr val="tx2"/>
                </a:solidFill>
                <a:cs typeface="Carlito"/>
              </a:rPr>
              <a:t> </a:t>
            </a:r>
            <a:r>
              <a:rPr sz="1900" spc="-10" dirty="0">
                <a:solidFill>
                  <a:schemeClr val="tx2"/>
                </a:solidFill>
                <a:cs typeface="Carlito"/>
              </a:rPr>
              <a:t>skin,</a:t>
            </a:r>
            <a:endParaRPr sz="1900">
              <a:solidFill>
                <a:schemeClr val="tx2"/>
              </a:solidFill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10" dirty="0">
                <a:solidFill>
                  <a:schemeClr val="tx2"/>
                </a:solidFill>
                <a:cs typeface="Carlito"/>
              </a:rPr>
              <a:t>Sterilization </a:t>
            </a:r>
            <a:r>
              <a:rPr sz="1900" spc="-20" dirty="0">
                <a:solidFill>
                  <a:schemeClr val="tx2"/>
                </a:solidFill>
                <a:cs typeface="Carlito"/>
              </a:rPr>
              <a:t>may </a:t>
            </a:r>
            <a:r>
              <a:rPr sz="1900" spc="-5" dirty="0">
                <a:solidFill>
                  <a:schemeClr val="tx2"/>
                </a:solidFill>
                <a:cs typeface="Carlito"/>
              </a:rPr>
              <a:t>be </a:t>
            </a:r>
            <a:r>
              <a:rPr sz="1900" spc="-10" dirty="0">
                <a:solidFill>
                  <a:schemeClr val="tx2"/>
                </a:solidFill>
                <a:cs typeface="Carlito"/>
              </a:rPr>
              <a:t>accomplished</a:t>
            </a:r>
            <a:r>
              <a:rPr sz="1900" spc="65" dirty="0">
                <a:solidFill>
                  <a:schemeClr val="tx2"/>
                </a:solidFill>
                <a:cs typeface="Carlito"/>
              </a:rPr>
              <a:t> </a:t>
            </a:r>
            <a:r>
              <a:rPr sz="1900" spc="-10" dirty="0">
                <a:solidFill>
                  <a:schemeClr val="tx2"/>
                </a:solidFill>
                <a:cs typeface="Carlito"/>
              </a:rPr>
              <a:t>by</a:t>
            </a:r>
            <a:endParaRPr sz="1900">
              <a:solidFill>
                <a:schemeClr val="tx2"/>
              </a:solidFill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15" dirty="0">
                <a:solidFill>
                  <a:schemeClr val="tx2"/>
                </a:solidFill>
                <a:cs typeface="Carlito"/>
              </a:rPr>
              <a:t>steam </a:t>
            </a:r>
            <a:r>
              <a:rPr sz="1900" spc="-5" dirty="0">
                <a:solidFill>
                  <a:schemeClr val="tx2"/>
                </a:solidFill>
                <a:cs typeface="Carlito"/>
              </a:rPr>
              <a:t>under</a:t>
            </a:r>
            <a:r>
              <a:rPr sz="1900" spc="15" dirty="0">
                <a:solidFill>
                  <a:schemeClr val="tx2"/>
                </a:solidFill>
                <a:cs typeface="Carlito"/>
              </a:rPr>
              <a:t> </a:t>
            </a:r>
            <a:r>
              <a:rPr sz="1900" spc="-10" dirty="0">
                <a:solidFill>
                  <a:schemeClr val="tx2"/>
                </a:solidFill>
                <a:cs typeface="Carlito"/>
              </a:rPr>
              <a:t>pressure,</a:t>
            </a:r>
            <a:endParaRPr sz="1900">
              <a:solidFill>
                <a:schemeClr val="tx2"/>
              </a:solidFill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solidFill>
                  <a:schemeClr val="tx2"/>
                </a:solidFill>
                <a:cs typeface="Carlito"/>
              </a:rPr>
              <a:t>dry</a:t>
            </a:r>
            <a:r>
              <a:rPr sz="1900" dirty="0">
                <a:solidFill>
                  <a:schemeClr val="tx2"/>
                </a:solidFill>
                <a:cs typeface="Carlito"/>
              </a:rPr>
              <a:t> </a:t>
            </a:r>
            <a:r>
              <a:rPr sz="1900" spc="-10" dirty="0">
                <a:solidFill>
                  <a:schemeClr val="tx2"/>
                </a:solidFill>
                <a:cs typeface="Carlito"/>
              </a:rPr>
              <a:t>heat,</a:t>
            </a:r>
            <a:endParaRPr sz="1900">
              <a:solidFill>
                <a:schemeClr val="tx2"/>
              </a:solidFill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10" dirty="0">
                <a:solidFill>
                  <a:schemeClr val="tx2"/>
                </a:solidFill>
                <a:cs typeface="Carlito"/>
              </a:rPr>
              <a:t>ethylene</a:t>
            </a:r>
            <a:r>
              <a:rPr sz="1900" spc="15" dirty="0">
                <a:solidFill>
                  <a:schemeClr val="tx2"/>
                </a:solidFill>
                <a:cs typeface="Carlito"/>
              </a:rPr>
              <a:t> </a:t>
            </a:r>
            <a:r>
              <a:rPr sz="1900" spc="-15" dirty="0">
                <a:solidFill>
                  <a:schemeClr val="tx2"/>
                </a:solidFill>
                <a:cs typeface="Carlito"/>
              </a:rPr>
              <a:t>oxide,</a:t>
            </a:r>
            <a:endParaRPr sz="1900">
              <a:solidFill>
                <a:schemeClr val="tx2"/>
              </a:solidFill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350"/>
              </a:spcBef>
              <a:buFont typeface="Carlito"/>
              <a:buAutoNum type="arabicPeriod"/>
              <a:tabLst>
                <a:tab pos="469265" algn="l"/>
                <a:tab pos="469900" algn="l"/>
              </a:tabLst>
            </a:pPr>
            <a:r>
              <a:rPr sz="1900" spc="-15" dirty="0">
                <a:solidFill>
                  <a:schemeClr val="tx2"/>
                </a:solidFill>
                <a:cs typeface="Arial"/>
              </a:rPr>
              <a:t>γ</a:t>
            </a:r>
            <a:r>
              <a:rPr sz="1900" spc="-15" dirty="0">
                <a:solidFill>
                  <a:schemeClr val="tx2"/>
                </a:solidFill>
                <a:cs typeface="Carlito"/>
              </a:rPr>
              <a:t>-irradiation.</a:t>
            </a:r>
            <a:endParaRPr sz="1900">
              <a:solidFill>
                <a:schemeClr val="tx2"/>
              </a:solidFill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10" dirty="0">
                <a:solidFill>
                  <a:schemeClr val="tx2"/>
                </a:solidFill>
                <a:cs typeface="Carlito"/>
              </a:rPr>
              <a:t>Surface </a:t>
            </a:r>
            <a:r>
              <a:rPr sz="1900" spc="-15" dirty="0">
                <a:solidFill>
                  <a:schemeClr val="tx2"/>
                </a:solidFill>
                <a:cs typeface="Carlito"/>
              </a:rPr>
              <a:t>disinfectants</a:t>
            </a:r>
            <a:r>
              <a:rPr sz="1900" spc="15" dirty="0">
                <a:solidFill>
                  <a:schemeClr val="tx2"/>
                </a:solidFill>
                <a:cs typeface="Carlito"/>
              </a:rPr>
              <a:t> </a:t>
            </a:r>
            <a:r>
              <a:rPr sz="1900" spc="-5" dirty="0">
                <a:solidFill>
                  <a:schemeClr val="tx2"/>
                </a:solidFill>
                <a:cs typeface="Carlito"/>
              </a:rPr>
              <a:t>include</a:t>
            </a:r>
            <a:endParaRPr sz="1900">
              <a:solidFill>
                <a:schemeClr val="tx2"/>
              </a:solidFill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10" dirty="0">
                <a:solidFill>
                  <a:schemeClr val="tx2"/>
                </a:solidFill>
                <a:cs typeface="Carlito"/>
              </a:rPr>
              <a:t>sodium</a:t>
            </a:r>
            <a:r>
              <a:rPr sz="1900" spc="-15" dirty="0">
                <a:solidFill>
                  <a:schemeClr val="tx2"/>
                </a:solidFill>
                <a:cs typeface="Carlito"/>
              </a:rPr>
              <a:t> </a:t>
            </a:r>
            <a:r>
              <a:rPr sz="1900" spc="-10" dirty="0">
                <a:solidFill>
                  <a:schemeClr val="tx2"/>
                </a:solidFill>
                <a:cs typeface="Carlito"/>
              </a:rPr>
              <a:t>hypochlorite,</a:t>
            </a:r>
            <a:endParaRPr sz="1900">
              <a:solidFill>
                <a:schemeClr val="tx2"/>
              </a:solidFill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15" dirty="0">
                <a:solidFill>
                  <a:schemeClr val="tx2"/>
                </a:solidFill>
                <a:cs typeface="Carlito"/>
              </a:rPr>
              <a:t>glutaraldehyde,</a:t>
            </a:r>
            <a:endParaRPr sz="1900">
              <a:solidFill>
                <a:schemeClr val="tx2"/>
              </a:solidFill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15" dirty="0">
                <a:solidFill>
                  <a:schemeClr val="tx2"/>
                </a:solidFill>
                <a:cs typeface="Carlito"/>
              </a:rPr>
              <a:t>formaldehyde.</a:t>
            </a:r>
            <a:endParaRPr sz="1900">
              <a:solidFill>
                <a:schemeClr val="tx2"/>
              </a:solidFill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5" dirty="0">
                <a:solidFill>
                  <a:schemeClr val="tx2"/>
                </a:solidFill>
                <a:cs typeface="Carlito"/>
              </a:rPr>
              <a:t>Skin </a:t>
            </a:r>
            <a:r>
              <a:rPr sz="1900" spc="-15" dirty="0">
                <a:solidFill>
                  <a:schemeClr val="tx2"/>
                </a:solidFill>
                <a:cs typeface="Carlito"/>
              </a:rPr>
              <a:t>disinfectants</a:t>
            </a:r>
            <a:r>
              <a:rPr sz="1900" dirty="0">
                <a:solidFill>
                  <a:schemeClr val="tx2"/>
                </a:solidFill>
                <a:cs typeface="Carlito"/>
              </a:rPr>
              <a:t> </a:t>
            </a:r>
            <a:r>
              <a:rPr sz="1900" spc="-5" dirty="0">
                <a:solidFill>
                  <a:schemeClr val="tx2"/>
                </a:solidFill>
                <a:cs typeface="Carlito"/>
              </a:rPr>
              <a:t>include</a:t>
            </a:r>
            <a:endParaRPr sz="1900">
              <a:solidFill>
                <a:schemeClr val="tx2"/>
              </a:solidFill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10" dirty="0">
                <a:solidFill>
                  <a:schemeClr val="tx2"/>
                </a:solidFill>
                <a:cs typeface="Carlito"/>
              </a:rPr>
              <a:t>chlorhexidine, </a:t>
            </a:r>
            <a:r>
              <a:rPr sz="1900" spc="-5" dirty="0">
                <a:solidFill>
                  <a:schemeClr val="tx2"/>
                </a:solidFill>
                <a:cs typeface="Carlito"/>
              </a:rPr>
              <a:t>70% ethanol, and</a:t>
            </a:r>
            <a:r>
              <a:rPr sz="1900" spc="90" dirty="0">
                <a:solidFill>
                  <a:schemeClr val="tx2"/>
                </a:solidFill>
                <a:cs typeface="Carlito"/>
              </a:rPr>
              <a:t> </a:t>
            </a:r>
            <a:r>
              <a:rPr sz="1900" spc="-10" dirty="0">
                <a:solidFill>
                  <a:schemeClr val="tx2"/>
                </a:solidFill>
                <a:cs typeface="Carlito"/>
              </a:rPr>
              <a:t>iodophores.</a:t>
            </a:r>
            <a:endParaRPr sz="1900">
              <a:solidFill>
                <a:schemeClr val="tx2"/>
              </a:solidFill>
              <a:cs typeface="Carli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-5" dirty="0" smtClean="0">
                <a:solidFill>
                  <a:schemeClr val="tx2"/>
                </a:solidFill>
                <a:latin typeface="+mj-lt"/>
                <a:cs typeface="Carlito"/>
              </a:rPr>
              <a:t>Common Methods of </a:t>
            </a:r>
            <a:r>
              <a:rPr lang="en-US" sz="2800" b="1" spc="-10" dirty="0" smtClean="0">
                <a:solidFill>
                  <a:schemeClr val="tx2"/>
                </a:solidFill>
                <a:latin typeface="+mj-lt"/>
                <a:cs typeface="Carlito"/>
              </a:rPr>
              <a:t>Inactivating </a:t>
            </a:r>
            <a:r>
              <a:rPr lang="en-US" sz="2800" b="1" spc="-5" dirty="0" smtClean="0">
                <a:solidFill>
                  <a:schemeClr val="tx2"/>
                </a:solidFill>
                <a:latin typeface="+mj-lt"/>
                <a:cs typeface="Carlito"/>
              </a:rPr>
              <a:t>Viruses  </a:t>
            </a:r>
            <a:r>
              <a:rPr lang="en-US" sz="2800" b="1" spc="-30" dirty="0" smtClean="0">
                <a:solidFill>
                  <a:schemeClr val="tx2"/>
                </a:solidFill>
                <a:latin typeface="+mj-lt"/>
                <a:cs typeface="Carlito"/>
              </a:rPr>
              <a:t>for </a:t>
            </a:r>
            <a:r>
              <a:rPr lang="en-US" sz="2800" b="1" spc="-25" dirty="0" smtClean="0">
                <a:solidFill>
                  <a:schemeClr val="tx2"/>
                </a:solidFill>
                <a:latin typeface="+mj-lt"/>
                <a:cs typeface="Carlito"/>
              </a:rPr>
              <a:t>Various</a:t>
            </a:r>
            <a:r>
              <a:rPr lang="en-US" sz="2800" b="1" spc="20" dirty="0" smtClean="0">
                <a:solidFill>
                  <a:schemeClr val="tx2"/>
                </a:solidFill>
                <a:latin typeface="+mj-lt"/>
                <a:cs typeface="Carlito"/>
              </a:rPr>
              <a:t> </a:t>
            </a:r>
            <a:r>
              <a:rPr lang="en-US" sz="2800" b="1" spc="-5" dirty="0" smtClean="0">
                <a:solidFill>
                  <a:schemeClr val="tx2"/>
                </a:solidFill>
                <a:latin typeface="+mj-lt"/>
                <a:cs typeface="Carlito"/>
              </a:rPr>
              <a:t>Purposes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 marR="602615">
              <a:lnSpc>
                <a:spcPts val="4320"/>
              </a:lnSpc>
              <a:spcBef>
                <a:spcPts val="640"/>
              </a:spcBef>
            </a:pPr>
            <a:r>
              <a:rPr lang="en-US" sz="28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Biologists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consider viruses </a:t>
            </a:r>
            <a:r>
              <a:rPr lang="en-US" sz="2800" b="1" spc="-2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to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be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non-living  because: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Calibri"/>
            </a:endParaRPr>
          </a:p>
          <a:p>
            <a:pPr marL="469900">
              <a:lnSpc>
                <a:spcPts val="3835"/>
              </a:lnSpc>
            </a:pPr>
            <a:r>
              <a:rPr lang="en-US" sz="20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-Are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not</a:t>
            </a:r>
            <a:r>
              <a:rPr lang="en-US" sz="2000" b="1" spc="-2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lang="en-US" sz="20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cells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-Do not </a:t>
            </a:r>
            <a:r>
              <a:rPr lang="en-US" sz="20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grow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or </a:t>
            </a:r>
            <a:r>
              <a:rPr lang="en-US" sz="20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respond </a:t>
            </a:r>
            <a:r>
              <a:rPr lang="en-US" sz="2000" b="1" spc="-2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to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their</a:t>
            </a:r>
            <a:r>
              <a:rPr lang="en-US" sz="2000" b="1" spc="-4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lang="en-US" sz="20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surroundings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lang="en-US" sz="20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-Cannot </a:t>
            </a:r>
            <a:r>
              <a:rPr lang="en-US" sz="2000" b="1" spc="-2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make </a:t>
            </a:r>
            <a:r>
              <a:rPr lang="en-US" sz="2000" b="1" spc="-1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food, </a:t>
            </a:r>
            <a:r>
              <a:rPr lang="en-US" sz="2000" b="1" spc="-3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take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in </a:t>
            </a:r>
            <a:r>
              <a:rPr lang="en-US" sz="20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food,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or </a:t>
            </a:r>
            <a:r>
              <a:rPr lang="en-US" sz="20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produce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lang="en-US" sz="2000" b="1" spc="-2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wastes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Calibri"/>
            </a:endParaRPr>
          </a:p>
          <a:p>
            <a:pPr marL="469900">
              <a:lnSpc>
                <a:spcPts val="3570"/>
              </a:lnSpc>
            </a:pPr>
            <a:r>
              <a:rPr lang="en-US" sz="20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-Viruses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do not </a:t>
            </a:r>
            <a:r>
              <a:rPr lang="en-US" sz="2000" b="1" spc="-1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respond </a:t>
            </a:r>
            <a:r>
              <a:rPr lang="en-US" sz="2000" b="1" spc="-2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to</a:t>
            </a:r>
            <a:r>
              <a:rPr lang="en-US" sz="2000" b="1" spc="-5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lang="en-US" sz="20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stimuli.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Calibri"/>
            </a:endParaRPr>
          </a:p>
          <a:p>
            <a:pPr marL="12700">
              <a:lnSpc>
                <a:spcPts val="4530"/>
              </a:lnSpc>
            </a:pPr>
            <a:r>
              <a:rPr lang="en-US" sz="2800" b="1" spc="-1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They can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only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multiply if in another living</a:t>
            </a:r>
            <a:r>
              <a:rPr lang="en-US" sz="2800" b="1" spc="9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Calibri"/>
              </a:rPr>
              <a:t>cell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Calibri"/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Are Viruses living or non-living?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062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spc="-1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Viruses </a:t>
            </a:r>
            <a:r>
              <a:rPr lang="en-US" sz="2000" spc="-15" dirty="0">
                <a:solidFill>
                  <a:schemeClr val="bg2">
                    <a:lumMod val="25000"/>
                  </a:schemeClr>
                </a:solidFill>
                <a:cs typeface="Calibri"/>
              </a:rPr>
              <a:t>are </a:t>
            </a:r>
            <a:r>
              <a:rPr lang="en-US" sz="20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smaller than bacteria, </a:t>
            </a:r>
            <a:r>
              <a:rPr lang="en-US" sz="2000" spc="-20" dirty="0">
                <a:solidFill>
                  <a:schemeClr val="bg2">
                    <a:lumMod val="25000"/>
                  </a:schemeClr>
                </a:solidFill>
                <a:cs typeface="Calibri"/>
              </a:rPr>
              <a:t>they range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in </a:t>
            </a:r>
            <a:r>
              <a:rPr lang="en-US" sz="2000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size </a:t>
            </a:r>
            <a:r>
              <a:rPr lang="en-US" sz="2000" spc="-15" dirty="0">
                <a:solidFill>
                  <a:schemeClr val="bg2">
                    <a:lumMod val="25000"/>
                  </a:schemeClr>
                </a:solidFill>
                <a:cs typeface="Calibri"/>
              </a:rPr>
              <a:t>between  </a:t>
            </a:r>
            <a:r>
              <a:rPr lang="en-US" sz="20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20-300 </a:t>
            </a:r>
            <a:r>
              <a:rPr lang="en-US" sz="20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nanometer</a:t>
            </a:r>
            <a:r>
              <a:rPr lang="en-US" sz="2000" spc="-20" dirty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(</a:t>
            </a:r>
            <a:r>
              <a:rPr lang="en-US" sz="20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nm).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spc="-1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Viruses </a:t>
            </a:r>
            <a:r>
              <a:rPr lang="en-US" sz="2000" spc="-20" dirty="0">
                <a:solidFill>
                  <a:schemeClr val="bg2">
                    <a:lumMod val="25000"/>
                  </a:schemeClr>
                </a:solidFill>
                <a:cs typeface="Calibri"/>
              </a:rPr>
              <a:t>contain </a:t>
            </a:r>
            <a:r>
              <a:rPr lang="en-US" sz="20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only one </a:t>
            </a:r>
            <a:r>
              <a:rPr lang="en-US" sz="20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type </a:t>
            </a:r>
            <a:r>
              <a:rPr lang="en-US" sz="20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of </a:t>
            </a:r>
            <a:r>
              <a:rPr lang="en-US" sz="20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nucleic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acid, </a:t>
            </a:r>
            <a:r>
              <a:rPr lang="en-US" sz="20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either DNA or  </a:t>
            </a:r>
            <a:r>
              <a:rPr lang="en-US" sz="2000" spc="5" dirty="0">
                <a:solidFill>
                  <a:schemeClr val="bg2">
                    <a:lumMod val="25000"/>
                  </a:schemeClr>
                </a:solidFill>
                <a:cs typeface="Calibri"/>
              </a:rPr>
              <a:t>RNA,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but </a:t>
            </a:r>
            <a:r>
              <a:rPr lang="en-US" sz="2000" spc="-15" dirty="0">
                <a:solidFill>
                  <a:schemeClr val="bg2">
                    <a:lumMod val="25000"/>
                  </a:schemeClr>
                </a:solidFill>
                <a:cs typeface="Calibri"/>
              </a:rPr>
              <a:t>never</a:t>
            </a:r>
            <a:r>
              <a:rPr lang="en-US" sz="2000" spc="-70" dirty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sz="20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both.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spc="-1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Viruses </a:t>
            </a:r>
            <a:r>
              <a:rPr lang="en-US" sz="2000" spc="-1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consist </a:t>
            </a:r>
            <a:r>
              <a:rPr lang="en-US" sz="20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of </a:t>
            </a:r>
            <a:r>
              <a:rPr lang="en-US" sz="20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nucleic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acid </a:t>
            </a:r>
            <a:r>
              <a:rPr lang="en-US" sz="2000" spc="-15" dirty="0">
                <a:solidFill>
                  <a:schemeClr val="bg2">
                    <a:lumMod val="25000"/>
                  </a:schemeClr>
                </a:solidFill>
                <a:cs typeface="Calibri"/>
              </a:rPr>
              <a:t>surrounded </a:t>
            </a:r>
            <a:r>
              <a:rPr lang="en-US" sz="2000" spc="305" dirty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sz="2000" spc="-1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by</a:t>
            </a:r>
            <a:r>
              <a:rPr lang="en-US" sz="2000" spc="21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a </a:t>
            </a:r>
            <a:r>
              <a:rPr lang="en-US" sz="2000" spc="-2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protein</a:t>
            </a:r>
            <a:r>
              <a:rPr lang="en-US" sz="2000" spc="12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sz="2000" spc="-1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coat.</a:t>
            </a:r>
            <a:r>
              <a:rPr lang="en-US" sz="20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Some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viruses </a:t>
            </a:r>
            <a:r>
              <a:rPr lang="en-US" sz="2000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have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additional </a:t>
            </a:r>
            <a:r>
              <a:rPr lang="en-US" sz="2000" spc="-1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lipoprotein </a:t>
            </a:r>
            <a:r>
              <a:rPr lang="en-US" sz="2000" spc="-1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envelope.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Vi</a:t>
            </a:r>
            <a:r>
              <a:rPr lang="en-US" sz="2000" spc="-1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r</a:t>
            </a:r>
            <a:r>
              <a:rPr lang="en-US" sz="20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use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s  lack </a:t>
            </a:r>
            <a:r>
              <a:rPr lang="en-US" sz="2000" spc="-1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c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ell</a:t>
            </a:r>
            <a:r>
              <a:rPr lang="en-US" sz="2000" spc="-1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u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lar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	</a:t>
            </a:r>
            <a:r>
              <a:rPr lang="en-US" sz="20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o</a:t>
            </a:r>
            <a:r>
              <a:rPr lang="en-US" sz="2000" spc="-5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r</a:t>
            </a:r>
            <a:r>
              <a:rPr lang="en-US" sz="2000" spc="-7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g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anel</a:t>
            </a:r>
            <a:r>
              <a:rPr lang="en-US" sz="2000" spc="-1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l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es, </a:t>
            </a:r>
            <a:r>
              <a:rPr lang="en-US" sz="20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suc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h as m</a:t>
            </a:r>
            <a:r>
              <a:rPr lang="en-US" sz="2000" spc="-1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i</a:t>
            </a:r>
            <a:r>
              <a:rPr lang="en-US" sz="2000" spc="-4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t</a:t>
            </a:r>
            <a:r>
              <a:rPr lang="en-US" sz="20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ochon</a:t>
            </a:r>
            <a:r>
              <a:rPr lang="en-US" sz="2000" spc="-2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d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ria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	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a</a:t>
            </a:r>
            <a:r>
              <a:rPr lang="en-US" sz="2000" spc="-2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n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d </a:t>
            </a:r>
            <a:r>
              <a:rPr lang="en-US" sz="2000" spc="-5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ribosomes.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-20" dirty="0" smtClean="0">
                <a:solidFill>
                  <a:schemeClr val="bg2">
                    <a:lumMod val="25000"/>
                  </a:schemeClr>
                </a:solidFill>
                <a:cs typeface="Calibri"/>
              </a:rPr>
              <a:t>General characteristics </a:t>
            </a:r>
            <a:r>
              <a:rPr lang="en-US" sz="3600" b="1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of</a:t>
            </a:r>
            <a:r>
              <a:rPr lang="en-US" sz="3600" b="1" spc="60" dirty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sz="3600" b="1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viruses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481</TotalTime>
  <Words>3447</Words>
  <Application>Microsoft Office PowerPoint</Application>
  <PresentationFormat>On-screen Show (4:3)</PresentationFormat>
  <Paragraphs>538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Hardcover</vt:lpstr>
      <vt:lpstr>VIRUS</vt:lpstr>
      <vt:lpstr>Definition</vt:lpstr>
      <vt:lpstr>Discovery of viruses</vt:lpstr>
      <vt:lpstr>Discovery of viruses</vt:lpstr>
      <vt:lpstr>Discovery of viruses</vt:lpstr>
      <vt:lpstr>Discovery of Viruses</vt:lpstr>
      <vt:lpstr>Discovery of Viruses</vt:lpstr>
      <vt:lpstr>Are Viruses living or non-living?</vt:lpstr>
      <vt:lpstr>General characteristics of viruses</vt:lpstr>
      <vt:lpstr>General characteristics of viruses</vt:lpstr>
      <vt:lpstr>Virus and Living organisms</vt:lpstr>
      <vt:lpstr>PowerPoint Presentation</vt:lpstr>
      <vt:lpstr>Viroids &amp; Prions</vt:lpstr>
      <vt:lpstr>Naming Viruses</vt:lpstr>
      <vt:lpstr>Prokaryotes Vs. Eukaryotes Vs. Viruses</vt:lpstr>
      <vt:lpstr>Origin of virus</vt:lpstr>
      <vt:lpstr>PowerPoint Presentation</vt:lpstr>
      <vt:lpstr>Heat and Cold</vt:lpstr>
      <vt:lpstr>Radiation</vt:lpstr>
      <vt:lpstr>Configuration of Virus</vt:lpstr>
      <vt:lpstr>PowerPoint Presentation</vt:lpstr>
      <vt:lpstr>The nucleic acid genome plus the  protective protein coat is called the  nucleocapsid which may have  icosahedral, helical or complex symmetry.</vt:lpstr>
      <vt:lpstr>The Envelope</vt:lpstr>
      <vt:lpstr>The Envelope</vt:lpstr>
      <vt:lpstr>The Envelope</vt:lpstr>
      <vt:lpstr>General Morphology</vt:lpstr>
      <vt:lpstr>ICOSAHEDRAL CAPSID </vt:lpstr>
      <vt:lpstr>HELICAL CAPSID </vt:lpstr>
      <vt:lpstr>Bacteriophage</vt:lpstr>
      <vt:lpstr>Bacteriophage</vt:lpstr>
      <vt:lpstr>Nomenclature of Viruses</vt:lpstr>
      <vt:lpstr>PowerPoint Presentation</vt:lpstr>
      <vt:lpstr>PowerPoint Presentation</vt:lpstr>
      <vt:lpstr>Reasons beyond classification</vt:lpstr>
      <vt:lpstr>Before discovery</vt:lpstr>
      <vt:lpstr>After discovery</vt:lpstr>
      <vt:lpstr>Classification</vt:lpstr>
      <vt:lpstr>Classification of Viruses</vt:lpstr>
      <vt:lpstr>Classification of Viruses</vt:lpstr>
      <vt:lpstr>PowerPoint Presentation</vt:lpstr>
      <vt:lpstr>PowerPoint Presentation</vt:lpstr>
      <vt:lpstr>Baltimore Classification of viruses</vt:lpstr>
      <vt:lpstr>7 class of Baltimore classification</vt:lpstr>
      <vt:lpstr>PowerPoint Presentation</vt:lpstr>
      <vt:lpstr>Positive and Negative strand RNA viruses</vt:lpstr>
      <vt:lpstr>PowerPoint Presentation</vt:lpstr>
      <vt:lpstr>Class III and Class V</vt:lpstr>
      <vt:lpstr>PowerPoint Presentation</vt:lpstr>
      <vt:lpstr>PowerPoint Presentation</vt:lpstr>
      <vt:lpstr>Ambisense genome</vt:lpstr>
      <vt:lpstr>Baltimore Classification - Advantages</vt:lpstr>
      <vt:lpstr>General Properties of RNA Viruses</vt:lpstr>
      <vt:lpstr>RNA viruses (+ve sense)</vt:lpstr>
      <vt:lpstr>RNA viruses (-ve sense)</vt:lpstr>
      <vt:lpstr>DNA viruses</vt:lpstr>
      <vt:lpstr>PowerPoint Presentation</vt:lpstr>
      <vt:lpstr>PowerPoint Presentation</vt:lpstr>
      <vt:lpstr>PowerPoint Presentation</vt:lpstr>
      <vt:lpstr>In visualizing the structure of a virus</vt:lpstr>
      <vt:lpstr>Viruses In Dental Diseases</vt:lpstr>
      <vt:lpstr>Viral Reproduction</vt:lpstr>
      <vt:lpstr>How do viruses replicate?</vt:lpstr>
      <vt:lpstr>PowerPoint Presentation</vt:lpstr>
      <vt:lpstr>PowerPoint Presentation</vt:lpstr>
      <vt:lpstr>1. ATTACHMENT</vt:lpstr>
      <vt:lpstr>2. Penetration</vt:lpstr>
      <vt:lpstr>3. UNCOATING</vt:lpstr>
      <vt:lpstr>5. GENOME REPLICATION</vt:lpstr>
      <vt:lpstr>7. VIRION ASSEMBLY</vt:lpstr>
      <vt:lpstr>PowerPoint Presentation</vt:lpstr>
      <vt:lpstr>Viruses and cancer</vt:lpstr>
      <vt:lpstr>Major Human Oncogenic Virus</vt:lpstr>
      <vt:lpstr>Viruses Associated With The Development  Of Human Neoplasia</vt:lpstr>
      <vt:lpstr>Viruses Associated With The Development  Of Human Neoplasia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</dc:title>
  <dc:creator>Zee Computer</dc:creator>
  <cp:lastModifiedBy>Sumaira</cp:lastModifiedBy>
  <cp:revision>47</cp:revision>
  <dcterms:created xsi:type="dcterms:W3CDTF">2020-02-19T06:39:36Z</dcterms:created>
  <dcterms:modified xsi:type="dcterms:W3CDTF">2020-05-16T14:43:18Z</dcterms:modified>
</cp:coreProperties>
</file>