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87" r:id="rId4"/>
    <p:sldId id="288" r:id="rId5"/>
    <p:sldId id="289" r:id="rId6"/>
    <p:sldId id="290" r:id="rId7"/>
    <p:sldId id="291" r:id="rId8"/>
    <p:sldId id="292" r:id="rId9"/>
    <p:sldId id="293" r:id="rId10"/>
    <p:sldId id="294" r:id="rId11"/>
    <p:sldId id="258" r:id="rId12"/>
    <p:sldId id="259" r:id="rId13"/>
    <p:sldId id="260"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E2DB9-458F-4999-8452-523B633E57C4}"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678705-9438-4FBC-9942-4FE738043F2A}" type="slidenum">
              <a:rPr lang="en-US" smtClean="0"/>
              <a:t>‹#›</a:t>
            </a:fld>
            <a:endParaRPr lang="en-US"/>
          </a:p>
        </p:txBody>
      </p:sp>
    </p:spTree>
    <p:extLst>
      <p:ext uri="{BB962C8B-B14F-4D97-AF65-F5344CB8AC3E}">
        <p14:creationId xmlns:p14="http://schemas.microsoft.com/office/powerpoint/2010/main" val="1263551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Prokaryots</a:t>
            </a:r>
            <a:r>
              <a:rPr lang="en-US" dirty="0" smtClean="0"/>
              <a:t>:</a:t>
            </a:r>
            <a:endParaRPr lang="en-US" dirty="0"/>
          </a:p>
        </p:txBody>
      </p:sp>
      <p:sp>
        <p:nvSpPr>
          <p:cNvPr id="4" name="Slide Number Placeholder 3"/>
          <p:cNvSpPr>
            <a:spLocks noGrp="1"/>
          </p:cNvSpPr>
          <p:nvPr>
            <p:ph type="sldNum" sz="quarter" idx="10"/>
          </p:nvPr>
        </p:nvSpPr>
        <p:spPr/>
        <p:txBody>
          <a:bodyPr/>
          <a:lstStyle/>
          <a:p>
            <a:fld id="{88678705-9438-4FBC-9942-4FE738043F2A}" type="slidenum">
              <a:rPr lang="en-US" smtClean="0"/>
              <a:t>2</a:t>
            </a:fld>
            <a:endParaRPr lang="en-US"/>
          </a:p>
        </p:txBody>
      </p:sp>
    </p:spTree>
    <p:extLst>
      <p:ext uri="{BB962C8B-B14F-4D97-AF65-F5344CB8AC3E}">
        <p14:creationId xmlns:p14="http://schemas.microsoft.com/office/powerpoint/2010/main" val="89107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232252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169809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17696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248359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56866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1310433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172271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44383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427351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839D-F9ED-4D26-8833-540129F9768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548327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3F839D-F9ED-4D26-8833-540129F97681}"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308196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3F839D-F9ED-4D26-8833-540129F97681}"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57447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3F839D-F9ED-4D26-8833-540129F97681}"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149755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F839D-F9ED-4D26-8833-540129F97681}"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307467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F839D-F9ED-4D26-8833-540129F97681}"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347222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F839D-F9ED-4D26-8833-540129F97681}"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11DEC-C6C4-4F63-B791-3EDF174E4E53}" type="slidenum">
              <a:rPr lang="en-US" smtClean="0"/>
              <a:t>‹#›</a:t>
            </a:fld>
            <a:endParaRPr lang="en-US"/>
          </a:p>
        </p:txBody>
      </p:sp>
    </p:spTree>
    <p:extLst>
      <p:ext uri="{BB962C8B-B14F-4D97-AF65-F5344CB8AC3E}">
        <p14:creationId xmlns:p14="http://schemas.microsoft.com/office/powerpoint/2010/main" val="336684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3F839D-F9ED-4D26-8833-540129F97681}" type="datetimeFigureOut">
              <a:rPr lang="en-US" smtClean="0"/>
              <a:t>4/22/2020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9211DEC-C6C4-4F63-B791-3EDF174E4E53}" type="slidenum">
              <a:rPr lang="en-US" smtClean="0"/>
              <a:t>‹#›</a:t>
            </a:fld>
            <a:endParaRPr lang="en-US"/>
          </a:p>
        </p:txBody>
      </p:sp>
    </p:spTree>
    <p:extLst>
      <p:ext uri="{BB962C8B-B14F-4D97-AF65-F5344CB8AC3E}">
        <p14:creationId xmlns:p14="http://schemas.microsoft.com/office/powerpoint/2010/main" val="39934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Gells</a:t>
            </a:r>
            <a:r>
              <a:rPr lang="en-US" dirty="0" smtClean="0"/>
              <a:t> and Magmas</a:t>
            </a:r>
            <a:endParaRPr lang="en-US" dirty="0"/>
          </a:p>
        </p:txBody>
      </p:sp>
      <p:sp>
        <p:nvSpPr>
          <p:cNvPr id="3" name="Subtitle 2"/>
          <p:cNvSpPr>
            <a:spLocks noGrp="1"/>
          </p:cNvSpPr>
          <p:nvPr>
            <p:ph type="subTitle" idx="1"/>
          </p:nvPr>
        </p:nvSpPr>
        <p:spPr/>
        <p:txBody>
          <a:bodyPr/>
          <a:lstStyle/>
          <a:p>
            <a:r>
              <a:rPr lang="en-US" dirty="0" smtClean="0"/>
              <a:t>2</a:t>
            </a:r>
            <a:r>
              <a:rPr lang="en-US" baseline="30000" dirty="0" smtClean="0"/>
              <a:t>nd</a:t>
            </a:r>
            <a:r>
              <a:rPr lang="en-US" dirty="0" smtClean="0"/>
              <a:t> prof </a:t>
            </a:r>
          </a:p>
          <a:p>
            <a:r>
              <a:rPr lang="en-US" dirty="0" smtClean="0"/>
              <a:t>Pharmaceutics II</a:t>
            </a:r>
            <a:endParaRPr lang="en-US" dirty="0"/>
          </a:p>
        </p:txBody>
      </p:sp>
    </p:spTree>
    <p:extLst>
      <p:ext uri="{BB962C8B-B14F-4D97-AF65-F5344CB8AC3E}">
        <p14:creationId xmlns:p14="http://schemas.microsoft.com/office/powerpoint/2010/main" val="1324787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MAGMA</a:t>
            </a:r>
            <a:endParaRPr lang="en-US" dirty="0"/>
          </a:p>
        </p:txBody>
      </p:sp>
      <p:sp>
        <p:nvSpPr>
          <p:cNvPr id="3" name="Content Placeholder 2"/>
          <p:cNvSpPr>
            <a:spLocks noGrp="1"/>
          </p:cNvSpPr>
          <p:nvPr>
            <p:ph idx="1"/>
          </p:nvPr>
        </p:nvSpPr>
        <p:spPr/>
        <p:txBody>
          <a:bodyPr/>
          <a:lstStyle/>
          <a:p>
            <a:r>
              <a:rPr lang="en-US" dirty="0"/>
              <a:t>Two phase systems with large particle size or floccules of small distinct particles are called “MAGMA”. It is commonly known as Milk Magnesia. EXAMPLE</a:t>
            </a:r>
            <a:r>
              <a:rPr lang="en-US" dirty="0" smtClean="0"/>
              <a:t>: </a:t>
            </a:r>
            <a:r>
              <a:rPr lang="en-US" dirty="0"/>
              <a:t>BENTONITE </a:t>
            </a:r>
            <a:r>
              <a:rPr lang="en-US" dirty="0" smtClean="0"/>
              <a:t>MAGMA</a:t>
            </a:r>
          </a:p>
          <a:p>
            <a:endParaRPr lang="en-US" dirty="0">
              <a:solidFill>
                <a:schemeClr val="tx1"/>
              </a:solidFill>
            </a:endParaRPr>
          </a:p>
        </p:txBody>
      </p:sp>
    </p:spTree>
    <p:extLst>
      <p:ext uri="{BB962C8B-B14F-4D97-AF65-F5344CB8AC3E}">
        <p14:creationId xmlns:p14="http://schemas.microsoft.com/office/powerpoint/2010/main" val="3602732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300" y="609600"/>
            <a:ext cx="8596668" cy="1320800"/>
          </a:xfrm>
        </p:spPr>
        <p:txBody>
          <a:bodyPr/>
          <a:lstStyle/>
          <a:p>
            <a:r>
              <a:rPr lang="en-US" dirty="0"/>
              <a:t>Preparation of Magmas and Gels:</a:t>
            </a:r>
          </a:p>
        </p:txBody>
      </p:sp>
      <p:sp>
        <p:nvSpPr>
          <p:cNvPr id="3" name="Content Placeholder 2"/>
          <p:cNvSpPr>
            <a:spLocks noGrp="1"/>
          </p:cNvSpPr>
          <p:nvPr>
            <p:ph idx="1"/>
          </p:nvPr>
        </p:nvSpPr>
        <p:spPr/>
        <p:txBody>
          <a:bodyPr>
            <a:normAutofit fontScale="70000" lnSpcReduction="20000"/>
          </a:bodyPr>
          <a:lstStyle/>
          <a:p>
            <a:r>
              <a:rPr lang="en-US" sz="2800" dirty="0"/>
              <a:t>FUSION </a:t>
            </a:r>
            <a:r>
              <a:rPr lang="en-US" sz="2800" dirty="0" smtClean="0"/>
              <a:t>METHOD: </a:t>
            </a:r>
            <a:r>
              <a:rPr lang="en-US" sz="2800" dirty="0"/>
              <a:t>In this method various waxy materials employed as gellant in non polar media. Drug i</a:t>
            </a:r>
            <a:r>
              <a:rPr lang="en-US" sz="2800" dirty="0" smtClean="0"/>
              <a:t>s </a:t>
            </a:r>
            <a:r>
              <a:rPr lang="en-US" sz="2800" dirty="0"/>
              <a:t>added when waxy materials melted by fusion. stirred slowly until uniform gel formed.</a:t>
            </a:r>
          </a:p>
          <a:p>
            <a:r>
              <a:rPr lang="en-US" sz="2800" dirty="0" smtClean="0"/>
              <a:t>COLD </a:t>
            </a:r>
            <a:r>
              <a:rPr lang="en-US" sz="2800" dirty="0"/>
              <a:t>METHOD </a:t>
            </a:r>
            <a:r>
              <a:rPr lang="en-US" sz="2800" dirty="0" smtClean="0"/>
              <a:t>: Water is </a:t>
            </a:r>
            <a:r>
              <a:rPr lang="en-US" sz="2800" dirty="0"/>
              <a:t>cooled to 4-10ºc and placed it in mixing container. Gelling agent </a:t>
            </a:r>
            <a:r>
              <a:rPr lang="en-US" sz="2800" dirty="0" smtClean="0"/>
              <a:t>is </a:t>
            </a:r>
            <a:r>
              <a:rPr lang="en-US" sz="2800" dirty="0"/>
              <a:t>slowly added and agitating until solution is complete. Maintained temperature below 10ºc . Drug </a:t>
            </a:r>
            <a:r>
              <a:rPr lang="en-US" sz="2800" dirty="0" smtClean="0"/>
              <a:t>is </a:t>
            </a:r>
            <a:r>
              <a:rPr lang="en-US" sz="2800" dirty="0"/>
              <a:t>added in solution form slowly with gentle mixing. Immediately transfer to container &amp; allow to warm to R.T where upon liquid becomes clear gel .</a:t>
            </a:r>
          </a:p>
          <a:p>
            <a:r>
              <a:rPr lang="en-US" sz="2800" dirty="0" smtClean="0"/>
              <a:t>DISPERSION </a:t>
            </a:r>
            <a:r>
              <a:rPr lang="en-US" sz="2800" dirty="0"/>
              <a:t>METHOD </a:t>
            </a:r>
            <a:r>
              <a:rPr lang="en-US" sz="2800" dirty="0" smtClean="0"/>
              <a:t>:Gelling </a:t>
            </a:r>
            <a:r>
              <a:rPr lang="en-US" sz="2800" dirty="0"/>
              <a:t>agent i</a:t>
            </a:r>
            <a:r>
              <a:rPr lang="en-US" sz="2800" dirty="0" smtClean="0"/>
              <a:t>s </a:t>
            </a:r>
            <a:r>
              <a:rPr lang="en-US" sz="2800" dirty="0"/>
              <a:t>dispersed in water with stirring at 1200 rpm for 30 min . Drug i</a:t>
            </a:r>
            <a:r>
              <a:rPr lang="en-US" sz="2800" dirty="0" smtClean="0"/>
              <a:t>s </a:t>
            </a:r>
            <a:r>
              <a:rPr lang="en-US" sz="2800" dirty="0"/>
              <a:t>dissolved in non-aqueous solvent with preservative. This solution i</a:t>
            </a:r>
            <a:r>
              <a:rPr lang="en-US" sz="2800" dirty="0" smtClean="0"/>
              <a:t>s </a:t>
            </a:r>
            <a:r>
              <a:rPr lang="en-US" sz="2800" dirty="0"/>
              <a:t>added in above gel with continuous stirring.</a:t>
            </a:r>
          </a:p>
          <a:p>
            <a:endParaRPr lang="en-US" altLang="en-US" sz="2800" dirty="0"/>
          </a:p>
        </p:txBody>
      </p:sp>
    </p:spTree>
    <p:extLst>
      <p:ext uri="{BB962C8B-B14F-4D97-AF65-F5344CB8AC3E}">
        <p14:creationId xmlns:p14="http://schemas.microsoft.com/office/powerpoint/2010/main" val="127304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Preparation of Magmas and Gels</a:t>
            </a:r>
            <a:r>
              <a:rPr lang="en-US" sz="3200" dirty="0" smtClean="0"/>
              <a:t>:</a:t>
            </a:r>
            <a:br>
              <a:rPr lang="en-US" sz="3200" dirty="0" smtClean="0"/>
            </a:br>
            <a:r>
              <a:rPr lang="en-US" sz="2400" dirty="0"/>
              <a:t/>
            </a:r>
            <a:br>
              <a:rPr lang="en-US" sz="2400" dirty="0"/>
            </a:br>
            <a:r>
              <a:rPr lang="en-US" sz="2400" dirty="0" smtClean="0"/>
              <a:t/>
            </a:r>
            <a:br>
              <a:rPr lang="en-US" sz="2400" dirty="0" smtClean="0"/>
            </a:br>
            <a:r>
              <a:rPr lang="en-US" sz="2400" dirty="0" smtClean="0"/>
              <a:t/>
            </a:r>
            <a:br>
              <a:rPr lang="en-US" sz="2400" dirty="0" smtClean="0"/>
            </a:br>
            <a:r>
              <a:rPr lang="en-US" sz="2400" dirty="0">
                <a:solidFill>
                  <a:schemeClr val="tx1"/>
                </a:solidFill>
              </a:rPr>
              <a:t>Some magmas and gels (inorganic) are prepared by freshly precipitating the disperse phase to achieve a fine degree of subdivision of the particles and a gelatinous character to those particles. The desired gelatinous precipitate results when solutions of inorganic agents react to form an insoluble chemical having a high attraction for water. As the microcrystalline particles of the precipitate develop, they strongly attract water to yield gelatinous particles, which combine to form the desired gelatinous precipitate. • Example: Preparation of Al(OH)3 gel is by reacting Al(Cl)3 + Na2CO3 + NaHCO3</a:t>
            </a:r>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pic>
        <p:nvPicPr>
          <p:cNvPr id="5" name="Content Placeholder 4" descr="D:\BLACK\CHAP04\FIGURES\FG04_001.PC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76016" y="4101305"/>
            <a:ext cx="5" cy="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542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a:t>Preparation of Magmas and Gels</a:t>
            </a:r>
            <a:r>
              <a:rPr lang="en-US" dirty="0" smtClean="0"/>
              <a:t>:</a:t>
            </a:r>
            <a:br>
              <a:rPr lang="en-US" dirty="0" smtClean="0"/>
            </a:br>
            <a:r>
              <a:rPr lang="en-US" dirty="0"/>
              <a:t/>
            </a:r>
            <a:br>
              <a:rPr lang="en-US" dirty="0"/>
            </a:br>
            <a:r>
              <a:rPr lang="en-US" dirty="0" smtClean="0"/>
              <a:t/>
            </a:r>
            <a:br>
              <a:rPr lang="en-US" dirty="0" smtClean="0"/>
            </a:br>
            <a:r>
              <a:rPr lang="en-US" sz="3100" dirty="0" smtClean="0">
                <a:solidFill>
                  <a:schemeClr val="tx1"/>
                </a:solidFill>
              </a:rPr>
              <a:t>Other </a:t>
            </a:r>
            <a:r>
              <a:rPr lang="en-US" sz="3100" dirty="0">
                <a:solidFill>
                  <a:schemeClr val="tx1"/>
                </a:solidFill>
              </a:rPr>
              <a:t>magmas and gels may be prepared by directly hydrating the inorganic chemical, which produces the disperse phase of the dispersion. In addition to the water vehicle, other agents as propylene glycol, propyl </a:t>
            </a:r>
            <a:r>
              <a:rPr lang="en-US" sz="3100" dirty="0" err="1">
                <a:solidFill>
                  <a:schemeClr val="tx1"/>
                </a:solidFill>
              </a:rPr>
              <a:t>gallate</a:t>
            </a:r>
            <a:r>
              <a:rPr lang="en-US" sz="3100" dirty="0">
                <a:solidFill>
                  <a:schemeClr val="tx1"/>
                </a:solidFill>
              </a:rPr>
              <a:t>, and </a:t>
            </a:r>
            <a:r>
              <a:rPr lang="en-US" sz="3100" dirty="0" err="1">
                <a:solidFill>
                  <a:schemeClr val="tx1"/>
                </a:solidFill>
              </a:rPr>
              <a:t>hydroxypropyl</a:t>
            </a:r>
            <a:r>
              <a:rPr lang="en-US" sz="3100" dirty="0">
                <a:solidFill>
                  <a:schemeClr val="tx1"/>
                </a:solidFill>
              </a:rPr>
              <a:t> cellulose may be used to enhance gel formation. • Al2O3 + H2O Al(OH)3 • Examples: Aluminum Hydroxide Gel; </a:t>
            </a:r>
            <a:r>
              <a:rPr lang="en-US" sz="3100" dirty="0" err="1">
                <a:solidFill>
                  <a:schemeClr val="tx1"/>
                </a:solidFill>
              </a:rPr>
              <a:t>Alugel</a:t>
            </a:r>
            <a:r>
              <a:rPr lang="en-US" sz="3100" dirty="0">
                <a:solidFill>
                  <a:schemeClr val="tx1"/>
                </a:solidFill>
              </a:rPr>
              <a:t>; </a:t>
            </a:r>
            <a:r>
              <a:rPr lang="en-US" sz="3100" dirty="0" err="1">
                <a:solidFill>
                  <a:schemeClr val="tx1"/>
                </a:solidFill>
              </a:rPr>
              <a:t>Amphogel</a:t>
            </a:r>
            <a:r>
              <a:rPr lang="en-US" sz="3100" dirty="0">
                <a:solidFill>
                  <a:schemeClr val="tx1"/>
                </a:solidFill>
              </a:rPr>
              <a:t>; Ce-</a:t>
            </a:r>
            <a:r>
              <a:rPr lang="en-US" sz="3100" dirty="0" err="1">
                <a:solidFill>
                  <a:schemeClr val="tx1"/>
                </a:solidFill>
              </a:rPr>
              <a:t>lu</a:t>
            </a:r>
            <a:r>
              <a:rPr lang="en-US" sz="3100" dirty="0">
                <a:solidFill>
                  <a:schemeClr val="tx1"/>
                </a:solidFill>
              </a:rPr>
              <a:t>-gel; </a:t>
            </a:r>
            <a:r>
              <a:rPr lang="en-US" sz="3100" dirty="0" err="1">
                <a:solidFill>
                  <a:schemeClr val="tx1"/>
                </a:solidFill>
              </a:rPr>
              <a:t>Cremalin</a:t>
            </a:r>
            <a:r>
              <a:rPr lang="en-US" sz="3100" dirty="0">
                <a:solidFill>
                  <a:schemeClr val="tx1"/>
                </a:solidFill>
              </a:rPr>
              <a:t>; </a:t>
            </a:r>
            <a:r>
              <a:rPr lang="en-US" sz="3100" dirty="0" err="1">
                <a:solidFill>
                  <a:schemeClr val="tx1"/>
                </a:solidFill>
              </a:rPr>
              <a:t>Hydroxal</a:t>
            </a:r>
            <a:r>
              <a:rPr lang="en-US" sz="3100" dirty="0">
                <a:solidFill>
                  <a:schemeClr val="tx1"/>
                </a:solidFill>
              </a:rPr>
              <a:t>; </a:t>
            </a:r>
            <a:r>
              <a:rPr lang="en-US" sz="3100" dirty="0" err="1">
                <a:solidFill>
                  <a:schemeClr val="tx1"/>
                </a:solidFill>
              </a:rPr>
              <a:t>Vanogel</a:t>
            </a:r>
            <a:r>
              <a:rPr lang="en-US" sz="3100" dirty="0">
                <a:solidFill>
                  <a:schemeClr val="tx1"/>
                </a:solidFill>
              </a:rPr>
              <a:t>; Aluminum Phosphate Gel (</a:t>
            </a:r>
            <a:r>
              <a:rPr lang="en-US" sz="3100" dirty="0" err="1">
                <a:solidFill>
                  <a:schemeClr val="tx1"/>
                </a:solidFill>
              </a:rPr>
              <a:t>Phosphagel</a:t>
            </a:r>
            <a:r>
              <a:rPr lang="en-US" sz="3100" dirty="0">
                <a:solidFill>
                  <a:schemeClr val="tx1"/>
                </a:solidFill>
              </a:rPr>
              <a:t>) - Antacid</a:t>
            </a:r>
            <a:br>
              <a:rPr lang="en-US" sz="3100" dirty="0">
                <a:solidFill>
                  <a:schemeClr val="tx1"/>
                </a:solidFill>
              </a:rPr>
            </a:br>
            <a:endParaRPr lang="en-US" sz="3100" dirty="0">
              <a:solidFill>
                <a:schemeClr val="tx1"/>
              </a:solidFill>
            </a:endParaRPr>
          </a:p>
        </p:txBody>
      </p:sp>
      <p:pic>
        <p:nvPicPr>
          <p:cNvPr id="4" name="Content Placeholder 3" descr="D:\BLACK\CHAP04\FIGURES\FG04_002.PC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1529" y="3716992"/>
            <a:ext cx="5" cy="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USES OF GEL</a:t>
            </a:r>
            <a:r>
              <a:rPr lang="en-US" dirty="0" smtClean="0"/>
              <a:t>:</a:t>
            </a:r>
            <a:br>
              <a:rPr lang="en-US" dirty="0" smtClean="0"/>
            </a:br>
            <a:r>
              <a:rPr lang="en-US" dirty="0"/>
              <a:t/>
            </a:r>
            <a:br>
              <a:rPr lang="en-US" dirty="0"/>
            </a:br>
            <a:r>
              <a:rPr lang="en-US" dirty="0" smtClean="0"/>
              <a:t/>
            </a:r>
            <a:br>
              <a:rPr lang="en-US" dirty="0" smtClean="0"/>
            </a:br>
            <a:r>
              <a:rPr lang="en-US" dirty="0" smtClean="0">
                <a:solidFill>
                  <a:schemeClr val="tx1"/>
                </a:solidFill>
              </a:rPr>
              <a:t>Lubricant </a:t>
            </a:r>
            <a:r>
              <a:rPr lang="en-US" dirty="0">
                <a:solidFill>
                  <a:schemeClr val="tx1"/>
                </a:solidFill>
              </a:rPr>
              <a:t>for catheters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a:solidFill>
                  <a:schemeClr val="tx1"/>
                </a:solidFill>
              </a:rPr>
              <a:t>Bases for patch testing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err="1">
                <a:solidFill>
                  <a:schemeClr val="tx1"/>
                </a:solidFill>
              </a:rPr>
              <a:t>NaCl</a:t>
            </a:r>
            <a:r>
              <a:rPr lang="en-US" dirty="0">
                <a:solidFill>
                  <a:schemeClr val="tx1"/>
                </a:solidFill>
              </a:rPr>
              <a:t> gel for electrocardiography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a:solidFill>
                  <a:schemeClr val="tx1"/>
                </a:solidFill>
              </a:rPr>
              <a:t>Floucinonide Gel for anti- inflammatory </a:t>
            </a:r>
            <a:r>
              <a:rPr lang="en-US" dirty="0" smtClean="0">
                <a:solidFill>
                  <a:schemeClr val="tx1"/>
                </a:solidFill>
              </a:rPr>
              <a:t>corticosteroid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a:solidFill>
                  <a:schemeClr val="tx1"/>
                </a:solidFill>
              </a:rPr>
              <a:t>Na Fluoride &amp; Phosphoric acid gel – dental care prophylactic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err="1">
                <a:solidFill>
                  <a:schemeClr val="tx1"/>
                </a:solidFill>
              </a:rPr>
              <a:t>Tretionoin</a:t>
            </a:r>
            <a:r>
              <a:rPr lang="en-US" dirty="0">
                <a:solidFill>
                  <a:schemeClr val="tx1"/>
                </a:solidFill>
              </a:rPr>
              <a:t> Gel for treatment of acne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a:solidFill>
                  <a:schemeClr val="tx1"/>
                </a:solidFill>
              </a:rPr>
              <a:t>Prostaglandin Gel – intravaginal</a:t>
            </a:r>
          </a:p>
        </p:txBody>
      </p:sp>
      <p:pic>
        <p:nvPicPr>
          <p:cNvPr id="4" name="Content Placeholder 3" descr="D:\BLACK\CHAP04\FIGURES\FG04_004.PC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76016" y="4101305"/>
            <a:ext cx="5" cy="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158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a:t>
            </a:r>
            <a:r>
              <a:rPr lang="en-US" dirty="0"/>
              <a:t>OF MAGMAS AND GELS IN DOSAGE FORM</a:t>
            </a:r>
            <a:br>
              <a:rPr lang="en-US" dirty="0"/>
            </a:br>
            <a:endParaRPr lang="en-US" dirty="0"/>
          </a:p>
        </p:txBody>
      </p:sp>
      <p:sp>
        <p:nvSpPr>
          <p:cNvPr id="3" name="Content Placeholder 2"/>
          <p:cNvSpPr>
            <a:spLocks noGrp="1"/>
          </p:cNvSpPr>
          <p:nvPr>
            <p:ph idx="1"/>
          </p:nvPr>
        </p:nvSpPr>
        <p:spPr/>
        <p:txBody>
          <a:bodyPr>
            <a:normAutofit/>
          </a:bodyPr>
          <a:lstStyle/>
          <a:p>
            <a:r>
              <a:rPr lang="en-US" sz="2400" dirty="0" smtClean="0"/>
              <a:t>Glycogelation </a:t>
            </a:r>
            <a:r>
              <a:rPr lang="en-US" sz="2400" dirty="0" smtClean="0">
                <a:solidFill>
                  <a:schemeClr val="tx1"/>
                </a:solidFill>
              </a:rPr>
              <a:t>gels </a:t>
            </a:r>
            <a:r>
              <a:rPr lang="en-US" sz="2400" dirty="0">
                <a:solidFill>
                  <a:schemeClr val="tx1"/>
                </a:solidFill>
              </a:rPr>
              <a:t>are frequently used as a basis for medicated pastilles. They are also used in the formulation of some suppositories. E.g. Glycerin suppositories BP. Gelatin gels are employed in the preparation of hard and soft capsules that may be used to mask the unpleasant tastes of solid and liquids.</a:t>
            </a:r>
            <a:br>
              <a:rPr lang="en-US" sz="2400" dirty="0">
                <a:solidFill>
                  <a:schemeClr val="tx1"/>
                </a:solidFill>
              </a:rPr>
            </a:br>
            <a:r>
              <a:rPr lang="en-US" sz="2400" dirty="0">
                <a:solidFill>
                  <a:schemeClr val="tx1"/>
                </a:solidFill>
              </a:rPr>
              <a:t>IN MICROBIOLOGICAL MEDIA:- Agar and gelatin gels are used as solid media for the culture of micro-organism</a:t>
            </a:r>
            <a:r>
              <a:rPr lang="en-US" sz="2400" dirty="0"/>
              <a:t/>
            </a:r>
            <a:br>
              <a:rPr lang="en-US" sz="2400" dirty="0"/>
            </a:br>
            <a:endParaRPr lang="en-US" sz="2400" dirty="0"/>
          </a:p>
        </p:txBody>
      </p:sp>
    </p:spTree>
    <p:extLst>
      <p:ext uri="{BB962C8B-B14F-4D97-AF65-F5344CB8AC3E}">
        <p14:creationId xmlns:p14="http://schemas.microsoft.com/office/powerpoint/2010/main" val="2940355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IMPORTANCE OF MAGMAS AND GELS IN </a:t>
            </a:r>
            <a:r>
              <a:rPr lang="en-US" dirty="0" smtClean="0"/>
              <a:t>DOSAGE</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nSpc>
                <a:spcPct val="90000"/>
              </a:lnSpc>
              <a:buNone/>
            </a:pPr>
            <a:r>
              <a:rPr lang="en-US" sz="2400" dirty="0">
                <a:solidFill>
                  <a:schemeClr val="tx1"/>
                </a:solidFill>
              </a:rPr>
              <a:t>AS A LUBRICATING AGENT :- Gels also used as a lubricating agent in pharmaceutical preparation. It is mainly used as a drug delivery vehicle. lubricating gels are also used as a resistance of gamma radiation. It is harmless to skin, delicate tissues and mucous membranes.</a:t>
            </a:r>
            <a:br>
              <a:rPr lang="en-US" sz="2400" dirty="0">
                <a:solidFill>
                  <a:schemeClr val="tx1"/>
                </a:solidFill>
              </a:rPr>
            </a:br>
            <a:endParaRPr lang="en-US" sz="2400" dirty="0" smtClean="0">
              <a:solidFill>
                <a:schemeClr val="tx1"/>
              </a:solidFill>
            </a:endParaRPr>
          </a:p>
          <a:p>
            <a:pPr marL="0" indent="0">
              <a:lnSpc>
                <a:spcPct val="90000"/>
              </a:lnSpc>
              <a:buNone/>
            </a:pPr>
            <a:r>
              <a:rPr lang="en-US" sz="2400" dirty="0" smtClean="0">
                <a:solidFill>
                  <a:schemeClr val="tx1"/>
                </a:solidFill>
              </a:rPr>
              <a:t>Other </a:t>
            </a:r>
            <a:r>
              <a:rPr lang="en-US" sz="2400" dirty="0">
                <a:solidFill>
                  <a:schemeClr val="tx1"/>
                </a:solidFill>
              </a:rPr>
              <a:t>uses Cosmetic and styling tools: Hair gel to control hair, make hair shiny or even to flatten hair. Body gel to make skin smooth, shiny and soft. Silicone gel used to fill breast implants and to cover scars on the body or face.</a:t>
            </a:r>
            <a:endParaRPr lang="en-US" altLang="en-US" sz="2400" b="1" dirty="0" smtClean="0">
              <a:solidFill>
                <a:schemeClr val="tx1"/>
              </a:solidFill>
              <a:effectLst>
                <a:outerShdw blurRad="38100" dist="38100" dir="2700000" algn="tl">
                  <a:srgbClr val="C0C0C0"/>
                </a:outerShdw>
              </a:effectLst>
            </a:endParaRPr>
          </a:p>
          <a:p>
            <a:pPr>
              <a:lnSpc>
                <a:spcPct val="90000"/>
              </a:lnSpc>
            </a:pPr>
            <a:endParaRPr lang="en-US" altLang="en-US" sz="2400" b="1" dirty="0">
              <a:solidFill>
                <a:schemeClr val="tx1"/>
              </a:solidFill>
              <a:effectLst>
                <a:outerShdw blurRad="38100" dist="38100" dir="2700000" algn="tl">
                  <a:srgbClr val="C0C0C0"/>
                </a:outerShdw>
              </a:effectLst>
            </a:endParaRPr>
          </a:p>
          <a:p>
            <a:pPr>
              <a:lnSpc>
                <a:spcPct val="90000"/>
              </a:lnSpc>
            </a:pPr>
            <a:endParaRPr lang="en-US" altLang="en-US" sz="2400" b="1" dirty="0">
              <a:solidFill>
                <a:schemeClr val="tx1"/>
              </a:solidFill>
              <a:effectLst>
                <a:outerShdw blurRad="38100" dist="38100" dir="2700000" algn="tl">
                  <a:srgbClr val="C0C0C0"/>
                </a:outerShdw>
              </a:effectLst>
            </a:endParaRPr>
          </a:p>
          <a:p>
            <a:endParaRPr lang="en-US" dirty="0">
              <a:solidFill>
                <a:schemeClr val="tx1"/>
              </a:solidFill>
            </a:endParaRPr>
          </a:p>
        </p:txBody>
      </p:sp>
    </p:spTree>
    <p:extLst>
      <p:ext uri="{BB962C8B-B14F-4D97-AF65-F5344CB8AC3E}">
        <p14:creationId xmlns:p14="http://schemas.microsoft.com/office/powerpoint/2010/main" val="899681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a:t> Gels are an excellent formulation for several routes of administration. They are useful as liquid formulations in oral, topical, vaginal, and rectal administration. Gels can be clear formulations when all of the particles completely dissolve in the dispersing medium. </a:t>
            </a:r>
            <a:endParaRPr lang="en-US" dirty="0" smtClean="0"/>
          </a:p>
          <a:p>
            <a:r>
              <a:rPr lang="en-US" dirty="0" smtClean="0"/>
              <a:t>Definition:</a:t>
            </a:r>
            <a:endParaRPr lang="en-US" dirty="0" smtClean="0"/>
          </a:p>
          <a:p>
            <a:pPr marL="0" indent="0">
              <a:buNone/>
            </a:pPr>
            <a:r>
              <a:rPr lang="en-US" dirty="0" smtClean="0"/>
              <a:t>Pharmaceutical </a:t>
            </a:r>
            <a:r>
              <a:rPr lang="en-US" dirty="0"/>
              <a:t>gels are semisolid systems in which there is interaction (either physical or covalent) between colloidal particles within a liquid vehicle</a:t>
            </a:r>
            <a:r>
              <a:rPr lang="en-US" dirty="0" smtClean="0"/>
              <a:t>.</a:t>
            </a:r>
          </a:p>
          <a:p>
            <a:pPr marL="0" indent="0">
              <a:buNone/>
            </a:pPr>
            <a:r>
              <a:rPr lang="en-US" dirty="0"/>
              <a:t> </a:t>
            </a:r>
            <a:r>
              <a:rPr lang="en-US" dirty="0" smtClean="0"/>
              <a:t>                                                OR</a:t>
            </a:r>
          </a:p>
          <a:p>
            <a:pPr marL="0" indent="0">
              <a:buNone/>
            </a:pPr>
            <a:r>
              <a:rPr lang="en-US" dirty="0" smtClean="0"/>
              <a:t>Are </a:t>
            </a:r>
            <a:r>
              <a:rPr lang="en-US" dirty="0"/>
              <a:t>semisolid systems consisting of either suspensions made up of small inorganic particles or large organic molecules in a liquid vehicle rendered jelly like by the addition of a GELLING </a:t>
            </a:r>
            <a:r>
              <a:rPr lang="en-US" dirty="0" smtClean="0"/>
              <a:t>AGENT</a:t>
            </a:r>
            <a:r>
              <a:rPr lang="en-US" dirty="0" smtClean="0"/>
              <a:t>. Sometimes </a:t>
            </a:r>
            <a:r>
              <a:rPr lang="en-US" dirty="0"/>
              <a:t>called JELLIES</a:t>
            </a:r>
            <a:endParaRPr lang="en-US" dirty="0" smtClean="0"/>
          </a:p>
          <a:p>
            <a:r>
              <a:rPr lang="en-US" dirty="0"/>
              <a:t>The vehicle may be:  Aqueous  Hydro alcoholic  Alcohol based Or Non Aqueous</a:t>
            </a:r>
            <a:endParaRPr lang="en-US" dirty="0" smtClean="0"/>
          </a:p>
          <a:p>
            <a:pPr marL="0" indent="0">
              <a:buNone/>
            </a:pPr>
            <a:endParaRPr lang="en-US" dirty="0"/>
          </a:p>
        </p:txBody>
      </p:sp>
    </p:spTree>
    <p:extLst>
      <p:ext uri="{BB962C8B-B14F-4D97-AF65-F5344CB8AC3E}">
        <p14:creationId xmlns:p14="http://schemas.microsoft.com/office/powerpoint/2010/main" val="351963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Terminologies </a:t>
            </a:r>
            <a:r>
              <a:rPr lang="en-US" dirty="0"/>
              <a:t>related to gel</a:t>
            </a:r>
          </a:p>
        </p:txBody>
      </p:sp>
      <p:sp>
        <p:nvSpPr>
          <p:cNvPr id="3" name="Content Placeholder 2"/>
          <p:cNvSpPr>
            <a:spLocks noGrp="1"/>
          </p:cNvSpPr>
          <p:nvPr>
            <p:ph idx="1"/>
          </p:nvPr>
        </p:nvSpPr>
        <p:spPr/>
        <p:txBody>
          <a:bodyPr>
            <a:normAutofit/>
          </a:bodyPr>
          <a:lstStyle/>
          <a:p>
            <a:r>
              <a:rPr lang="en-US" dirty="0"/>
              <a:t> </a:t>
            </a:r>
            <a:r>
              <a:rPr lang="en-US" dirty="0" smtClean="0"/>
              <a:t>Imbibition:</a:t>
            </a:r>
            <a:r>
              <a:rPr lang="en-US" dirty="0"/>
              <a:t> </a:t>
            </a:r>
            <a:r>
              <a:rPr lang="en-US" dirty="0" smtClean="0"/>
              <a:t>Taking </a:t>
            </a:r>
            <a:r>
              <a:rPr lang="en-US" dirty="0"/>
              <a:t>up of a certain amount of liquid without a measureable increase in </a:t>
            </a:r>
            <a:r>
              <a:rPr lang="en-US" dirty="0" smtClean="0"/>
              <a:t>volume</a:t>
            </a:r>
          </a:p>
          <a:p>
            <a:r>
              <a:rPr lang="en-US" dirty="0" smtClean="0"/>
              <a:t>Swelling:</a:t>
            </a:r>
            <a:r>
              <a:rPr lang="en-US" dirty="0"/>
              <a:t> </a:t>
            </a:r>
            <a:r>
              <a:rPr lang="en-US" dirty="0" smtClean="0"/>
              <a:t>Taking </a:t>
            </a:r>
            <a:r>
              <a:rPr lang="en-US" dirty="0"/>
              <a:t>up of a liquid by gel with an increase in </a:t>
            </a:r>
            <a:r>
              <a:rPr lang="en-US" dirty="0" smtClean="0"/>
              <a:t>volume</a:t>
            </a:r>
            <a:endParaRPr lang="en-US" dirty="0"/>
          </a:p>
          <a:p>
            <a:r>
              <a:rPr lang="en-US" dirty="0" smtClean="0"/>
              <a:t>Syneresis: Form </a:t>
            </a:r>
            <a:r>
              <a:rPr lang="en-US" dirty="0"/>
              <a:t>of instability in which separation of solvent phase occurs coz of elastic contraction of polymeric </a:t>
            </a:r>
            <a:r>
              <a:rPr lang="en-US" dirty="0" smtClean="0"/>
              <a:t>molecules</a:t>
            </a:r>
            <a:endParaRPr lang="en-US" dirty="0"/>
          </a:p>
          <a:p>
            <a:r>
              <a:rPr lang="en-US" dirty="0" smtClean="0"/>
              <a:t>Thixotropy: A </a:t>
            </a:r>
            <a:r>
              <a:rPr lang="en-US" dirty="0"/>
              <a:t>phenomenon in which if gel is agitated it may become fluid and remain in solid state only after remaining undisturbed for a period of time </a:t>
            </a:r>
            <a:r>
              <a:rPr lang="en-US" dirty="0" err="1"/>
              <a:t>i.e</a:t>
            </a:r>
            <a:r>
              <a:rPr lang="en-US" dirty="0"/>
              <a:t> sol gel transfer</a:t>
            </a:r>
          </a:p>
        </p:txBody>
      </p:sp>
    </p:spTree>
    <p:extLst>
      <p:ext uri="{BB962C8B-B14F-4D97-AF65-F5344CB8AC3E}">
        <p14:creationId xmlns:p14="http://schemas.microsoft.com/office/powerpoint/2010/main" val="68342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GELLING AGENT</a:t>
            </a:r>
          </a:p>
        </p:txBody>
      </p:sp>
      <p:sp>
        <p:nvSpPr>
          <p:cNvPr id="3" name="Content Placeholder 2"/>
          <p:cNvSpPr>
            <a:spLocks noGrp="1"/>
          </p:cNvSpPr>
          <p:nvPr>
            <p:ph idx="1"/>
          </p:nvPr>
        </p:nvSpPr>
        <p:spPr/>
        <p:txBody>
          <a:bodyPr/>
          <a:lstStyle/>
          <a:p>
            <a:r>
              <a:rPr lang="en-US" dirty="0">
                <a:solidFill>
                  <a:schemeClr val="tx1"/>
                </a:solidFill>
              </a:rPr>
              <a:t>Gelling agent are material used to thicken &amp; stabilize liquid solutions. They dissolve in the liquid as colloid mixture that forms an internal structure giving the resulting gel an appearance of a solid matter.</a:t>
            </a:r>
            <a:br>
              <a:rPr lang="en-US" dirty="0">
                <a:solidFill>
                  <a:schemeClr val="tx1"/>
                </a:solidFill>
              </a:rPr>
            </a:br>
            <a:r>
              <a:rPr lang="en-US" dirty="0">
                <a:solidFill>
                  <a:schemeClr val="tx1"/>
                </a:solidFill>
              </a:rPr>
              <a:t>COMMON GELLING AGENTS ARE: Acacia Pectin </a:t>
            </a:r>
            <a:r>
              <a:rPr lang="en-US" dirty="0" err="1">
                <a:solidFill>
                  <a:schemeClr val="tx1"/>
                </a:solidFill>
              </a:rPr>
              <a:t>Strarch</a:t>
            </a:r>
            <a:r>
              <a:rPr lang="en-US" dirty="0">
                <a:solidFill>
                  <a:schemeClr val="tx1"/>
                </a:solidFill>
              </a:rPr>
              <a:t> Tragacanth Xanthan gum </a:t>
            </a:r>
            <a:r>
              <a:rPr lang="en-US" dirty="0" err="1">
                <a:solidFill>
                  <a:schemeClr val="tx1"/>
                </a:solidFill>
              </a:rPr>
              <a:t>Alginic</a:t>
            </a:r>
            <a:r>
              <a:rPr lang="en-US" dirty="0">
                <a:solidFill>
                  <a:schemeClr val="tx1"/>
                </a:solidFill>
              </a:rPr>
              <a:t> acid (seaweed) </a:t>
            </a:r>
            <a:r>
              <a:rPr lang="en-US" dirty="0" smtClean="0">
                <a:solidFill>
                  <a:schemeClr val="tx1"/>
                </a:solidFill>
              </a:rPr>
              <a:t>Animal/</a:t>
            </a:r>
            <a:r>
              <a:rPr lang="en-US" dirty="0" err="1" smtClean="0">
                <a:solidFill>
                  <a:schemeClr val="tx1"/>
                </a:solidFill>
              </a:rPr>
              <a:t>vegitable</a:t>
            </a:r>
            <a:r>
              <a:rPr lang="en-US" dirty="0" smtClean="0">
                <a:solidFill>
                  <a:schemeClr val="tx1"/>
                </a:solidFill>
              </a:rPr>
              <a:t> </a:t>
            </a:r>
            <a:r>
              <a:rPr lang="en-US" dirty="0">
                <a:solidFill>
                  <a:schemeClr val="tx1"/>
                </a:solidFill>
              </a:rPr>
              <a:t>fats: lard, cocoa butter Gelatin Bentonite, </a:t>
            </a:r>
            <a:r>
              <a:rPr lang="en-US" dirty="0" err="1">
                <a:solidFill>
                  <a:schemeClr val="tx1"/>
                </a:solidFill>
              </a:rPr>
              <a:t>veegum</a:t>
            </a:r>
            <a:r>
              <a:rPr lang="en-US" dirty="0">
                <a:solidFill>
                  <a:schemeClr val="tx1"/>
                </a:solidFill>
              </a:rPr>
              <a:t> (magnesium aluminum silicate) </a:t>
            </a:r>
            <a:r>
              <a:rPr lang="en-US" dirty="0" err="1">
                <a:solidFill>
                  <a:schemeClr val="tx1"/>
                </a:solidFill>
              </a:rPr>
              <a:t>Carboxymethylcellulose</a:t>
            </a:r>
            <a:r>
              <a:rPr lang="en-US" dirty="0">
                <a:solidFill>
                  <a:schemeClr val="tx1"/>
                </a:solidFill>
              </a:rPr>
              <a:t> (CMC) and other cellulose derivatives </a:t>
            </a:r>
            <a:r>
              <a:rPr lang="en-US" dirty="0" err="1">
                <a:solidFill>
                  <a:schemeClr val="tx1"/>
                </a:solidFill>
              </a:rPr>
              <a:t>Carbomer</a:t>
            </a:r>
            <a:r>
              <a:rPr lang="en-US" dirty="0">
                <a:solidFill>
                  <a:schemeClr val="tx1"/>
                </a:solidFill>
              </a:rPr>
              <a:t> resins (</a:t>
            </a:r>
            <a:r>
              <a:rPr lang="en-US" dirty="0" err="1">
                <a:solidFill>
                  <a:schemeClr val="tx1"/>
                </a:solidFill>
              </a:rPr>
              <a:t>carbopols</a:t>
            </a:r>
            <a:r>
              <a:rPr lang="en-US" dirty="0">
                <a:solidFill>
                  <a:schemeClr val="tx1"/>
                </a:solidFill>
              </a:rPr>
              <a:t>) Colloidal silicon dioxide Polyvinyl alcohol (PVA) Petrolatum, mineral oil/polyethylene gel.</a:t>
            </a:r>
            <a:br>
              <a:rPr lang="en-US" dirty="0">
                <a:solidFill>
                  <a:schemeClr val="tx1"/>
                </a:solidFill>
              </a:rPr>
            </a:br>
            <a:r>
              <a:rPr lang="en-US" sz="1600" dirty="0"/>
              <a:t/>
            </a:r>
            <a:br>
              <a:rPr lang="en-US" sz="1600" dirty="0"/>
            </a:br>
            <a:endParaRPr lang="en-US" dirty="0"/>
          </a:p>
        </p:txBody>
      </p:sp>
    </p:spTree>
    <p:extLst>
      <p:ext uri="{BB962C8B-B14F-4D97-AF65-F5344CB8AC3E}">
        <p14:creationId xmlns:p14="http://schemas.microsoft.com/office/powerpoint/2010/main" val="319545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Gels</a:t>
            </a:r>
          </a:p>
        </p:txBody>
      </p:sp>
      <p:sp>
        <p:nvSpPr>
          <p:cNvPr id="3" name="Content Placeholder 2"/>
          <p:cNvSpPr>
            <a:spLocks noGrp="1"/>
          </p:cNvSpPr>
          <p:nvPr>
            <p:ph idx="1"/>
          </p:nvPr>
        </p:nvSpPr>
        <p:spPr/>
        <p:txBody>
          <a:bodyPr/>
          <a:lstStyle/>
          <a:p>
            <a:r>
              <a:rPr lang="en-US" sz="2800" dirty="0"/>
              <a:t>Gels may be thicken on standing, forming a THIXOTROPE, and must be shaken before use to liquefy the gel and enable pouring – Aluminum Hydroxide </a:t>
            </a:r>
            <a:r>
              <a:rPr lang="en-US" sz="2800" dirty="0" smtClean="0"/>
              <a:t>Gel </a:t>
            </a:r>
            <a:r>
              <a:rPr lang="en-US" sz="2800" dirty="0"/>
              <a:t>Because of high degree of attraction between the dispersed phase and water medium, the gels remain fairly uniform upon standing and does not readily settle</a:t>
            </a:r>
          </a:p>
          <a:p>
            <a:pPr marL="0" indent="0">
              <a:buNone/>
            </a:pPr>
            <a:r>
              <a:rPr lang="en-US" dirty="0"/>
              <a:t/>
            </a:r>
            <a:br>
              <a:rPr lang="en-US" dirty="0"/>
            </a:br>
            <a:endParaRPr lang="en-US" dirty="0"/>
          </a:p>
        </p:txBody>
      </p:sp>
    </p:spTree>
    <p:extLst>
      <p:ext uri="{BB962C8B-B14F-4D97-AF65-F5344CB8AC3E}">
        <p14:creationId xmlns:p14="http://schemas.microsoft.com/office/powerpoint/2010/main" val="215143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a:t>
            </a:r>
            <a:r>
              <a:rPr lang="en-US" dirty="0" smtClean="0"/>
              <a:t>GELS</a:t>
            </a:r>
            <a:r>
              <a:rPr lang="en-US" dirty="0"/>
              <a:t> </a:t>
            </a:r>
          </a:p>
        </p:txBody>
      </p:sp>
      <p:sp>
        <p:nvSpPr>
          <p:cNvPr id="3" name="Content Placeholder 2"/>
          <p:cNvSpPr>
            <a:spLocks noGrp="1"/>
          </p:cNvSpPr>
          <p:nvPr>
            <p:ph idx="1"/>
          </p:nvPr>
        </p:nvSpPr>
        <p:spPr/>
        <p:txBody>
          <a:bodyPr>
            <a:normAutofit/>
          </a:bodyPr>
          <a:lstStyle/>
          <a:p>
            <a:r>
              <a:rPr lang="en-US" sz="2400" dirty="0">
                <a:solidFill>
                  <a:schemeClr val="accent1"/>
                </a:solidFill>
              </a:rPr>
              <a:t>On the Basis of </a:t>
            </a:r>
            <a:r>
              <a:rPr lang="en-US" sz="2400" dirty="0" smtClean="0">
                <a:solidFill>
                  <a:schemeClr val="accent1"/>
                </a:solidFill>
              </a:rPr>
              <a:t>Number of Phases</a:t>
            </a:r>
            <a:endParaRPr lang="en-US" sz="2400" dirty="0">
              <a:solidFill>
                <a:schemeClr val="accent1"/>
              </a:solidFill>
            </a:endParaRPr>
          </a:p>
          <a:p>
            <a:pPr marL="0" indent="0">
              <a:buNone/>
            </a:pPr>
            <a:r>
              <a:rPr lang="en-US" sz="2400" dirty="0" smtClean="0"/>
              <a:t>1 SINGLE-PHASE </a:t>
            </a:r>
            <a:r>
              <a:rPr lang="en-US" sz="2400" dirty="0"/>
              <a:t>GEL </a:t>
            </a:r>
            <a:r>
              <a:rPr lang="en-US" sz="2400" dirty="0" smtClean="0"/>
              <a:t>: Single </a:t>
            </a:r>
            <a:r>
              <a:rPr lang="en-US" sz="2400" dirty="0"/>
              <a:t>phase gel consist of organic macromolecules distributed uniformly throughout a liquid. EXAMPLES: </a:t>
            </a:r>
            <a:r>
              <a:rPr lang="en-US" sz="2400" dirty="0" smtClean="0"/>
              <a:t> </a:t>
            </a:r>
            <a:r>
              <a:rPr lang="en-US" sz="2400" dirty="0" err="1"/>
              <a:t>Carbomer</a:t>
            </a:r>
            <a:r>
              <a:rPr lang="en-US" sz="2400" dirty="0"/>
              <a:t> , </a:t>
            </a:r>
            <a:r>
              <a:rPr lang="en-US" sz="2400" dirty="0" smtClean="0"/>
              <a:t>Tragacanth</a:t>
            </a:r>
            <a:endParaRPr lang="en-US" sz="2400" dirty="0"/>
          </a:p>
          <a:p>
            <a:pPr marL="0" indent="0">
              <a:buNone/>
            </a:pPr>
            <a:r>
              <a:rPr lang="en-US" sz="2400" dirty="0" smtClean="0"/>
              <a:t>2 TWO </a:t>
            </a:r>
            <a:r>
              <a:rPr lang="en-US" sz="2400" dirty="0"/>
              <a:t>PHASE GEL: Gels that contain small, </a:t>
            </a:r>
            <a:r>
              <a:rPr lang="en-US" sz="2400" dirty="0" smtClean="0"/>
              <a:t>discrete </a:t>
            </a:r>
            <a:r>
              <a:rPr lang="en-US" sz="2400" dirty="0"/>
              <a:t>particles, Are thixotropic (semisolid on standing but liquid when shaken) EXAMPLE: </a:t>
            </a:r>
            <a:r>
              <a:rPr lang="en-US" sz="2400" dirty="0" smtClean="0"/>
              <a:t>Aluminum </a:t>
            </a:r>
            <a:r>
              <a:rPr lang="en-US" sz="2400" dirty="0" smtClean="0"/>
              <a:t>hydroxide</a:t>
            </a:r>
          </a:p>
          <a:p>
            <a:pPr marL="457200" lvl="1" indent="0">
              <a:buNone/>
              <a:defRPr/>
            </a:pPr>
            <a:endParaRPr lang="en-US" sz="2800" b="1" dirty="0">
              <a:solidFill>
                <a:schemeClr val="tx1"/>
              </a:solidFill>
              <a:effectLst>
                <a:outerShdw blurRad="38100" dist="38100" dir="2700000" algn="tl">
                  <a:srgbClr val="C0C0C0"/>
                </a:outerShdw>
              </a:effectLst>
              <a:latin typeface="Times New Roman" charset="0"/>
            </a:endParaRPr>
          </a:p>
          <a:p>
            <a:endParaRPr lang="en-US" dirty="0"/>
          </a:p>
        </p:txBody>
      </p:sp>
    </p:spTree>
    <p:extLst>
      <p:ext uri="{BB962C8B-B14F-4D97-AF65-F5344CB8AC3E}">
        <p14:creationId xmlns:p14="http://schemas.microsoft.com/office/powerpoint/2010/main" val="147810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a:t>
            </a:r>
            <a:r>
              <a:rPr lang="en-US" dirty="0" smtClean="0"/>
              <a:t>GELS</a:t>
            </a:r>
            <a:endParaRPr lang="en-US" dirty="0"/>
          </a:p>
        </p:txBody>
      </p:sp>
      <p:sp>
        <p:nvSpPr>
          <p:cNvPr id="3" name="Content Placeholder 2"/>
          <p:cNvSpPr>
            <a:spLocks noGrp="1"/>
          </p:cNvSpPr>
          <p:nvPr>
            <p:ph idx="1"/>
          </p:nvPr>
        </p:nvSpPr>
        <p:spPr/>
        <p:txBody>
          <a:bodyPr/>
          <a:lstStyle/>
          <a:p>
            <a:r>
              <a:rPr lang="en-US" dirty="0">
                <a:solidFill>
                  <a:schemeClr val="accent1"/>
                </a:solidFill>
              </a:rPr>
              <a:t>On the Basis of Continuous Phase. </a:t>
            </a:r>
            <a:endParaRPr lang="en-US" dirty="0" smtClean="0">
              <a:solidFill>
                <a:schemeClr val="accent1"/>
              </a:solidFill>
            </a:endParaRPr>
          </a:p>
          <a:p>
            <a:pPr marL="0" indent="0">
              <a:buNone/>
            </a:pPr>
            <a:r>
              <a:rPr lang="en-US" dirty="0" smtClean="0"/>
              <a:t>1   ORGANOGELS </a:t>
            </a:r>
            <a:r>
              <a:rPr lang="en-US" dirty="0"/>
              <a:t>Solid material composed of liquid organic phase entrapped in three dimensional cross linked network. </a:t>
            </a:r>
            <a:endParaRPr lang="en-US" dirty="0" smtClean="0"/>
          </a:p>
          <a:p>
            <a:r>
              <a:rPr lang="en-US" dirty="0" smtClean="0"/>
              <a:t>Non-crystalline, Non-greasy, Thermoplastic</a:t>
            </a:r>
            <a:endParaRPr lang="en-US" dirty="0"/>
          </a:p>
          <a:p>
            <a:r>
              <a:rPr lang="en-US" dirty="0" smtClean="0"/>
              <a:t>Uses</a:t>
            </a:r>
            <a:r>
              <a:rPr lang="en-US" dirty="0"/>
              <a:t>: </a:t>
            </a:r>
            <a:r>
              <a:rPr lang="en-US" dirty="0" smtClean="0"/>
              <a:t>In </a:t>
            </a:r>
            <a:r>
              <a:rPr lang="en-US" dirty="0"/>
              <a:t>pharmaceutical industry. </a:t>
            </a:r>
            <a:r>
              <a:rPr lang="en-US" dirty="0" smtClean="0"/>
              <a:t>In </a:t>
            </a:r>
            <a:r>
              <a:rPr lang="en-US" dirty="0"/>
              <a:t>cosmetics and food industry</a:t>
            </a:r>
            <a:r>
              <a:rPr lang="en-US" dirty="0" smtClean="0"/>
              <a:t>.</a:t>
            </a:r>
          </a:p>
          <a:p>
            <a:pPr>
              <a:buAutoNum type="arabicPlain" startAt="2"/>
            </a:pPr>
            <a:r>
              <a:rPr lang="en-US" dirty="0" smtClean="0"/>
              <a:t>HYDROGELS </a:t>
            </a:r>
            <a:r>
              <a:rPr lang="en-US" dirty="0"/>
              <a:t>It is a network of polymer chains that are hydrophilic or colloidal gel in which water is the dispersion medium. </a:t>
            </a:r>
          </a:p>
          <a:p>
            <a:pPr marL="0" indent="0">
              <a:buNone/>
            </a:pPr>
            <a:r>
              <a:rPr lang="en-US" dirty="0" smtClean="0"/>
              <a:t>      Highly absorbent, Degree </a:t>
            </a:r>
            <a:r>
              <a:rPr lang="en-US" dirty="0"/>
              <a:t>of flexibility</a:t>
            </a:r>
          </a:p>
          <a:p>
            <a:r>
              <a:rPr lang="en-US" dirty="0" smtClean="0"/>
              <a:t>Uses</a:t>
            </a:r>
            <a:r>
              <a:rPr lang="en-US" dirty="0"/>
              <a:t>: </a:t>
            </a:r>
            <a:r>
              <a:rPr lang="en-US" dirty="0" smtClean="0"/>
              <a:t>As </a:t>
            </a:r>
            <a:r>
              <a:rPr lang="en-US" dirty="0"/>
              <a:t>scaffolds in tissue engineering. </a:t>
            </a:r>
            <a:r>
              <a:rPr lang="en-US" dirty="0" smtClean="0"/>
              <a:t>As </a:t>
            </a:r>
            <a:r>
              <a:rPr lang="en-US" dirty="0"/>
              <a:t>environment sensitivity detector. </a:t>
            </a:r>
            <a:r>
              <a:rPr lang="en-US" dirty="0" smtClean="0"/>
              <a:t>Sustained </a:t>
            </a:r>
            <a:r>
              <a:rPr lang="en-US" dirty="0"/>
              <a:t>release DDS. </a:t>
            </a:r>
            <a:r>
              <a:rPr lang="en-US" dirty="0" smtClean="0"/>
              <a:t>Provide </a:t>
            </a:r>
            <a:r>
              <a:rPr lang="en-US" dirty="0"/>
              <a:t>absorption and debriding. </a:t>
            </a:r>
            <a:r>
              <a:rPr lang="en-US" dirty="0" smtClean="0"/>
              <a:t>Contact </a:t>
            </a:r>
            <a:r>
              <a:rPr lang="en-US" dirty="0"/>
              <a:t>lenses. </a:t>
            </a:r>
            <a:r>
              <a:rPr lang="en-US" dirty="0" smtClean="0"/>
              <a:t>ECG </a:t>
            </a:r>
            <a:r>
              <a:rPr lang="en-US" dirty="0"/>
              <a:t>medical electrode. </a:t>
            </a:r>
            <a:r>
              <a:rPr lang="en-US" dirty="0" smtClean="0"/>
              <a:t>Dressing </a:t>
            </a:r>
            <a:r>
              <a:rPr lang="en-US" dirty="0"/>
              <a:t>of healing.</a:t>
            </a:r>
          </a:p>
          <a:p>
            <a:pPr marL="0" indent="0">
              <a:buNone/>
            </a:pPr>
            <a:endParaRPr lang="en-US" dirty="0"/>
          </a:p>
          <a:p>
            <a:pPr>
              <a:lnSpc>
                <a:spcPct val="80000"/>
              </a:lnSpc>
            </a:pPr>
            <a:endParaRPr lang="en-US" altLang="en-US" b="1" dirty="0">
              <a:solidFill>
                <a:schemeClr val="tx1"/>
              </a:solidFill>
              <a:effectLst>
                <a:outerShdw blurRad="38100" dist="38100" dir="2700000" algn="tl">
                  <a:srgbClr val="C0C0C0"/>
                </a:outerShdw>
              </a:effectLst>
            </a:endParaRPr>
          </a:p>
        </p:txBody>
      </p:sp>
    </p:spTree>
    <p:extLst>
      <p:ext uri="{BB962C8B-B14F-4D97-AF65-F5344CB8AC3E}">
        <p14:creationId xmlns:p14="http://schemas.microsoft.com/office/powerpoint/2010/main" val="97362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GELS </a:t>
            </a:r>
          </a:p>
        </p:txBody>
      </p:sp>
      <p:sp>
        <p:nvSpPr>
          <p:cNvPr id="3" name="Content Placeholder 2"/>
          <p:cNvSpPr>
            <a:spLocks noGrp="1"/>
          </p:cNvSpPr>
          <p:nvPr>
            <p:ph idx="1"/>
          </p:nvPr>
        </p:nvSpPr>
        <p:spPr/>
        <p:txBody>
          <a:bodyPr/>
          <a:lstStyle/>
          <a:p>
            <a:pPr marL="0" indent="0">
              <a:buNone/>
            </a:pPr>
            <a:r>
              <a:rPr lang="en-US" dirty="0" smtClean="0"/>
              <a:t>3  XEROGELS</a:t>
            </a:r>
          </a:p>
          <a:p>
            <a:r>
              <a:rPr lang="en-US" dirty="0" smtClean="0"/>
              <a:t>Gels </a:t>
            </a:r>
            <a:r>
              <a:rPr lang="en-US" dirty="0"/>
              <a:t>in which vehicles has been removed, leaving a polymer network (e.g.) polymer film. Use: </a:t>
            </a:r>
            <a:r>
              <a:rPr lang="en-US" dirty="0" smtClean="0"/>
              <a:t>Used in Drug delivery system.</a:t>
            </a:r>
          </a:p>
          <a:p>
            <a:pPr marL="0" indent="0">
              <a:buNone/>
            </a:pPr>
            <a:r>
              <a:rPr lang="en-US" dirty="0">
                <a:solidFill>
                  <a:schemeClr val="accent1"/>
                </a:solidFill>
              </a:rPr>
              <a:t>On the Basis of Nature of Bond involved in 3 Dimensional Solid Network.</a:t>
            </a:r>
          </a:p>
          <a:p>
            <a:pPr>
              <a:lnSpc>
                <a:spcPct val="90000"/>
              </a:lnSpc>
              <a:buAutoNum type="arabicPeriod"/>
            </a:pPr>
            <a:r>
              <a:rPr lang="en-US" dirty="0" smtClean="0"/>
              <a:t>Dispersed </a:t>
            </a:r>
            <a:r>
              <a:rPr lang="en-US" dirty="0"/>
              <a:t>solids </a:t>
            </a:r>
            <a:endParaRPr lang="en-US" dirty="0" smtClean="0"/>
          </a:p>
          <a:p>
            <a:pPr>
              <a:lnSpc>
                <a:spcPct val="90000"/>
              </a:lnSpc>
              <a:buAutoNum type="arabicPeriod"/>
            </a:pPr>
            <a:r>
              <a:rPr lang="en-US" dirty="0" smtClean="0"/>
              <a:t>Hydrophilic </a:t>
            </a:r>
            <a:r>
              <a:rPr lang="en-US" dirty="0"/>
              <a:t>polymers </a:t>
            </a:r>
            <a:endParaRPr lang="en-US" dirty="0" smtClean="0"/>
          </a:p>
          <a:p>
            <a:pPr marL="0" indent="0">
              <a:lnSpc>
                <a:spcPct val="90000"/>
              </a:lnSpc>
              <a:buNone/>
            </a:pPr>
            <a:r>
              <a:rPr lang="en-US" dirty="0"/>
              <a:t> </a:t>
            </a:r>
            <a:r>
              <a:rPr lang="en-US" dirty="0" smtClean="0"/>
              <a:t>        </a:t>
            </a:r>
            <a:r>
              <a:rPr lang="en-US" dirty="0" err="1" smtClean="0"/>
              <a:t>i</a:t>
            </a:r>
            <a:r>
              <a:rPr lang="en-US" dirty="0"/>
              <a:t>) Type I </a:t>
            </a:r>
            <a:endParaRPr lang="en-US" dirty="0" smtClean="0"/>
          </a:p>
          <a:p>
            <a:pPr marL="0" indent="0">
              <a:lnSpc>
                <a:spcPct val="90000"/>
              </a:lnSpc>
              <a:buNone/>
            </a:pPr>
            <a:r>
              <a:rPr lang="en-US" dirty="0"/>
              <a:t> </a:t>
            </a:r>
            <a:r>
              <a:rPr lang="en-US" dirty="0" smtClean="0"/>
              <a:t>        ii</a:t>
            </a:r>
            <a:r>
              <a:rPr lang="en-US" dirty="0"/>
              <a:t>) Type II</a:t>
            </a:r>
            <a:endParaRPr lang="en-US" altLang="en-US" b="1" dirty="0">
              <a:solidFill>
                <a:srgbClr val="FF3300"/>
              </a:solidFill>
              <a:effectLst>
                <a:outerShdw blurRad="38100" dist="38100" dir="2700000" algn="tl">
                  <a:srgbClr val="C0C0C0"/>
                </a:outerShdw>
              </a:effectLst>
            </a:endParaRPr>
          </a:p>
          <a:p>
            <a:endParaRPr lang="en-US" dirty="0">
              <a:solidFill>
                <a:schemeClr val="tx1"/>
              </a:solidFill>
            </a:endParaRPr>
          </a:p>
        </p:txBody>
      </p:sp>
    </p:spTree>
    <p:extLst>
      <p:ext uri="{BB962C8B-B14F-4D97-AF65-F5344CB8AC3E}">
        <p14:creationId xmlns:p14="http://schemas.microsoft.com/office/powerpoint/2010/main" val="182083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a:t>
            </a:r>
            <a:r>
              <a:rPr lang="en-US" dirty="0" smtClean="0"/>
              <a:t>GELS</a:t>
            </a:r>
            <a:endParaRPr lang="en-US" dirty="0"/>
          </a:p>
        </p:txBody>
      </p:sp>
      <p:sp>
        <p:nvSpPr>
          <p:cNvPr id="3" name="Content Placeholder 2"/>
          <p:cNvSpPr>
            <a:spLocks noGrp="1"/>
          </p:cNvSpPr>
          <p:nvPr>
            <p:ph idx="1"/>
          </p:nvPr>
        </p:nvSpPr>
        <p:spPr/>
        <p:txBody>
          <a:bodyPr>
            <a:normAutofit lnSpcReduction="10000"/>
          </a:bodyPr>
          <a:lstStyle/>
          <a:p>
            <a:r>
              <a:rPr lang="en-US" dirty="0"/>
              <a:t>DISPERSED SOLIDS </a:t>
            </a:r>
            <a:r>
              <a:rPr lang="en-US" dirty="0" smtClean="0"/>
              <a:t>: Dispersed </a:t>
            </a:r>
            <a:r>
              <a:rPr lang="en-US" dirty="0"/>
              <a:t>solids will undergo flocculation. The nature of interaction between particles in network may be </a:t>
            </a:r>
            <a:r>
              <a:rPr lang="en-US" dirty="0" smtClean="0"/>
              <a:t>Vander Waals </a:t>
            </a:r>
            <a:r>
              <a:rPr lang="en-US" dirty="0"/>
              <a:t>or electrostatics interaction. </a:t>
            </a:r>
            <a:endParaRPr lang="en-US" dirty="0" smtClean="0"/>
          </a:p>
          <a:p>
            <a:r>
              <a:rPr lang="en-US" dirty="0" smtClean="0"/>
              <a:t>Examples</a:t>
            </a:r>
            <a:r>
              <a:rPr lang="en-US" dirty="0"/>
              <a:t>: </a:t>
            </a:r>
            <a:r>
              <a:rPr lang="en-US" dirty="0" smtClean="0"/>
              <a:t>Al-hydroxide </a:t>
            </a:r>
            <a:r>
              <a:rPr lang="en-US" dirty="0"/>
              <a:t>gel USP </a:t>
            </a:r>
            <a:r>
              <a:rPr lang="en-US" dirty="0" smtClean="0"/>
              <a:t>, </a:t>
            </a:r>
            <a:r>
              <a:rPr lang="en-US" dirty="0" smtClean="0"/>
              <a:t>Kaolin</a:t>
            </a:r>
            <a:endParaRPr lang="en-US" dirty="0" smtClean="0"/>
          </a:p>
          <a:p>
            <a:r>
              <a:rPr lang="en-US" dirty="0"/>
              <a:t>HYDROPHILIC POLYMERS </a:t>
            </a:r>
            <a:r>
              <a:rPr lang="en-US" dirty="0" smtClean="0"/>
              <a:t>: </a:t>
            </a:r>
            <a:r>
              <a:rPr lang="en-US" dirty="0" smtClean="0"/>
              <a:t>Hydrophilic polymers </a:t>
            </a:r>
            <a:r>
              <a:rPr lang="en-US" dirty="0"/>
              <a:t>are dispersed </a:t>
            </a:r>
            <a:r>
              <a:rPr lang="en-US" dirty="0" smtClean="0"/>
              <a:t>within appropriate aqueous </a:t>
            </a:r>
            <a:r>
              <a:rPr lang="en-US" dirty="0"/>
              <a:t>phase. </a:t>
            </a:r>
            <a:endParaRPr lang="en-US" dirty="0" smtClean="0"/>
          </a:p>
          <a:p>
            <a:r>
              <a:rPr lang="en-US" dirty="0" smtClean="0"/>
              <a:t>a)Type </a:t>
            </a:r>
            <a:r>
              <a:rPr lang="en-US" dirty="0"/>
              <a:t>I: Irreversible </a:t>
            </a:r>
            <a:r>
              <a:rPr lang="en-US" dirty="0" smtClean="0"/>
              <a:t>system with </a:t>
            </a:r>
            <a:r>
              <a:rPr lang="en-US" dirty="0"/>
              <a:t>3 dimensional </a:t>
            </a:r>
            <a:r>
              <a:rPr lang="en-US" dirty="0" smtClean="0"/>
              <a:t>network formed by </a:t>
            </a:r>
            <a:r>
              <a:rPr lang="en-US" dirty="0"/>
              <a:t>a covalent </a:t>
            </a:r>
            <a:r>
              <a:rPr lang="en-US" dirty="0" smtClean="0"/>
              <a:t>bonds between </a:t>
            </a:r>
            <a:r>
              <a:rPr lang="en-US" dirty="0"/>
              <a:t>macromolecules. Example: </a:t>
            </a:r>
            <a:r>
              <a:rPr lang="en-US" dirty="0" smtClean="0"/>
              <a:t>Network is </a:t>
            </a:r>
            <a:r>
              <a:rPr lang="en-US" dirty="0"/>
              <a:t>formed </a:t>
            </a:r>
            <a:r>
              <a:rPr lang="en-US" dirty="0" smtClean="0"/>
              <a:t>by polymerization </a:t>
            </a:r>
            <a:r>
              <a:rPr lang="en-US" dirty="0"/>
              <a:t>of monomers of water soluble polymer in the presence of cross linking agents.</a:t>
            </a:r>
          </a:p>
          <a:p>
            <a:r>
              <a:rPr lang="en-US" dirty="0" smtClean="0"/>
              <a:t>b</a:t>
            </a:r>
            <a:r>
              <a:rPr lang="en-US" dirty="0"/>
              <a:t>) Type II: Reversible system in which interaction occurred between polymers by a hydrogen bonding. </a:t>
            </a:r>
            <a:r>
              <a:rPr lang="en-US" dirty="0" smtClean="0"/>
              <a:t>Temporary </a:t>
            </a:r>
            <a:r>
              <a:rPr lang="en-US" dirty="0"/>
              <a:t>destruction of bonds when stress applied thus formulation enable to flow.</a:t>
            </a:r>
          </a:p>
          <a:p>
            <a:endParaRPr lang="en-US" dirty="0"/>
          </a:p>
        </p:txBody>
      </p:sp>
    </p:spTree>
    <p:extLst>
      <p:ext uri="{BB962C8B-B14F-4D97-AF65-F5344CB8AC3E}">
        <p14:creationId xmlns:p14="http://schemas.microsoft.com/office/powerpoint/2010/main" val="7717889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440</TotalTime>
  <Words>752</Words>
  <Application>Microsoft Office PowerPoint</Application>
  <PresentationFormat>Widescreen</PresentationFormat>
  <Paragraphs>63</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Trebuchet MS</vt:lpstr>
      <vt:lpstr>Wingdings 3</vt:lpstr>
      <vt:lpstr>Facet</vt:lpstr>
      <vt:lpstr>Gells and Magmas</vt:lpstr>
      <vt:lpstr>Introduction</vt:lpstr>
      <vt:lpstr> Terminologies related to gel</vt:lpstr>
      <vt:lpstr>GELLING AGENT</vt:lpstr>
      <vt:lpstr>Characteristics of Gels</vt:lpstr>
      <vt:lpstr>CLASSIFICATION OF GELS </vt:lpstr>
      <vt:lpstr>CLASSIFICATION OF GELS</vt:lpstr>
      <vt:lpstr>CLASSIFICATION OF GELS </vt:lpstr>
      <vt:lpstr>CLASSIFICATION OF GELS</vt:lpstr>
      <vt:lpstr>MAGMA</vt:lpstr>
      <vt:lpstr>Preparation of Magmas and Gels:</vt:lpstr>
      <vt:lpstr>Preparation of Magmas and Gels:    Some magmas and gels (inorganic) are prepared by freshly precipitating the disperse phase to achieve a fine degree of subdivision of the particles and a gelatinous character to those particles. The desired gelatinous precipitate results when solutions of inorganic agents react to form an insoluble chemical having a high attraction for water. As the microcrystalline particles of the precipitate develop, they strongly attract water to yield gelatinous particles, which combine to form the desired gelatinous precipitate. • Example: Preparation of Al(OH)3 gel is by reacting Al(Cl)3 + Na2CO3 + NaHCO3 </vt:lpstr>
      <vt:lpstr>Preparation of Magmas and Gels:   Other magmas and gels may be prepared by directly hydrating the inorganic chemical, which produces the disperse phase of the dispersion. In addition to the water vehicle, other agents as propylene glycol, propyl gallate, and hydroxypropyl cellulose may be used to enhance gel formation. • Al2O3 + H2O Al(OH)3 • Examples: Aluminum Hydroxide Gel; Alugel; Amphogel; Ce-lu-gel; Cremalin; Hydroxal; Vanogel; Aluminum Phosphate Gel (Phosphagel) - Antacid </vt:lpstr>
      <vt:lpstr>USES OF GEL:   Lubricant for catheters  • Bases for patch testing  • NaCl gel for electrocardiography  • Floucinonide Gel for anti- inflammatory corticosteroid  • Na Fluoride &amp; Phosphoric acid gel – dental care prophylactic  • Tretionoin Gel for treatment of acne  • Prostaglandin Gel – intravaginal</vt:lpstr>
      <vt:lpstr>IMPORTANCE OF MAGMAS AND GELS IN DOSAGE FORM </vt:lpstr>
      <vt:lpstr>IMPORTANCE OF MAGMAS AND GELS IN DOSAGE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dc:title>
  <dc:creator>misbah</dc:creator>
  <cp:lastModifiedBy>Thesis work</cp:lastModifiedBy>
  <cp:revision>27</cp:revision>
  <dcterms:created xsi:type="dcterms:W3CDTF">2019-01-09T13:48:19Z</dcterms:created>
  <dcterms:modified xsi:type="dcterms:W3CDTF">2020-04-22T12:24:35Z</dcterms:modified>
</cp:coreProperties>
</file>