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5/21/2020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5/21/2020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5/21/2020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fa.wikipedia.org/wiki/%D8%AC%D9%84%D8%A7%D9%84_%D8%A7%D9%84%D8%AF%D9%88%D9%84%D9%87" TargetMode="External"/><Relationship Id="rId2" Type="http://schemas.openxmlformats.org/officeDocument/2006/relationships/hyperlink" Target="https://fa.wikipedia.org/wiki/%D8%B3%D9%84%D8%B7%D8%A7%D9%86_%D9%85%D8%AD%D9%85%D9%88%D8%AF_%D8%BA%D8%B2%D9%86%D9%88%DB%8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PHD First Semester</a:t>
            </a:r>
            <a:br>
              <a:rPr lang="en-US" dirty="0" smtClean="0"/>
            </a:br>
            <a:r>
              <a:rPr lang="en-US" dirty="0" smtClean="0"/>
              <a:t/>
            </a:r>
            <a:br>
              <a:rPr lang="en-US" dirty="0" smtClean="0"/>
            </a:br>
            <a:r>
              <a:rPr lang="en-US" dirty="0" smtClean="0"/>
              <a:t>Dr. </a:t>
            </a:r>
            <a:r>
              <a:rPr lang="en-US" dirty="0" err="1" smtClean="0"/>
              <a:t>Faiza</a:t>
            </a:r>
            <a:r>
              <a:rPr lang="en-US" dirty="0" smtClean="0"/>
              <a:t> Kiran</a:t>
            </a:r>
            <a:endParaRPr lang="en-US" dirty="0"/>
          </a:p>
        </p:txBody>
      </p:sp>
      <p:sp>
        <p:nvSpPr>
          <p:cNvPr id="3" name="Subtitle 2"/>
          <p:cNvSpPr>
            <a:spLocks noGrp="1"/>
          </p:cNvSpPr>
          <p:nvPr>
            <p:ph type="subTitle" idx="1"/>
          </p:nvPr>
        </p:nvSpPr>
        <p:spPr/>
        <p:txBody>
          <a:bodyPr>
            <a:normAutofit fontScale="85000" lnSpcReduction="20000"/>
          </a:bodyPr>
          <a:lstStyle/>
          <a:p>
            <a:r>
              <a:rPr lang="fa-IR" sz="6000" dirty="0" smtClean="0"/>
              <a:t>دورۀ غزنوی   </a:t>
            </a:r>
            <a:r>
              <a:rPr lang="fa-IR" dirty="0" smtClean="0"/>
              <a:t>                 </a:t>
            </a:r>
            <a:endParaRPr lang="en-US" dirty="0"/>
          </a:p>
        </p:txBody>
      </p:sp>
    </p:spTree>
    <p:extLst>
      <p:ext uri="{BB962C8B-B14F-4D97-AF65-F5344CB8AC3E}">
        <p14:creationId xmlns:p14="http://schemas.microsoft.com/office/powerpoint/2010/main" val="132821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ur-PK" b="1" dirty="0">
                <a:solidFill>
                  <a:srgbClr val="202122"/>
                </a:solidFill>
                <a:latin typeface=".Arabic UI Text"/>
              </a:rPr>
              <a:t>سلسله غزنویان</a:t>
            </a:r>
            <a:r>
              <a:rPr lang="ur-PK" dirty="0">
                <a:solidFill>
                  <a:srgbClr val="202122"/>
                </a:solidFill>
                <a:latin typeface=".Arabic UI Text"/>
              </a:rPr>
              <a:t> با تلاش غلامی به نام آلبتکین در غزنین تأسیس شد. اوج قدرت غزنویان سلطنت </a:t>
            </a:r>
            <a:r>
              <a:rPr lang="ur-PK" dirty="0">
                <a:solidFill>
                  <a:srgbClr val="0B0080"/>
                </a:solidFill>
                <a:latin typeface=".Arabic UI Text"/>
                <a:hlinkClick r:id="rId2" tooltip="سلطان محمود غزنوی"/>
              </a:rPr>
              <a:t>سلطان محمود غزنوی</a:t>
            </a:r>
            <a:r>
              <a:rPr lang="ur-PK" dirty="0">
                <a:solidFill>
                  <a:srgbClr val="202122"/>
                </a:solidFill>
                <a:latin typeface=".Arabic UI Text"/>
              </a:rPr>
              <a:t> بود غزنویان حدود ۲۳۱ سال بر سرزمین پهناور ایران حکومت کردند سلطان محمود بارها به هندوستان لشکر کشید و غنایم زیادی را به ایران آورد. اما به وضعیت نابسامان ایران کمکی نکرد زیرا اغلب آنان صرف جنگ‌های بیهوده یا عیاشی‌های خود و خانواد اش می‌شد. نام دیگر سلاطین غزنوی به این شرح است:سلطان محمود غزنوی(۳۴سال) </a:t>
            </a:r>
            <a:r>
              <a:rPr lang="ur-PK" dirty="0">
                <a:solidFill>
                  <a:srgbClr val="0B0080"/>
                </a:solidFill>
                <a:latin typeface=".Arabic UI Text"/>
                <a:hlinkClick r:id="rId3" tooltip="جلال الدوله"/>
              </a:rPr>
              <a:t>جلال الدوله</a:t>
            </a:r>
            <a:r>
              <a:rPr lang="ur-PK" dirty="0">
                <a:solidFill>
                  <a:srgbClr val="202122"/>
                </a:solidFill>
                <a:latin typeface=".Arabic UI Text"/>
              </a:rPr>
              <a:t> ابواحمد محمدبن محمود(۱سال) شهاب الدوله ابوسعید مسعود بن محمود(۱۱سال) شهاب الدوله ابوالفتح مودود بن مسعود غزنوی(۹سال) بعد از شهاب الدوله ۱۰ نفر دیگر نیز روی کار آمدند.</a:t>
            </a:r>
            <a:endParaRPr lang="en-US" dirty="0"/>
          </a:p>
        </p:txBody>
      </p:sp>
    </p:spTree>
    <p:extLst>
      <p:ext uri="{BB962C8B-B14F-4D97-AF65-F5344CB8AC3E}">
        <p14:creationId xmlns:p14="http://schemas.microsoft.com/office/powerpoint/2010/main" val="478687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ویژگی های نثر در دورۀ غزنوی  </a:t>
            </a:r>
            <a:endParaRPr lang="en-US" dirty="0"/>
          </a:p>
        </p:txBody>
      </p:sp>
      <p:sp>
        <p:nvSpPr>
          <p:cNvPr id="3" name="Content Placeholder 2"/>
          <p:cNvSpPr>
            <a:spLocks noGrp="1"/>
          </p:cNvSpPr>
          <p:nvPr>
            <p:ph idx="1"/>
          </p:nvPr>
        </p:nvSpPr>
        <p:spPr/>
        <p:txBody>
          <a:bodyPr>
            <a:normAutofit fontScale="70000" lnSpcReduction="20000"/>
          </a:bodyPr>
          <a:lstStyle/>
          <a:p>
            <a:pPr algn="r"/>
            <a:r>
              <a:rPr lang="ur-PK" dirty="0">
                <a:solidFill>
                  <a:srgbClr val="202122"/>
                </a:solidFill>
                <a:latin typeface=".Arabic UI Text"/>
              </a:rPr>
              <a:t>بیشتر آثار این دوره به زبان فارسی است. سبک فارسی، اندک اندک ب ه سوی نثر فنی گرایش م ی یابد. ریشه تحول آن را باید در عوامل گوناگون سیاسی و اجتماعی مانند تغییر نثر از سادگی به پیچیدگی و نیز چیرگی شعر در حوز ه‌های ادبی و تنوعات بلاغی جس توجه کرد. ب ه هر روی، در این دوره، نثر فارسی حالتی بینابین دارد یا ب ه گفته خطی برهبر «نثر مرسل عالی» است. ویژگ ی‌های خاص سبکی این دوره شامل موارد زیر است</a:t>
            </a:r>
            <a:r>
              <a:rPr lang="ur-PK" dirty="0" smtClean="0">
                <a:solidFill>
                  <a:srgbClr val="202122"/>
                </a:solidFill>
                <a:latin typeface=".Arabic UI Text"/>
              </a:rPr>
              <a:t>:</a:t>
            </a:r>
            <a:r>
              <a:rPr lang="fa-IR" dirty="0" smtClean="0">
                <a:solidFill>
                  <a:srgbClr val="202122"/>
                </a:solidFill>
                <a:latin typeface=".Arabic UI Text"/>
              </a:rPr>
              <a:t/>
            </a:r>
            <a:br>
              <a:rPr lang="fa-IR" dirty="0" smtClean="0">
                <a:solidFill>
                  <a:srgbClr val="202122"/>
                </a:solidFill>
                <a:latin typeface=".Arabic UI Text"/>
              </a:rPr>
            </a:br>
            <a:endParaRPr lang="ur-PK" dirty="0">
              <a:solidFill>
                <a:srgbClr val="202122"/>
              </a:solidFill>
              <a:latin typeface=".Arabic UI Text"/>
            </a:endParaRPr>
          </a:p>
          <a:p>
            <a:pPr algn="r"/>
            <a:r>
              <a:rPr lang="ur-PK" dirty="0">
                <a:solidFill>
                  <a:srgbClr val="202122"/>
                </a:solidFill>
                <a:latin typeface=".Arabic UI Text"/>
              </a:rPr>
              <a:t>رواج </a:t>
            </a:r>
            <a:r>
              <a:rPr lang="ur-PK" dirty="0" smtClean="0">
                <a:solidFill>
                  <a:srgbClr val="202122"/>
                </a:solidFill>
                <a:latin typeface=".Arabic UI Text"/>
              </a:rPr>
              <a:t>فارس</a:t>
            </a:r>
            <a:r>
              <a:rPr lang="fa-IR" dirty="0" smtClean="0">
                <a:solidFill>
                  <a:srgbClr val="202122"/>
                </a:solidFill>
                <a:latin typeface=".Arabic UI Text"/>
              </a:rPr>
              <a:t>ی</a:t>
            </a:r>
            <a:r>
              <a:rPr lang="ur-PK" dirty="0" smtClean="0">
                <a:solidFill>
                  <a:srgbClr val="202122"/>
                </a:solidFill>
                <a:latin typeface=".Arabic UI Text"/>
              </a:rPr>
              <a:t> ‌نویسی </a:t>
            </a:r>
            <a:r>
              <a:rPr lang="ur-PK" dirty="0">
                <a:solidFill>
                  <a:srgbClr val="202122"/>
                </a:solidFill>
                <a:latin typeface=".Arabic UI Text"/>
              </a:rPr>
              <a:t>در متون مختلف (تاریخی، فلسفی، دینی)</a:t>
            </a:r>
          </a:p>
          <a:p>
            <a:pPr algn="r"/>
            <a:r>
              <a:rPr lang="ur-PK" dirty="0">
                <a:solidFill>
                  <a:srgbClr val="202122"/>
                </a:solidFill>
                <a:latin typeface=".Arabic UI Text"/>
              </a:rPr>
              <a:t>ترک ایجاز و مختصرنویسی و استفاده از عبارات مفصل و طولانی‌تر</a:t>
            </a:r>
          </a:p>
          <a:p>
            <a:pPr algn="r"/>
            <a:r>
              <a:rPr lang="ur-PK" dirty="0">
                <a:solidFill>
                  <a:srgbClr val="202122"/>
                </a:solidFill>
                <a:latin typeface=".Arabic UI Text"/>
              </a:rPr>
              <a:t>به وجود آوردن لغات، ترکیبات، و اصطلاحات نو در نثر فارسی توسط نویسندگان ایرانی</a:t>
            </a:r>
          </a:p>
          <a:p>
            <a:pPr algn="r"/>
            <a:r>
              <a:rPr lang="ur-PK" dirty="0">
                <a:solidFill>
                  <a:srgbClr val="202122"/>
                </a:solidFill>
                <a:latin typeface=".Arabic UI Text"/>
              </a:rPr>
              <a:t>ترک استعمال کلمات تازی، مگر در مواردی که معادل فارسی آن نبوده‌است.</a:t>
            </a:r>
          </a:p>
          <a:p>
            <a:pPr algn="r"/>
            <a:r>
              <a:rPr lang="ur-PK" dirty="0">
                <a:solidFill>
                  <a:srgbClr val="202122"/>
                </a:solidFill>
                <a:latin typeface=".Arabic UI Text"/>
              </a:rPr>
              <a:t>توسعة دایرة مطالب در نثر فارسی و تحول سبک؛</a:t>
            </a:r>
          </a:p>
          <a:p>
            <a:pPr algn="r"/>
            <a:r>
              <a:rPr lang="ur-PK" dirty="0">
                <a:solidFill>
                  <a:srgbClr val="202122"/>
                </a:solidFill>
                <a:latin typeface=".Arabic UI Text"/>
              </a:rPr>
              <a:t>استعمال نثر مرسل عالی و عاری از قیود لفظی؛</a:t>
            </a:r>
          </a:p>
          <a:p>
            <a:pPr algn="r"/>
            <a:r>
              <a:rPr lang="ur-PK" dirty="0">
                <a:solidFill>
                  <a:srgbClr val="202122"/>
                </a:solidFill>
                <a:latin typeface=".Arabic UI Text"/>
              </a:rPr>
              <a:t>تکرار روابط، افعال، ترکیبات، و گاه جمل ه‌ها، بی هیچ قید و بندی؛</a:t>
            </a:r>
          </a:p>
          <a:p>
            <a:pPr algn="r"/>
            <a:endParaRPr lang="en-US" dirty="0"/>
          </a:p>
        </p:txBody>
      </p:sp>
    </p:spTree>
    <p:extLst>
      <p:ext uri="{BB962C8B-B14F-4D97-AF65-F5344CB8AC3E}">
        <p14:creationId xmlns:p14="http://schemas.microsoft.com/office/powerpoint/2010/main" val="1327744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fa-IR" dirty="0" smtClean="0">
                <a:solidFill>
                  <a:srgbClr val="202122"/>
                </a:solidFill>
                <a:latin typeface=".Arabic UI Text"/>
              </a:rPr>
              <a:t>ا</a:t>
            </a:r>
            <a:r>
              <a:rPr lang="ur-PK" dirty="0" smtClean="0">
                <a:solidFill>
                  <a:srgbClr val="202122"/>
                </a:solidFill>
                <a:latin typeface=".Arabic UI Text"/>
              </a:rPr>
              <a:t>ز </a:t>
            </a:r>
            <a:r>
              <a:rPr lang="ur-PK" dirty="0">
                <a:solidFill>
                  <a:srgbClr val="202122"/>
                </a:solidFill>
                <a:latin typeface=".Arabic UI Text"/>
              </a:rPr>
              <a:t>علل انقراض دولت غزنوی این بود که دیوان سالاران بر خلاف اشراف راهی در دولت غزنوی نداشتند به همین دلیل این گروه به کاردان دولتی تبدیل شدند لذا آنان با ایجاد فساد در دستگاه‌های اداری شروع به غارت مردم کرند در نتیجه مورد نفرت عامه قرار گرفتند. از سوی دیگر گرفتن مالیات‌های سنگین برای تأمین هزینه‌های جنگ و دربار باعث فرار روستاییان و ضعیف شدن اقتصائ و به‌طور کلی تولیدات کشاورزی و صنعتی و روابط بازرگانی در مناطق مختلف دولت به شدت ضعبف شد و هم چنین ثروت اندوزی و مال‌پرستی سلاطین غزنوی و هم چنین غارت‌ها و ستم‌ها باعث شده بود که کارگزاران و ارتش غزنوی فاسد و عیاش و بی اعتقاد شوند و در نهایت قرار قدرت دولت و اقتصاد مملکت بر لشکر داری که برای اشراف و مردم اثرات بدی </a:t>
            </a:r>
            <a:r>
              <a:rPr lang="ur-PK" dirty="0" smtClean="0">
                <a:solidFill>
                  <a:srgbClr val="202122"/>
                </a:solidFill>
                <a:latin typeface=".Arabic UI Text"/>
              </a:rPr>
              <a:t>داشت</a:t>
            </a:r>
            <a:r>
              <a:rPr lang="fa-IR" dirty="0" smtClean="0">
                <a:solidFill>
                  <a:srgbClr val="202122"/>
                </a:solidFill>
                <a:latin typeface=".Arabic UI Text"/>
              </a:rPr>
              <a:t>.</a:t>
            </a:r>
            <a:endParaRPr lang="en-US" dirty="0"/>
          </a:p>
        </p:txBody>
      </p:sp>
    </p:spTree>
    <p:extLst>
      <p:ext uri="{BB962C8B-B14F-4D97-AF65-F5344CB8AC3E}">
        <p14:creationId xmlns:p14="http://schemas.microsoft.com/office/powerpoint/2010/main" val="413371992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TM10001114[[fn=Gallery]]</Template>
  <TotalTime>14</TotalTime>
  <Words>246</Words>
  <Application>Microsoft Office PowerPoint</Application>
  <PresentationFormat>Widescreen</PresentationFormat>
  <Paragraphs>13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.Arabic UI Text</vt:lpstr>
      <vt:lpstr>Arial</vt:lpstr>
      <vt:lpstr>Palatino Linotype</vt:lpstr>
      <vt:lpstr>Times New Roman</vt:lpstr>
      <vt:lpstr>Gallery</vt:lpstr>
      <vt:lpstr>PHD First Semester  Dr. Faiza Kiran</vt:lpstr>
      <vt:lpstr>PowerPoint Presentation</vt:lpstr>
      <vt:lpstr>ویژگی های نثر در دورۀ غزنوی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First Semester  Dr. Faiza Kiran</dc:title>
  <dc:creator>Windows User</dc:creator>
  <cp:lastModifiedBy>Windows User</cp:lastModifiedBy>
  <cp:revision>2</cp:revision>
  <dcterms:created xsi:type="dcterms:W3CDTF">2020-05-18T00:14:41Z</dcterms:created>
  <dcterms:modified xsi:type="dcterms:W3CDTF">2020-05-21T16:00:02Z</dcterms:modified>
</cp:coreProperties>
</file>