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660"/>
  </p:normalViewPr>
  <p:slideViewPr>
    <p:cSldViewPr snapToGrid="0">
      <p:cViewPr>
        <p:scale>
          <a:sx n="96" d="100"/>
          <a:sy n="96" d="100"/>
        </p:scale>
        <p:origin x="403" y="-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a.wikipedia.org/wiki/%D8%B4%D8%A7%D9%85_(%D8%B3%D8%B1%D8%B2%D9%85%DB%8C%D9%86)" TargetMode="External"/><Relationship Id="rId13" Type="http://schemas.openxmlformats.org/officeDocument/2006/relationships/hyperlink" Target="https://fa.wikipedia.org/wiki/%D9%86%DB%8C%D8%B4%D8%A7%D8%A8%D9%88%D8%B1" TargetMode="External"/><Relationship Id="rId18" Type="http://schemas.openxmlformats.org/officeDocument/2006/relationships/hyperlink" Target="https://fa.wikipedia.org/wiki/%D8%B3%D9%84%D8%AC%D9%88%D9%82%DB%8C%D8%A7%D9%86_%DA%A9%D8%B1%D9%85%D8%A7%D9%86" TargetMode="External"/><Relationship Id="rId26" Type="http://schemas.openxmlformats.org/officeDocument/2006/relationships/hyperlink" Target="https://fa.wikipedia.org/wiki/%D8%B9%D9%85%DB%8C%D8%AF%D8%A7%D9%84%D9%85%D9%84%DA%A9_%DA%A9%D9%86%D8%AF%D8%B1%DB%8C" TargetMode="External"/><Relationship Id="rId3" Type="http://schemas.openxmlformats.org/officeDocument/2006/relationships/hyperlink" Target="https://fa.wikipedia.org/wiki/%D8%B3%D9%86%DB%8C" TargetMode="External"/><Relationship Id="rId21" Type="http://schemas.openxmlformats.org/officeDocument/2006/relationships/hyperlink" Target="https://fa.wikipedia.org/wiki/%D9%85%D8%A7%D9%88%D8%B1%D8%A7%D8%A1%D8%A7%D9%84%D9%86%D9%87%D8%B1" TargetMode="External"/><Relationship Id="rId7" Type="http://schemas.openxmlformats.org/officeDocument/2006/relationships/hyperlink" Target="https://fa.wikipedia.org/wiki/%D8%A7%D9%81%D8%BA%D8%A7%D9%86%D8%B3%D8%AA%D8%A7%D9%86" TargetMode="External"/><Relationship Id="rId12" Type="http://schemas.openxmlformats.org/officeDocument/2006/relationships/hyperlink" Target="https://fa.wikipedia.org/wiki/%D8%B3%D9%84%D8%B7%D8%A7%D9%86_%D9%85%D8%B3%D8%B9%D9%88%D8%AF_%D8%BA%D8%B2%D9%86%D9%88%DB%8C" TargetMode="External"/><Relationship Id="rId17" Type="http://schemas.openxmlformats.org/officeDocument/2006/relationships/hyperlink" Target="https://fa.wikipedia.org/wiki/%D8%B9%D8%B1%D8%A7%D9%82" TargetMode="External"/><Relationship Id="rId25" Type="http://schemas.openxmlformats.org/officeDocument/2006/relationships/hyperlink" Target="https://fa.wikipedia.org/wiki/%D8%B2%D8%A8%D8%A7%D9%86_%D9%81%D8%A7%D8%B1%D8%B3%DB%8C" TargetMode="External"/><Relationship Id="rId2" Type="http://schemas.openxmlformats.org/officeDocument/2006/relationships/hyperlink" Target="https://fa.wikipedia.org/wiki/%D8%BA%D8%B2" TargetMode="External"/><Relationship Id="rId16" Type="http://schemas.openxmlformats.org/officeDocument/2006/relationships/hyperlink" Target="https://fa.wikipedia.org/wiki/%D8%AE%D8%B1%D8%A7%D8%B3%D8%A7%D9%86" TargetMode="External"/><Relationship Id="rId20" Type="http://schemas.openxmlformats.org/officeDocument/2006/relationships/hyperlink" Target="https://fa.wikipedia.org/wiki/%D9%85%D9%84%DA%A9%D8%B4%D8%A7%D9%87_%D8%B3%D9%84%D8%AC%D9%88%D9%82%DB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.wikipedia.org/wiki/%D8%A7%DB%8C%D8%B1%D8%A7%D9%86" TargetMode="External"/><Relationship Id="rId11" Type="http://schemas.openxmlformats.org/officeDocument/2006/relationships/hyperlink" Target="https://fa.wikipedia.org/wiki/%D8%B3%D9%84%D8%AC%D9%88%D9%82" TargetMode="External"/><Relationship Id="rId24" Type="http://schemas.openxmlformats.org/officeDocument/2006/relationships/hyperlink" Target="https://fa.wikipedia.org/wiki/%D8%B7%D8%BA%D8%B1%D9%84_%D8%A8%D9%86_%D8%A7%D8%B1%D8%B3%D9%84%D8%A7%D9%86_%D8%B3%D9%84%D8%AC%D9%88%D9%82%DB%8C" TargetMode="External"/><Relationship Id="rId5" Type="http://schemas.openxmlformats.org/officeDocument/2006/relationships/hyperlink" Target="https://fa.wikipedia.org/wiki/%D8%A2%D8%B3%DB%8C%D8%A7%DB%8C_%D8%B5%D8%BA%DB%8C%D8%B1" TargetMode="External"/><Relationship Id="rId15" Type="http://schemas.openxmlformats.org/officeDocument/2006/relationships/hyperlink" Target="https://fa.wikipedia.org/wiki/%D9%85%D9%84%DA%A9%D8%B4%D8%A7%D9%87" TargetMode="External"/><Relationship Id="rId23" Type="http://schemas.openxmlformats.org/officeDocument/2006/relationships/hyperlink" Target="https://fa.wikipedia.org/wiki/%D8%B3%D9%84%D8%AC%D9%88%D9%82%DB%8C%D8%A7%D9%86_%D8%B9%D8%B1%D8%A7%D9%82_%D8%B9%D8%AC%D9%85" TargetMode="External"/><Relationship Id="rId28" Type="http://schemas.openxmlformats.org/officeDocument/2006/relationships/hyperlink" Target="https://fa.wikipedia.org/wiki/%D8%AF%D9%88%D8%AF%D9%85%D8%A7%D9%86_%D8%B3%D9%84%D8%AC%D9%88%D9%82#cite_note-2" TargetMode="External"/><Relationship Id="rId10" Type="http://schemas.openxmlformats.org/officeDocument/2006/relationships/hyperlink" Target="https://fa.wikipedia.org/wiki/%D8%B7%D8%BA%D8%B1%D9%84_%D8%A8%DB%8C%DA%A9" TargetMode="External"/><Relationship Id="rId19" Type="http://schemas.openxmlformats.org/officeDocument/2006/relationships/hyperlink" Target="https://fa.wikipedia.org/wiki/%D8%A2%D8%B3%DB%8C%D8%A7%DB%8C_%DA%A9%D9%88%DA%86%DA%A9" TargetMode="External"/><Relationship Id="rId4" Type="http://schemas.openxmlformats.org/officeDocument/2006/relationships/hyperlink" Target="https://fa.wikipedia.org/wiki/%D8%BA%D8%B1%D8%A8_%D8%A2%D8%B3%DB%8C%D8%A7" TargetMode="External"/><Relationship Id="rId9" Type="http://schemas.openxmlformats.org/officeDocument/2006/relationships/hyperlink" Target="https://fa.wikipedia.org/wiki/%D8%A7%D8%B1%D9%85%D9%86%D8%B3%D8%AA%D8%A7%D9%86" TargetMode="External"/><Relationship Id="rId14" Type="http://schemas.openxmlformats.org/officeDocument/2006/relationships/hyperlink" Target="https://fa.wikipedia.org/wiki/%D8%A2%D9%84%D8%A8_%D8%A7%D8%B1%D8%B3%D9%84%D8%A7%D9%86" TargetMode="External"/><Relationship Id="rId22" Type="http://schemas.openxmlformats.org/officeDocument/2006/relationships/hyperlink" Target="https://fa.wikipedia.org/wiki/%D8%AF%D8%B1%DB%8C%D8%A7%DB%8C_%D9%85%D8%AF%DB%8C%D8%AA%D8%B1%D8%A7%D9%86%D9%87" TargetMode="External"/><Relationship Id="rId27" Type="http://schemas.openxmlformats.org/officeDocument/2006/relationships/hyperlink" Target="https://fa.wikipedia.org/wiki/%D8%AE%D9%88%D8%A7%D8%AC%D9%87_%D9%86%D8%B8%D8%A7%D9%85%E2%80%8C%D8%A7%D9%84%D9%85%D9%84%DA%A9_%D8%AA%D9%88%D8%B3%DB%8C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fa.wikipedia.org/wiki/%D8%A7%D9%85%D9%BE%D8%B1%D8%A7%D8%AA%D9%88%D8%B1%DB%8C_%D8%B3%D9%84%D8%AC%D9%88%D9%82%DB%8C#cite_note-13" TargetMode="External"/><Relationship Id="rId13" Type="http://schemas.openxmlformats.org/officeDocument/2006/relationships/hyperlink" Target="https://fa.wikipedia.org/wiki/%D8%AE%D9%84%DB%8C%D8%AC_%D9%81%D8%A7%D8%B1%D8%B3" TargetMode="External"/><Relationship Id="rId18" Type="http://schemas.openxmlformats.org/officeDocument/2006/relationships/hyperlink" Target="https://fa.wikipedia.org/wiki/%D8%AF%D9%82%D8%A7%D9%82_%D8%AA%DB%8C%D9%85%D9%88%D8%B1_%DB%8C%D8%A7%D9%84%DB%8C%D9%82" TargetMode="External"/><Relationship Id="rId26" Type="http://schemas.openxmlformats.org/officeDocument/2006/relationships/hyperlink" Target="https://fa.wikipedia.org/wiki/%D8%A7%D9%85%D9%BE%D8%B1%D8%A7%D8%AA%D9%88%D8%B1%DB%8C_%D8%B3%D9%84%D8%AC%D9%88%D9%82%DB%8C#cite_note-17" TargetMode="External"/><Relationship Id="rId3" Type="http://schemas.openxmlformats.org/officeDocument/2006/relationships/hyperlink" Target="https://fa.wikipedia.org/wiki/%D8%B3%D9%86%D8%AA_%D8%AA%D8%B1%DA%A9%DB%8C-%D8%A7%DB%8C%D8%B1%D8%A7%D9%86%DB%8C" TargetMode="External"/><Relationship Id="rId21" Type="http://schemas.openxmlformats.org/officeDocument/2006/relationships/hyperlink" Target="https://fa.wikipedia.org/wiki/%D9%86%D8%AE%D8%B3%D8%AA%DB%8C%D9%86_%D8%AC%D9%86%DA%AF_%D8%B5%D9%84%DB%8C%D8%A8%DB%8C" TargetMode="External"/><Relationship Id="rId7" Type="http://schemas.openxmlformats.org/officeDocument/2006/relationships/hyperlink" Target="https://fa.wikipedia.org/wiki/%D8%BA%D8%B2" TargetMode="External"/><Relationship Id="rId12" Type="http://schemas.openxmlformats.org/officeDocument/2006/relationships/hyperlink" Target="https://fa.wikipedia.org/wiki/%D8%A2%D8%B3%DB%8C%D8%A7%DB%8C_%D9%85%D8%B1%DA%A9%D8%B2%DB%8C" TargetMode="External"/><Relationship Id="rId17" Type="http://schemas.openxmlformats.org/officeDocument/2006/relationships/hyperlink" Target="https://fa.wikipedia.org/wiki/%D8%B3%D9%84%D8%AC%D9%88%D9%82" TargetMode="External"/><Relationship Id="rId25" Type="http://schemas.openxmlformats.org/officeDocument/2006/relationships/hyperlink" Target="https://fa.wikipedia.org/wiki/%D8%A7%D9%85%D9%BE%D8%B1%D8%A7%D8%AA%D9%88%D8%B1%DB%8C_%D8%B3%D9%84%D8%AC%D9%88%D9%82%DB%8C#cite_note-16" TargetMode="External"/><Relationship Id="rId2" Type="http://schemas.openxmlformats.org/officeDocument/2006/relationships/hyperlink" Target="https://fa.wikipedia.org/wiki/%D8%A7%D9%85%D9%BE%D8%B1%D8%A7%D8%AA%D9%88%D8%B1%DB%8C_%D8%B3%D9%84%D8%AC%D9%88%D9%82%DB%8C#cite_note-11" TargetMode="External"/><Relationship Id="rId16" Type="http://schemas.openxmlformats.org/officeDocument/2006/relationships/hyperlink" Target="https://fa.wikipedia.org/wiki/%D8%A7%DB%8C%D8%B1%D8%A7%D9%86" TargetMode="External"/><Relationship Id="rId20" Type="http://schemas.openxmlformats.org/officeDocument/2006/relationships/hyperlink" Target="https://fa.wikipedia.org/wiki/%D8%AC%D9%87%D8%A7%D9%86_%D8%A7%D8%B3%D9%84%D8%A7%D9%8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.wikipedia.org/wiki/%D8%A7%DB%8C%D9%84_%D9%82%D9%86%DB%8C%D9%82" TargetMode="External"/><Relationship Id="rId11" Type="http://schemas.openxmlformats.org/officeDocument/2006/relationships/hyperlink" Target="https://fa.wikipedia.org/wiki/%D8%B4%D8%A7%D9%85_(%D8%B3%D8%B1%D8%B2%D9%85%DB%8C%D9%86)" TargetMode="External"/><Relationship Id="rId24" Type="http://schemas.openxmlformats.org/officeDocument/2006/relationships/hyperlink" Target="https://fa.wikipedia.org/wiki/%D8%A7%D9%85%D9%BE%D8%B1%D8%A7%D8%AA%D9%88%D8%B1%DB%8C_%D8%B3%D9%84%D8%AC%D9%88%D9%82%DB%8C#cite_note-15" TargetMode="External"/><Relationship Id="rId5" Type="http://schemas.openxmlformats.org/officeDocument/2006/relationships/hyperlink" Target="https://fa.wikipedia.org/wiki/%D8%B3%D9%86%DB%8C" TargetMode="External"/><Relationship Id="rId15" Type="http://schemas.openxmlformats.org/officeDocument/2006/relationships/hyperlink" Target="https://fa.wikipedia.org/wiki/%D8%AE%D8%B1%D8%A7%D8%B3%D8%A7%D9%86" TargetMode="External"/><Relationship Id="rId23" Type="http://schemas.openxmlformats.org/officeDocument/2006/relationships/hyperlink" Target="https://fa.wikipedia.org/wiki/%D8%A7%D9%85%D9%BE%D8%B1%D8%A7%D8%AA%D9%88%D8%B1%DB%8C_%D8%B3%D9%84%D8%AC%D9%88%D9%82%DB%8C#cite_note-14" TargetMode="External"/><Relationship Id="rId28" Type="http://schemas.openxmlformats.org/officeDocument/2006/relationships/hyperlink" Target="https://fa.wikipedia.org/wiki/%D8%AA%D8%B1%DA%A9%E2%80%8C%D8%B3%D8%A7%D8%B2%DB%8C" TargetMode="External"/><Relationship Id="rId10" Type="http://schemas.openxmlformats.org/officeDocument/2006/relationships/hyperlink" Target="https://fa.wikipedia.org/wiki/%D8%A2%D9%86%D8%A7%D8%AA%D9%88%D9%84%DB%8C" TargetMode="External"/><Relationship Id="rId19" Type="http://schemas.openxmlformats.org/officeDocument/2006/relationships/hyperlink" Target="https://fa.wikipedia.org/wiki/%D8%B7%D8%BA%D8%B1%D9%84%E2%80%8C%D8%A8%DB%8C%DA%AF" TargetMode="External"/><Relationship Id="rId4" Type="http://schemas.openxmlformats.org/officeDocument/2006/relationships/hyperlink" Target="https://fa.wikipedia.org/wiki/%D8%A7%D9%85%D9%BE%D8%B1%D8%A7%D8%AA%D9%88%D8%B1%DB%8C_%D8%B3%D9%84%D8%AC%D9%88%D9%82%DB%8C#cite_note-12" TargetMode="External"/><Relationship Id="rId9" Type="http://schemas.openxmlformats.org/officeDocument/2006/relationships/hyperlink" Target="https://fa.wikipedia.org/wiki/%D9%87%D9%86%D8%AF%D9%88%DA%A9%D8%B4" TargetMode="External"/><Relationship Id="rId14" Type="http://schemas.openxmlformats.org/officeDocument/2006/relationships/hyperlink" Target="https://fa.wikipedia.org/wiki/%D8%AF%D8%B1%DB%8C%D8%A7%DB%8C_%D8%A2%D8%B1%D8%A7%D9%84" TargetMode="External"/><Relationship Id="rId22" Type="http://schemas.openxmlformats.org/officeDocument/2006/relationships/hyperlink" Target="https://fa.wikipedia.org/wiki/%D8%AC%D9%86%DA%AF_%D8%B5%D9%84%DB%8C%D8%A8%DB%8C_%D8%AF%D9%88%D9%85" TargetMode="External"/><Relationship Id="rId27" Type="http://schemas.openxmlformats.org/officeDocument/2006/relationships/hyperlink" Target="https://fa.wikipedia.org/wiki/%D8%A7%D9%85%D9%BE%D8%B1%D8%A7%D8%AA%D9%88%D8%B1%DB%8C_%D8%B3%D9%84%D8%AC%D9%88%D9%82%DB%8C#cite_note-1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PHD First Semester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Dr. </a:t>
            </a:r>
            <a:r>
              <a:rPr lang="en-US" dirty="0" err="1" smtClean="0"/>
              <a:t>Faiza</a:t>
            </a:r>
            <a:r>
              <a:rPr lang="en-US" dirty="0" smtClean="0"/>
              <a:t> Kiran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a-IR" sz="6000" dirty="0" smtClean="0"/>
              <a:t>دورۀ سلجوقی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214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ur-PK" b="1" dirty="0">
                <a:solidFill>
                  <a:srgbClr val="202122"/>
                </a:solidFill>
                <a:latin typeface=".Arabic UI Text"/>
              </a:rPr>
              <a:t>دودمان سلجوق (سلاجقه، آل‌سلجوق)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، یک دودمان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2" tooltip="غز"/>
              </a:rPr>
              <a:t>غز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3" tooltip="سنی"/>
              </a:rPr>
              <a:t>سنی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بودند که در سده‌های پنجم تا ششم هجری قمری، بر بخش‌های پهناوری از قلمرو ایران باستان در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4" tooltip="غرب آسیا"/>
              </a:rPr>
              <a:t>آسیای غربی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و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5" tooltip="آسیای صغیر"/>
              </a:rPr>
              <a:t>آسیای صغیر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نظیر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6" tooltip="ایران"/>
              </a:rPr>
              <a:t>ایران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،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7" tooltip="افغانستان"/>
              </a:rPr>
              <a:t>افغانستان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،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8" tooltip="شام (سرزمین)"/>
              </a:rPr>
              <a:t>شام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(سوریه امروزی) و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9" tooltip="ارمنستان"/>
              </a:rPr>
              <a:t>ارمنستان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امروزی فرمان می‌راندند. مؤسس این سلسله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0" tooltip="طغرل بیک"/>
              </a:rPr>
              <a:t>طغرل بیک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نام داشت که </a:t>
            </a:r>
            <a:r>
              <a:rPr lang="fa-IR" dirty="0" smtClean="0">
                <a:solidFill>
                  <a:srgbClr val="202122"/>
                </a:solidFill>
                <a:latin typeface=".Arabic UI Text"/>
              </a:rPr>
              <a:t/>
            </a:r>
            <a:br>
              <a:rPr lang="fa-IR" dirty="0" smtClean="0">
                <a:solidFill>
                  <a:srgbClr val="202122"/>
                </a:solidFill>
                <a:latin typeface=".Arabic UI Text"/>
              </a:rPr>
            </a:br>
            <a:r>
              <a:rPr lang="ur-PK" dirty="0" smtClean="0">
                <a:solidFill>
                  <a:srgbClr val="202122"/>
                </a:solidFill>
                <a:latin typeface=".Arabic UI Text"/>
              </a:rPr>
              <a:t>خود 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از نوادگان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1" tooltip="سلجوق"/>
              </a:rPr>
              <a:t>سلجوق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بود و با شکست دادنِ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2" tooltip="سلطان مسعود غزنوی"/>
              </a:rPr>
              <a:t>سلطان مسعود غزنوی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، در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3" tooltip="نیشابور"/>
              </a:rPr>
              <a:t>نیشابور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بر تخت نشست.</a:t>
            </a:r>
          </a:p>
          <a:p>
            <a:pPr algn="r"/>
            <a:r>
              <a:rPr lang="ur-PK" dirty="0">
                <a:solidFill>
                  <a:srgbClr val="202122"/>
                </a:solidFill>
                <a:latin typeface=".Arabic UI Text"/>
              </a:rPr>
              <a:t>سلطنت دودمان سلجوق ایران دو دوره متمایز داشت، یکی دوره اقتدار که عصر سه پادشاه نخستین آنان یعنی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0" tooltip="طغرل بیک"/>
              </a:rPr>
              <a:t>طغرل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،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4" tooltip="آلب ارسلان"/>
              </a:rPr>
              <a:t>آلب ارسلان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و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5" tooltip="ملکشاه"/>
              </a:rPr>
              <a:t>ملکشاه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را شامل است و دیگر دوره ضعف و انحطاط که پس از مرگ ملکشاه آغاز می‌گردد. سلطنت سلاجقه بزرگ که پایگاه‌شان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6" tooltip="خراسان"/>
              </a:rPr>
              <a:t>خراسان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بود تا سال ۵۵۲ برقرار بود، و بعدها در نتیجه بروز اختلافات بر سر جانشینی میان شاهزادگان، اقتدار مرکزی از میان می‌رود، و در نتیجه سلطنت آنان به چند قسمت تجزیه و تقسیم می‌گردد: بدین ترتیب سلجوقیان سوریه تا اوایل قرن ششم و سلجوقیان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7" tooltip="عراق"/>
              </a:rPr>
              <a:t>عراق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و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8" tooltip="سلجوقیان کرمان"/>
              </a:rPr>
              <a:t>کرمان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و کردستان تا اواخر سده ششم و سلجوقیان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9" tooltip="آسیای کوچک"/>
              </a:rPr>
              <a:t>آسیای کوچک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تا اواخر سده هفتم در قلمرو خود حکمرانی داشتند</a:t>
            </a:r>
            <a:r>
              <a:rPr lang="ur-PK" dirty="0" smtClean="0">
                <a:solidFill>
                  <a:srgbClr val="202122"/>
                </a:solidFill>
                <a:latin typeface=".Arabic UI Text"/>
              </a:rPr>
              <a:t>.</a:t>
            </a:r>
            <a:r>
              <a:rPr lang="ur-PK" baseline="30000" dirty="0" smtClean="0">
                <a:solidFill>
                  <a:srgbClr val="0B0080"/>
                </a:solidFill>
                <a:latin typeface=".Arabic UI Text"/>
              </a:rPr>
              <a:t> </a:t>
            </a:r>
            <a:r>
              <a:rPr lang="ur-PK" dirty="0" smtClean="0">
                <a:solidFill>
                  <a:srgbClr val="202122"/>
                </a:solidFill>
                <a:latin typeface=".Arabic UI Text"/>
              </a:rPr>
              <a:t>در 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زمان سلطان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20" tooltip="ملکشاه سلجوقی"/>
              </a:rPr>
              <a:t>ملکشاه سلجوقی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این قلمرو به اوج اقتدار رسید. این محدوده از شرق تا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21" tooltip="ماوراءالنهر"/>
              </a:rPr>
              <a:t>ماوراءالنهر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و از غرب تا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22" tooltip="دریای مدیترانه"/>
              </a:rPr>
              <a:t>دریای مدیترانه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امتداد یافت. واپسین شاه این سلسله از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23" tooltip="سلجوقیان عراق عجم"/>
              </a:rPr>
              <a:t>سلجوقیان عراق عجم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و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24" tooltip="طغرل بن ارسلان سلجوقی"/>
              </a:rPr>
              <a:t>طغرل سوم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نام دارد.</a:t>
            </a:r>
          </a:p>
          <a:p>
            <a:pPr algn="r"/>
            <a:r>
              <a:rPr lang="ur-PK" dirty="0">
                <a:solidFill>
                  <a:srgbClr val="202122"/>
                </a:solidFill>
                <a:latin typeface=".Arabic UI Text"/>
              </a:rPr>
              <a:t>سلجوقیان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25" tooltip="زبان فارسی"/>
              </a:rPr>
              <a:t>زبان فارسی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را زبان رسمی و درباری قرار دادند و وزیران این دوره به‌ویژه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26" tooltip="عمیدالملک کندری"/>
              </a:rPr>
              <a:t>عمیدالملک کندری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و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27" tooltip="خواجه نظام‌الملک توسی"/>
              </a:rPr>
              <a:t>خواجه نظام‌الملک توسی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خدمات مهمی به این زبان و عمران و آبادانی شهرها و گسترش فنون و دانش‌ها نمودند</a:t>
            </a:r>
            <a:r>
              <a:rPr lang="ur-PK" dirty="0" smtClean="0">
                <a:solidFill>
                  <a:srgbClr val="202122"/>
                </a:solidFill>
                <a:latin typeface=".Arabic UI Text"/>
              </a:rPr>
              <a:t>.</a:t>
            </a:r>
            <a:r>
              <a:rPr lang="ur-PK" baseline="30000" dirty="0" smtClean="0">
                <a:solidFill>
                  <a:srgbClr val="0B0080"/>
                </a:solidFill>
                <a:latin typeface=".Arabic UI Text"/>
                <a:hlinkClick r:id="rId28"/>
              </a:rPr>
              <a:t>[</a:t>
            </a:r>
            <a:endParaRPr lang="ur-PK" dirty="0">
              <a:solidFill>
                <a:srgbClr val="202122"/>
              </a:solidFill>
              <a:latin typeface=".Arabic UI Tex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6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ur-PK" b="1" dirty="0">
                <a:solidFill>
                  <a:srgbClr val="202122"/>
                </a:solidFill>
                <a:latin typeface=".Arabic UI Text"/>
              </a:rPr>
              <a:t>امپراتوری </a:t>
            </a:r>
            <a:r>
              <a:rPr lang="ur-PK" b="1" dirty="0" smtClean="0">
                <a:solidFill>
                  <a:srgbClr val="202122"/>
                </a:solidFill>
                <a:latin typeface=".Arabic UI Text"/>
              </a:rPr>
              <a:t>سلجوقی</a:t>
            </a:r>
            <a:r>
              <a:rPr lang="ur-PK" baseline="30000" dirty="0" smtClean="0">
                <a:solidFill>
                  <a:srgbClr val="0B0080"/>
                </a:solidFill>
                <a:latin typeface=".Arabic UI Text"/>
                <a:hlinkClick r:id="rId2"/>
              </a:rPr>
              <a:t>[</a:t>
            </a:r>
            <a:r>
              <a:rPr lang="ur-PK" dirty="0" smtClean="0">
                <a:solidFill>
                  <a:srgbClr val="202122"/>
                </a:solidFill>
                <a:latin typeface=".Arabic UI Text"/>
              </a:rPr>
              <a:t>حکومتی 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ترک تبار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3" tooltip="سنت ترکی-ایرانی"/>
              </a:rPr>
              <a:t>ترکی-ایرانی</a:t>
            </a:r>
            <a:r>
              <a:rPr lang="ur-PK" baseline="30000" dirty="0">
                <a:solidFill>
                  <a:srgbClr val="0B0080"/>
                </a:solidFill>
                <a:latin typeface=".Arabic UI Text"/>
                <a:hlinkClick r:id="rId4"/>
              </a:rPr>
              <a:t>[۱۲]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و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5" tooltip="سنی"/>
              </a:rPr>
              <a:t>سنی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مذهب بود که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6" tooltip="ایل قنیق"/>
              </a:rPr>
              <a:t>ایل قنیق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7" tooltip="غز"/>
              </a:rPr>
              <a:t>ترکان اغوز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شکل گرفت</a:t>
            </a:r>
            <a:r>
              <a:rPr lang="ur-PK" dirty="0" smtClean="0">
                <a:solidFill>
                  <a:srgbClr val="202122"/>
                </a:solidFill>
                <a:latin typeface=".Arabic UI Text"/>
              </a:rPr>
              <a:t>.</a:t>
            </a:r>
            <a:r>
              <a:rPr lang="ur-PK" baseline="30000" dirty="0" smtClean="0">
                <a:solidFill>
                  <a:srgbClr val="0B0080"/>
                </a:solidFill>
                <a:latin typeface=".Arabic UI Text"/>
                <a:hlinkClick r:id="rId8"/>
              </a:rPr>
              <a:t>[</a:t>
            </a:r>
            <a:r>
              <a:rPr lang="ur-PK" dirty="0" smtClean="0">
                <a:solidFill>
                  <a:srgbClr val="202122"/>
                </a:solidFill>
                <a:latin typeface=".Arabic UI Text"/>
              </a:rPr>
              <a:t>وسعت 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قلمرو سلجوقیان از شرق تا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9" tooltip="هندوکش"/>
              </a:rPr>
              <a:t>کوه‌های هندوکش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، از غرب تا فلات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0" tooltip="آناتولی"/>
              </a:rPr>
              <a:t>آناتولی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و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1" tooltip="شام (سرزمین)"/>
              </a:rPr>
              <a:t>شام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، از شمال تا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2" tooltip="آسیای مرکزی"/>
              </a:rPr>
              <a:t>آسیای مرکزی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و از جنوب تا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3" tooltip="خلیج فارس"/>
              </a:rPr>
              <a:t>خلیج فارس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ادامه داشت. سلجوقیان سرزمین مادر خود یعنی حاشیه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4" tooltip="دریای آرال"/>
              </a:rPr>
              <a:t>دریای آرال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به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5" tooltip="خراسان"/>
              </a:rPr>
              <a:t>خراسان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حمله کرده و سپس وارد بخش مرکزی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6" tooltip="ایران"/>
              </a:rPr>
              <a:t>ایران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شدند و پس از آن آناتولی را تصرف کردند.</a:t>
            </a:r>
          </a:p>
          <a:p>
            <a:pPr algn="r"/>
            <a:r>
              <a:rPr lang="ur-PK" dirty="0">
                <a:solidFill>
                  <a:srgbClr val="202122"/>
                </a:solidFill>
                <a:latin typeface=".Arabic UI Text"/>
              </a:rPr>
              <a:t>جد این امپراتوری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7" tooltip="سلجوق"/>
              </a:rPr>
              <a:t>سلجوق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پسر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8" tooltip="دقاق تیمور یالیق"/>
              </a:rPr>
              <a:t>دقاق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بود،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8" tooltip="دقاق تیمور یالیق"/>
              </a:rPr>
              <a:t>دقاق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بزرگترین فرماندهٔ نظامی ایالت اوغوز یابغو بود. به دلیل مهارت وی در تیراندازی به وی لقب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8" tooltip="دقاق تیمور یالیق"/>
              </a:rPr>
              <a:t>تیمور یالیق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(کمان آهنین) داده بودند.</a:t>
            </a:r>
          </a:p>
          <a:p>
            <a:pPr algn="r"/>
            <a:r>
              <a:rPr lang="ur-PK" dirty="0">
                <a:solidFill>
                  <a:srgbClr val="202122"/>
                </a:solidFill>
                <a:latin typeface=".Arabic UI Text"/>
              </a:rPr>
              <a:t>امپراتوری سلجوقیان در سال ۱۰۳۷ میلادی توسط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9" tooltip="طغرل‌بیگ"/>
              </a:rPr>
              <a:t>طغرل‌بیگ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بنیانگذاری شد. طغرل به واسطه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7" tooltip="سلجوق"/>
              </a:rPr>
              <a:t>سلجوق بیگ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که یکی از سران ترکان اوغوز بود به قدرت رسید. سلجوقیان باعث اتحاد دوباره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20" tooltip="جهان اسلام"/>
              </a:rPr>
              <a:t>جهان اسلام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شدند و نقش کلیدی در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21" tooltip="نخستین جنگ صلیبی"/>
              </a:rPr>
              <a:t>جنگ‌های صلیبی اول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و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22" tooltip="جنگ صلیبی دوم"/>
              </a:rPr>
              <a:t>دوم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داشتند. سلجوقیان به شدت تحت تأثیر فرهنگ</a:t>
            </a:r>
            <a:r>
              <a:rPr lang="ur-PK" baseline="30000" dirty="0">
                <a:solidFill>
                  <a:srgbClr val="0B0080"/>
                </a:solidFill>
                <a:latin typeface=".Arabic UI Text"/>
                <a:hlinkClick r:id="rId23"/>
              </a:rPr>
              <a:t>[۱۴]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و زبان</a:t>
            </a:r>
            <a:r>
              <a:rPr lang="ur-PK" baseline="30000" dirty="0">
                <a:solidFill>
                  <a:srgbClr val="0B0080"/>
                </a:solidFill>
                <a:latin typeface=".Arabic UI Text"/>
                <a:hlinkClick r:id="rId24"/>
              </a:rPr>
              <a:t>[۱۵]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ایرانیان قرار گرفتند و نقش مهمی در ایجاد پیوند بین فرهنگ‌های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3" tooltip="سنت ترکی-ایرانی"/>
              </a:rPr>
              <a:t>ترکی-ایرانی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بودند</a:t>
            </a:r>
            <a:r>
              <a:rPr lang="ur-PK" baseline="30000" dirty="0">
                <a:solidFill>
                  <a:srgbClr val="0B0080"/>
                </a:solidFill>
                <a:latin typeface=".Arabic UI Text"/>
                <a:hlinkClick r:id="rId25"/>
              </a:rPr>
              <a:t>[۱۶]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به گونه‌ای که حتی باعث انتقال فرهنگ ایرانی به فلات آناتولی نیز گشتند.</a:t>
            </a:r>
            <a:r>
              <a:rPr lang="ur-PK" baseline="30000" dirty="0">
                <a:solidFill>
                  <a:srgbClr val="0B0080"/>
                </a:solidFill>
                <a:latin typeface=".Arabic UI Text"/>
                <a:hlinkClick r:id="rId26"/>
              </a:rPr>
              <a:t>[۱۷]</a:t>
            </a:r>
            <a:r>
              <a:rPr lang="ur-PK" baseline="30000" dirty="0">
                <a:solidFill>
                  <a:srgbClr val="0B0080"/>
                </a:solidFill>
                <a:latin typeface=".Arabic UI Text"/>
                <a:hlinkClick r:id="rId27"/>
              </a:rPr>
              <a:t>[۱۸]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مهاجرت ترک‌تباران به مناطق استراتژیک مرزهای شمالی و شمال غربی امپراتوری سلجوقی برای مقابله با حملات احتمالی دشمنان خارجی باعث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28" tooltip="ترک‌سازی"/>
              </a:rPr>
              <a:t>ترک‌سازی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این مناطق شد.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52360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55</TotalTime>
  <Words>18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.Arabic UI Text</vt:lpstr>
      <vt:lpstr>Arial</vt:lpstr>
      <vt:lpstr>Palatino Linotype</vt:lpstr>
      <vt:lpstr>Gallery</vt:lpstr>
      <vt:lpstr>PHD First Semester  Dr. Faiza Kiran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First Semester  Dr. Faiza Kiran</dc:title>
  <dc:creator>Windows User</dc:creator>
  <cp:lastModifiedBy>Windows User</cp:lastModifiedBy>
  <cp:revision>4</cp:revision>
  <dcterms:created xsi:type="dcterms:W3CDTF">2020-05-18T00:14:41Z</dcterms:created>
  <dcterms:modified xsi:type="dcterms:W3CDTF">2020-05-21T15:07:39Z</dcterms:modified>
</cp:coreProperties>
</file>