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A8%D8%B1%D9%84%D8%A7%D8%B3" TargetMode="External"/><Relationship Id="rId13" Type="http://schemas.openxmlformats.org/officeDocument/2006/relationships/hyperlink" Target="https://fa.wikipedia.org/wiki/%D8%A7%DB%8C%D8%B1%D8%A7%D9%86" TargetMode="External"/><Relationship Id="rId18" Type="http://schemas.openxmlformats.org/officeDocument/2006/relationships/hyperlink" Target="https://fa.wikipedia.org/wiki/%D8%B4%D8%A7%D9%87%D8%B1%D8%AE" TargetMode="External"/><Relationship Id="rId3" Type="http://schemas.openxmlformats.org/officeDocument/2006/relationships/hyperlink" Target="https://fa.wikipedia.org/wiki/%D9%81%D8%B1%D9%87%D9%86%DA%AF_%D8%A7%DB%8C%D8%B1%D8%A7%D9%86%DB%8C" TargetMode="External"/><Relationship Id="rId21" Type="http://schemas.openxmlformats.org/officeDocument/2006/relationships/hyperlink" Target="https://fa.wikipedia.org/wiki/%DA%AF%D9%88%D8%B1%DA%A9%D8%A7%D9%86%DB%8C%D8%A7%D9%86_%D9%87%D9%86%D8%AF" TargetMode="External"/><Relationship Id="rId7" Type="http://schemas.openxmlformats.org/officeDocument/2006/relationships/hyperlink" Target="https://fa.wikipedia.org/wiki/%DA%86%D9%86%DA%AF%DB%8C%D8%B2_%D8%AE%D8%A7%D9%86" TargetMode="External"/><Relationship Id="rId12" Type="http://schemas.openxmlformats.org/officeDocument/2006/relationships/hyperlink" Target="https://fa.wikipedia.org/wiki/%D8%AE%D8%B1%D8%A7%D8%B3%D8%A7%D9%86" TargetMode="External"/><Relationship Id="rId17" Type="http://schemas.openxmlformats.org/officeDocument/2006/relationships/hyperlink" Target="https://fa.wikipedia.org/wiki/%D8%A2%D9%84_%D8%AC%D9%84%D8%A7%DB%8C%D8%B1" TargetMode="External"/><Relationship Id="rId2" Type="http://schemas.openxmlformats.org/officeDocument/2006/relationships/hyperlink" Target="https://fa.wikipedia.org/wiki/%D8%AA%D8%B1%DA%A9_%D8%AA%D8%A8%D8%A7%D8%B1" TargetMode="External"/><Relationship Id="rId16" Type="http://schemas.openxmlformats.org/officeDocument/2006/relationships/hyperlink" Target="https://fa.wikipedia.org/wiki/%D8%A7%D9%81%D8%BA%D8%A7%D9%86%D8%B3%D8%AA%D8%A7%D9%86" TargetMode="External"/><Relationship Id="rId20" Type="http://schemas.openxmlformats.org/officeDocument/2006/relationships/hyperlink" Target="https://fa.wikipedia.org/wiki/%D8%A7%D9%85%D8%B1%D8%A7%DB%8C_%D8%B4%DB%8C%D8%A8%D8%A7%D9%86%DB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A%DB%8C%D9%85%D9%88%D8%B1_%D9%84%D9%86%DA%AF" TargetMode="External"/><Relationship Id="rId11" Type="http://schemas.openxmlformats.org/officeDocument/2006/relationships/hyperlink" Target="https://fa.wikipedia.org/wiki/%D8%A2%D8%B3%DB%8C%D8%A7%DB%8C_%D9%85%DB%8C%D8%A7%D9%86%D9%87" TargetMode="External"/><Relationship Id="rId5" Type="http://schemas.openxmlformats.org/officeDocument/2006/relationships/hyperlink" Target="https://fa.wikipedia.org/wiki/%D8%A7%D9%85%D9%BE%D8%B1%D8%A7%D8%AA%D9%88%D8%B1%DB%8C_%D8%AA%DB%8C%D9%85%D9%88%D8%B1%DB%8C#cite_note-2" TargetMode="External"/><Relationship Id="rId15" Type="http://schemas.openxmlformats.org/officeDocument/2006/relationships/hyperlink" Target="https://fa.wikipedia.org/wiki/%D9%87%D9%86%D8%AF%D9%88%D8%B3%D8%AA%D8%A7%D9%86" TargetMode="External"/><Relationship Id="rId10" Type="http://schemas.openxmlformats.org/officeDocument/2006/relationships/hyperlink" Target="https://fa.wikipedia.org/wiki/%D9%85%D8%A7%D9%88%D8%B1%D8%A7%D8%A1%D8%A7%D9%84%D9%86%D9%87%D8%B1" TargetMode="External"/><Relationship Id="rId19" Type="http://schemas.openxmlformats.org/officeDocument/2006/relationships/hyperlink" Target="https://fa.wikipedia.org/wiki/%D8%B5%D9%81%D9%88%DB%8C%D8%A7%D9%86" TargetMode="External"/><Relationship Id="rId4" Type="http://schemas.openxmlformats.org/officeDocument/2006/relationships/hyperlink" Target="https://fa.wikipedia.org/wiki/%D8%A7%D9%85%D9%BE%D8%B1%D8%A7%D8%AA%D9%88%D8%B1%DB%8C_%D8%AA%DB%8C%D9%85%D9%88%D8%B1%DB%8C#cite_note-1" TargetMode="External"/><Relationship Id="rId9" Type="http://schemas.openxmlformats.org/officeDocument/2006/relationships/hyperlink" Target="https://fa.wikipedia.org/wiki/%D9%85%D8%BA%D9%88%D9%84" TargetMode="External"/><Relationship Id="rId14" Type="http://schemas.openxmlformats.org/officeDocument/2006/relationships/hyperlink" Target="https://fa.wikipedia.org/wiki/%D8%A7%D9%85%D9%BE%D8%B1%D8%A7%D8%AA%D9%88%D8%B1%DB%8C_%D8%B9%D8%AB%D9%85%D8%A7%D9%86%DB%8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B9%D8%A8%D8%A7%D8%B3%DB%8C%D8%A7%D9%86" TargetMode="External"/><Relationship Id="rId13" Type="http://schemas.openxmlformats.org/officeDocument/2006/relationships/hyperlink" Target="https://fa.wikipedia.org/wiki/%D9%87%D9%86%D8%B1_%D8%A7%DB%8C%D9%84%D8%AE%D8%A7%D9%86%DB%8C#cite_note-tv7.ir-2" TargetMode="External"/><Relationship Id="rId3" Type="http://schemas.openxmlformats.org/officeDocument/2006/relationships/hyperlink" Target="https://fa.wikipedia.org/wiki/%D8%A7%DB%8C%D8%B1%D8%A7%D9%86" TargetMode="External"/><Relationship Id="rId7" Type="http://schemas.openxmlformats.org/officeDocument/2006/relationships/hyperlink" Target="https://fa.wikipedia.org/wiki/%D8%A8%DB%8C%D9%86%E2%80%8C%D8%A7%D9%84%D9%86%D9%87%D8%B1%DB%8C%D9%86" TargetMode="External"/><Relationship Id="rId12" Type="http://schemas.openxmlformats.org/officeDocument/2006/relationships/hyperlink" Target="https://fa.wikipedia.org/wiki/%D8%AA%D8%A8%D8%B1%DB%8C%D8%B2" TargetMode="External"/><Relationship Id="rId2" Type="http://schemas.openxmlformats.org/officeDocument/2006/relationships/hyperlink" Target="https://fa.wikipedia.org/wiki/%D9%87%D9%86%D8%B1_%D8%A7%D8%B3%D9%84%D8%A7%D9%85%DB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9%87%D9%86%D8%B1_%D8%A7%DB%8C%D9%84%D8%AE%D8%A7%D9%86%DB%8C#cite_note-1" TargetMode="External"/><Relationship Id="rId11" Type="http://schemas.openxmlformats.org/officeDocument/2006/relationships/hyperlink" Target="https://fa.wikipedia.org/wiki/%D8%B1%D8%A8%D8%B9_%D8%B1%D8%B4%DB%8C%D8%AF%DB%8C" TargetMode="External"/><Relationship Id="rId5" Type="http://schemas.openxmlformats.org/officeDocument/2006/relationships/hyperlink" Target="https://fa.wikipedia.org/wiki/%D9%85%D8%BA%D9%88%D9%84" TargetMode="External"/><Relationship Id="rId10" Type="http://schemas.openxmlformats.org/officeDocument/2006/relationships/hyperlink" Target="https://fa.wikipedia.org/wiki/%D8%AE%D9%88%D8%A7%D8%AC%D9%87_%D8%B1%D8%B4%DB%8C%D8%AF%D8%A7%D9%84%D8%AF%DB%8C%D9%86_%D9%81%D8%B6%D9%84%E2%80%8C%D8%A7%D9%84%D9%84%D9%87" TargetMode="External"/><Relationship Id="rId4" Type="http://schemas.openxmlformats.org/officeDocument/2006/relationships/hyperlink" Target="https://fa.wikipedia.org/wiki/%D8%A2%D8%B3%DB%8C%D8%A7%DB%8C_%D9%85%D8%B1%DA%A9%D8%B2%DB%8C" TargetMode="External"/><Relationship Id="rId9" Type="http://schemas.openxmlformats.org/officeDocument/2006/relationships/hyperlink" Target="https://fa.wikipedia.org/wiki/%D8%A8%D8%BA%D8%AF%D8%A7%D8%A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PHD First Semester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a-IR" sz="6000" dirty="0" smtClean="0"/>
              <a:t>دورۀایلخانی  و تیموری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1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ur-PK" b="1" dirty="0">
                <a:solidFill>
                  <a:srgbClr val="202122"/>
                </a:solidFill>
                <a:latin typeface=".Arabic UI Text"/>
              </a:rPr>
              <a:t>مپراتوری تیموری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یا </a:t>
            </a:r>
            <a:r>
              <a:rPr lang="ur-PK" b="1" dirty="0">
                <a:solidFill>
                  <a:srgbClr val="202122"/>
                </a:solidFill>
                <a:latin typeface=".Arabic UI Text"/>
              </a:rPr>
              <a:t>امپراتوری گورکانی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(۷۵۰ – ۸۸۶ خورشیدی /۱۳۷۰–۱۵۰۶ م) دودمانی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" tooltip="ترک تبار"/>
              </a:rPr>
              <a:t>ترک‌تبار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با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3" tooltip="فرهنگ ایرانی"/>
              </a:rPr>
              <a:t>فرهنگی ایرانی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بود.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4"/>
              </a:rPr>
              <a:t>[۱]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5"/>
              </a:rPr>
              <a:t>[۲]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بنیان‌گذار این دودمان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6" tooltip="تیمور لنگ"/>
              </a:rPr>
              <a:t>امیر تیمور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بود که ادعا می‌کرد نسبش به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7" tooltip="چنگیز خان"/>
              </a:rPr>
              <a:t>چنگیز خان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می‌رسد و در قبیلهٔ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8" tooltip="برلاس"/>
              </a:rPr>
              <a:t>برلاس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که کنفدراسیونی از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9" tooltip="مغول"/>
              </a:rPr>
              <a:t>مغولان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کوچ‌رو بود به دنیا آمد. تیمور کشوری گسترده و دولتی سترگ ایجاد کرد و سرزمین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0" tooltip="ماوراءالنهر"/>
              </a:rPr>
              <a:t>ماوراءالنهر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را به اهمیتی رساند که تا آن زمان هیچگاه بدان پایه نرسیده‌بود. او مرزهای خود را نخست در سرتاسر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1" tooltip="آسیای میانه"/>
              </a:rPr>
              <a:t>آسیای میانه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آنگاه سراسر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2" tooltip="خراسان"/>
              </a:rPr>
              <a:t>خراسان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آنگاه به همهٔ بخش‌های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3" tooltip="ایران"/>
              </a:rPr>
              <a:t>ایران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4" tooltip="امپراتوری عثمانی"/>
              </a:rPr>
              <a:t>امپراتوری عثمانی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بخش‌هایی از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5" tooltip="هندوستان"/>
              </a:rPr>
              <a:t>هندوستان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گسترش داد. از آنجایی که فتوحات تیمور بیشتر جنبهٔ یورش و هجوم داشت تا تسخیر واقعی، اغلب این مناطق باز به زودی </a:t>
            </a:r>
            <a:r>
              <a:rPr lang="ur-PK" dirty="0" smtClean="0">
                <a:solidFill>
                  <a:srgbClr val="202122"/>
                </a:solidFill>
                <a:latin typeface=".Arabic UI Text"/>
              </a:rPr>
              <a:t>ازتصرف 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تیموریان خارج شد. با این حال ماوراءالنهر مدتی مرکز دولتی شد که بیشتر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3" tooltip="ایران"/>
              </a:rPr>
              <a:t>ایران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6" tooltip="افغانستان"/>
              </a:rPr>
              <a:t>افغانستان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را افزون بر ماوراءالنهر در بر می‌گرفت. هنگامی که کشور گسترده تیموری تجزیه شد، دورهٔ هرج و مرج به پیش آمد. به محض اینکه تیمور مرد، ترکان عثمانی 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7" tooltip="آل جلایر"/>
              </a:rPr>
              <a:t>آل جلایر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 ترکمانان درصدد تصرف سرزمین‌های ازدست‌رفتهٔ خود برآمدند. با این همه، فرزندان تیمور موفق شدند که شمال ایران را کم و بیش به مدت یک سده برای خود نگاه دارند. هرچند آنان بیشتر با یکدیگر در کشمکش بودند. سرانجام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8" tooltip="شاهرخ"/>
              </a:rPr>
              <a:t>شاهرخ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موفق شد که مناقشات اقوام خود را تا حدی رفع و قدرت و اعتبار کشور را نگهداری کند؛ ولی پس از مرگ او تصرفاتش به قسمت‌های کوچک‌تر مجزا شد و به همین سبب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9" tooltip="صفویان"/>
              </a:rPr>
              <a:t>صفویان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0" tooltip="امرای شیبانی"/>
              </a:rPr>
              <a:t>امرای شیبانی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آن‌ها را به متصرفات خود پیوست کردند. با این همه خاندان تیموری از میان نرفت و نوادگان تیمور پس از چندی بستر فرمانروایی خود را به هندوستان بردند و امپراتوری بزرگ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1" tooltip="گورکانیان هند"/>
              </a:rPr>
              <a:t>گورکانیان هند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را بنیاد گذاردند.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b="1" dirty="0" smtClean="0">
                <a:solidFill>
                  <a:srgbClr val="202122"/>
                </a:solidFill>
                <a:latin typeface=".Arabic UI Text"/>
              </a:rPr>
              <a:t> هنر دور</a:t>
            </a:r>
            <a:r>
              <a:rPr lang="ur-PK" b="1" dirty="0" smtClean="0">
                <a:solidFill>
                  <a:srgbClr val="202122"/>
                </a:solidFill>
                <a:latin typeface=".Arabic UI Text"/>
              </a:rPr>
              <a:t>ران </a:t>
            </a:r>
            <a:r>
              <a:rPr lang="ur-PK" b="1" dirty="0">
                <a:solidFill>
                  <a:srgbClr val="202122"/>
                </a:solidFill>
                <a:latin typeface=".Arabic UI Text"/>
              </a:rPr>
              <a:t>ایلخانیان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از دوران‌های شاخص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2" tooltip="هنر اسلامی"/>
              </a:rPr>
              <a:t>هنر اسلامی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در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3" tooltip="ایران"/>
              </a:rPr>
              <a:t>ایران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4" tooltip="آسیای مرکزی"/>
              </a:rPr>
              <a:t>آسیای مرکزی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به‌شمار می‌رود.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5" tooltip="مغول"/>
              </a:rPr>
              <a:t>مغولها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در اواخر سده ششم و اوایل سده هفتم هجری وحشیانه به سرزمین‌های اطراف خود یورش برده و بخش وسیعی از دنیای متمدن آن زمان را تصرف کردند و بزرگترین امپراتوری پیوسته را از نظر وسعت سرزمین در تاریخ بشر تشکیل دادند. 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6"/>
              </a:rPr>
              <a:t>[۱]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حملهٔ ویرانگر مغول‌ها به ایران در اوایل قرن هفتم هجری صورت گرفت و موجب از بین رفتن بسیاری از آثار فرهنگی ما شد. مغول‌ها با تسلط کاملی که بر ایران و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7" tooltip="بین‌النهرین"/>
              </a:rPr>
              <a:t>بین‌النهرین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یافتند، به حکومت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8" tooltip="عباسیان"/>
              </a:rPr>
              <a:t>عباسیان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در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9" tooltip="بغداد"/>
              </a:rPr>
              <a:t>بغداد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نیز پایان دادند. با از بین رفتن تسلط خلیفه بغداد بر سرزمین‌هایی مانند ایران پس از یک دوره رکود شکوفایی مجدد هنرها و علوم آغاز شد. در همین زمان به همت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0" tooltip="خواجه رشیدالدین فضل‌الله"/>
              </a:rPr>
              <a:t>خواجه رشیدالدین فضل‌الله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، مرکزی علمی و هنری به نام «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1" tooltip="ربع رشیدی"/>
              </a:rPr>
              <a:t>ربع رشیدی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» در </a:t>
            </a:r>
            <a:r>
              <a:rPr lang="ur-PK" dirty="0">
                <a:solidFill>
                  <a:srgbClr val="0B0080"/>
                </a:solidFill>
                <a:latin typeface=".Arabic UI Text"/>
                <a:hlinkClick r:id="rId12" tooltip="تبریز"/>
              </a:rPr>
              <a:t>تبریز</a:t>
            </a:r>
            <a:r>
              <a:rPr lang="ur-PK" dirty="0">
                <a:solidFill>
                  <a:srgbClr val="202122"/>
                </a:solidFill>
                <a:latin typeface=".Arabic UI Text"/>
              </a:rPr>
              <a:t> ایجاد گردید و باعث تشویق و ترغیب هنرمندان و دانشمندان شد. خواجه رشیدالدین مردی فاضل بود و از مهم‌ترین فعالیت‌هایی که صورت داد، دوباره‌نویسی و گردآوری آثار گذشتگان بود. یعنی به عبارتی دست به حفظ و اشاعه فرهنگ دانشمندان و هنرمندان زد و همین نکته موجب ایجاد آثار بی‌شماری در عهد مغول و پس از آن گردید.</a:t>
            </a:r>
            <a:r>
              <a:rPr lang="ur-PK" baseline="30000" dirty="0">
                <a:solidFill>
                  <a:srgbClr val="0B0080"/>
                </a:solidFill>
                <a:latin typeface=".Arabic UI Text"/>
                <a:hlinkClick r:id="rId13"/>
              </a:rPr>
              <a:t>[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401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73</TotalTime>
  <Words>13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.Arabic UI Text</vt:lpstr>
      <vt:lpstr>Arial</vt:lpstr>
      <vt:lpstr>Palatino Linotype</vt:lpstr>
      <vt:lpstr>Gallery</vt:lpstr>
      <vt:lpstr>PHD First Semester  Dr. Faiza Kiran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8</cp:revision>
  <dcterms:created xsi:type="dcterms:W3CDTF">2020-05-18T00:14:41Z</dcterms:created>
  <dcterms:modified xsi:type="dcterms:W3CDTF">2020-05-21T15:07:08Z</dcterms:modified>
</cp:coreProperties>
</file>