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464C-9AEC-42CF-B1F3-1FBBF1EE17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A625BF-9DC2-4FA0-9B76-420B778771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387084-0D54-4701-B225-2CE575C23D87}"/>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18E576B6-495D-4306-AFF5-64FC7E6C1A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5618C-92E7-4851-9887-A27A57D25857}"/>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7673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D2E2-D96C-48F6-AC12-D561BE0E28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BA58A0-241B-4553-B313-B99CE035B6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E1DC4-8556-4FE0-BAA8-807F5F401B82}"/>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47013783-EA3F-4771-8E35-B85046620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EBF21-608B-4554-B423-0F1F5A466343}"/>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34942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4C6688-D47C-4927-92DC-21822ADD24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056A69-4FAF-4E6B-9AB3-52847CDAE9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4FC65-8037-4BBE-94D8-7996A2C8B542}"/>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B7DFB86C-537A-4DD0-8A3A-B613139C1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0693D-3CFD-4F43-B3B9-1BBD0C5EBC74}"/>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376414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BCB2A-F87C-426C-BB28-A1473E5013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7D2EA7-5CF4-4CC6-A6D5-D5006BBA1B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4E8A0-68E5-4416-9802-5A7DF754F642}"/>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599960B4-825F-43CD-B589-B7682E7EC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24A48E-3C0B-43F9-8A1E-13DB52499B33}"/>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229990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5F29-8A09-4BA1-AB49-5EF7AABE99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D16E99-4FB5-4EB4-951E-CF5F4A4067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099A01-2C00-4637-85D8-2476F0E3A30E}"/>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6DEA26CA-6F28-40A5-8B6D-58CC2E954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FC12E-E9B6-4CEB-AB3E-A34DFC09A27E}"/>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77677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971E5-B933-48BC-9F90-F539F3D2C3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688ECB-D499-4F73-82DE-7E7F0007C6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EC733F-ACA3-4FE5-B117-E3A4795728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C8ABDC-6EB8-4987-B473-F07AEE8774CD}"/>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6" name="Footer Placeholder 5">
            <a:extLst>
              <a:ext uri="{FF2B5EF4-FFF2-40B4-BE49-F238E27FC236}">
                <a16:creationId xmlns:a16="http://schemas.microsoft.com/office/drawing/2014/main" id="{1545E90A-B5A2-4E99-BA4B-2B24E47F2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E2AC6-1845-4D5C-8C62-3837FE5B13CD}"/>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101918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C273-1C0C-4926-B7E0-CD237296E1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E9BD1C-3EFC-4C22-9FC6-B1D2B23C6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69F4A9-2BF6-4D3C-AF2B-9CAD2C13F3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FDF61D-D1D7-4366-AE92-9E1CE40B2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ABDBB1-FD09-45AE-8350-8CD7187BE7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24CD76-CE49-48FE-AF4D-F5C8AAFBA6E8}"/>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8" name="Footer Placeholder 7">
            <a:extLst>
              <a:ext uri="{FF2B5EF4-FFF2-40B4-BE49-F238E27FC236}">
                <a16:creationId xmlns:a16="http://schemas.microsoft.com/office/drawing/2014/main" id="{0D8602DF-8CBD-4A0C-8560-6ACC566BF4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5DC14A-D128-48A2-9261-192D0D22F32B}"/>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1175964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3188-AB35-4810-9C09-620410F4FD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70326-5F84-4197-9B62-EB7829BEC393}"/>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4" name="Footer Placeholder 3">
            <a:extLst>
              <a:ext uri="{FF2B5EF4-FFF2-40B4-BE49-F238E27FC236}">
                <a16:creationId xmlns:a16="http://schemas.microsoft.com/office/drawing/2014/main" id="{0D9064FC-5AB1-432C-B064-2E0E0204D4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8EB94E-588E-41FF-9FB5-5B533E5B36B0}"/>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152577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06F99-D774-41A6-8791-FEF652F872FE}"/>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3" name="Footer Placeholder 2">
            <a:extLst>
              <a:ext uri="{FF2B5EF4-FFF2-40B4-BE49-F238E27FC236}">
                <a16:creationId xmlns:a16="http://schemas.microsoft.com/office/drawing/2014/main" id="{EFB98E84-B3AC-45D0-86C4-B860930D5C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85E7AB-E65D-4524-8CCF-12611AF305CC}"/>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92559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F6EE-497A-434C-B31D-CFAAAB9120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93271B-28A6-4C65-8AAB-05740386A2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33589D-487B-44D2-9A66-FDF01D855A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C4FBF5-DE25-4154-83A5-588930177C77}"/>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6" name="Footer Placeholder 5">
            <a:extLst>
              <a:ext uri="{FF2B5EF4-FFF2-40B4-BE49-F238E27FC236}">
                <a16:creationId xmlns:a16="http://schemas.microsoft.com/office/drawing/2014/main" id="{C03B470E-0206-4BE4-8180-341A0709C3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E7673-CE3B-4D89-B708-F84D6DD073BF}"/>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266215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6317-49F5-49C7-AB70-4307465634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4C0F2B-973E-4C1E-86BF-C50324629B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6598F3-7C58-4FDD-9C47-2F57183E7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4E791-C5E1-4A19-8F3D-1A2C27C517C7}"/>
              </a:ext>
            </a:extLst>
          </p:cNvPr>
          <p:cNvSpPr>
            <a:spLocks noGrp="1"/>
          </p:cNvSpPr>
          <p:nvPr>
            <p:ph type="dt" sz="half" idx="10"/>
          </p:nvPr>
        </p:nvSpPr>
        <p:spPr/>
        <p:txBody>
          <a:bodyPr/>
          <a:lstStyle/>
          <a:p>
            <a:fld id="{18CDCDDC-DC13-484B-BE09-76DAF649F16C}" type="datetimeFigureOut">
              <a:rPr lang="en-US" smtClean="0"/>
              <a:t>5/9/2020</a:t>
            </a:fld>
            <a:endParaRPr lang="en-US"/>
          </a:p>
        </p:txBody>
      </p:sp>
      <p:sp>
        <p:nvSpPr>
          <p:cNvPr id="6" name="Footer Placeholder 5">
            <a:extLst>
              <a:ext uri="{FF2B5EF4-FFF2-40B4-BE49-F238E27FC236}">
                <a16:creationId xmlns:a16="http://schemas.microsoft.com/office/drawing/2014/main" id="{D013FA59-9330-4DE9-B05F-B81A130E6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6037EB-F8C3-46EF-B98B-1B0EA4E5DFFF}"/>
              </a:ext>
            </a:extLst>
          </p:cNvPr>
          <p:cNvSpPr>
            <a:spLocks noGrp="1"/>
          </p:cNvSpPr>
          <p:nvPr>
            <p:ph type="sldNum" sz="quarter" idx="12"/>
          </p:nvPr>
        </p:nvSpPr>
        <p:spPr/>
        <p:txBody>
          <a:bodyPr/>
          <a:lstStyle/>
          <a:p>
            <a:fld id="{81CB1139-9237-485E-B958-DD82F611B623}" type="slidenum">
              <a:rPr lang="en-US" smtClean="0"/>
              <a:t>‹#›</a:t>
            </a:fld>
            <a:endParaRPr lang="en-US"/>
          </a:p>
        </p:txBody>
      </p:sp>
    </p:spTree>
    <p:extLst>
      <p:ext uri="{BB962C8B-B14F-4D97-AF65-F5344CB8AC3E}">
        <p14:creationId xmlns:p14="http://schemas.microsoft.com/office/powerpoint/2010/main" val="3175544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4E16C4-F839-43A0-AF59-892B5AA71D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59353F-DF39-4C8F-8707-4181FFB4DB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A7DD4B-1A4D-4978-B129-F1E30BD267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DCDDC-DC13-484B-BE09-76DAF649F16C}" type="datetimeFigureOut">
              <a:rPr lang="en-US" smtClean="0"/>
              <a:t>5/9/2020</a:t>
            </a:fld>
            <a:endParaRPr lang="en-US"/>
          </a:p>
        </p:txBody>
      </p:sp>
      <p:sp>
        <p:nvSpPr>
          <p:cNvPr id="5" name="Footer Placeholder 4">
            <a:extLst>
              <a:ext uri="{FF2B5EF4-FFF2-40B4-BE49-F238E27FC236}">
                <a16:creationId xmlns:a16="http://schemas.microsoft.com/office/drawing/2014/main" id="{1D4F9353-B4F5-4E2C-899C-7A1C6194E1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D09EEA-5309-4909-8BC8-22691CD84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B1139-9237-485E-B958-DD82F611B623}" type="slidenum">
              <a:rPr lang="en-US" smtClean="0"/>
              <a:t>‹#›</a:t>
            </a:fld>
            <a:endParaRPr lang="en-US"/>
          </a:p>
        </p:txBody>
      </p:sp>
    </p:spTree>
    <p:extLst>
      <p:ext uri="{BB962C8B-B14F-4D97-AF65-F5344CB8AC3E}">
        <p14:creationId xmlns:p14="http://schemas.microsoft.com/office/powerpoint/2010/main" val="2009282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4163-9618-4505-BE40-119533548B94}"/>
              </a:ext>
            </a:extLst>
          </p:cNvPr>
          <p:cNvSpPr>
            <a:spLocks noGrp="1"/>
          </p:cNvSpPr>
          <p:nvPr>
            <p:ph type="title"/>
          </p:nvPr>
        </p:nvSpPr>
        <p:spPr/>
        <p:txBody>
          <a:bodyPr/>
          <a:lstStyle/>
          <a:p>
            <a:pPr algn="r" rtl="1"/>
            <a:r>
              <a:rPr lang="ur-PK" dirty="0"/>
              <a:t>موضوعات مطروحه حماسه سرایی/ منظومه های پهلوانی یا قهر مانی</a:t>
            </a:r>
            <a:r>
              <a:rPr lang="en-US" dirty="0"/>
              <a:t>:</a:t>
            </a:r>
          </a:p>
        </p:txBody>
      </p:sp>
      <p:sp>
        <p:nvSpPr>
          <p:cNvPr id="3" name="Content Placeholder 2">
            <a:extLst>
              <a:ext uri="{FF2B5EF4-FFF2-40B4-BE49-F238E27FC236}">
                <a16:creationId xmlns:a16="http://schemas.microsoft.com/office/drawing/2014/main" id="{2E36B042-606A-4A51-BDE3-D0746EC02693}"/>
              </a:ext>
            </a:extLst>
          </p:cNvPr>
          <p:cNvSpPr>
            <a:spLocks noGrp="1"/>
          </p:cNvSpPr>
          <p:nvPr>
            <p:ph idx="1"/>
          </p:nvPr>
        </p:nvSpPr>
        <p:spPr/>
        <p:txBody>
          <a:bodyPr>
            <a:normAutofit fontScale="92500"/>
          </a:bodyPr>
          <a:lstStyle/>
          <a:p>
            <a:pPr marL="0" indent="0" algn="r" rtl="1">
              <a:buNone/>
            </a:pPr>
            <a:r>
              <a:rPr lang="ur-PK" b="1" dirty="0"/>
              <a:t>حماسه سرایی : </a:t>
            </a:r>
            <a:endParaRPr lang="en-US" b="1" dirty="0"/>
          </a:p>
          <a:p>
            <a:pPr marL="0" indent="0" algn="r" rtl="1">
              <a:buNone/>
            </a:pPr>
            <a:r>
              <a:rPr lang="ur-PK" dirty="0"/>
              <a:t>حَماسه از ریشه «حَمَسَ» به معنای شدّت و حدّت در کار و در عربی به معنای دلاوری و شجاعت است. در ادب قدیم عرب، حماسه به نوعی شعر رزمی می گفتند که در شرح افتخارات قبایل عرب سروده می شد، ولی امروزه در زبان فارسی برابر اصطلاح غربی، به معنای «منظومه پهلوانی» به کار برده می شود.</a:t>
            </a:r>
            <a:endParaRPr lang="en-US" dirty="0"/>
          </a:p>
          <a:p>
            <a:pPr marL="0" indent="0" algn="r" rtl="1">
              <a:buNone/>
            </a:pPr>
            <a:r>
              <a:rPr lang="ur-PK" dirty="0"/>
              <a:t>خاستگاه حماسه را سرود پهلوانی یا چکامه می دانند. سرود پهلوانی، شعر روایی کوتاهی است در توصیف کارهای پهلوانی که بدون پرداختن به جزئیات ماجرا یا شرح درگیری، تنها به نکات اصلی ماجرا و گفت وگوهای دراماتیک بسنده می کند. در سرود حماسی، پهلوان، کانون توجه است نه داستان.سرودهای حماسی را آوازخوان های دوره گرد در میان توده مردم و هنرمندترین آنها در بزم های اشرافی و درباری یا در همراهی فرمانروایان در سفرها و لشکرکشی ها می خواندند و می نواختند. بیشتر این سرودها به دلیل آنکه بر روی کاغذ نیامده ، از دست رفته اند.</a:t>
            </a:r>
            <a:endParaRPr lang="en-US" dirty="0"/>
          </a:p>
        </p:txBody>
      </p:sp>
    </p:spTree>
    <p:extLst>
      <p:ext uri="{BB962C8B-B14F-4D97-AF65-F5344CB8AC3E}">
        <p14:creationId xmlns:p14="http://schemas.microsoft.com/office/powerpoint/2010/main" val="216524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F8C3-1BCB-47D8-80FE-0F70A1177BC8}"/>
              </a:ext>
            </a:extLst>
          </p:cNvPr>
          <p:cNvSpPr>
            <a:spLocks noGrp="1"/>
          </p:cNvSpPr>
          <p:nvPr>
            <p:ph type="title"/>
          </p:nvPr>
        </p:nvSpPr>
        <p:spPr/>
        <p:txBody>
          <a:bodyPr/>
          <a:lstStyle/>
          <a:p>
            <a:pPr algn="r" rtl="1"/>
            <a:r>
              <a:rPr lang="ur-PK" dirty="0"/>
              <a:t>موضوع های عمومی حماسه سرایی :</a:t>
            </a:r>
            <a:endParaRPr lang="en-US" dirty="0"/>
          </a:p>
        </p:txBody>
      </p:sp>
      <p:sp>
        <p:nvSpPr>
          <p:cNvPr id="3" name="Content Placeholder 2">
            <a:extLst>
              <a:ext uri="{FF2B5EF4-FFF2-40B4-BE49-F238E27FC236}">
                <a16:creationId xmlns:a16="http://schemas.microsoft.com/office/drawing/2014/main" id="{38AF97CF-F4E0-425F-A6F9-DF96F9765342}"/>
              </a:ext>
            </a:extLst>
          </p:cNvPr>
          <p:cNvSpPr>
            <a:spLocks noGrp="1"/>
          </p:cNvSpPr>
          <p:nvPr>
            <p:ph idx="1"/>
          </p:nvPr>
        </p:nvSpPr>
        <p:spPr/>
        <p:txBody>
          <a:bodyPr/>
          <a:lstStyle/>
          <a:p>
            <a:pPr marL="0" indent="0" algn="r" rtl="1">
              <a:buNone/>
            </a:pPr>
            <a:r>
              <a:rPr lang="ur-PK" dirty="0"/>
              <a:t>موضوع حماسه، شرح اسطوره ها و توصیف های آرمانی از کارهای خدایان و پهلوانان و وصف نبردهای سرنوشت ساز میان اقوام است.بعضی سرایندگان، روایت های حماسی رایج در میان مردم را به صورت بدیهه به نظم می کشیدند و آنها را با نواختن ساز، به آواز می خواندند.حماسه ها را، چه گفتاری و چه نوشتاری؛ چه به نظم و چه به نثر، به حماسه های اسطوره ای، پهلوانی، دینی، تاریخی و کمدی می توان تقسیم کرد</a:t>
            </a:r>
            <a:endParaRPr lang="en-US" dirty="0"/>
          </a:p>
        </p:txBody>
      </p:sp>
    </p:spTree>
    <p:extLst>
      <p:ext uri="{BB962C8B-B14F-4D97-AF65-F5344CB8AC3E}">
        <p14:creationId xmlns:p14="http://schemas.microsoft.com/office/powerpoint/2010/main" val="285543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A9C0-E097-428A-9708-16439263B1CB}"/>
              </a:ext>
            </a:extLst>
          </p:cNvPr>
          <p:cNvSpPr>
            <a:spLocks noGrp="1"/>
          </p:cNvSpPr>
          <p:nvPr>
            <p:ph type="title"/>
          </p:nvPr>
        </p:nvSpPr>
        <p:spPr/>
        <p:txBody>
          <a:bodyPr/>
          <a:lstStyle/>
          <a:p>
            <a:pPr algn="r" rtl="1"/>
            <a:r>
              <a:rPr lang="ur-PK" dirty="0"/>
              <a:t>انواع حماسه سرایی :</a:t>
            </a:r>
            <a:endParaRPr lang="en-US" dirty="0"/>
          </a:p>
        </p:txBody>
      </p:sp>
      <p:sp>
        <p:nvSpPr>
          <p:cNvPr id="3" name="Content Placeholder 2">
            <a:extLst>
              <a:ext uri="{FF2B5EF4-FFF2-40B4-BE49-F238E27FC236}">
                <a16:creationId xmlns:a16="http://schemas.microsoft.com/office/drawing/2014/main" id="{41BC22AA-21B0-43DE-A021-C1BF5610510D}"/>
              </a:ext>
            </a:extLst>
          </p:cNvPr>
          <p:cNvSpPr>
            <a:spLocks noGrp="1"/>
          </p:cNvSpPr>
          <p:nvPr>
            <p:ph idx="1"/>
          </p:nvPr>
        </p:nvSpPr>
        <p:spPr/>
        <p:txBody>
          <a:bodyPr/>
          <a:lstStyle/>
          <a:p>
            <a:pPr marL="0" indent="0" algn="r" rtl="1">
              <a:buNone/>
            </a:pPr>
            <a:r>
              <a:rPr lang="ur-PK" dirty="0"/>
              <a:t>حماسہ های پهلوانی یا قهر مانی </a:t>
            </a:r>
          </a:p>
          <a:p>
            <a:pPr algn="r" rtl="1"/>
            <a:r>
              <a:rPr lang="ur-PK" dirty="0"/>
              <a:t>حماسه های ملی</a:t>
            </a:r>
          </a:p>
          <a:p>
            <a:pPr algn="r" rtl="1"/>
            <a:r>
              <a:rPr lang="ur-PK" dirty="0"/>
              <a:t>حماسه های دینی</a:t>
            </a:r>
          </a:p>
          <a:p>
            <a:pPr algn="r" rtl="1"/>
            <a:r>
              <a:rPr lang="ur-PK" dirty="0"/>
              <a:t>حماسه های تاریخی </a:t>
            </a:r>
          </a:p>
          <a:p>
            <a:pPr algn="r" rtl="1"/>
            <a:r>
              <a:rPr lang="ur-PK" dirty="0"/>
              <a:t>حماسه های طبیعی</a:t>
            </a:r>
          </a:p>
          <a:p>
            <a:pPr algn="r" rtl="1"/>
            <a:r>
              <a:rPr lang="ur-PK" dirty="0"/>
              <a:t>حماسه های مصنوعی و دیگر</a:t>
            </a:r>
            <a:endParaRPr lang="en-US" dirty="0"/>
          </a:p>
        </p:txBody>
      </p:sp>
    </p:spTree>
    <p:extLst>
      <p:ext uri="{BB962C8B-B14F-4D97-AF65-F5344CB8AC3E}">
        <p14:creationId xmlns:p14="http://schemas.microsoft.com/office/powerpoint/2010/main" val="561356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D687-C070-49D8-88A4-B7E89A04C8E3}"/>
              </a:ext>
            </a:extLst>
          </p:cNvPr>
          <p:cNvSpPr>
            <a:spLocks noGrp="1"/>
          </p:cNvSpPr>
          <p:nvPr>
            <p:ph type="title"/>
          </p:nvPr>
        </p:nvSpPr>
        <p:spPr/>
        <p:txBody>
          <a:bodyPr/>
          <a:lstStyle/>
          <a:p>
            <a:pPr algn="r" rtl="1"/>
            <a:r>
              <a:rPr lang="ur-PK" dirty="0"/>
              <a:t>حماسه طبیعی:</a:t>
            </a:r>
            <a:endParaRPr lang="en-US" dirty="0"/>
          </a:p>
        </p:txBody>
      </p:sp>
      <p:sp>
        <p:nvSpPr>
          <p:cNvPr id="3" name="Content Placeholder 2">
            <a:extLst>
              <a:ext uri="{FF2B5EF4-FFF2-40B4-BE49-F238E27FC236}">
                <a16:creationId xmlns:a16="http://schemas.microsoft.com/office/drawing/2014/main" id="{E180A92D-9018-43D2-86D8-05EA23FC0E70}"/>
              </a:ext>
            </a:extLst>
          </p:cNvPr>
          <p:cNvSpPr>
            <a:spLocks noGrp="1"/>
          </p:cNvSpPr>
          <p:nvPr>
            <p:ph idx="1"/>
          </p:nvPr>
        </p:nvSpPr>
        <p:spPr/>
        <p:txBody>
          <a:bodyPr/>
          <a:lstStyle/>
          <a:p>
            <a:pPr marL="0" indent="0" algn="r" rtl="1">
              <a:buNone/>
            </a:pPr>
            <a:r>
              <a:rPr lang="ur-PK" dirty="0"/>
              <a:t>خاستگاه حماسه طبیعی، یک حادثه تاریخی یا شبه تاریخی به معنای ابتدایی و اساطیری آن است. این گونه حماسه ها مؤلف مشخصی ندارند، بلکه یک ملت، در تمام نسل ها، مؤلف این گونه حماسه ها هستند. به تعبیر ذبیح الله صفا در کتاب حماسه سرایی در ایران، حماسه طبیعی «عبارت است از نتایج افکار و قرایح و علایق و عواطف یک ملت که در طی قرون و اعصار، تنها برای بیان وجوه عظمت و نبوغ آن قوم به وجود آمده و مشحون است به ذکر جنگ ها و پهلوانی ها و جان فشانی ها و فداکاری ها و در عین حال از آثار تمدن و مظاهر روح و فکر مردم یک کشور در قرون معینی از ادوار حیات ایشان را در خود که معمولاً دارد از آنها به دوره پهلوانی تعبیر می شود و از این گونه منظومه های حماسی می توان ایلیاد و اُدیسه هُمر و رامایانا و مهابهاراتا متعلق به هندوان و شاهنامه فردوسی، گرشاسب نامه اسدی طوسی و... را نام برد</a:t>
            </a:r>
            <a:endParaRPr lang="en-US" dirty="0"/>
          </a:p>
        </p:txBody>
      </p:sp>
    </p:spTree>
    <p:extLst>
      <p:ext uri="{BB962C8B-B14F-4D97-AF65-F5344CB8AC3E}">
        <p14:creationId xmlns:p14="http://schemas.microsoft.com/office/powerpoint/2010/main" val="2415049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7C8E0-3AE5-4D01-A261-4CCAD5DC4097}"/>
              </a:ext>
            </a:extLst>
          </p:cNvPr>
          <p:cNvSpPr>
            <a:spLocks noGrp="1"/>
          </p:cNvSpPr>
          <p:nvPr>
            <p:ph type="title"/>
          </p:nvPr>
        </p:nvSpPr>
        <p:spPr/>
        <p:txBody>
          <a:bodyPr/>
          <a:lstStyle/>
          <a:p>
            <a:pPr algn="r" rtl="1"/>
            <a:r>
              <a:rPr lang="ur-PK"/>
              <a:t>حماسه مصنوعی: </a:t>
            </a:r>
            <a:br>
              <a:rPr lang="ur-PK"/>
            </a:br>
            <a:endParaRPr lang="en-US" dirty="0"/>
          </a:p>
        </p:txBody>
      </p:sp>
      <p:sp>
        <p:nvSpPr>
          <p:cNvPr id="3" name="Content Placeholder 2">
            <a:extLst>
              <a:ext uri="{FF2B5EF4-FFF2-40B4-BE49-F238E27FC236}">
                <a16:creationId xmlns:a16="http://schemas.microsoft.com/office/drawing/2014/main" id="{AF848EAF-4C47-45DB-AF7E-70C4996FC8BA}"/>
              </a:ext>
            </a:extLst>
          </p:cNvPr>
          <p:cNvSpPr>
            <a:spLocks noGrp="1"/>
          </p:cNvSpPr>
          <p:nvPr>
            <p:ph idx="1"/>
          </p:nvPr>
        </p:nvSpPr>
        <p:spPr/>
        <p:txBody>
          <a:bodyPr>
            <a:normAutofit fontScale="92500" lnSpcReduction="10000"/>
          </a:bodyPr>
          <a:lstStyle/>
          <a:p>
            <a:pPr marL="0" indent="0" algn="r" rtl="1">
              <a:buNone/>
            </a:pPr>
            <a:r>
              <a:rPr lang="ur-PK" dirty="0"/>
              <a:t>این نوع حماسه که تقلیدی از حماسه طبیعی است، مجموعه عوامل خود را از حماسه طبیعی وام می گیرد. در آفرینش حماسه مصنوعی، دیگر تمام افراد یک ملت دخالت ندارند، بلکه فقط یک شاعر آن را پدید می آورد و می سراید.حوادث غیرطبیعی نیز در این نوع حماسه، جنبه آرایش دارد و ساختگی است. این گونه از حماسه در حقیقت بازآفرینی حماسه است نه آفرینش آن.در منظومه های حماسی مصنوع، شاعر با داستان های پهلوانی ثبت شده و معینی سر و کار ندارد، بلکه با نوآفرینی خود، داستان می سازد. در این گونه داستان ها شاعران، آزاد و مختارند تا با رعایت قواعد و قوانینی مربوط به شعر حماسی، هرگونه بخواهند موضوع داستان خویش را بیافرینند و تخیل خود را در آن دخیل سازند.حماسه های مصنوع ادبیات فارسی، بیشتر از نوع حماسه های تاریخی یا مذهبی است، مانند: شاهنامه حضرت شاه اسماعیل سروده مولانا عبدالله هاتفی (م 927 هـ .ق) و شاهنامه قاسمی گنابادی، شاعر قرن دهم که به ترتیب به تقلید از شاهنامه فردوسی و اسکندرنامه نظامی گنجوی، در وصف پهلوانی ها و جنگاوری های شاه اسماعیل صفوی سروده شده است.</a:t>
            </a:r>
            <a:endParaRPr lang="en-US" dirty="0"/>
          </a:p>
        </p:txBody>
      </p:sp>
    </p:spTree>
    <p:extLst>
      <p:ext uri="{BB962C8B-B14F-4D97-AF65-F5344CB8AC3E}">
        <p14:creationId xmlns:p14="http://schemas.microsoft.com/office/powerpoint/2010/main" val="3230680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701</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موضوعات مطروحه حماسه سرایی/ منظومه های پهلوانی یا قهر مانی:</vt:lpstr>
      <vt:lpstr>موضوع های عمومی حماسه سرایی :</vt:lpstr>
      <vt:lpstr>انواع حماسه سرایی :</vt:lpstr>
      <vt:lpstr>حماسه طبیعی:</vt:lpstr>
      <vt:lpstr>حماسه مصنوعی: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موضوعات مطروحه حماسه سرایی/ منظومه های پهلوانی یا قهر مانی:</dc:title>
  <dc:creator>ismail - [2010]</dc:creator>
  <cp:lastModifiedBy>ismail - [2010]</cp:lastModifiedBy>
  <cp:revision>3</cp:revision>
  <dcterms:created xsi:type="dcterms:W3CDTF">2020-05-08T19:27:04Z</dcterms:created>
  <dcterms:modified xsi:type="dcterms:W3CDTF">2020-05-08T19:36:37Z</dcterms:modified>
</cp:coreProperties>
</file>