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83B8-6B86-4946-976C-51DE14AB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96E3AB-04AB-4D9B-B0A3-9E1E5807B0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745A17-E54E-49B5-B595-A0EEBCC24B60}"/>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66C31EB0-9363-497C-9152-7BDC0F214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C6CD9-1189-4FE9-BBF8-61539C15C961}"/>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188379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29D3-3F24-4597-A35C-80E4C8AFF3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4F24B1-8DE2-4EBA-91DC-BB0283AEAF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B347D-7274-4965-8045-6B96A7E62DBA}"/>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B7F7152D-46F4-42E4-8BFE-B0A78CEF1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B5A11-1891-40FD-966A-466A23A1D6E5}"/>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980376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E06AB3-F5BA-4EEF-80F2-F70E31694E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3EE2D0-64EF-47F8-8779-BE36EC078F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E6C55-C452-416A-AB3A-A257AFA99E4B}"/>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01502985-D84F-4626-9FF6-83869BF767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CFCC9-E44E-47EC-9B67-70D3BD915B82}"/>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463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BAEF-24A7-42E4-9225-E35F803655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CD746-E98E-459E-8A7D-573C12E043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19F63-8CBB-40C0-9072-D4C3031C4477}"/>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5D814226-3589-4931-8DC6-F887A2A0E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4559C-5024-4076-B267-D5BB132EB336}"/>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175312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6B6F9-14A1-46E8-88C3-676C8F03B2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E95BAC-0ADE-4334-B112-0C9933E1A1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B80452-C079-4C63-B3E6-0FD261D04F01}"/>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2C15639B-647C-4F83-B46A-090A17BDD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CE66B-8CD0-488A-8E39-5D6ABE5973ED}"/>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240638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199D-4174-469C-9526-3B78A6692B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05EA6B-2A75-443C-A8D3-1D02D6294C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40ACA1-13F1-4941-9987-47B693ACCE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09EFC6-B115-4A54-9F6F-A11226C3F149}"/>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6" name="Footer Placeholder 5">
            <a:extLst>
              <a:ext uri="{FF2B5EF4-FFF2-40B4-BE49-F238E27FC236}">
                <a16:creationId xmlns:a16="http://schemas.microsoft.com/office/drawing/2014/main" id="{362A5974-F6E3-4AF4-9CDA-D24054F8A2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C9EFD-2EEB-426D-9E85-A8D9146180FF}"/>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27622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035E-6ED5-4ABD-A8E5-FCCC79D800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25A76D-278F-467D-ACFB-A7F63DA77F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A7E7B8-BF36-4AB4-AF3D-B10CD899BB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527138-3611-454A-BB79-07E06FEFC5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4DEA90-123C-4229-BB5F-07AF9353E2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B527A4-C508-4C45-A5C8-6448953A1BD6}"/>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8" name="Footer Placeholder 7">
            <a:extLst>
              <a:ext uri="{FF2B5EF4-FFF2-40B4-BE49-F238E27FC236}">
                <a16:creationId xmlns:a16="http://schemas.microsoft.com/office/drawing/2014/main" id="{07CCD115-60C2-4F64-985E-2FC8A2A5AB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CD871B-6B27-448A-8139-46D31F23016F}"/>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127719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FC34-A887-401D-9023-801B3321F1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9F221A-1204-4335-B3E4-41E4CA0D1C6B}"/>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4" name="Footer Placeholder 3">
            <a:extLst>
              <a:ext uri="{FF2B5EF4-FFF2-40B4-BE49-F238E27FC236}">
                <a16:creationId xmlns:a16="http://schemas.microsoft.com/office/drawing/2014/main" id="{10547CAF-9DDA-4939-B3E2-F2633FAE9C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13172E-B224-487A-9D32-B732E196DD62}"/>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26869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C839D-10E6-413A-82A6-9186F26B719F}"/>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3" name="Footer Placeholder 2">
            <a:extLst>
              <a:ext uri="{FF2B5EF4-FFF2-40B4-BE49-F238E27FC236}">
                <a16:creationId xmlns:a16="http://schemas.microsoft.com/office/drawing/2014/main" id="{4EADDC16-0481-478F-85E6-FD76DF25CD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BEBEF9-0713-4965-9F84-F668DC6F27B9}"/>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218622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39C3-0A18-4A92-B2F7-7E5A1EF64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1FB3E5-8B2F-4BA6-9DF6-EB15BB70B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C91FDE-5AF7-4773-A2E9-42B65E794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AA38F7-55A9-41B9-B100-7F4CA3128C52}"/>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6" name="Footer Placeholder 5">
            <a:extLst>
              <a:ext uri="{FF2B5EF4-FFF2-40B4-BE49-F238E27FC236}">
                <a16:creationId xmlns:a16="http://schemas.microsoft.com/office/drawing/2014/main" id="{7B6E1244-70F5-4AB5-9AB5-1A0FD20DA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C52580-105F-4A94-B4EA-35BC2780FB26}"/>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350791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6DC7E-3455-4CAC-806F-F85874FDC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FDF4E-0559-4EAC-98D9-90010AF165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C1F885-C350-404B-86C4-94E8929B9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494955-37FB-433F-A8BC-8CF6216AEAF1}"/>
              </a:ext>
            </a:extLst>
          </p:cNvPr>
          <p:cNvSpPr>
            <a:spLocks noGrp="1"/>
          </p:cNvSpPr>
          <p:nvPr>
            <p:ph type="dt" sz="half" idx="10"/>
          </p:nvPr>
        </p:nvSpPr>
        <p:spPr/>
        <p:txBody>
          <a:bodyPr/>
          <a:lstStyle/>
          <a:p>
            <a:fld id="{EA024000-7B5D-4CBC-921F-CAAEE8B12062}" type="datetimeFigureOut">
              <a:rPr lang="en-US" smtClean="0"/>
              <a:t>5/17/2020</a:t>
            </a:fld>
            <a:endParaRPr lang="en-US"/>
          </a:p>
        </p:txBody>
      </p:sp>
      <p:sp>
        <p:nvSpPr>
          <p:cNvPr id="6" name="Footer Placeholder 5">
            <a:extLst>
              <a:ext uri="{FF2B5EF4-FFF2-40B4-BE49-F238E27FC236}">
                <a16:creationId xmlns:a16="http://schemas.microsoft.com/office/drawing/2014/main" id="{3456B63A-E5C1-40A9-A110-DC54D76B4F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86B46-F1B3-4B22-A23C-31056F8A20E8}"/>
              </a:ext>
            </a:extLst>
          </p:cNvPr>
          <p:cNvSpPr>
            <a:spLocks noGrp="1"/>
          </p:cNvSpPr>
          <p:nvPr>
            <p:ph type="sldNum" sz="quarter" idx="12"/>
          </p:nvPr>
        </p:nvSpPr>
        <p:spPr/>
        <p:txBody>
          <a:bodyPr/>
          <a:lstStyle/>
          <a:p>
            <a:fld id="{2A93580B-333D-4F32-BFC3-D7EC0AF7F269}" type="slidenum">
              <a:rPr lang="en-US" smtClean="0"/>
              <a:t>‹#›</a:t>
            </a:fld>
            <a:endParaRPr lang="en-US"/>
          </a:p>
        </p:txBody>
      </p:sp>
    </p:spTree>
    <p:extLst>
      <p:ext uri="{BB962C8B-B14F-4D97-AF65-F5344CB8AC3E}">
        <p14:creationId xmlns:p14="http://schemas.microsoft.com/office/powerpoint/2010/main" val="185031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02B189-A31E-47AF-89A7-C783D9D873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3F160C-3DE4-4DDF-8FCA-53E32A7CF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7E0B3-2FE8-47D0-B170-6327F7B8CD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24000-7B5D-4CBC-921F-CAAEE8B12062}" type="datetimeFigureOut">
              <a:rPr lang="en-US" smtClean="0"/>
              <a:t>5/17/2020</a:t>
            </a:fld>
            <a:endParaRPr lang="en-US"/>
          </a:p>
        </p:txBody>
      </p:sp>
      <p:sp>
        <p:nvSpPr>
          <p:cNvPr id="5" name="Footer Placeholder 4">
            <a:extLst>
              <a:ext uri="{FF2B5EF4-FFF2-40B4-BE49-F238E27FC236}">
                <a16:creationId xmlns:a16="http://schemas.microsoft.com/office/drawing/2014/main" id="{9EDADA43-A226-48B8-9DDF-B7D54B42C9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AB7F83-2D16-498D-A47B-1F9D2B491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3580B-333D-4F32-BFC3-D7EC0AF7F269}" type="slidenum">
              <a:rPr lang="en-US" smtClean="0"/>
              <a:t>‹#›</a:t>
            </a:fld>
            <a:endParaRPr lang="en-US"/>
          </a:p>
        </p:txBody>
      </p:sp>
    </p:spTree>
    <p:extLst>
      <p:ext uri="{BB962C8B-B14F-4D97-AF65-F5344CB8AC3E}">
        <p14:creationId xmlns:p14="http://schemas.microsoft.com/office/powerpoint/2010/main" val="159788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CB4D-C003-4A2B-B3C8-7D1903036CB9}"/>
              </a:ext>
            </a:extLst>
          </p:cNvPr>
          <p:cNvSpPr>
            <a:spLocks noGrp="1"/>
          </p:cNvSpPr>
          <p:nvPr>
            <p:ph type="title"/>
          </p:nvPr>
        </p:nvSpPr>
        <p:spPr/>
        <p:txBody>
          <a:bodyPr/>
          <a:lstStyle/>
          <a:p>
            <a:pPr algn="r" rtl="1"/>
            <a:r>
              <a:rPr lang="ur-PK" dirty="0"/>
              <a:t>شاھنامہ ملی ایران : </a:t>
            </a:r>
            <a:endParaRPr lang="en-US" dirty="0"/>
          </a:p>
        </p:txBody>
      </p:sp>
      <p:sp>
        <p:nvSpPr>
          <p:cNvPr id="3" name="Content Placeholder 2">
            <a:extLst>
              <a:ext uri="{FF2B5EF4-FFF2-40B4-BE49-F238E27FC236}">
                <a16:creationId xmlns:a16="http://schemas.microsoft.com/office/drawing/2014/main" id="{AF181880-C57D-49F2-848E-4BC7ECDE7B86}"/>
              </a:ext>
            </a:extLst>
          </p:cNvPr>
          <p:cNvSpPr>
            <a:spLocks noGrp="1"/>
          </p:cNvSpPr>
          <p:nvPr>
            <p:ph idx="1"/>
          </p:nvPr>
        </p:nvSpPr>
        <p:spPr/>
        <p:txBody>
          <a:bodyPr/>
          <a:lstStyle/>
          <a:p>
            <a:pPr marL="0" indent="0" algn="r" rtl="1">
              <a:buNone/>
            </a:pPr>
            <a:r>
              <a:rPr lang="ur-PK" dirty="0"/>
              <a:t>این نوع حماسہ پر / سرشار از یاد جنگ ھا ،پھلوانی ھا، جھان فشانی ھا و در عین حال، لبریز از آثار تمدن و مظاھر روح و فکر مردم یک کشور در قرن ھای معینی از دوران حیات ایشان است کہ معمولا از آنھا بہ دورہ ھای پھلوانی تعبیر می کنیم۔ از این گونہ منظومہ ھای حماسی می توان حماسہ گیل گماش و ایلیاد و ادیسہ ھومر شاعر بزرگ یونان باستان و شاھنامہ ی حکیم ابوالقاسم فردوسی را در ادبیات فارسی نام برد۔ </a:t>
            </a:r>
            <a:endParaRPr lang="en-US" dirty="0"/>
          </a:p>
        </p:txBody>
      </p:sp>
    </p:spTree>
    <p:extLst>
      <p:ext uri="{BB962C8B-B14F-4D97-AF65-F5344CB8AC3E}">
        <p14:creationId xmlns:p14="http://schemas.microsoft.com/office/powerpoint/2010/main" val="4047026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5A18D-3248-44BB-99D6-9AD7DADF88C1}"/>
              </a:ext>
            </a:extLst>
          </p:cNvPr>
          <p:cNvSpPr>
            <a:spLocks noGrp="1"/>
          </p:cNvSpPr>
          <p:nvPr>
            <p:ph type="title"/>
          </p:nvPr>
        </p:nvSpPr>
        <p:spPr/>
        <p:txBody>
          <a:bodyPr/>
          <a:lstStyle/>
          <a:p>
            <a:pPr algn="r" rtl="1"/>
            <a:r>
              <a:rPr lang="ur-PK" b="1" dirty="0"/>
              <a:t>شاھنامہ مسعودی مروزی:</a:t>
            </a:r>
            <a:br>
              <a:rPr lang="en-US" dirty="0"/>
            </a:br>
            <a:endParaRPr lang="en-US" dirty="0"/>
          </a:p>
        </p:txBody>
      </p:sp>
      <p:sp>
        <p:nvSpPr>
          <p:cNvPr id="3" name="Content Placeholder 2">
            <a:extLst>
              <a:ext uri="{FF2B5EF4-FFF2-40B4-BE49-F238E27FC236}">
                <a16:creationId xmlns:a16="http://schemas.microsoft.com/office/drawing/2014/main" id="{8BD53441-D927-4F3C-B199-EA95C3395A4B}"/>
              </a:ext>
            </a:extLst>
          </p:cNvPr>
          <p:cNvSpPr>
            <a:spLocks noGrp="1"/>
          </p:cNvSpPr>
          <p:nvPr>
            <p:ph idx="1"/>
          </p:nvPr>
        </p:nvSpPr>
        <p:spPr/>
        <p:txBody>
          <a:bodyPr/>
          <a:lstStyle/>
          <a:p>
            <a:pPr marL="0" indent="0">
              <a:buNone/>
            </a:pPr>
            <a:endParaRPr lang="en-US" dirty="0"/>
          </a:p>
          <a:p>
            <a:pPr marL="0" indent="0" algn="r" rtl="1">
              <a:buNone/>
            </a:pPr>
            <a:r>
              <a:rPr lang="ur-PK" dirty="0"/>
              <a:t> مسعودی مروزی مؤلف این منظومہ است کہ این را بسال 355 ھجری تالیف کرد و ببحر ھزج و مسدس مخذوف بود۔ در نیمہ سوم قرن چھارم کتابی معروف " شاہنامہ مسعودی" بود۔ترتیب منظومہ مسعودی جزء اشعار قدیم و کہن فارسی است کہ نمونہ یی از آن در دست داریم۔</a:t>
            </a:r>
            <a:endParaRPr lang="en-US" dirty="0"/>
          </a:p>
        </p:txBody>
      </p:sp>
    </p:spTree>
    <p:extLst>
      <p:ext uri="{BB962C8B-B14F-4D97-AF65-F5344CB8AC3E}">
        <p14:creationId xmlns:p14="http://schemas.microsoft.com/office/powerpoint/2010/main" val="2933913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4536-B7C1-4F86-B29D-A989372EFE5C}"/>
              </a:ext>
            </a:extLst>
          </p:cNvPr>
          <p:cNvSpPr>
            <a:spLocks noGrp="1"/>
          </p:cNvSpPr>
          <p:nvPr>
            <p:ph type="title"/>
          </p:nvPr>
        </p:nvSpPr>
        <p:spPr/>
        <p:txBody>
          <a:bodyPr/>
          <a:lstStyle/>
          <a:p>
            <a:pPr algn="r" rtl="1"/>
            <a:r>
              <a:rPr lang="ur-PK" b="1" dirty="0"/>
              <a:t>گشتاسپنامہ دقیقی:</a:t>
            </a:r>
            <a:br>
              <a:rPr lang="en-US" dirty="0"/>
            </a:br>
            <a:endParaRPr lang="en-US" dirty="0"/>
          </a:p>
        </p:txBody>
      </p:sp>
      <p:sp>
        <p:nvSpPr>
          <p:cNvPr id="3" name="Content Placeholder 2">
            <a:extLst>
              <a:ext uri="{FF2B5EF4-FFF2-40B4-BE49-F238E27FC236}">
                <a16:creationId xmlns:a16="http://schemas.microsoft.com/office/drawing/2014/main" id="{8A7BD577-4F33-48D8-B023-117092D56E76}"/>
              </a:ext>
            </a:extLst>
          </p:cNvPr>
          <p:cNvSpPr>
            <a:spLocks noGrp="1"/>
          </p:cNvSpPr>
          <p:nvPr>
            <p:ph idx="1"/>
          </p:nvPr>
        </p:nvSpPr>
        <p:spPr/>
        <p:txBody>
          <a:bodyPr/>
          <a:lstStyle/>
          <a:p>
            <a:pPr marL="0" indent="0">
              <a:buNone/>
            </a:pPr>
            <a:endParaRPr lang="en-US" dirty="0"/>
          </a:p>
          <a:p>
            <a:pPr marL="0" indent="0" algn="r" rtl="1">
              <a:buNone/>
            </a:pPr>
            <a:r>
              <a:rPr lang="ur-PK" dirty="0"/>
              <a:t>ابو منصور محمد بن احمد دقیقی بلخی از ایرانیان زردشتی مذھب و از شعرای بزرگ دورہ سامانی است کہ در اواسط نیمہ اول قرن چھارم ھجری بہ دنیا آمد و از پادشاھان سامانی ھم منصور بن نوح سامانی (350-365 ھجری) و پسرش نوح (365- 387) را مدح گفتہ و بنا بر روایات متقدمان بامر نوح بن منصور بنظم شاھنامہ قیام کرد۔ قتل دقیقی پیش از سال 370 ھجری و بعد از سال 365 ھجری اتفاق افتادہ است۔ سبک دقیقی در انشاء مضامین حماسی از سبکھای عالی شعر پارسی است اما سبک شاعری فردوسی و دقیقی تفاوتی عظیم دیدہ می شود۔ گشتاسپنامہ دقیقی کثرت تراکیب فارسی دارد و این منظومہ کوچک کہ عدد ابیات آن بہ نزدیک ھزار می رسد۔ </a:t>
            </a:r>
            <a:endParaRPr lang="en-US" dirty="0"/>
          </a:p>
        </p:txBody>
      </p:sp>
    </p:spTree>
    <p:extLst>
      <p:ext uri="{BB962C8B-B14F-4D97-AF65-F5344CB8AC3E}">
        <p14:creationId xmlns:p14="http://schemas.microsoft.com/office/powerpoint/2010/main" val="36562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E6838-BD1C-4A43-BBD5-AC44BBDC36B1}"/>
              </a:ext>
            </a:extLst>
          </p:cNvPr>
          <p:cNvSpPr>
            <a:spLocks noGrp="1"/>
          </p:cNvSpPr>
          <p:nvPr>
            <p:ph type="title"/>
          </p:nvPr>
        </p:nvSpPr>
        <p:spPr/>
        <p:txBody>
          <a:bodyPr/>
          <a:lstStyle/>
          <a:p>
            <a:pPr algn="r" rtl="1"/>
            <a:r>
              <a:rPr lang="ur-PK" b="1" dirty="0"/>
              <a:t>کارنامہ ارد شیر بابکان :</a:t>
            </a:r>
            <a:br>
              <a:rPr lang="en-US" dirty="0"/>
            </a:br>
            <a:endParaRPr lang="en-US" dirty="0"/>
          </a:p>
        </p:txBody>
      </p:sp>
      <p:sp>
        <p:nvSpPr>
          <p:cNvPr id="3" name="Content Placeholder 2">
            <a:extLst>
              <a:ext uri="{FF2B5EF4-FFF2-40B4-BE49-F238E27FC236}">
                <a16:creationId xmlns:a16="http://schemas.microsoft.com/office/drawing/2014/main" id="{D3DE9CE8-AFCE-465B-A933-D47B48918587}"/>
              </a:ext>
            </a:extLst>
          </p:cNvPr>
          <p:cNvSpPr>
            <a:spLocks noGrp="1"/>
          </p:cNvSpPr>
          <p:nvPr>
            <p:ph idx="1"/>
          </p:nvPr>
        </p:nvSpPr>
        <p:spPr/>
        <p:txBody>
          <a:bodyPr>
            <a:normAutofit/>
          </a:bodyPr>
          <a:lstStyle/>
          <a:p>
            <a:pPr marL="0" indent="0">
              <a:buNone/>
            </a:pPr>
            <a:endParaRPr lang="en-US" dirty="0"/>
          </a:p>
          <a:p>
            <a:pPr marL="0" indent="0" algn="r" rtl="1">
              <a:buNone/>
            </a:pPr>
            <a:r>
              <a:rPr lang="ur-PK" dirty="0"/>
              <a:t>این کتاب دربارہ کارنامہ اردشیر بابکان است۔ این کتاب ظاھرا در اواخر عھد ساسانی یعنی در حدود سال 600 میلادی نگاشتہ شدہ و داستان است از اردشیر بابکان و کیفیت رسیدن وی بہ پادشاھی این کتاب مانند روایات حماسی از خوارق عادات و یا اوھام و عقاید ملی و داستانی انباشتہ است و این خود میرساند کہ کارنامہ اردشیر بابکان کتابی نیست کہ بقصد بیان احوال تاریخی مؤسس سلسلہ ساسانی نگاشتہ شدہ و یا منظور نویسندہ آن اختراع سر گذشت تازہ و بدیعی برای اردشیر بودہ باشد بلکہ در باب مؤسس شاھنشاھی ساسانی بمرور ایام در میان ایرانیان روایت و داستانی خاص بوجود آمد۔ کتاب کارنامہ اردشیر را تؤدورنلد کہ در سال 1878م بآلمانی  ترجمہ کرد۔ </a:t>
            </a:r>
            <a:endParaRPr lang="en-US" dirty="0"/>
          </a:p>
          <a:p>
            <a:pPr marL="0" indent="0" algn="r" rtl="1">
              <a:buNone/>
            </a:pPr>
            <a:endParaRPr lang="en-US" dirty="0"/>
          </a:p>
        </p:txBody>
      </p:sp>
    </p:spTree>
    <p:extLst>
      <p:ext uri="{BB962C8B-B14F-4D97-AF65-F5344CB8AC3E}">
        <p14:creationId xmlns:p14="http://schemas.microsoft.com/office/powerpoint/2010/main" val="314783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30DAF-CC3E-4CC1-9D86-EC296F72B9AB}"/>
              </a:ext>
            </a:extLst>
          </p:cNvPr>
          <p:cNvSpPr>
            <a:spLocks noGrp="1"/>
          </p:cNvSpPr>
          <p:nvPr>
            <p:ph type="title"/>
          </p:nvPr>
        </p:nvSpPr>
        <p:spPr/>
        <p:txBody>
          <a:bodyPr/>
          <a:lstStyle/>
          <a:p>
            <a:pPr algn="r" rtl="1"/>
            <a:r>
              <a:rPr lang="ur-PK" b="1" dirty="0"/>
              <a:t>شاھنامہ ابو علی بلخی :</a:t>
            </a:r>
            <a:br>
              <a:rPr lang="en-US" dirty="0"/>
            </a:br>
            <a:endParaRPr lang="en-US" dirty="0"/>
          </a:p>
        </p:txBody>
      </p:sp>
      <p:sp>
        <p:nvSpPr>
          <p:cNvPr id="3" name="Content Placeholder 2">
            <a:extLst>
              <a:ext uri="{FF2B5EF4-FFF2-40B4-BE49-F238E27FC236}">
                <a16:creationId xmlns:a16="http://schemas.microsoft.com/office/drawing/2014/main" id="{04C0E806-9A52-4F44-97AA-F564B4D41752}"/>
              </a:ext>
            </a:extLst>
          </p:cNvPr>
          <p:cNvSpPr>
            <a:spLocks noGrp="1"/>
          </p:cNvSpPr>
          <p:nvPr>
            <p:ph idx="1"/>
          </p:nvPr>
        </p:nvSpPr>
        <p:spPr/>
        <p:txBody>
          <a:bodyPr/>
          <a:lstStyle/>
          <a:p>
            <a:pPr marL="0" indent="0">
              <a:buNone/>
            </a:pPr>
            <a:r>
              <a:rPr lang="ur-PK" dirty="0"/>
              <a:t> </a:t>
            </a:r>
            <a:endParaRPr lang="en-US" dirty="0"/>
          </a:p>
          <a:p>
            <a:pPr marL="0" indent="0" algn="r" rtl="1">
              <a:buNone/>
            </a:pPr>
            <a:r>
              <a:rPr lang="ur-PK" dirty="0"/>
              <a:t>شاھنامہ منثور دیگر کہ در آن ذکر کتب قدیم دیدہ می شود شاھنامہ ای است از ابو علی محمد بن احمد البلخی شاعر کہ تنھا یکبار ازو در الاثارالباقیۃ سخن رفتہ است (مولف بسال 391 ھ - ق/ 1000م)۔این شاھنامہ کتابی معتبر و مستند آن زمان بود ۔ شاھنامہ ابو علی بلخی ظاھرا بیشتر مبتنی و مستند بر روایات مکتوب بود تا روایات شفاھی۔   (تقی زادہ /1290 : 11 ) </a:t>
            </a:r>
            <a:endParaRPr lang="en-US" dirty="0"/>
          </a:p>
        </p:txBody>
      </p:sp>
    </p:spTree>
    <p:extLst>
      <p:ext uri="{BB962C8B-B14F-4D97-AF65-F5344CB8AC3E}">
        <p14:creationId xmlns:p14="http://schemas.microsoft.com/office/powerpoint/2010/main" val="2336538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A93B-811B-4146-BFB2-FFC384A6B479}"/>
              </a:ext>
            </a:extLst>
          </p:cNvPr>
          <p:cNvSpPr>
            <a:spLocks noGrp="1"/>
          </p:cNvSpPr>
          <p:nvPr>
            <p:ph type="title"/>
          </p:nvPr>
        </p:nvSpPr>
        <p:spPr/>
        <p:txBody>
          <a:bodyPr/>
          <a:lstStyle/>
          <a:p>
            <a:pPr algn="r" rtl="1"/>
            <a:r>
              <a:rPr lang="ur-PK" b="1" dirty="0"/>
              <a:t> شاھنامہ فردوسی و فردوسی:</a:t>
            </a:r>
            <a:endParaRPr lang="en-US" dirty="0"/>
          </a:p>
        </p:txBody>
      </p:sp>
      <p:sp>
        <p:nvSpPr>
          <p:cNvPr id="3" name="Content Placeholder 2">
            <a:extLst>
              <a:ext uri="{FF2B5EF4-FFF2-40B4-BE49-F238E27FC236}">
                <a16:creationId xmlns:a16="http://schemas.microsoft.com/office/drawing/2014/main" id="{F2FE0541-81A4-4607-B796-3C761E164272}"/>
              </a:ext>
            </a:extLst>
          </p:cNvPr>
          <p:cNvSpPr>
            <a:spLocks noGrp="1"/>
          </p:cNvSpPr>
          <p:nvPr>
            <p:ph idx="1"/>
          </p:nvPr>
        </p:nvSpPr>
        <p:spPr/>
        <p:txBody>
          <a:bodyPr>
            <a:normAutofit fontScale="92500" lnSpcReduction="20000"/>
          </a:bodyPr>
          <a:lstStyle/>
          <a:p>
            <a:pPr marL="0" indent="0">
              <a:buNone/>
            </a:pPr>
            <a:r>
              <a:rPr lang="en-US" dirty="0"/>
              <a:t> </a:t>
            </a:r>
          </a:p>
          <a:p>
            <a:pPr marL="0" indent="0" algn="r" rtl="1">
              <a:buNone/>
            </a:pPr>
            <a:r>
              <a:rPr lang="ur-PK" dirty="0"/>
              <a:t>حکیم ابو القاسم فردوسی شاعر بزرگ و حماسہ سرای نامدار از جملہ ستارگان درخشان در صحنہ ادبیات ایران و در زمرہ بزرگمردان علم و ادب جھان می باشد کہ درنمیہ اول قرن چھارم ھجری قمری در روستای باژ، از توابع طوس دیدہ بہ جھان گشود۔ </a:t>
            </a:r>
            <a:endParaRPr lang="en-US" dirty="0"/>
          </a:p>
          <a:p>
            <a:pPr marL="0" indent="0" algn="r" rtl="1">
              <a:buNone/>
            </a:pPr>
            <a:r>
              <a:rPr lang="ur-PK" dirty="0"/>
              <a:t>خانوادہ او کشاورز بودہ و از این راہ امراد معاش می نمودند البتہ درزمرہ مالکان و زمین داران بودند۔ </a:t>
            </a:r>
            <a:endParaRPr lang="en-US" dirty="0"/>
          </a:p>
          <a:p>
            <a:pPr algn="r" rtl="1"/>
            <a:r>
              <a:rPr lang="ur-PK" dirty="0"/>
              <a:t>سال ولادت وی معلوم نیست و اگر بخواھیم از روی تاریخ ختم شاھنامہ و مقایسہ آن با سن فردوسی مطلب را معلوم کنیم دچاراشکالات عجیب خواھیم گشت مثلاَ فردوسی از پنجاہ و ھشت سالگی تا ھفتاد و شش سالگی خود را در شاھنامہ نشان دادہ است۔ در نسخ معمول شاھنامہ تا ھفتاد سالگی شاعر را می یابیم و آن در پایان شاھنامہ است آنجا کہ از خاتمہ کاریزدگرد سخن گفتہ است: </a:t>
            </a:r>
            <a:endParaRPr lang="en-US" dirty="0"/>
          </a:p>
          <a:p>
            <a:pPr algn="r" rtl="1"/>
            <a:r>
              <a:rPr lang="ur-PK" dirty="0"/>
              <a:t>چو سال اندر آمد بھفتا دو یک                                ھمی زیر شعر اندر آمد فلک</a:t>
            </a:r>
            <a:endParaRPr lang="en-US" dirty="0"/>
          </a:p>
          <a:p>
            <a:pPr marL="0" indent="0">
              <a:buNone/>
            </a:pPr>
            <a:r>
              <a:rPr lang="ur-PK" dirty="0"/>
              <a:t> </a:t>
            </a:r>
            <a:endParaRPr lang="en-US" dirty="0"/>
          </a:p>
        </p:txBody>
      </p:sp>
    </p:spTree>
    <p:extLst>
      <p:ext uri="{BB962C8B-B14F-4D97-AF65-F5344CB8AC3E}">
        <p14:creationId xmlns:p14="http://schemas.microsoft.com/office/powerpoint/2010/main" val="494609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653</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شاھنامہ ملی ایران : </vt:lpstr>
      <vt:lpstr>شاھنامہ مسعودی مروزی: </vt:lpstr>
      <vt:lpstr>گشتاسپنامہ دقیقی: </vt:lpstr>
      <vt:lpstr>کارنامہ ارد شیر بابکان : </vt:lpstr>
      <vt:lpstr>شاھنامہ ابو علی بلخی : </vt:lpstr>
      <vt:lpstr> شاھنامہ فردوسی و فردوسی: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6</cp:revision>
  <dcterms:created xsi:type="dcterms:W3CDTF">2020-05-06T18:03:19Z</dcterms:created>
  <dcterms:modified xsi:type="dcterms:W3CDTF">2020-05-16T19:05:22Z</dcterms:modified>
</cp:coreProperties>
</file>