
<file path=[Content_Types].xml><?xml version="1.0" encoding="utf-8"?>
<Types xmlns="http://schemas.openxmlformats.org/package/2006/content-types">
  <Default Extension="jpeg" ContentType="image/jpeg"/>
  <Default Extension="jp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63" r:id="rId2"/>
    <p:sldId id="264" r:id="rId3"/>
    <p:sldId id="265" r:id="rId4"/>
    <p:sldId id="266" r:id="rId5"/>
    <p:sldId id="267" r:id="rId6"/>
    <p:sldId id="268" r:id="rId7"/>
    <p:sldId id="269" r:id="rId8"/>
    <p:sldId id="271" r:id="rId9"/>
    <p:sldId id="270" r:id="rId10"/>
    <p:sldId id="272" r:id="rId11"/>
    <p:sldId id="273" r:id="rId12"/>
    <p:sldId id="274" r:id="rId13"/>
    <p:sldId id="275" r:id="rId14"/>
    <p:sldId id="276" r:id="rId15"/>
    <p:sldId id="277" r:id="rId16"/>
    <p:sldId id="278" r:id="rId17"/>
    <p:sldId id="279" r:id="rId18"/>
    <p:sldId id="280" r:id="rId19"/>
    <p:sldId id="293" r:id="rId20"/>
    <p:sldId id="282" r:id="rId21"/>
    <p:sldId id="283" r:id="rId22"/>
    <p:sldId id="284" r:id="rId23"/>
    <p:sldId id="285" r:id="rId24"/>
    <p:sldId id="286" r:id="rId25"/>
    <p:sldId id="281" r:id="rId26"/>
    <p:sldId id="287" r:id="rId27"/>
    <p:sldId id="288" r:id="rId28"/>
    <p:sldId id="289" r:id="rId29"/>
    <p:sldId id="290" r:id="rId30"/>
    <p:sldId id="291" r:id="rId31"/>
    <p:sldId id="292" r:id="rId32"/>
    <p:sldId id="26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xbasanxsgabq@outlook.com" initials="s" lastIdx="3" clrIdx="0">
    <p:extLst>
      <p:ext uri="{19B8F6BF-5375-455C-9EA6-DF929625EA0E}">
        <p15:presenceInfo xmlns:p15="http://schemas.microsoft.com/office/powerpoint/2012/main" userId="589cf25aa5e652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D51F-B86B-4089-8AF8-D14427CA84AE}" type="datetimeFigureOut">
              <a:rPr lang="en-US" smtClean="0"/>
              <a:t>5/16/2020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6DBEF-2E24-4F76-8DE7-14E00ADD3892}" type="slidenum">
              <a:rPr lang="en-US" smtClean="0"/>
              <a:t>‹#›</a:t>
            </a:fld>
            <a:endParaRPr lang="en-US"/>
          </a:p>
        </p:txBody>
      </p:sp>
    </p:spTree>
    <p:extLst>
      <p:ext uri="{BB962C8B-B14F-4D97-AF65-F5344CB8AC3E}">
        <p14:creationId xmlns:p14="http://schemas.microsoft.com/office/powerpoint/2010/main" val="442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95350C-1681-428B-BCD3-871029CED474}"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95350C-1681-428B-BCD3-871029CED474}" type="datetimeFigureOut">
              <a:rPr lang="en-US" smtClean="0"/>
              <a:pPr/>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95350C-1681-428B-BCD3-871029CED474}" type="datetimeFigureOut">
              <a:rPr lang="en-US" smtClean="0"/>
              <a:pPr/>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95350C-1681-428B-BCD3-871029CED474}" type="datetimeFigureOut">
              <a:rPr lang="en-US" smtClean="0"/>
              <a:pPr/>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5350C-1681-428B-BCD3-871029CED474}" type="datetimeFigureOut">
              <a:rPr lang="en-US" smtClean="0"/>
              <a:pPr/>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5350C-1681-428B-BCD3-871029CED474}" type="datetimeFigureOut">
              <a:rPr lang="en-US" smtClean="0"/>
              <a:pPr/>
              <a:t>5/16/2020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7DFC0-FE50-4EAB-83C1-5D7B75BD6A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4197">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m.facebook.com/story.php?story_fbid=1308781629509668&amp;id=100011335297415" TargetMode="External"/><Relationship Id="rId2" Type="http://schemas.openxmlformats.org/officeDocument/2006/relationships/hyperlink" Target="https://m.facebook.com/story.php?story_fbid=1313297789058052&amp;id=100011335297415" TargetMode="External"/><Relationship Id="rId1" Type="http://schemas.openxmlformats.org/officeDocument/2006/relationships/slideLayout" Target="../slideLayouts/slideLayout2.xml"/><Relationship Id="rId4" Type="http://schemas.openxmlformats.org/officeDocument/2006/relationships/hyperlink" Target="https://m.facebook.com/story.php?story_fbid=1308780746176423&amp;id=100011335297415"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facebook.com/story.php?story_fbid=1308774489510382&amp;id=100011335297415" TargetMode="External"/><Relationship Id="rId2" Type="http://schemas.openxmlformats.org/officeDocument/2006/relationships/hyperlink" Target="https://m.facebook.com/story.php?story_fbid=1308778496176648&amp;id=100011335297415" TargetMode="External"/><Relationship Id="rId1" Type="http://schemas.openxmlformats.org/officeDocument/2006/relationships/slideLayout" Target="../slideLayouts/slideLayout2.xml"/><Relationship Id="rId4" Type="http://schemas.openxmlformats.org/officeDocument/2006/relationships/hyperlink" Target="https://m.facebook.com/story.php?story_fbid=1306468093074355&amp;id=100011335297415"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facebook.com/story.php?story_fbid=1305855686468929&amp;id=100011335297415" TargetMode="External"/><Relationship Id="rId2" Type="http://schemas.openxmlformats.org/officeDocument/2006/relationships/hyperlink" Target="https://m.facebook.com/story.php?story_fbid=1306467509741080&amp;id=100011335297415" TargetMode="External"/><Relationship Id="rId1" Type="http://schemas.openxmlformats.org/officeDocument/2006/relationships/slideLayout" Target="../slideLayouts/slideLayout2.xml"/><Relationship Id="rId4" Type="http://schemas.openxmlformats.org/officeDocument/2006/relationships/hyperlink" Target="https://m.facebook.com/story.php?story_fbid=1305569426497555&amp;id=100011335297415"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facebook.com/story.php?story_fbid=1305566816497816&amp;id=100011335297415" TargetMode="External"/><Relationship Id="rId2" Type="http://schemas.openxmlformats.org/officeDocument/2006/relationships/hyperlink" Target="https://m.facebook.com/story.php?story_fbid=1305567596497738&amp;id=100011335297415" TargetMode="External"/><Relationship Id="rId1" Type="http://schemas.openxmlformats.org/officeDocument/2006/relationships/slideLayout" Target="../slideLayouts/slideLayout2.xml"/><Relationship Id="rId4" Type="http://schemas.openxmlformats.org/officeDocument/2006/relationships/hyperlink" Target="https://m.facebook.com/story.php?story_fbid=1305564409831390&amp;id=10001133529741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facebook.com/story.php?story_fbid=1305558923165272&amp;id=100011335297415" TargetMode="External"/><Relationship Id="rId2" Type="http://schemas.openxmlformats.org/officeDocument/2006/relationships/hyperlink" Target="https://m.facebook.com/story.php?story_fbid=1305560993165065&amp;id=100011335297415" TargetMode="External"/><Relationship Id="rId1" Type="http://schemas.openxmlformats.org/officeDocument/2006/relationships/slideLayout" Target="../slideLayouts/slideLayout2.xml"/><Relationship Id="rId4" Type="http://schemas.openxmlformats.org/officeDocument/2006/relationships/hyperlink" Target="https://m.facebook.com/story.php?story_fbid=1303119480075883&amp;id=100011335297415"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facebook.com/story.php?story_fbid=1296225634098601&amp;id=100011335297415" TargetMode="External"/><Relationship Id="rId2" Type="http://schemas.openxmlformats.org/officeDocument/2006/relationships/hyperlink" Target="https://m.facebook.com/story.php?story_fbid=1303114760076355&amp;id=100011335297415" TargetMode="External"/><Relationship Id="rId1" Type="http://schemas.openxmlformats.org/officeDocument/2006/relationships/slideLayout" Target="../slideLayouts/slideLayout2.xml"/><Relationship Id="rId4" Type="http://schemas.openxmlformats.org/officeDocument/2006/relationships/hyperlink" Target="https://m.facebook.com/story.php?story_fbid=1296219727432525&amp;id=100011335297415"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facebook.com/story.php?story_fbid=1289415934779571&amp;id=100011335297415" TargetMode="External"/><Relationship Id="rId2" Type="http://schemas.openxmlformats.org/officeDocument/2006/relationships/hyperlink" Target="https://m.facebook.com/story.php?story_fbid=1293211637733334&amp;id=100011335297415"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32.png"/><Relationship Id="rId4" Type="http://schemas.openxmlformats.org/officeDocument/2006/relationships/image" Target="../media/image31.jp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2187D-451F-49EA-837D-7E41D357F141}"/>
              </a:ext>
            </a:extLst>
          </p:cNvPr>
          <p:cNvSpPr>
            <a:spLocks noGrp="1"/>
          </p:cNvSpPr>
          <p:nvPr>
            <p:ph type="title"/>
          </p:nvPr>
        </p:nvSpPr>
        <p:spPr>
          <a:xfrm>
            <a:off x="457200" y="914400"/>
            <a:ext cx="8229600" cy="4267200"/>
          </a:xfrm>
          <a:solidFill>
            <a:srgbClr val="00B050"/>
          </a:solidFill>
        </p:spPr>
        <p:txBody>
          <a:bodyPr>
            <a:normAutofit fontScale="90000"/>
          </a:bodyPr>
          <a:lstStyle/>
          <a:p>
            <a:r>
              <a:rPr lang="en-US" dirty="0"/>
              <a:t>PhD Persian </a:t>
            </a:r>
            <a:br>
              <a:rPr lang="en-US" dirty="0"/>
            </a:br>
            <a:r>
              <a:rPr lang="en-US" dirty="0"/>
              <a:t>Semester 2</a:t>
            </a:r>
            <a:br>
              <a:rPr lang="en-US" dirty="0"/>
            </a:br>
            <a:r>
              <a:rPr lang="en-US" dirty="0"/>
              <a:t>Instructor: Dr. Anjum </a:t>
            </a:r>
            <a:r>
              <a:rPr lang="en-US" dirty="0" err="1"/>
              <a:t>Tahira</a:t>
            </a:r>
            <a:br>
              <a:rPr lang="en-US" dirty="0"/>
            </a:br>
            <a:r>
              <a:rPr lang="en-US" dirty="0"/>
              <a:t>Topic:</a:t>
            </a:r>
            <a:br>
              <a:rPr lang="en-US" dirty="0"/>
            </a:br>
            <a:br>
              <a:rPr lang="en-US" dirty="0"/>
            </a:br>
            <a:r>
              <a:rPr lang="ur-PK" dirty="0"/>
              <a:t>تاریخ تصوف </a:t>
            </a:r>
            <a:br>
              <a:rPr lang="ur-PK" dirty="0"/>
            </a:br>
            <a:endParaRPr lang="en-US" dirty="0"/>
          </a:p>
        </p:txBody>
      </p:sp>
    </p:spTree>
    <p:extLst>
      <p:ext uri="{BB962C8B-B14F-4D97-AF65-F5344CB8AC3E}">
        <p14:creationId xmlns:p14="http://schemas.microsoft.com/office/powerpoint/2010/main" val="4107322783"/>
      </p:ext>
    </p:extLst>
  </p:cSld>
  <p:clrMapOvr>
    <a:masterClrMapping/>
  </p:clrMapOvr>
  <p:transition spd="slow" advTm="4197">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A24B-68AD-4146-911E-0839C289BDA3}"/>
              </a:ext>
            </a:extLst>
          </p:cNvPr>
          <p:cNvSpPr>
            <a:spLocks noGrp="1"/>
          </p:cNvSpPr>
          <p:nvPr>
            <p:ph type="title"/>
          </p:nvPr>
        </p:nvSpPr>
        <p:spPr/>
        <p:txBody>
          <a:bodyPr/>
          <a:lstStyle/>
          <a:p>
            <a:r>
              <a:rPr lang="ur-PK" dirty="0"/>
              <a:t>تاریخ تصوف</a:t>
            </a:r>
            <a:endParaRPr lang="en-US" dirty="0"/>
          </a:p>
        </p:txBody>
      </p:sp>
      <p:sp>
        <p:nvSpPr>
          <p:cNvPr id="4" name="Content Placeholder 3">
            <a:extLst>
              <a:ext uri="{FF2B5EF4-FFF2-40B4-BE49-F238E27FC236}">
                <a16:creationId xmlns:a16="http://schemas.microsoft.com/office/drawing/2014/main" id="{CB860353-E0CA-4EFF-A071-8F10CF2FCE77}"/>
              </a:ext>
            </a:extLst>
          </p:cNvPr>
          <p:cNvSpPr>
            <a:spLocks noGrp="1"/>
          </p:cNvSpPr>
          <p:nvPr>
            <p:ph sz="half" idx="2"/>
          </p:nvPr>
        </p:nvSpPr>
        <p:spPr/>
        <p:txBody>
          <a:bodyPr>
            <a:normAutofit fontScale="77500" lnSpcReduction="20000"/>
          </a:bodyPr>
          <a:lstStyle/>
          <a:p>
            <a:r>
              <a:rPr lang="ur-PK" dirty="0"/>
              <a:t> ابوحامد غزالی (درگذشته ۵۰۵هجری قمری) نیز پس از نوشتن احیاءعلوم الدین به عربی، روایت مختصر آن‌را به فارسی با نام کیمیای سعادت نوشت. سنّت رساله نویسی در تصوف در قرنهای بعد نیز تداوم یافت. معروفترین رساله عربی عوارف المعارف شهاب‌الدین عمر سهروردی (درگذشته ۶۳۲هجری قمری) است که ترجمه‌های متعددی از آن به عمل آمد، که از آن جمله‌است مصباح‌الهدایه و مفتاح‌الکفایه عزالدین محمود کاشانی (درگذشته ۷۳۵هجری قمری) که خود از جهاتی به منزله کتابی تألیفی است.</a:t>
            </a:r>
            <a:endParaRPr lang="en-US" dirty="0"/>
          </a:p>
        </p:txBody>
      </p:sp>
      <p:pic>
        <p:nvPicPr>
          <p:cNvPr id="4098" name="Picture 2" descr="Allama Iqbal - کیمیائے سعادت - ڈیلکس ایڈیشن امام غزالی کی ...">
            <a:extLst>
              <a:ext uri="{FF2B5EF4-FFF2-40B4-BE49-F238E27FC236}">
                <a16:creationId xmlns:a16="http://schemas.microsoft.com/office/drawing/2014/main" id="{FB94E1B8-2BDD-4C69-9EF0-E902C1A3328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2786063" cy="3886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939084"/>
      </p:ext>
    </p:extLst>
  </p:cSld>
  <p:clrMapOvr>
    <a:masterClrMapping/>
  </p:clrMapOvr>
  <p:transition spd="slow" advTm="4197">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94F8-99A0-4D08-81AC-A74471C652CF}"/>
              </a:ext>
            </a:extLst>
          </p:cNvPr>
          <p:cNvSpPr>
            <a:spLocks noGrp="1"/>
          </p:cNvSpPr>
          <p:nvPr>
            <p:ph type="title"/>
          </p:nvPr>
        </p:nvSpPr>
        <p:spPr/>
        <p:txBody>
          <a:bodyPr/>
          <a:lstStyle/>
          <a:p>
            <a:r>
              <a:rPr lang="ur-PK" dirty="0"/>
              <a:t>تاریخ تصوف </a:t>
            </a:r>
            <a:endParaRPr lang="en-US" dirty="0"/>
          </a:p>
        </p:txBody>
      </p:sp>
      <p:sp>
        <p:nvSpPr>
          <p:cNvPr id="4" name="Content Placeholder 3">
            <a:extLst>
              <a:ext uri="{FF2B5EF4-FFF2-40B4-BE49-F238E27FC236}">
                <a16:creationId xmlns:a16="http://schemas.microsoft.com/office/drawing/2014/main" id="{E7C974F3-BB2E-4EAF-B757-F726910CB9FB}"/>
              </a:ext>
            </a:extLst>
          </p:cNvPr>
          <p:cNvSpPr>
            <a:spLocks noGrp="1"/>
          </p:cNvSpPr>
          <p:nvPr>
            <p:ph sz="half" idx="2"/>
          </p:nvPr>
        </p:nvSpPr>
        <p:spPr/>
        <p:txBody>
          <a:bodyPr>
            <a:normAutofit fontScale="70000" lnSpcReduction="20000"/>
          </a:bodyPr>
          <a:lstStyle/>
          <a:p>
            <a:r>
              <a:rPr lang="ur-PK" dirty="0"/>
              <a:t>از جمله مطالبی که نویسندگان رساله‌ها از قول صوفیان پیشین نقل کرده‌اند، سخنان کوتاه و تعریف گونه‌ای است که برخی از ایشان در پاسخ به سؤالاتی در باره تصوف و صوفی اظهار کرده‌اند. بحث در باره احوال و مقامات یا منازل سلوک همواره مورد علاقه صوفیان بوده و از قدیم، هم در رساله‌ها و کتابهای مستقل وهم در رساله‌های صوفیانه، در باره آن سخن گفته‌اند. این بحث مبتنی بر تصوری بود که صوفیه از سیر کمال اخلاقی و معنوی خود، به منزله سفری باطنی، داشتند. همان‌طور که در سفر ظاهری، مسافر در منازل گوناگون فرود می‌آید و اقامت می‌کند، در طول سفر باطنی هم سالک از منازل یا مقامات مختلف عبور می‌کند و در این مقامات احوالی به او دست می‌دهد.</a:t>
            </a:r>
            <a:endParaRPr lang="en-US" dirty="0"/>
          </a:p>
        </p:txBody>
      </p:sp>
      <p:pic>
        <p:nvPicPr>
          <p:cNvPr id="5122" name="Picture 2" descr="عوارف المعارف by شهاب الدين عمر السهروردي">
            <a:extLst>
              <a:ext uri="{FF2B5EF4-FFF2-40B4-BE49-F238E27FC236}">
                <a16:creationId xmlns:a16="http://schemas.microsoft.com/office/drawing/2014/main" id="{9B240C49-28C1-41CD-9CBE-880C4C833C6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32004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392008"/>
      </p:ext>
    </p:extLst>
  </p:cSld>
  <p:clrMapOvr>
    <a:masterClrMapping/>
  </p:clrMapOvr>
  <p:transition spd="slow" advTm="4197">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04F26-42D9-4EB2-B277-EEFEF2D9A9C8}"/>
              </a:ext>
            </a:extLst>
          </p:cNvPr>
          <p:cNvSpPr>
            <a:spLocks noGrp="1"/>
          </p:cNvSpPr>
          <p:nvPr>
            <p:ph type="title"/>
          </p:nvPr>
        </p:nvSpPr>
        <p:spPr/>
        <p:txBody>
          <a:bodyPr/>
          <a:lstStyle/>
          <a:p>
            <a:r>
              <a:rPr lang="ur-PK" dirty="0"/>
              <a:t>تاریخ تصوف </a:t>
            </a:r>
            <a:endParaRPr lang="en-US" dirty="0"/>
          </a:p>
        </p:txBody>
      </p:sp>
      <p:sp>
        <p:nvSpPr>
          <p:cNvPr id="4" name="Content Placeholder 3">
            <a:extLst>
              <a:ext uri="{FF2B5EF4-FFF2-40B4-BE49-F238E27FC236}">
                <a16:creationId xmlns:a16="http://schemas.microsoft.com/office/drawing/2014/main" id="{336A7D42-B345-4A80-95FA-FF46035CD834}"/>
              </a:ext>
            </a:extLst>
          </p:cNvPr>
          <p:cNvSpPr>
            <a:spLocks noGrp="1"/>
          </p:cNvSpPr>
          <p:nvPr>
            <p:ph sz="half" idx="2"/>
          </p:nvPr>
        </p:nvSpPr>
        <p:spPr/>
        <p:txBody>
          <a:bodyPr>
            <a:normAutofit fontScale="92500" lnSpcReduction="20000"/>
          </a:bodyPr>
          <a:lstStyle/>
          <a:p>
            <a:r>
              <a:rPr lang="ur-PK" dirty="0"/>
              <a:t>شقیق بلخی (درگذشته ۱۹۴هجری)، در رساله‌ای به نام آداب العبادات، از چهار منزل سخن گفته‌است که عبارت اند از: زهد و خوف و شوق و محبت. در قرنهای بعد، بر تعداد مقامات و منازل افزوده شد؛ ذوالنّون مصری از نوزده مقام، ابونصر سرّاج از هفت مقام و ده حال، خواجه عبداللّه انصاری از صد میدان یا منزل، و روزبهان بقلی شیرازی از هزار و یک مقام یاد کرده‌اند.</a:t>
            </a:r>
            <a:endParaRPr lang="en-US" dirty="0"/>
          </a:p>
        </p:txBody>
      </p:sp>
      <p:pic>
        <p:nvPicPr>
          <p:cNvPr id="6146" name="Picture 2" descr="مناجات نامہ و رباعیات از: خواجہ عبداللہ... - Mansha Khan Library ...">
            <a:extLst>
              <a:ext uri="{FF2B5EF4-FFF2-40B4-BE49-F238E27FC236}">
                <a16:creationId xmlns:a16="http://schemas.microsoft.com/office/drawing/2014/main" id="{87D7C858-AB6A-4C09-BA12-C826D79DD76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85800" y="1828800"/>
            <a:ext cx="3505200" cy="4114800"/>
          </a:xfrm>
          <a:prstGeom prst="rect">
            <a:avLst/>
          </a:prstGeom>
          <a:noFill/>
          <a:scene3d>
            <a:camera prst="perspectiveContrastingRigh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068563"/>
      </p:ext>
    </p:extLst>
  </p:cSld>
  <p:clrMapOvr>
    <a:masterClrMapping/>
  </p:clrMapOvr>
  <p:transition spd="slow" advTm="4197">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A368-0F7D-4CAF-8FEE-809AFA52ACBD}"/>
              </a:ext>
            </a:extLst>
          </p:cNvPr>
          <p:cNvSpPr>
            <a:spLocks noGrp="1"/>
          </p:cNvSpPr>
          <p:nvPr>
            <p:ph type="title"/>
          </p:nvPr>
        </p:nvSpPr>
        <p:spPr/>
        <p:txBody>
          <a:bodyPr/>
          <a:lstStyle/>
          <a:p>
            <a:r>
              <a:rPr lang="ur-PK" dirty="0"/>
              <a:t>آثار و سیر صوفیہ</a:t>
            </a:r>
            <a:endParaRPr lang="en-US" dirty="0"/>
          </a:p>
        </p:txBody>
      </p:sp>
      <p:sp>
        <p:nvSpPr>
          <p:cNvPr id="4" name="Content Placeholder 3">
            <a:extLst>
              <a:ext uri="{FF2B5EF4-FFF2-40B4-BE49-F238E27FC236}">
                <a16:creationId xmlns:a16="http://schemas.microsoft.com/office/drawing/2014/main" id="{FC2DDE98-A356-46D2-9097-54ADF62359C1}"/>
              </a:ext>
            </a:extLst>
          </p:cNvPr>
          <p:cNvSpPr>
            <a:spLocks noGrp="1"/>
          </p:cNvSpPr>
          <p:nvPr>
            <p:ph sz="half" idx="2"/>
          </p:nvPr>
        </p:nvSpPr>
        <p:spPr/>
        <p:txBody>
          <a:bodyPr>
            <a:normAutofit fontScale="70000" lnSpcReduction="20000"/>
          </a:bodyPr>
          <a:lstStyle/>
          <a:p>
            <a:r>
              <a:rPr lang="ur-PK" dirty="0"/>
              <a:t>نخستین بار ابوعبدالرحمان سلمی نیشابوری تاریخ صوفیان را نوشت. او در کتاب طبقات الصّوفیه، ۱۰۳ تن از پارسایان و صوفیان کم وبیش معروف را، به لحاظ تاریخی، به پنج طبقه تقسیم کرده و ضمن معرفی هریک، بعضی از اقوالشان را نیز نقل نموده‌است. ابونعیم اصفهانی نیز، تحت تأثیر سلمی، کتابی با عنوان حلیه الاولیاء تألیف کرد و صحابه بزرگ و زاهدان و عابدان و نسّاک و صوفیان را از صدر اسلام تا زمان خود معرفی نمود. در قرن پنجم، خواجه عبداللّه انصاری، بر اساس کتاب سلمی، طبقات الصّوفیه خود را به فارسی و به لهجه مردم هرات تقریر کرد. بابی از رساله قشیریه و کشف‌المحجوب هجویری نیز به همین موضوع اختصاص دارد.</a:t>
            </a:r>
            <a:endParaRPr lang="en-US" dirty="0"/>
          </a:p>
        </p:txBody>
      </p:sp>
      <p:pic>
        <p:nvPicPr>
          <p:cNvPr id="7170" name="Picture 2" descr="Mansha Library - طبقات الصوفیہ (فارسی) خواجہ عبداللہ... | Facebook">
            <a:extLst>
              <a:ext uri="{FF2B5EF4-FFF2-40B4-BE49-F238E27FC236}">
                <a16:creationId xmlns:a16="http://schemas.microsoft.com/office/drawing/2014/main" id="{19C19E1C-5B37-4A5B-8037-EAFACAC7BBE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57200" y="1417638"/>
            <a:ext cx="3573887" cy="470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020376"/>
      </p:ext>
    </p:extLst>
  </p:cSld>
  <p:clrMapOvr>
    <a:masterClrMapping/>
  </p:clrMapOvr>
  <p:transition spd="slow" advTm="4197">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09D18-0F8A-42F0-917E-3B9C1B74CDAE}"/>
              </a:ext>
            </a:extLst>
          </p:cNvPr>
          <p:cNvSpPr>
            <a:spLocks noGrp="1"/>
          </p:cNvSpPr>
          <p:nvPr>
            <p:ph type="title"/>
          </p:nvPr>
        </p:nvSpPr>
        <p:spPr/>
        <p:txBody>
          <a:bodyPr/>
          <a:lstStyle/>
          <a:p>
            <a:r>
              <a:rPr lang="ur-PK" dirty="0"/>
              <a:t>تاریخ تصوف </a:t>
            </a:r>
            <a:endParaRPr lang="en-US" dirty="0"/>
          </a:p>
        </p:txBody>
      </p:sp>
      <p:sp>
        <p:nvSpPr>
          <p:cNvPr id="3" name="Content Placeholder 2">
            <a:extLst>
              <a:ext uri="{FF2B5EF4-FFF2-40B4-BE49-F238E27FC236}">
                <a16:creationId xmlns:a16="http://schemas.microsoft.com/office/drawing/2014/main" id="{2D7E4EDE-585A-4D1C-919B-2DB73CB51424}"/>
              </a:ext>
            </a:extLst>
          </p:cNvPr>
          <p:cNvSpPr>
            <a:spLocks noGrp="1"/>
          </p:cNvSpPr>
          <p:nvPr>
            <p:ph sz="half" idx="1"/>
          </p:nvPr>
        </p:nvSpPr>
        <p:spPr/>
        <p:txBody>
          <a:bodyPr>
            <a:normAutofit fontScale="85000" lnSpcReduction="20000"/>
          </a:bodyPr>
          <a:lstStyle/>
          <a:p>
            <a:endParaRPr lang="en-US" dirty="0"/>
          </a:p>
        </p:txBody>
      </p:sp>
      <p:sp>
        <p:nvSpPr>
          <p:cNvPr id="4" name="Content Placeholder 3">
            <a:extLst>
              <a:ext uri="{FF2B5EF4-FFF2-40B4-BE49-F238E27FC236}">
                <a16:creationId xmlns:a16="http://schemas.microsoft.com/office/drawing/2014/main" id="{B8EF2529-4572-4C04-BF63-7279F4568D9D}"/>
              </a:ext>
            </a:extLst>
          </p:cNvPr>
          <p:cNvSpPr>
            <a:spLocks noGrp="1"/>
          </p:cNvSpPr>
          <p:nvPr>
            <p:ph sz="half" idx="2"/>
          </p:nvPr>
        </p:nvSpPr>
        <p:spPr/>
        <p:txBody>
          <a:bodyPr>
            <a:normAutofit fontScale="85000" lnSpcReduction="20000"/>
          </a:bodyPr>
          <a:lstStyle/>
          <a:p>
            <a:r>
              <a:rPr lang="ur-PK" dirty="0"/>
              <a:t>معروفترین زندگینامه مشایخ، کتاب اسرارالتوحید فی مقامات الشیخ ابی سعید است که محمد بن منوّر، یکی از نوادگان ابوسعید ابوالخیر، آن‌را در قرن ششم نوشت. مطالب این نوع کتابها از حیث صوری شبیه به هم است: شرح دوران کودکی و اوایل سلوک شیخ و ریاضتها و کرامات و سخنان او، حکایتهایی که در باره رابطه او با دیگران بر سر زبان‌ها بوده، حالاتش در اواخر عمر و هنگام مرگ، و خوابهایی که دیگران پس از مرگ او در باره اش دیده‌اند. </a:t>
            </a:r>
            <a:endParaRPr lang="en-US" dirty="0"/>
          </a:p>
        </p:txBody>
      </p:sp>
      <p:pic>
        <p:nvPicPr>
          <p:cNvPr id="8194" name="Picture 2" descr="Marfat Library">
            <a:extLst>
              <a:ext uri="{FF2B5EF4-FFF2-40B4-BE49-F238E27FC236}">
                <a16:creationId xmlns:a16="http://schemas.microsoft.com/office/drawing/2014/main" id="{D06F623C-9A5D-4B87-9E40-6463AB725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1600200"/>
            <a:ext cx="3962400" cy="4419600"/>
          </a:xfrm>
          <a:prstGeom prst="rect">
            <a:avLst/>
          </a:prstGeom>
          <a:noFill/>
          <a:scene3d>
            <a:camera prst="perspectiveContrastingRigh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30688"/>
      </p:ext>
    </p:extLst>
  </p:cSld>
  <p:clrMapOvr>
    <a:masterClrMapping/>
  </p:clrMapOvr>
  <p:transition spd="slow" advTm="4197">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E7DEC-D198-45E0-A534-AED6021C7808}"/>
              </a:ext>
            </a:extLst>
          </p:cNvPr>
          <p:cNvSpPr>
            <a:spLocks noGrp="1"/>
          </p:cNvSpPr>
          <p:nvPr>
            <p:ph type="title"/>
          </p:nvPr>
        </p:nvSpPr>
        <p:spPr>
          <a:blipFill>
            <a:blip r:embed="rId2"/>
            <a:tile tx="0" ty="0" sx="100000" sy="100000" flip="none" algn="tl"/>
          </a:blipFill>
        </p:spPr>
        <p:txBody>
          <a:bodyPr/>
          <a:lstStyle/>
          <a:p>
            <a:r>
              <a:rPr lang="ur-PK" dirty="0"/>
              <a:t>تاریخ تصوف</a:t>
            </a:r>
            <a:endParaRPr lang="en-US" dirty="0"/>
          </a:p>
        </p:txBody>
      </p:sp>
      <p:pic>
        <p:nvPicPr>
          <p:cNvPr id="9220" name="Picture 4" descr="مشخصات، قیمت و خرید کتاب اسرارالتوحید اثر محمدبن منور | دیجی‌کالا">
            <a:extLst>
              <a:ext uri="{FF2B5EF4-FFF2-40B4-BE49-F238E27FC236}">
                <a16:creationId xmlns:a16="http://schemas.microsoft.com/office/drawing/2014/main" id="{20AF41DC-3133-4C82-9FB4-47497DCBFCA2}"/>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533401" y="1752600"/>
            <a:ext cx="3014662" cy="4190999"/>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44D841F9-45D4-4814-88A4-A2F999FFFE03}"/>
              </a:ext>
            </a:extLst>
          </p:cNvPr>
          <p:cNvSpPr>
            <a:spLocks noGrp="1"/>
          </p:cNvSpPr>
          <p:nvPr>
            <p:ph sz="half" idx="2"/>
          </p:nvPr>
        </p:nvSpPr>
        <p:spPr>
          <a:solidFill>
            <a:srgbClr val="00B0F0"/>
          </a:solidFill>
        </p:spPr>
        <p:txBody>
          <a:bodyPr>
            <a:normAutofit fontScale="62500" lnSpcReduction="20000"/>
          </a:bodyPr>
          <a:lstStyle/>
          <a:p>
            <a:r>
              <a:rPr lang="ur-PK" dirty="0"/>
              <a:t>نام مشایخ بزرگ و پرنفوذ از راهی دیگر نیز زنده می‌مانْد و آن سلسله یا طریقتی بود که پس از وی به نامش تأسیس می‌شد. از طریق سلسله، برکت و معنویت شیخ و اعتقادات و تعالیم باطنی او و اذکار و اورادی که به کار می‌برد، سینه به سینه منتقل می‌شد. سلسله‌ها عموماً از قرن ششم به بعد شکل گرفته‌اند و چنان‌که گفته شد، نام هریک از آنها معمولاً از شیخی بزرگ اخذ شده است؛ مانند سلسله حسینی، منسوب به میر حیدر آملی .و سلسله سهروردیه، منسوب به شهاب‌الدین عمر سهروردی (درگذشته ۶۳۲) و سلسله مولویه، منسوب به مولانا جلال‌الدین رومی (درگذشته ۶۷۲هجری قمری). شیخ احمد غزالی (درگذشته ۵۲۰هجری قمری)، در پدید آمدن سلسله‌ها بسیار موثر بود و بسیاری از سلسله‌ها اِسناد خود را به او می‌رسانند. سلسله‌ها کوشیده‌اند که برای خود شجره نَسَبی ترتیب دهند و سلسله خود را با واسطه صوفیان پیشین به صحابه و سپس به پیامبر اکرم برسانند.</a:t>
            </a:r>
          </a:p>
          <a:p>
            <a:pPr marL="0" indent="0">
              <a:buNone/>
            </a:pPr>
            <a:endParaRPr lang="ur-PK" dirty="0"/>
          </a:p>
        </p:txBody>
      </p:sp>
    </p:spTree>
    <p:extLst>
      <p:ext uri="{BB962C8B-B14F-4D97-AF65-F5344CB8AC3E}">
        <p14:creationId xmlns:p14="http://schemas.microsoft.com/office/powerpoint/2010/main" val="367861624"/>
      </p:ext>
    </p:extLst>
  </p:cSld>
  <p:clrMapOvr>
    <a:masterClrMapping/>
  </p:clrMapOvr>
  <p:transition spd="slow" advTm="4197">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D118E-98DC-4D35-B874-F2961FB6767F}"/>
              </a:ext>
            </a:extLst>
          </p:cNvPr>
          <p:cNvSpPr>
            <a:spLocks noGrp="1"/>
          </p:cNvSpPr>
          <p:nvPr>
            <p:ph type="title"/>
          </p:nvPr>
        </p:nvSpPr>
        <p:spPr>
          <a:blipFill>
            <a:blip r:embed="rId2"/>
            <a:tile tx="0" ty="0" sx="100000" sy="100000" flip="none" algn="tl"/>
          </a:blipFill>
        </p:spPr>
        <p:txBody>
          <a:bodyPr/>
          <a:lstStyle/>
          <a:p>
            <a:r>
              <a:rPr lang="ur-PK" dirty="0"/>
              <a:t>تصوف در قرن ششم</a:t>
            </a:r>
            <a:endParaRPr lang="en-US" dirty="0"/>
          </a:p>
        </p:txBody>
      </p:sp>
      <p:sp>
        <p:nvSpPr>
          <p:cNvPr id="4" name="Content Placeholder 3">
            <a:extLst>
              <a:ext uri="{FF2B5EF4-FFF2-40B4-BE49-F238E27FC236}">
                <a16:creationId xmlns:a16="http://schemas.microsoft.com/office/drawing/2014/main" id="{000CD6AF-17DA-43CD-97E8-60819CB66707}"/>
              </a:ext>
            </a:extLst>
          </p:cNvPr>
          <p:cNvSpPr>
            <a:spLocks noGrp="1"/>
          </p:cNvSpPr>
          <p:nvPr>
            <p:ph sz="half" idx="2"/>
          </p:nvPr>
        </p:nvSpPr>
        <p:spPr>
          <a:solidFill>
            <a:srgbClr val="FF0000"/>
          </a:solidFill>
        </p:spPr>
        <p:txBody>
          <a:bodyPr>
            <a:normAutofit fontScale="77500" lnSpcReduction="20000"/>
          </a:bodyPr>
          <a:lstStyle/>
          <a:p>
            <a:r>
              <a:rPr lang="ur-PK" dirty="0"/>
              <a:t>در قرن ششم (اواخر دوره سلجوقیان) تصوف پس از تحمل مخالفتها و نشیب و فرازها بالاخره به ثبات رسید ۔</a:t>
            </a:r>
          </a:p>
          <a:p>
            <a:r>
              <a:rPr lang="ur-PK" dirty="0"/>
              <a:t>صوفیان این دوره در ابراز عقاید و اجرای مراسم آزاد بودند و علاوه‌بر نفوذی که در میان مردم داشتند، در میان امرا نیز حامیانی پیدا کردند؛ از جمله خواجه نظام الملک، وزیر دوره سلجوقی، از حامیان صوفیه بخصوص ابوسعید ابوالخیر بود. این وضع از دوره خوارزمشاهیان تا حمله مغول نیز ادامه یافت، به‌گونه‌ای که در حمله مغول به‌ایران در اکثر شهرهای ایران مشایخ صوفیه و خانقاهها وجود داشتند.</a:t>
            </a:r>
            <a:endParaRPr lang="en-US" dirty="0"/>
          </a:p>
        </p:txBody>
      </p:sp>
      <p:pic>
        <p:nvPicPr>
          <p:cNvPr id="10242" name="Picture 2">
            <a:extLst>
              <a:ext uri="{FF2B5EF4-FFF2-40B4-BE49-F238E27FC236}">
                <a16:creationId xmlns:a16="http://schemas.microsoft.com/office/drawing/2014/main" id="{36AE92FC-4372-4775-BFFB-99F8FEDD4CD0}"/>
              </a:ext>
            </a:extLst>
          </p:cNvPr>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779264" y="1417638"/>
            <a:ext cx="3394472" cy="470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396183"/>
      </p:ext>
    </p:extLst>
  </p:cSld>
  <p:clrMapOvr>
    <a:masterClrMapping/>
  </p:clrMapOvr>
  <p:transition spd="slow" advTm="4197">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2A9E3-4D0C-4790-AA35-7C1827DD2ACA}"/>
              </a:ext>
            </a:extLst>
          </p:cNvPr>
          <p:cNvSpPr>
            <a:spLocks noGrp="1"/>
          </p:cNvSpPr>
          <p:nvPr>
            <p:ph type="title"/>
          </p:nvPr>
        </p:nvSpPr>
        <p:spPr>
          <a:xfrm>
            <a:off x="442175" y="160337"/>
            <a:ext cx="8229600" cy="1143000"/>
          </a:xfrm>
          <a:blipFill>
            <a:blip r:embed="rId2"/>
            <a:tile tx="0" ty="0" sx="100000" sy="100000" flip="none" algn="tl"/>
          </a:blipFill>
        </p:spPr>
        <p:txBody>
          <a:bodyPr/>
          <a:lstStyle/>
          <a:p>
            <a:r>
              <a:rPr lang="ur-PK" dirty="0"/>
              <a:t>ویژگی تصوف در دورہ مغول</a:t>
            </a:r>
            <a:endParaRPr lang="en-US" dirty="0"/>
          </a:p>
        </p:txBody>
      </p:sp>
      <p:sp>
        <p:nvSpPr>
          <p:cNvPr id="4" name="Content Placeholder 3">
            <a:extLst>
              <a:ext uri="{FF2B5EF4-FFF2-40B4-BE49-F238E27FC236}">
                <a16:creationId xmlns:a16="http://schemas.microsoft.com/office/drawing/2014/main" id="{E673F64D-FD16-4998-8833-C769C041B32E}"/>
              </a:ext>
            </a:extLst>
          </p:cNvPr>
          <p:cNvSpPr>
            <a:spLocks noGrp="1"/>
          </p:cNvSpPr>
          <p:nvPr>
            <p:ph sz="half" idx="2"/>
          </p:nvPr>
        </p:nvSpPr>
        <p:spPr>
          <a:solidFill>
            <a:srgbClr val="FFFF00"/>
          </a:solidFill>
        </p:spPr>
        <p:txBody>
          <a:bodyPr>
            <a:normAutofit fontScale="62500" lnSpcReduction="20000"/>
          </a:bodyPr>
          <a:lstStyle/>
          <a:p>
            <a:r>
              <a:rPr lang="ur-PK" dirty="0"/>
              <a:t>دیگر ویژگی مهم تصوف در این دوره، توسعه و رواج آن در گیرودار حمله مغول در نواحی دیگر، از جمله آسیای صغیر و هندوستان، بود که با ورود مشایخ ایرانی صوفیه در آن مناطق (مثل هجرت بهاء ولد پدر مولوی و شیخ نجم‌الدین رازی به روم) تحقق یافت و به همین واسطه عده بسیاری نیز مسلمان شدند. هندوستان نیز از مهمترین مراکز صوفیان بود و رونق تصوف در هندوستان که ورود آن به آنجا از زمان غزنویان آغاز شده بود، در این چند قرن به اوج خود رسید. در میان سلسله‌های صوفیه که از ایران به شبه قاره هند رفتند، چشتیه، سهروردیه، نعمت اللهیه، نقشبندیه و قادریه سهم عمده داشتند.                    </a:t>
            </a:r>
            <a:br>
              <a:rPr lang="ur-PK" dirty="0"/>
            </a:br>
            <a:r>
              <a:rPr lang="ur-PK" dirty="0"/>
              <a:t>دوره مغول هم‌چنین مهمترین دوره برای ادبیات صوفیانه فارسی است. آثار مکتوب صوفیان در این اوان چهره دلپذیری یافت. آثار منثور پختگی یافت </a:t>
            </a:r>
            <a:endParaRPr lang="en-US" dirty="0"/>
          </a:p>
        </p:txBody>
      </p:sp>
      <p:pic>
        <p:nvPicPr>
          <p:cNvPr id="11266" name="Picture 2">
            <a:extLst>
              <a:ext uri="{FF2B5EF4-FFF2-40B4-BE49-F238E27FC236}">
                <a16:creationId xmlns:a16="http://schemas.microsoft.com/office/drawing/2014/main" id="{4791A1CA-E145-4FCB-9A89-0E7FFA0EDD60}"/>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85800" y="1828800"/>
            <a:ext cx="3581400" cy="4297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000872"/>
      </p:ext>
    </p:extLst>
  </p:cSld>
  <p:clrMapOvr>
    <a:masterClrMapping/>
  </p:clrMapOvr>
  <p:transition spd="slow" advTm="4197">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C0DF8-19C8-404A-A498-22E322213118}"/>
              </a:ext>
            </a:extLst>
          </p:cNvPr>
          <p:cNvSpPr>
            <a:spLocks noGrp="1"/>
          </p:cNvSpPr>
          <p:nvPr>
            <p:ph type="title"/>
          </p:nvPr>
        </p:nvSpPr>
        <p:spPr/>
        <p:txBody>
          <a:bodyPr/>
          <a:lstStyle/>
          <a:p>
            <a:r>
              <a:rPr lang="ur-PK" dirty="0"/>
              <a:t>سوالھا کہ دانشجو باید پاسخ بدہد </a:t>
            </a:r>
            <a:endParaRPr lang="en-US" dirty="0"/>
          </a:p>
        </p:txBody>
      </p:sp>
      <p:sp>
        <p:nvSpPr>
          <p:cNvPr id="4" name="Content Placeholder 3">
            <a:extLst>
              <a:ext uri="{FF2B5EF4-FFF2-40B4-BE49-F238E27FC236}">
                <a16:creationId xmlns:a16="http://schemas.microsoft.com/office/drawing/2014/main" id="{B726053B-010E-4E8A-88F2-AB026E436CAB}"/>
              </a:ext>
            </a:extLst>
          </p:cNvPr>
          <p:cNvSpPr>
            <a:spLocks noGrp="1"/>
          </p:cNvSpPr>
          <p:nvPr>
            <p:ph sz="half" idx="2"/>
          </p:nvPr>
        </p:nvSpPr>
        <p:spPr/>
        <p:txBody>
          <a:bodyPr/>
          <a:lstStyle/>
          <a:p>
            <a:r>
              <a:rPr lang="ur-PK" dirty="0"/>
              <a:t>معروف سلسلہ ھای تصوف در شبہ قارہ کدام اند :</a:t>
            </a:r>
          </a:p>
          <a:p>
            <a:r>
              <a:rPr lang="ur-PK" dirty="0"/>
              <a:t>سلسلہ شہروردیہ</a:t>
            </a:r>
          </a:p>
          <a:p>
            <a:r>
              <a:rPr lang="ur-PK" dirty="0"/>
              <a:t>سلسلہ قادریہ</a:t>
            </a:r>
          </a:p>
          <a:p>
            <a:r>
              <a:rPr lang="ur-PK" dirty="0"/>
              <a:t>سلسلہ نقشبندیہ</a:t>
            </a:r>
          </a:p>
          <a:p>
            <a:r>
              <a:rPr lang="ur-PK" dirty="0"/>
              <a:t>سلسلہ چشتیہ</a:t>
            </a:r>
          </a:p>
          <a:p>
            <a:endParaRPr lang="ur-PK" dirty="0"/>
          </a:p>
          <a:p>
            <a:r>
              <a:rPr lang="ur-PK" dirty="0"/>
              <a:t>راجع بہ این تاریخ و تعلیمات صوفیہ را بررسی کنید </a:t>
            </a:r>
          </a:p>
        </p:txBody>
      </p:sp>
      <p:pic>
        <p:nvPicPr>
          <p:cNvPr id="12290" name="Picture 2" descr="Mansha Library - تحفہ از طرف برادر عزیز شبیر حسین قادری شرح ...">
            <a:extLst>
              <a:ext uri="{FF2B5EF4-FFF2-40B4-BE49-F238E27FC236}">
                <a16:creationId xmlns:a16="http://schemas.microsoft.com/office/drawing/2014/main" id="{BCB43A26-D9A3-41D4-BF42-DACFD619672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3352799"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573173"/>
      </p:ext>
    </p:extLst>
  </p:cSld>
  <p:clrMapOvr>
    <a:masterClrMapping/>
  </p:clrMapOvr>
  <p:transition spd="slow" advTm="4197">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33C453-DEC6-4A58-8CCD-4006386B4768}"/>
              </a:ext>
            </a:extLst>
          </p:cNvPr>
          <p:cNvSpPr>
            <a:spLocks noGrp="1"/>
          </p:cNvSpPr>
          <p:nvPr>
            <p:ph type="title"/>
          </p:nvPr>
        </p:nvSpPr>
        <p:spPr>
          <a:blipFill>
            <a:blip r:embed="rId2"/>
            <a:tile tx="0" ty="0" sx="100000" sy="100000" flip="none" algn="tl"/>
          </a:blipFill>
        </p:spPr>
        <p:txBody>
          <a:bodyPr/>
          <a:lstStyle/>
          <a:p>
            <a:r>
              <a:rPr lang="ur-PK" dirty="0"/>
              <a:t>منابع</a:t>
            </a:r>
            <a:endParaRPr lang="en-US" dirty="0"/>
          </a:p>
        </p:txBody>
      </p:sp>
      <p:sp>
        <p:nvSpPr>
          <p:cNvPr id="6" name="Content Placeholder 5">
            <a:extLst>
              <a:ext uri="{FF2B5EF4-FFF2-40B4-BE49-F238E27FC236}">
                <a16:creationId xmlns:a16="http://schemas.microsoft.com/office/drawing/2014/main" id="{6ED17302-AB77-447C-A4C0-920740F2DEC8}"/>
              </a:ext>
            </a:extLst>
          </p:cNvPr>
          <p:cNvSpPr>
            <a:spLocks noGrp="1"/>
          </p:cNvSpPr>
          <p:nvPr>
            <p:ph idx="1"/>
          </p:nvPr>
        </p:nvSpPr>
        <p:spPr/>
        <p:txBody>
          <a:bodyPr>
            <a:normAutofit/>
          </a:bodyPr>
          <a:lstStyle/>
          <a:p>
            <a:r>
              <a:rPr lang="ur-PK" dirty="0"/>
              <a:t>زرین‌کوب، عبدالحسین، جستجو در تصوف ایران، تهران،       1357.</a:t>
            </a:r>
            <a:br>
              <a:rPr lang="ur-PK" dirty="0"/>
            </a:br>
            <a:r>
              <a:rPr lang="ur-PK" dirty="0"/>
              <a:t>. کولپینارلی، عبدالباقی، تصوف در یکصد پرسش و پاسخ ترجمه دکتر توفیق سبحانی، نشر دریا، 1369</a:t>
            </a:r>
          </a:p>
          <a:p>
            <a:endParaRPr lang="ur-PK" dirty="0"/>
          </a:p>
          <a:p>
            <a:r>
              <a:rPr lang="ur-PK" dirty="0"/>
              <a:t>علاوہ بر این در نوشتن این مقالہ از مقالہ تحقیقی خانم مریم شمس بہ عنوان  :                                     </a:t>
            </a:r>
            <a:br>
              <a:rPr lang="ur-PK" dirty="0"/>
            </a:br>
            <a:r>
              <a:rPr lang="ur-PK" b="1" dirty="0"/>
              <a:t>بررسی ریشه های تاریخی تصـوف</a:t>
            </a:r>
          </a:p>
          <a:p>
            <a:r>
              <a:rPr lang="ur-PK" sz="1800" b="1" dirty="0"/>
              <a:t>استفادہ کردہ ام۔                                                                                             </a:t>
            </a:r>
            <a:endParaRPr lang="en-US" sz="1800" dirty="0"/>
          </a:p>
        </p:txBody>
      </p:sp>
    </p:spTree>
    <p:extLst>
      <p:ext uri="{BB962C8B-B14F-4D97-AF65-F5344CB8AC3E}">
        <p14:creationId xmlns:p14="http://schemas.microsoft.com/office/powerpoint/2010/main" val="166269649"/>
      </p:ext>
    </p:extLst>
  </p:cSld>
  <p:clrMapOvr>
    <a:masterClrMapping/>
  </p:clrMapOvr>
  <p:transition spd="slow" advTm="4197">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3C1208-4CD4-4778-8BFB-D32DE2D237CA}"/>
              </a:ext>
            </a:extLst>
          </p:cNvPr>
          <p:cNvSpPr>
            <a:spLocks noGrp="1"/>
          </p:cNvSpPr>
          <p:nvPr>
            <p:ph type="title"/>
          </p:nvPr>
        </p:nvSpPr>
        <p:spPr>
          <a:solidFill>
            <a:srgbClr val="FFFF00"/>
          </a:solidFill>
        </p:spPr>
        <p:txBody>
          <a:bodyPr/>
          <a:lstStyle/>
          <a:p>
            <a:r>
              <a:rPr lang="ur-PK" dirty="0"/>
              <a:t>تاریخ تصوف</a:t>
            </a:r>
            <a:endParaRPr lang="en-US" dirty="0"/>
          </a:p>
        </p:txBody>
      </p:sp>
      <p:sp>
        <p:nvSpPr>
          <p:cNvPr id="6" name="Content Placeholder 5">
            <a:extLst>
              <a:ext uri="{FF2B5EF4-FFF2-40B4-BE49-F238E27FC236}">
                <a16:creationId xmlns:a16="http://schemas.microsoft.com/office/drawing/2014/main" id="{15CE5A6B-342E-4368-B2DD-8C513F1EE5D2}"/>
              </a:ext>
            </a:extLst>
          </p:cNvPr>
          <p:cNvSpPr>
            <a:spLocks noGrp="1"/>
          </p:cNvSpPr>
          <p:nvPr>
            <p:ph idx="1"/>
          </p:nvPr>
        </p:nvSpPr>
        <p:spPr>
          <a:solidFill>
            <a:srgbClr val="00B050"/>
          </a:solidFill>
          <a:ln>
            <a:solidFill>
              <a:srgbClr val="FFC000"/>
            </a:solidFill>
          </a:ln>
          <a:scene3d>
            <a:camera prst="perspectiveRight"/>
            <a:lightRig rig="threePt" dir="t"/>
          </a:scene3d>
        </p:spPr>
        <p:txBody>
          <a:bodyPr>
            <a:normAutofit lnSpcReduction="10000"/>
          </a:bodyPr>
          <a:lstStyle/>
          <a:p>
            <a:r>
              <a:rPr lang="ur-PK" dirty="0"/>
              <a:t>درباره معنای لغوی کلمه تصوف اقوال متعددی وجود دارد: عدم اشتقاق عربی و لقب خاصی برای برای فرقه مخصوص ( الرسالة القشیریة)؛ ریشۀ عربی از منشأ پشم به معنای پشمینه پوش (ابن خلدون)؛ اشتقاق از بنی صوفیه، چنانچه سمعانی احتمال داده از بنی صوفیه گرفته شده‌است که خدمتگزاران کعبه بوده‏اند به واسطه‏ شباهتی که میان جماعت صوفیه با بنی صوفیه و آل صوفان در رفتار و کردار بوده‌است این نام بر آنان مانده‌است (فغفوری، 1383).</a:t>
            </a:r>
            <a:br>
              <a:rPr lang="ur-PK" dirty="0"/>
            </a:br>
            <a:endParaRPr lang="en-US" dirty="0"/>
          </a:p>
        </p:txBody>
      </p:sp>
    </p:spTree>
    <p:extLst>
      <p:ext uri="{BB962C8B-B14F-4D97-AF65-F5344CB8AC3E}">
        <p14:creationId xmlns:p14="http://schemas.microsoft.com/office/powerpoint/2010/main" val="967839693"/>
      </p:ext>
    </p:extLst>
  </p:cSld>
  <p:clrMapOvr>
    <a:masterClrMapping/>
  </p:clrMapOvr>
  <p:transition spd="slow" advTm="4197">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B3D6C-9BD1-4D21-AA78-1E1958AC21C0}"/>
              </a:ext>
            </a:extLst>
          </p:cNvPr>
          <p:cNvSpPr>
            <a:spLocks noGrp="1"/>
          </p:cNvSpPr>
          <p:nvPr>
            <p:ph type="title"/>
          </p:nvPr>
        </p:nvSpPr>
        <p:spPr>
          <a:solidFill>
            <a:srgbClr val="00B050"/>
          </a:solidFill>
          <a:scene3d>
            <a:camera prst="perspectiveRelaxed"/>
            <a:lightRig rig="threePt" dir="t"/>
          </a:scene3d>
        </p:spPr>
        <p:txBody>
          <a:bodyPr/>
          <a:lstStyle/>
          <a:p>
            <a:r>
              <a:rPr lang="ur-PK" dirty="0"/>
              <a:t>کتابھای معروف صوفیہ</a:t>
            </a:r>
            <a:endParaRPr lang="en-US" dirty="0"/>
          </a:p>
        </p:txBody>
      </p:sp>
      <p:pic>
        <p:nvPicPr>
          <p:cNvPr id="13314" name="Picture 2" descr="سلوک و سیر در منطق الطیر - ورلڈ اردو ایسو سی ایشن">
            <a:extLst>
              <a:ext uri="{FF2B5EF4-FFF2-40B4-BE49-F238E27FC236}">
                <a16:creationId xmlns:a16="http://schemas.microsoft.com/office/drawing/2014/main" id="{BBB0F64E-8297-4209-9ECE-20245177E6F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90600" y="1752600"/>
            <a:ext cx="3124200" cy="3962400"/>
          </a:xfrm>
          <a:prstGeom prst="rect">
            <a:avLst/>
          </a:prstGeom>
          <a:noFill/>
          <a:scene3d>
            <a:camera prst="perspectiveContrastingRightFacing"/>
            <a:lightRig rig="threePt" dir="t"/>
          </a:scene3d>
          <a:extLst>
            <a:ext uri="{909E8E84-426E-40DD-AFC4-6F175D3DCCD1}">
              <a14:hiddenFill xmlns:a14="http://schemas.microsoft.com/office/drawing/2010/main">
                <a:solidFill>
                  <a:srgbClr val="FFFFFF"/>
                </a:solidFill>
              </a14:hiddenFill>
            </a:ext>
          </a:extLst>
        </p:spPr>
      </p:pic>
      <p:pic>
        <p:nvPicPr>
          <p:cNvPr id="13316" name="Picture 4" descr="شیخ فرید الدین عطار | ریختہ">
            <a:extLst>
              <a:ext uri="{FF2B5EF4-FFF2-40B4-BE49-F238E27FC236}">
                <a16:creationId xmlns:a16="http://schemas.microsoft.com/office/drawing/2014/main" id="{F36BA2A7-CA5B-46D4-AADD-85110AAFE6E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24400" y="2209800"/>
            <a:ext cx="3276600" cy="3721893"/>
          </a:xfrm>
          <a:prstGeom prst="rect">
            <a:avLst/>
          </a:prstGeom>
          <a:noFill/>
          <a:scene3d>
            <a:camera prst="perspectiveContrastingLef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33895"/>
      </p:ext>
    </p:extLst>
  </p:cSld>
  <p:clrMapOvr>
    <a:masterClrMapping/>
  </p:clrMapOvr>
  <p:transition spd="slow" advTm="4197">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01CE-40AF-4795-A804-5F8FE080799C}"/>
              </a:ext>
            </a:extLst>
          </p:cNvPr>
          <p:cNvSpPr>
            <a:spLocks noGrp="1"/>
          </p:cNvSpPr>
          <p:nvPr>
            <p:ph type="title"/>
          </p:nvPr>
        </p:nvSpPr>
        <p:spPr>
          <a:solidFill>
            <a:srgbClr val="00B0F0"/>
          </a:solidFill>
        </p:spPr>
        <p:txBody>
          <a:bodyPr/>
          <a:lstStyle/>
          <a:p>
            <a:r>
              <a:rPr lang="ur-PK" dirty="0"/>
              <a:t>معروف کتب صوفیہ </a:t>
            </a:r>
            <a:endParaRPr lang="en-US" dirty="0"/>
          </a:p>
        </p:txBody>
      </p:sp>
      <p:pic>
        <p:nvPicPr>
          <p:cNvPr id="14340" name="Picture 4" descr="شیخ الا کبر محی الدین ابنِ عربی : ایک تعارفی مطالعہ - عامر سہیل ...">
            <a:extLst>
              <a:ext uri="{FF2B5EF4-FFF2-40B4-BE49-F238E27FC236}">
                <a16:creationId xmlns:a16="http://schemas.microsoft.com/office/drawing/2014/main" id="{F185C534-7907-4372-99A8-27521EC0024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53000" y="1905000"/>
            <a:ext cx="3429000" cy="4678362"/>
          </a:xfrm>
          <a:prstGeom prst="rect">
            <a:avLst/>
          </a:prstGeom>
          <a:noFill/>
          <a:scene3d>
            <a:camera prst="perspectiveContrastingLeftFacing"/>
            <a:lightRig rig="threePt" dir="t"/>
          </a:scene3d>
          <a:extLst>
            <a:ext uri="{909E8E84-426E-40DD-AFC4-6F175D3DCCD1}">
              <a14:hiddenFill xmlns:a14="http://schemas.microsoft.com/office/drawing/2010/main">
                <a:solidFill>
                  <a:srgbClr val="FFFFFF"/>
                </a:solidFill>
              </a14:hiddenFill>
            </a:ext>
          </a:extLst>
        </p:spPr>
      </p:pic>
      <p:pic>
        <p:nvPicPr>
          <p:cNvPr id="14342" name="Picture 6" descr="Tabsarah Kitab Ibn Arabi Ka Nazria Wahdatul Wujud">
            <a:extLst>
              <a:ext uri="{FF2B5EF4-FFF2-40B4-BE49-F238E27FC236}">
                <a16:creationId xmlns:a16="http://schemas.microsoft.com/office/drawing/2014/main" id="{06D4724C-F785-4853-8099-B9B3801B05D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914400" y="1905000"/>
            <a:ext cx="3276601" cy="4343400"/>
          </a:xfrm>
          <a:prstGeom prst="rect">
            <a:avLst/>
          </a:prstGeom>
          <a:noFill/>
          <a:scene3d>
            <a:camera prst="perspectiveContrastingRigh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3841994"/>
      </p:ext>
    </p:extLst>
  </p:cSld>
  <p:clrMapOvr>
    <a:masterClrMapping/>
  </p:clrMapOvr>
  <p:transition spd="slow" advTm="4197">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AAB4-1335-42FF-8242-BF48AFF7FF53}"/>
              </a:ext>
            </a:extLst>
          </p:cNvPr>
          <p:cNvSpPr>
            <a:spLocks noGrp="1"/>
          </p:cNvSpPr>
          <p:nvPr>
            <p:ph type="title"/>
          </p:nvPr>
        </p:nvSpPr>
        <p:spPr>
          <a:solidFill>
            <a:srgbClr val="FFC000"/>
          </a:solidFill>
        </p:spPr>
        <p:txBody>
          <a:bodyPr/>
          <a:lstStyle/>
          <a:p>
            <a:r>
              <a:rPr lang="ur-PK" dirty="0"/>
              <a:t>معروف کتب صوفیہ و تصوف</a:t>
            </a:r>
            <a:endParaRPr lang="en-US" dirty="0"/>
          </a:p>
        </p:txBody>
      </p:sp>
      <p:pic>
        <p:nvPicPr>
          <p:cNvPr id="15362" name="Picture 2" descr="خلیق احمد نظامی | ریختہ">
            <a:extLst>
              <a:ext uri="{FF2B5EF4-FFF2-40B4-BE49-F238E27FC236}">
                <a16:creationId xmlns:a16="http://schemas.microsoft.com/office/drawing/2014/main" id="{56900E2C-1BAD-4180-ABF7-DD6B79A51A2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66800" y="1981201"/>
            <a:ext cx="3352799" cy="4144962"/>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خواجگان چشت سیرالاقطاب (مجموعه زندگی‌نامه‌های مشایخ چشتیه)">
            <a:extLst>
              <a:ext uri="{FF2B5EF4-FFF2-40B4-BE49-F238E27FC236}">
                <a16:creationId xmlns:a16="http://schemas.microsoft.com/office/drawing/2014/main" id="{23572A3A-BCA8-4AB9-8331-40566DFEEED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05400" y="1981201"/>
            <a:ext cx="3429000" cy="4144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438358"/>
      </p:ext>
    </p:extLst>
  </p:cSld>
  <p:clrMapOvr>
    <a:masterClrMapping/>
  </p:clrMapOvr>
  <p:transition spd="slow" advTm="4197">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B595-BE10-48FF-B1A5-773648DB0BA5}"/>
              </a:ext>
            </a:extLst>
          </p:cNvPr>
          <p:cNvSpPr>
            <a:spLocks noGrp="1"/>
          </p:cNvSpPr>
          <p:nvPr>
            <p:ph type="title"/>
          </p:nvPr>
        </p:nvSpPr>
        <p:spP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p:spPr>
        <p:txBody>
          <a:bodyPr/>
          <a:lstStyle/>
          <a:p>
            <a:r>
              <a:rPr lang="ur-PK" dirty="0"/>
              <a:t>معروف کتب و رسائل تصوف</a:t>
            </a:r>
            <a:endParaRPr lang="en-US" dirty="0"/>
          </a:p>
        </p:txBody>
      </p:sp>
      <p:pic>
        <p:nvPicPr>
          <p:cNvPr id="16386" name="Picture 2" descr="میاں والی میں خواجہ شمس الدین سیالوی کے... - Mansha Khan Library ...">
            <a:extLst>
              <a:ext uri="{FF2B5EF4-FFF2-40B4-BE49-F238E27FC236}">
                <a16:creationId xmlns:a16="http://schemas.microsoft.com/office/drawing/2014/main" id="{53045AB5-E86F-45EE-898F-82641737602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1676400"/>
            <a:ext cx="3124200" cy="4038600"/>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ایرانی مشاہیر - شیخ شہاب الدین سہروردی پر خصوصی پروگرام 3 - Sahar Urdu">
            <a:extLst>
              <a:ext uri="{FF2B5EF4-FFF2-40B4-BE49-F238E27FC236}">
                <a16:creationId xmlns:a16="http://schemas.microsoft.com/office/drawing/2014/main" id="{8A1C1366-72DB-4479-BA1C-1B5D782A505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419600" y="1981200"/>
            <a:ext cx="42672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103567"/>
      </p:ext>
    </p:extLst>
  </p:cSld>
  <p:clrMapOvr>
    <a:masterClrMapping/>
  </p:clrMapOvr>
  <p:transition spd="slow" advTm="4197">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3607E-6207-486F-811A-694CEA42DBC8}"/>
              </a:ext>
            </a:extLst>
          </p:cNvPr>
          <p:cNvSpPr>
            <a:spLocks noGrp="1"/>
          </p:cNvSpPr>
          <p:nvPr>
            <p:ph type="title"/>
          </p:nvPr>
        </p:nvSpPr>
        <p:spPr/>
        <p:txBody>
          <a:bodyPr/>
          <a:lstStyle/>
          <a:p>
            <a:r>
              <a:rPr lang="ur-PK" dirty="0"/>
              <a:t>معروف کتب تصوف</a:t>
            </a:r>
            <a:endParaRPr lang="en-US" dirty="0"/>
          </a:p>
        </p:txBody>
      </p:sp>
      <p:pic>
        <p:nvPicPr>
          <p:cNvPr id="17410" name="Picture 2" descr="ادارہ رضية الابرار بھٹکل: اخبار الاخیار اردو">
            <a:extLst>
              <a:ext uri="{FF2B5EF4-FFF2-40B4-BE49-F238E27FC236}">
                <a16:creationId xmlns:a16="http://schemas.microsoft.com/office/drawing/2014/main" id="{FD9BBA20-0FE5-40A9-8CAD-4E61460A173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19201" y="2057400"/>
            <a:ext cx="2667000" cy="3657600"/>
          </a:xfrm>
          <a:prstGeom prst="rect">
            <a:avLst/>
          </a:prstGeom>
          <a:noFill/>
          <a:scene3d>
            <a:camera prst="perspectiveContrastingRightFacing"/>
            <a:lightRig rig="threePt" dir="t"/>
          </a:scene3d>
          <a:extLst>
            <a:ext uri="{909E8E84-426E-40DD-AFC4-6F175D3DCCD1}">
              <a14:hiddenFill xmlns:a14="http://schemas.microsoft.com/office/drawing/2010/main">
                <a:solidFill>
                  <a:srgbClr val="FFFFFF"/>
                </a:solidFill>
              </a14:hiddenFill>
            </a:ext>
          </a:extLst>
        </p:spPr>
      </p:pic>
      <p:pic>
        <p:nvPicPr>
          <p:cNvPr id="17412" name="Picture 4" descr="سیادت فریدی - تبصرہ کتاب ھفتم مراة الاسرار شیخ عبدالرحمن... | Facebook">
            <a:extLst>
              <a:ext uri="{FF2B5EF4-FFF2-40B4-BE49-F238E27FC236}">
                <a16:creationId xmlns:a16="http://schemas.microsoft.com/office/drawing/2014/main" id="{40AF4E03-065C-4165-AF42-B55B19D7E073}"/>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257801" y="1981199"/>
            <a:ext cx="3257549"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014658"/>
      </p:ext>
    </p:extLst>
  </p:cSld>
  <p:clrMapOvr>
    <a:masterClrMapping/>
  </p:clrMapOvr>
  <p:transition spd="slow" advTm="4197">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7374EF-F942-4D56-BA54-5330E062A592}"/>
              </a:ext>
            </a:extLst>
          </p:cNvPr>
          <p:cNvSpPr>
            <a:spLocks noGrp="1"/>
          </p:cNvSpPr>
          <p:nvPr>
            <p:ph type="title"/>
          </p:nvPr>
        </p:nvSpPr>
        <p:spPr>
          <a:solidFill>
            <a:srgbClr val="C00000"/>
          </a:solidFill>
          <a:scene3d>
            <a:camera prst="isometricOffAxis2Top"/>
            <a:lightRig rig="threePt" dir="t"/>
          </a:scene3d>
        </p:spPr>
        <p:txBody>
          <a:bodyPr/>
          <a:lstStyle/>
          <a:p>
            <a:r>
              <a:rPr lang="en-US" dirty="0"/>
              <a:t>Supporting Links </a:t>
            </a:r>
          </a:p>
        </p:txBody>
      </p:sp>
      <p:sp>
        <p:nvSpPr>
          <p:cNvPr id="6" name="Content Placeholder 5">
            <a:extLst>
              <a:ext uri="{FF2B5EF4-FFF2-40B4-BE49-F238E27FC236}">
                <a16:creationId xmlns:a16="http://schemas.microsoft.com/office/drawing/2014/main" id="{8839DE33-EEAC-44AC-A454-7A964D814398}"/>
              </a:ext>
            </a:extLst>
          </p:cNvPr>
          <p:cNvSpPr>
            <a:spLocks noGrp="1"/>
          </p:cNvSpPr>
          <p:nvPr>
            <p:ph idx="1"/>
          </p:nvPr>
        </p:nvSpPr>
        <p:spPr>
          <a:solidFill>
            <a:srgbClr val="FFFF00"/>
          </a:solidFill>
        </p:spPr>
        <p:txBody>
          <a:bodyPr/>
          <a:lstStyle/>
          <a:p>
            <a:r>
              <a:rPr lang="en-US" u="sng" dirty="0">
                <a:hlinkClick r:id="rId2"/>
              </a:rPr>
              <a:t>https://m.facebook.com/story.php?story_fbid=1313297789058052&amp;id=100011335297415</a:t>
            </a:r>
            <a:endParaRPr lang="en-US" u="sng" dirty="0"/>
          </a:p>
          <a:p>
            <a:endParaRPr lang="en-US" u="sng" dirty="0"/>
          </a:p>
          <a:p>
            <a:r>
              <a:rPr lang="en-US" u="sng" dirty="0">
                <a:hlinkClick r:id="rId3"/>
              </a:rPr>
              <a:t>https://m.facebook.com/story.php?story_fbid=1308781629509668&amp;id=100011335297415</a:t>
            </a:r>
            <a:endParaRPr lang="en-US" u="sng" dirty="0"/>
          </a:p>
          <a:p>
            <a:endParaRPr lang="en-US" u="sng" dirty="0"/>
          </a:p>
          <a:p>
            <a:r>
              <a:rPr lang="en-US" u="sng" dirty="0">
                <a:hlinkClick r:id="rId4"/>
              </a:rPr>
              <a:t>https://m.facebook.com/story.php?story_fbid=1308780746176423&amp;id=100011335297415</a:t>
            </a:r>
            <a:endParaRPr lang="en-US" u="sng" dirty="0"/>
          </a:p>
          <a:p>
            <a:endParaRPr lang="en-US" u="sng" dirty="0"/>
          </a:p>
          <a:p>
            <a:endParaRPr lang="en-US" u="sng" dirty="0"/>
          </a:p>
          <a:p>
            <a:endParaRPr lang="en-US" u="sng" dirty="0"/>
          </a:p>
          <a:p>
            <a:endParaRPr lang="ur-PK" u="sng" dirty="0"/>
          </a:p>
          <a:p>
            <a:endParaRPr lang="ur-PK" u="sng" dirty="0"/>
          </a:p>
          <a:p>
            <a:endParaRPr lang="ur-PK" u="sng" dirty="0"/>
          </a:p>
          <a:p>
            <a:endParaRPr lang="ur-PK" u="sng" dirty="0"/>
          </a:p>
          <a:p>
            <a:endParaRPr lang="ur-PK" u="sng" dirty="0"/>
          </a:p>
          <a:p>
            <a:endParaRPr lang="en-US" dirty="0"/>
          </a:p>
        </p:txBody>
      </p:sp>
    </p:spTree>
    <p:extLst>
      <p:ext uri="{BB962C8B-B14F-4D97-AF65-F5344CB8AC3E}">
        <p14:creationId xmlns:p14="http://schemas.microsoft.com/office/powerpoint/2010/main" val="35806610"/>
      </p:ext>
    </p:extLst>
  </p:cSld>
  <p:clrMapOvr>
    <a:masterClrMapping/>
  </p:clrMapOvr>
  <p:transition spd="slow" advTm="4197">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A8D1E-A877-4AE4-91DF-07FB2E1F7791}"/>
              </a:ext>
            </a:extLst>
          </p:cNvPr>
          <p:cNvSpPr>
            <a:spLocks noGrp="1"/>
          </p:cNvSpPr>
          <p:nvPr>
            <p:ph type="title"/>
          </p:nvPr>
        </p:nvSpPr>
        <p:spPr>
          <a:solidFill>
            <a:srgbClr val="7030A0"/>
          </a:solidFill>
          <a:scene3d>
            <a:camera prst="isometricOffAxis2Right"/>
            <a:lightRig rig="threePt" dir="t"/>
          </a:scene3d>
        </p:spPr>
        <p:txBody>
          <a:bodyPr/>
          <a:lstStyle/>
          <a:p>
            <a:r>
              <a:rPr lang="en-US" dirty="0"/>
              <a:t>Related links </a:t>
            </a:r>
          </a:p>
        </p:txBody>
      </p:sp>
      <p:sp>
        <p:nvSpPr>
          <p:cNvPr id="3" name="Content Placeholder 2">
            <a:extLst>
              <a:ext uri="{FF2B5EF4-FFF2-40B4-BE49-F238E27FC236}">
                <a16:creationId xmlns:a16="http://schemas.microsoft.com/office/drawing/2014/main" id="{ECE606A5-9228-4CA4-85DD-3F5072049770}"/>
              </a:ext>
            </a:extLst>
          </p:cNvPr>
          <p:cNvSpPr>
            <a:spLocks noGrp="1"/>
          </p:cNvSpPr>
          <p:nvPr>
            <p:ph idx="1"/>
          </p:nvPr>
        </p:nvSpPr>
        <p:spPr>
          <a:solidFill>
            <a:srgbClr val="FFC000"/>
          </a:solidFill>
        </p:spPr>
        <p:txBody>
          <a:bodyPr/>
          <a:lstStyle/>
          <a:p>
            <a:r>
              <a:rPr lang="en-US" u="sng" dirty="0">
                <a:hlinkClick r:id="rId2"/>
              </a:rPr>
              <a:t>https://m.facebook.com/story.php?story_fbid=1308778496176648&amp;id=100011335297415</a:t>
            </a:r>
            <a:endParaRPr lang="en-US" u="sng" dirty="0"/>
          </a:p>
          <a:p>
            <a:endParaRPr lang="en-US" u="sng" dirty="0"/>
          </a:p>
          <a:p>
            <a:r>
              <a:rPr lang="en-US" u="sng" dirty="0">
                <a:hlinkClick r:id="rId3"/>
              </a:rPr>
              <a:t>https://m.facebook.com/story.php?story_fbid=1308774489510382&amp;id=100011335297415</a:t>
            </a:r>
            <a:endParaRPr lang="en-US" u="sng" dirty="0"/>
          </a:p>
          <a:p>
            <a:endParaRPr lang="en-US" u="sng" dirty="0"/>
          </a:p>
          <a:p>
            <a:r>
              <a:rPr lang="en-US" u="sng" dirty="0">
                <a:hlinkClick r:id="rId4"/>
              </a:rPr>
              <a:t>https://m.facebook.com/story.php?story_fbid=1306468093074355&amp;id=100011335297415</a:t>
            </a:r>
            <a:endParaRPr lang="en-US" dirty="0"/>
          </a:p>
        </p:txBody>
      </p:sp>
    </p:spTree>
    <p:extLst>
      <p:ext uri="{BB962C8B-B14F-4D97-AF65-F5344CB8AC3E}">
        <p14:creationId xmlns:p14="http://schemas.microsoft.com/office/powerpoint/2010/main" val="44616738"/>
      </p:ext>
    </p:extLst>
  </p:cSld>
  <p:clrMapOvr>
    <a:masterClrMapping/>
  </p:clrMapOvr>
  <p:transition spd="slow" advTm="4197">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73E77-B8ED-4DD0-86D9-CEBF3E0F8F0B}"/>
              </a:ext>
            </a:extLst>
          </p:cNvPr>
          <p:cNvSpPr>
            <a:spLocks noGrp="1"/>
          </p:cNvSpPr>
          <p:nvPr>
            <p:ph type="title"/>
          </p:nvPr>
        </p:nvSpPr>
        <p:spPr>
          <a:solidFill>
            <a:srgbClr val="FFFF00"/>
          </a:solidFill>
          <a:scene3d>
            <a:camera prst="perspectiveLeft"/>
            <a:lightRig rig="threePt" dir="t"/>
          </a:scene3d>
        </p:spPr>
        <p:txBody>
          <a:bodyPr/>
          <a:lstStyle/>
          <a:p>
            <a:r>
              <a:rPr lang="en-US" dirty="0"/>
              <a:t>Related Links </a:t>
            </a:r>
          </a:p>
        </p:txBody>
      </p:sp>
      <p:sp>
        <p:nvSpPr>
          <p:cNvPr id="3" name="Content Placeholder 2">
            <a:extLst>
              <a:ext uri="{FF2B5EF4-FFF2-40B4-BE49-F238E27FC236}">
                <a16:creationId xmlns:a16="http://schemas.microsoft.com/office/drawing/2014/main" id="{A8409B87-89E7-42B1-B5E3-D4879058BF51}"/>
              </a:ext>
            </a:extLst>
          </p:cNvPr>
          <p:cNvSpPr>
            <a:spLocks noGrp="1"/>
          </p:cNvSpPr>
          <p:nvPr>
            <p:ph idx="1"/>
          </p:nvPr>
        </p:nvSpPr>
        <p:spPr>
          <a:solidFill>
            <a:srgbClr val="FFC000"/>
          </a:solidFill>
        </p:spPr>
        <p:txBody>
          <a:bodyPr/>
          <a:lstStyle/>
          <a:p>
            <a:r>
              <a:rPr lang="en-US" u="sng" dirty="0">
                <a:hlinkClick r:id="rId2"/>
              </a:rPr>
              <a:t>https://m.facebook.com/story.php?story_fbid=1306467509741080&amp;id=100011335297415</a:t>
            </a:r>
            <a:endParaRPr lang="en-US" u="sng" dirty="0"/>
          </a:p>
          <a:p>
            <a:endParaRPr lang="en-US" u="sng" dirty="0"/>
          </a:p>
          <a:p>
            <a:r>
              <a:rPr lang="en-US" u="sng" dirty="0">
                <a:hlinkClick r:id="rId3"/>
              </a:rPr>
              <a:t>https://m.facebook.com/story.php?story_fbid=1305855686468929&amp;id=100011335297415</a:t>
            </a:r>
            <a:endParaRPr lang="en-US" u="sng" dirty="0"/>
          </a:p>
          <a:p>
            <a:endParaRPr lang="en-US" u="sng" dirty="0"/>
          </a:p>
          <a:p>
            <a:r>
              <a:rPr lang="en-US" u="sng" dirty="0">
                <a:hlinkClick r:id="rId4"/>
              </a:rPr>
              <a:t>https://m.facebook.com/story.php?story_fbid=1305569426497555&amp;id=100011335297415</a:t>
            </a:r>
            <a:endParaRPr lang="en-US" dirty="0"/>
          </a:p>
        </p:txBody>
      </p:sp>
    </p:spTree>
    <p:extLst>
      <p:ext uri="{BB962C8B-B14F-4D97-AF65-F5344CB8AC3E}">
        <p14:creationId xmlns:p14="http://schemas.microsoft.com/office/powerpoint/2010/main" val="2648423950"/>
      </p:ext>
    </p:extLst>
  </p:cSld>
  <p:clrMapOvr>
    <a:masterClrMapping/>
  </p:clrMapOvr>
  <p:transition spd="slow" advTm="4197">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9FDD-2D2B-4831-BAA3-FFD514FDA70E}"/>
              </a:ext>
            </a:extLst>
          </p:cNvPr>
          <p:cNvSpPr>
            <a:spLocks noGrp="1"/>
          </p:cNvSpPr>
          <p:nvPr>
            <p:ph type="title"/>
          </p:nvPr>
        </p:nvSpPr>
        <p:spPr>
          <a:solidFill>
            <a:srgbClr val="00B050"/>
          </a:solidFill>
          <a:effectLst>
            <a:outerShdw blurRad="152400" dist="317500" dir="5400000" sx="90000" sy="-19000" rotWithShape="0">
              <a:prstClr val="black">
                <a:alpha val="15000"/>
              </a:prstClr>
            </a:outerShdw>
          </a:effectLst>
          <a:scene3d>
            <a:camera prst="perspectiveHeroicExtremeLeftFacing"/>
            <a:lightRig rig="threePt" dir="t"/>
          </a:scene3d>
        </p:spPr>
        <p:txBody>
          <a:bodyPr/>
          <a:lstStyle/>
          <a:p>
            <a:r>
              <a:rPr lang="en-US" dirty="0"/>
              <a:t>Related links</a:t>
            </a:r>
          </a:p>
        </p:txBody>
      </p:sp>
      <p:sp>
        <p:nvSpPr>
          <p:cNvPr id="3" name="Content Placeholder 2">
            <a:extLst>
              <a:ext uri="{FF2B5EF4-FFF2-40B4-BE49-F238E27FC236}">
                <a16:creationId xmlns:a16="http://schemas.microsoft.com/office/drawing/2014/main" id="{9B73D7ED-6C7D-46F2-ADDE-604BE610B4A1}"/>
              </a:ext>
            </a:extLst>
          </p:cNvPr>
          <p:cNvSpPr>
            <a:spLocks noGrp="1"/>
          </p:cNvSpPr>
          <p:nvPr>
            <p:ph idx="1"/>
          </p:nvPr>
        </p:nvSpPr>
        <p:spPr>
          <a:solidFill>
            <a:srgbClr val="FFFF00"/>
          </a:solidFill>
        </p:spPr>
        <p:txBody>
          <a:bodyPr/>
          <a:lstStyle/>
          <a:p>
            <a:r>
              <a:rPr lang="en-US" u="sng" dirty="0">
                <a:hlinkClick r:id="rId2"/>
              </a:rPr>
              <a:t>https://m.facebook.com/story.php?story_fbid=1305567596497738&amp;id=100011335297415</a:t>
            </a:r>
            <a:endParaRPr lang="en-US" u="sng" dirty="0"/>
          </a:p>
          <a:p>
            <a:endParaRPr lang="en-US" u="sng" dirty="0"/>
          </a:p>
          <a:p>
            <a:r>
              <a:rPr lang="en-US" u="sng" dirty="0">
                <a:hlinkClick r:id="rId3"/>
              </a:rPr>
              <a:t>https://m.facebook.com/story.php?story_fbid=1305566816497816&amp;id=100011335297415</a:t>
            </a:r>
            <a:endParaRPr lang="en-US" u="sng" dirty="0"/>
          </a:p>
          <a:p>
            <a:endParaRPr lang="en-US" u="sng" dirty="0"/>
          </a:p>
          <a:p>
            <a:r>
              <a:rPr lang="en-US" u="sng" dirty="0">
                <a:hlinkClick r:id="rId4"/>
              </a:rPr>
              <a:t>https://m.facebook.com/story.php?story_fbid=1305564409831390&amp;id=100011335297415</a:t>
            </a:r>
            <a:endParaRPr lang="en-US" dirty="0"/>
          </a:p>
        </p:txBody>
      </p:sp>
    </p:spTree>
    <p:extLst>
      <p:ext uri="{BB962C8B-B14F-4D97-AF65-F5344CB8AC3E}">
        <p14:creationId xmlns:p14="http://schemas.microsoft.com/office/powerpoint/2010/main" val="3892818218"/>
      </p:ext>
    </p:extLst>
  </p:cSld>
  <p:clrMapOvr>
    <a:masterClrMapping/>
  </p:clrMapOvr>
  <p:transition spd="slow" advTm="4197">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A4813-F626-491B-B9CF-4AF1A99A6B3C}"/>
              </a:ext>
            </a:extLst>
          </p:cNvPr>
          <p:cNvSpPr>
            <a:spLocks noGrp="1"/>
          </p:cNvSpPr>
          <p:nvPr>
            <p:ph type="title"/>
          </p:nvPr>
        </p:nvSpPr>
        <p:spPr/>
        <p:txBody>
          <a:bodyPr/>
          <a:lstStyle/>
          <a:p>
            <a:r>
              <a:rPr lang="en-US" dirty="0"/>
              <a:t>Related links</a:t>
            </a:r>
          </a:p>
        </p:txBody>
      </p:sp>
      <p:sp>
        <p:nvSpPr>
          <p:cNvPr id="3" name="Content Placeholder 2">
            <a:extLst>
              <a:ext uri="{FF2B5EF4-FFF2-40B4-BE49-F238E27FC236}">
                <a16:creationId xmlns:a16="http://schemas.microsoft.com/office/drawing/2014/main" id="{90CBEEBD-7CA5-4429-9E5E-E5E1E023515E}"/>
              </a:ext>
            </a:extLst>
          </p:cNvPr>
          <p:cNvSpPr>
            <a:spLocks noGrp="1"/>
          </p:cNvSpPr>
          <p:nvPr>
            <p:ph idx="1"/>
          </p:nvPr>
        </p:nvSpPr>
        <p:spPr>
          <a:solidFill>
            <a:schemeClr val="accent4">
              <a:lumMod val="75000"/>
            </a:schemeClr>
          </a:solidFill>
        </p:spPr>
        <p:txBody>
          <a:bodyPr/>
          <a:lstStyle/>
          <a:p>
            <a:r>
              <a:rPr lang="en-US" u="sng" dirty="0">
                <a:hlinkClick r:id="rId2"/>
              </a:rPr>
              <a:t>https://m.facebook.com/story.php?story_fbid=1305560993165065&amp;id=100011335297415</a:t>
            </a:r>
            <a:endParaRPr lang="en-US" u="sng" dirty="0"/>
          </a:p>
          <a:p>
            <a:endParaRPr lang="en-US" u="sng" dirty="0"/>
          </a:p>
          <a:p>
            <a:r>
              <a:rPr lang="en-US" u="sng" dirty="0">
                <a:hlinkClick r:id="rId3"/>
              </a:rPr>
              <a:t>https://m.facebook.com/story.php?story_fbid=1305558923165272&amp;id=100011335297415</a:t>
            </a:r>
            <a:endParaRPr lang="en-US" u="sng" dirty="0"/>
          </a:p>
          <a:p>
            <a:endParaRPr lang="en-US" u="sng" dirty="0"/>
          </a:p>
          <a:p>
            <a:r>
              <a:rPr lang="en-US" u="sng" dirty="0">
                <a:hlinkClick r:id="rId4"/>
              </a:rPr>
              <a:t>https://m.facebook.com/story.php?story_fbid=1303119480075883&amp;id=100011335297415</a:t>
            </a:r>
            <a:endParaRPr lang="en-US" u="sng" dirty="0"/>
          </a:p>
        </p:txBody>
      </p:sp>
    </p:spTree>
    <p:extLst>
      <p:ext uri="{BB962C8B-B14F-4D97-AF65-F5344CB8AC3E}">
        <p14:creationId xmlns:p14="http://schemas.microsoft.com/office/powerpoint/2010/main" val="2114720244"/>
      </p:ext>
    </p:extLst>
  </p:cSld>
  <p:clrMapOvr>
    <a:masterClrMapping/>
  </p:clrMapOvr>
  <p:transition spd="slow" advTm="4197">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EDE9E0-CC28-4E76-8253-39015BD60BC4}"/>
              </a:ext>
            </a:extLst>
          </p:cNvPr>
          <p:cNvSpPr>
            <a:spLocks noGrp="1"/>
          </p:cNvSpPr>
          <p:nvPr>
            <p:ph type="title"/>
          </p:nvPr>
        </p:nvSpPr>
        <p:spPr>
          <a:blipFill>
            <a:blip r:embed="rId2"/>
            <a:tile tx="0" ty="0" sx="100000" sy="100000" flip="none" algn="tl"/>
          </a:blipFill>
          <a:ln>
            <a:solidFill>
              <a:schemeClr val="accent6">
                <a:lumMod val="40000"/>
                <a:lumOff val="60000"/>
              </a:schemeClr>
            </a:solidFill>
          </a:ln>
        </p:spPr>
        <p:txBody>
          <a:bodyPr/>
          <a:lstStyle/>
          <a:p>
            <a:r>
              <a:rPr lang="ur-PK" dirty="0"/>
              <a:t>تاریخ تصوف</a:t>
            </a:r>
            <a:endParaRPr lang="en-US" dirty="0"/>
          </a:p>
        </p:txBody>
      </p:sp>
      <p:sp>
        <p:nvSpPr>
          <p:cNvPr id="6" name="Content Placeholder 5">
            <a:extLst>
              <a:ext uri="{FF2B5EF4-FFF2-40B4-BE49-F238E27FC236}">
                <a16:creationId xmlns:a16="http://schemas.microsoft.com/office/drawing/2014/main" id="{DF11CF28-2820-4817-8463-E0653955EC79}"/>
              </a:ext>
            </a:extLst>
          </p:cNvPr>
          <p:cNvSpPr>
            <a:spLocks noGrp="1"/>
          </p:cNvSpPr>
          <p:nvPr>
            <p:ph idx="1"/>
          </p:nvPr>
        </p:nvSpPr>
        <p:spPr>
          <a:blipFill>
            <a:blip r:embed="rId3"/>
            <a:tile tx="0" ty="0" sx="100000" sy="100000" flip="none" algn="tl"/>
          </a:blipFill>
        </p:spPr>
        <p:txBody>
          <a:bodyPr>
            <a:normAutofit fontScale="62500" lnSpcReduction="20000"/>
          </a:bodyPr>
          <a:lstStyle/>
          <a:p>
            <a:r>
              <a:rPr lang="ur-PK" b="1" dirty="0"/>
              <a:t>     </a:t>
            </a:r>
            <a:r>
              <a:rPr lang="ur-PK" sz="3400" b="1" dirty="0"/>
              <a:t>تصوف از ابتدا تا پایان قرن ششم هجری                  </a:t>
            </a:r>
            <a:br>
              <a:rPr lang="ur-PK" sz="3400" dirty="0"/>
            </a:br>
            <a:r>
              <a:rPr lang="ur-PK" sz="3400" dirty="0"/>
              <a:t>صوفیان نخستین کسانی بودند که توجه به زندگی دنیوی و تجمل پرستی را مغایر با حقیقت دینداری و خداپرستی می‌دانستند و آنچه برایشان اهمیت داشت، رستگاری در آخرت و بهره مندی از نعمتهای اخروی و بخصوص لقای خداوند در بهشت بود؛ اما از اواسط قرن سوم هجری به بعد، صوفیان به تدریج تشکیلات اجتماعی پیدا کردند و رابطه مرید و مرادی در میان آنها پدید آمد. بعضی از مشایخ نیز به نوشتن رساله و کتاب پرداختند و از این طریق مباحث نظری طریقت خود را شرح دادند و جنبه‌های نظری و آداب اجتماعی اهل تصوف را به مریدان آموزش دادند   </a:t>
            </a:r>
          </a:p>
          <a:p>
            <a:r>
              <a:rPr lang="ur-PK" sz="3400" dirty="0"/>
              <a:t>                                        .</a:t>
            </a:r>
            <a:br>
              <a:rPr lang="ur-PK" sz="3400" dirty="0"/>
            </a:br>
            <a:r>
              <a:rPr lang="ur-PK" sz="3400" dirty="0"/>
              <a:t>صوفیان، و به‌طورکلی کسانی که اهل سیر و سلوک بودند، کم وبیش در مناطق گوناگون پراکنده بودند. مهمترین مرکز آنها در نیمه دوم قرن سوم هجری، بغداد بود. مشایخ بنامی همچون ابوالقاسم جنید بغدادی (درگذشته ۲۹۷ یا ۲۹۸هجری قمری)، ابوالحسین نوری (درگذشته ۲۹۵هجری قمری)، ابوسعید خرّاز (درگذشته ۲۷۷هجری قمری)، ابن عطا الاَدْمی (درگذشته ۳۰۹هجری قمری) و ابوبکر شبلی (درگذشته ۳۳۴هجری قمری) در این شهر زندگی می‌کردند. برخی از آنها مریدانی داشتند و به تربیت و آموزش ایشان اهتمام می‌ورزیدند</a:t>
            </a:r>
            <a:r>
              <a:rPr lang="ur-PK" dirty="0"/>
              <a:t>. </a:t>
            </a:r>
            <a:endParaRPr lang="en-US" dirty="0"/>
          </a:p>
        </p:txBody>
      </p:sp>
    </p:spTree>
    <p:extLst>
      <p:ext uri="{BB962C8B-B14F-4D97-AF65-F5344CB8AC3E}">
        <p14:creationId xmlns:p14="http://schemas.microsoft.com/office/powerpoint/2010/main" val="3343504886"/>
      </p:ext>
    </p:extLst>
  </p:cSld>
  <p:clrMapOvr>
    <a:masterClrMapping/>
  </p:clrMapOvr>
  <p:transition spd="slow" advTm="4197">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562F6-87B0-46A9-A61F-D0DA00125DDD}"/>
              </a:ext>
            </a:extLst>
          </p:cNvPr>
          <p:cNvSpPr>
            <a:spLocks noGrp="1"/>
          </p:cNvSpPr>
          <p:nvPr>
            <p:ph type="title"/>
          </p:nvPr>
        </p:nvSpPr>
        <p:spPr/>
        <p:txBody>
          <a:bodyPr/>
          <a:lstStyle/>
          <a:p>
            <a:r>
              <a:rPr lang="en-US" dirty="0"/>
              <a:t>Related links </a:t>
            </a:r>
          </a:p>
        </p:txBody>
      </p:sp>
      <p:sp>
        <p:nvSpPr>
          <p:cNvPr id="3" name="Content Placeholder 2">
            <a:extLst>
              <a:ext uri="{FF2B5EF4-FFF2-40B4-BE49-F238E27FC236}">
                <a16:creationId xmlns:a16="http://schemas.microsoft.com/office/drawing/2014/main" id="{E26E9135-1B37-45B1-BC72-9E76BDF031E3}"/>
              </a:ext>
            </a:extLst>
          </p:cNvPr>
          <p:cNvSpPr>
            <a:spLocks noGrp="1"/>
          </p:cNvSpPr>
          <p:nvPr>
            <p:ph idx="1"/>
          </p:nvPr>
        </p:nvSpPr>
        <p:spPr>
          <a:solidFill>
            <a:srgbClr val="00B050"/>
          </a:solidFill>
        </p:spPr>
        <p:txBody>
          <a:bodyPr/>
          <a:lstStyle/>
          <a:p>
            <a:r>
              <a:rPr lang="en-US" u="sng" dirty="0">
                <a:hlinkClick r:id="rId2"/>
              </a:rPr>
              <a:t>https://m.facebook.com/story.php?story_fbid=1303114760076355&amp;id=100011335297415</a:t>
            </a:r>
            <a:endParaRPr lang="en-US" u="sng" dirty="0"/>
          </a:p>
          <a:p>
            <a:endParaRPr lang="en-US" u="sng" dirty="0"/>
          </a:p>
          <a:p>
            <a:r>
              <a:rPr lang="en-US" u="sng" dirty="0">
                <a:hlinkClick r:id="rId3"/>
              </a:rPr>
              <a:t>https://m.facebook.com/story.php?story_fbid=1296225634098601&amp;id=100011335297415</a:t>
            </a:r>
            <a:endParaRPr lang="en-US" u="sng" dirty="0"/>
          </a:p>
          <a:p>
            <a:endParaRPr lang="en-US" u="sng" dirty="0"/>
          </a:p>
          <a:p>
            <a:r>
              <a:rPr lang="en-US" u="sng" dirty="0">
                <a:hlinkClick r:id="rId4"/>
              </a:rPr>
              <a:t>https://m.facebook.com/story.php?story_fbid=1296219727432525&amp;id=100011335297415</a:t>
            </a:r>
            <a:endParaRPr lang="en-US" dirty="0"/>
          </a:p>
        </p:txBody>
      </p:sp>
    </p:spTree>
    <p:extLst>
      <p:ext uri="{BB962C8B-B14F-4D97-AF65-F5344CB8AC3E}">
        <p14:creationId xmlns:p14="http://schemas.microsoft.com/office/powerpoint/2010/main" val="2057063352"/>
      </p:ext>
    </p:extLst>
  </p:cSld>
  <p:clrMapOvr>
    <a:masterClrMapping/>
  </p:clrMapOvr>
  <p:transition spd="slow" advTm="4197">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5E6B4-0474-460F-AF44-DAB29A2DFDC5}"/>
              </a:ext>
            </a:extLst>
          </p:cNvPr>
          <p:cNvSpPr>
            <a:spLocks noGrp="1"/>
          </p:cNvSpPr>
          <p:nvPr>
            <p:ph type="title"/>
          </p:nvPr>
        </p:nvSpPr>
        <p:spPr>
          <a:solidFill>
            <a:srgbClr val="00B0F0"/>
          </a:solidFill>
          <a:scene3d>
            <a:camera prst="perspectiveContrastingLeftFacing"/>
            <a:lightRig rig="threePt" dir="t"/>
          </a:scene3d>
        </p:spPr>
        <p:txBody>
          <a:bodyPr/>
          <a:lstStyle/>
          <a:p>
            <a:r>
              <a:rPr lang="en-US" dirty="0"/>
              <a:t>Related links</a:t>
            </a:r>
          </a:p>
        </p:txBody>
      </p:sp>
      <p:sp>
        <p:nvSpPr>
          <p:cNvPr id="3" name="Content Placeholder 2">
            <a:extLst>
              <a:ext uri="{FF2B5EF4-FFF2-40B4-BE49-F238E27FC236}">
                <a16:creationId xmlns:a16="http://schemas.microsoft.com/office/drawing/2014/main" id="{E3563C7B-3542-4882-8861-746F3D7E45BD}"/>
              </a:ext>
            </a:extLst>
          </p:cNvPr>
          <p:cNvSpPr>
            <a:spLocks noGrp="1"/>
          </p:cNvSpPr>
          <p:nvPr>
            <p:ph idx="1"/>
          </p:nvPr>
        </p:nvSpPr>
        <p:spPr>
          <a:solidFill>
            <a:srgbClr val="FFFF00"/>
          </a:solidFill>
        </p:spPr>
        <p:txBody>
          <a:bodyPr/>
          <a:lstStyle/>
          <a:p>
            <a:r>
              <a:rPr lang="en-US" u="sng" dirty="0">
                <a:hlinkClick r:id="rId2"/>
              </a:rPr>
              <a:t>https://m.facebook.com/story.php?story_fbid=1293211637733334&amp;id=100011335297415</a:t>
            </a:r>
            <a:endParaRPr lang="en-US" u="sng" dirty="0"/>
          </a:p>
          <a:p>
            <a:endParaRPr lang="en-US" u="sng" dirty="0"/>
          </a:p>
          <a:p>
            <a:r>
              <a:rPr lang="en-US" u="sng" dirty="0">
                <a:hlinkClick r:id="rId3"/>
              </a:rPr>
              <a:t>https://m.facebook.com/story.php?story_fbid=1289415934779571&amp;id=100011335297415</a:t>
            </a:r>
            <a:endParaRPr lang="en-US" u="sng" dirty="0"/>
          </a:p>
          <a:p>
            <a:endParaRPr lang="en-US" u="sng" dirty="0"/>
          </a:p>
          <a:p>
            <a:endParaRPr lang="en-US" dirty="0"/>
          </a:p>
        </p:txBody>
      </p:sp>
    </p:spTree>
    <p:extLst>
      <p:ext uri="{BB962C8B-B14F-4D97-AF65-F5344CB8AC3E}">
        <p14:creationId xmlns:p14="http://schemas.microsoft.com/office/powerpoint/2010/main" val="3793757408"/>
      </p:ext>
    </p:extLst>
  </p:cSld>
  <p:clrMapOvr>
    <a:masterClrMapping/>
  </p:clrMapOvr>
  <p:transition spd="slow" advTm="4197">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D0D6D-12EB-4327-BE8B-2E043E4A2257}"/>
              </a:ext>
            </a:extLst>
          </p:cNvPr>
          <p:cNvSpPr>
            <a:spLocks noGrp="1"/>
          </p:cNvSpPr>
          <p:nvPr>
            <p:ph type="title"/>
          </p:nvPr>
        </p:nvSpPr>
        <p:spPr/>
        <p:txBody>
          <a:bodyPr/>
          <a:lstStyle/>
          <a:p>
            <a:endParaRPr lang="en-US"/>
          </a:p>
        </p:txBody>
      </p:sp>
      <p:pic>
        <p:nvPicPr>
          <p:cNvPr id="6" name="Picture Placeholder 5">
            <a:extLst>
              <a:ext uri="{FF2B5EF4-FFF2-40B4-BE49-F238E27FC236}">
                <a16:creationId xmlns:a16="http://schemas.microsoft.com/office/drawing/2014/main" id="{75859A31-ABB7-4D3F-A4CF-F2807155FE2A}"/>
              </a:ext>
            </a:extLst>
          </p:cNvPr>
          <p:cNvPicPr>
            <a:picLocks noGrp="1" noChangeAspect="1"/>
          </p:cNvPicPr>
          <p:nvPr>
            <p:ph type="pic" idx="1"/>
          </p:nvPr>
        </p:nvPicPr>
        <p:blipFill>
          <a:blip r:embed="rId4">
            <a:extLst>
              <a:ext uri="{28A0092B-C50C-407E-A947-70E740481C1C}">
                <a14:useLocalDpi xmlns:a14="http://schemas.microsoft.com/office/drawing/2010/main" val="0"/>
              </a:ext>
            </a:extLst>
          </a:blip>
          <a:srcRect/>
          <a:stretch>
            <a:fillRect/>
          </a:stretch>
        </p:blipFill>
        <p:spPr/>
      </p:pic>
      <p:sp>
        <p:nvSpPr>
          <p:cNvPr id="4" name="Text Placeholder 3">
            <a:extLst>
              <a:ext uri="{FF2B5EF4-FFF2-40B4-BE49-F238E27FC236}">
                <a16:creationId xmlns:a16="http://schemas.microsoft.com/office/drawing/2014/main" id="{1EC86B2C-7AE1-4B98-A8A4-1B2CED00242F}"/>
              </a:ext>
            </a:extLst>
          </p:cNvPr>
          <p:cNvSpPr>
            <a:spLocks noGrp="1"/>
          </p:cNvSpPr>
          <p:nvPr>
            <p:ph type="body" sz="half" idx="2"/>
          </p:nvPr>
        </p:nvSpPr>
        <p:spPr/>
        <p:txBody>
          <a:bodyPr/>
          <a:lstStyle/>
          <a:p>
            <a:endParaRPr lang="en-US" dirty="0"/>
          </a:p>
        </p:txBody>
      </p:sp>
      <p:sp>
        <p:nvSpPr>
          <p:cNvPr id="7" name="Oval 6">
            <a:extLst>
              <a:ext uri="{FF2B5EF4-FFF2-40B4-BE49-F238E27FC236}">
                <a16:creationId xmlns:a16="http://schemas.microsoft.com/office/drawing/2014/main" id="{69D47405-4BB3-43E9-933F-9F219B5B4E27}"/>
              </a:ext>
            </a:extLst>
          </p:cNvPr>
          <p:cNvSpPr/>
          <p:nvPr/>
        </p:nvSpPr>
        <p:spPr>
          <a:xfrm>
            <a:off x="1873898" y="3505200"/>
            <a:ext cx="5065712" cy="2666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r-PK" sz="6600" dirty="0"/>
              <a:t>سپاس  </a:t>
            </a:r>
            <a:endParaRPr lang="en-US" sz="6600" dirty="0"/>
          </a:p>
        </p:txBody>
      </p:sp>
      <p:pic>
        <p:nvPicPr>
          <p:cNvPr id="3" name="Audio 2">
            <a:hlinkClick r:id="" action="ppaction://media"/>
            <a:extLst>
              <a:ext uri="{FF2B5EF4-FFF2-40B4-BE49-F238E27FC236}">
                <a16:creationId xmlns:a16="http://schemas.microsoft.com/office/drawing/2014/main" id="{73F9E327-7AB3-4E69-B69A-040CA695610A}"/>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2248141085"/>
      </p:ext>
    </p:extLst>
  </p:cSld>
  <p:clrMapOvr>
    <a:masterClrMapping/>
  </p:clrMapOvr>
  <p:transition spd="slow" advTm="4197">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10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F5F7BB-6E3D-41D4-AFDD-B896190BEBE9}"/>
              </a:ext>
            </a:extLst>
          </p:cNvPr>
          <p:cNvSpPr>
            <a:spLocks noGrp="1"/>
          </p:cNvSpPr>
          <p:nvPr>
            <p:ph type="title"/>
          </p:nvPr>
        </p:nvSpPr>
        <p:spPr>
          <a:blipFill>
            <a:blip r:embed="rId2"/>
            <a:tile tx="0" ty="0" sx="100000" sy="100000" flip="none" algn="tl"/>
          </a:blipFill>
        </p:spPr>
        <p:txBody>
          <a:bodyPr/>
          <a:lstStyle/>
          <a:p>
            <a:r>
              <a:rPr lang="ur-PK" dirty="0"/>
              <a:t>تاریخ تصوف</a:t>
            </a:r>
            <a:endParaRPr lang="en-US" dirty="0"/>
          </a:p>
        </p:txBody>
      </p:sp>
      <p:sp>
        <p:nvSpPr>
          <p:cNvPr id="6" name="Content Placeholder 5">
            <a:extLst>
              <a:ext uri="{FF2B5EF4-FFF2-40B4-BE49-F238E27FC236}">
                <a16:creationId xmlns:a16="http://schemas.microsoft.com/office/drawing/2014/main" id="{8590F864-8D58-4894-8238-494BB78CDFD7}"/>
              </a:ext>
            </a:extLst>
          </p:cNvPr>
          <p:cNvSpPr>
            <a:spLocks noGrp="1"/>
          </p:cNvSpPr>
          <p:nvPr>
            <p:ph idx="1"/>
          </p:nvPr>
        </p:nvSpPr>
        <p:spPr>
          <a:solidFill>
            <a:srgbClr val="FFFF00"/>
          </a:solidFill>
        </p:spPr>
        <p:txBody>
          <a:bodyPr/>
          <a:lstStyle/>
          <a:p>
            <a:r>
              <a:rPr lang="ur-PK" dirty="0"/>
              <a:t>معروفترین و متنفذترینِ آنها جنید بغدادی بود که بسیاری از صوفیان بعدی طریقه خود را به او منسوب کرده‌اند. البته در مناطق دیگر، از جمله در شام و مصر و فارس و آذربایجان و آمل و خراسان نیز مشایخ دیگری بودند. در واقع، تصوف در هر منطقه و بلکه در هر شهر تابع خصوصیات اخلاقی و فکری و معنوی شیخ بزرگی بود که در آن شهر زندگی می‌کرد.</a:t>
            </a:r>
            <a:endParaRPr lang="en-US" dirty="0"/>
          </a:p>
        </p:txBody>
      </p:sp>
    </p:spTree>
    <p:extLst>
      <p:ext uri="{BB962C8B-B14F-4D97-AF65-F5344CB8AC3E}">
        <p14:creationId xmlns:p14="http://schemas.microsoft.com/office/powerpoint/2010/main" val="2491868925"/>
      </p:ext>
    </p:extLst>
  </p:cSld>
  <p:clrMapOvr>
    <a:masterClrMapping/>
  </p:clrMapOvr>
  <p:transition spd="slow" advTm="4197">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79C207-3D6A-4485-8C03-4385C64C38C4}"/>
              </a:ext>
            </a:extLst>
          </p:cNvPr>
          <p:cNvSpPr>
            <a:spLocks noGrp="1"/>
          </p:cNvSpPr>
          <p:nvPr>
            <p:ph type="title"/>
          </p:nvPr>
        </p:nvSpPr>
        <p:spPr>
          <a:blipFill>
            <a:blip r:embed="rId2"/>
            <a:tile tx="0" ty="0" sx="100000" sy="100000" flip="none" algn="tl"/>
          </a:blipFill>
        </p:spPr>
        <p:txBody>
          <a:bodyPr/>
          <a:lstStyle/>
          <a:p>
            <a:r>
              <a:rPr lang="ur-PK" dirty="0"/>
              <a:t>تاریخ تصوف</a:t>
            </a:r>
            <a:endParaRPr lang="en-US" dirty="0"/>
          </a:p>
        </p:txBody>
      </p:sp>
      <p:sp>
        <p:nvSpPr>
          <p:cNvPr id="6" name="Content Placeholder 5">
            <a:extLst>
              <a:ext uri="{FF2B5EF4-FFF2-40B4-BE49-F238E27FC236}">
                <a16:creationId xmlns:a16="http://schemas.microsoft.com/office/drawing/2014/main" id="{A947C766-3951-4F2C-9F61-0E2449B4AC60}"/>
              </a:ext>
            </a:extLst>
          </p:cNvPr>
          <p:cNvSpPr>
            <a:spLocks noGrp="1"/>
          </p:cNvSpPr>
          <p:nvPr>
            <p:ph idx="1"/>
          </p:nvPr>
        </p:nvSpPr>
        <p:spPr>
          <a:solidFill>
            <a:schemeClr val="accent2">
              <a:lumMod val="60000"/>
              <a:lumOff val="40000"/>
            </a:schemeClr>
          </a:solidFill>
          <a:scene3d>
            <a:camera prst="perspectiveLeft"/>
            <a:lightRig rig="threePt" dir="t"/>
          </a:scene3d>
        </p:spPr>
        <p:txBody>
          <a:bodyPr>
            <a:normAutofit fontScale="92500" lnSpcReduction="20000"/>
          </a:bodyPr>
          <a:lstStyle/>
          <a:p>
            <a:r>
              <a:rPr lang="ur-PK" dirty="0"/>
              <a:t>صوفیانِ مناطق و شهرهای گوناگون ریاضتها و روشهای خاص خود را در سلوک داشتند؛ بعضی در غذا خوردن امساک می‌کردند و اغلب روزه می‌گرفتند، بعضی در یک جا می‌ماندند، و بعضی مدام به سفر می‌رفتند. جنید بغدادی و ابوحَفْص حدّاد نیشابوری اهل سفر نبودند، ولی مثلاً ابراهیم ادهم (درگذشته ۱۶۱هجری قمری) و ابوعلی دقّاق (درگذشته ۴۰۵هجری قمری) مدتی از عمر خود را در سفر گذراندند. از نظر صوفیانِ اهلِ سفر، احساس غربت در شهرهای بیگانه تأثیر تربیتی داشت، همچنان‌که گوشه‌نشینی و پناه بردن به خرابه‌ها و کوهها را در تقویت توکل و صبر و رضا موثر می‌دانستند.</a:t>
            </a:r>
            <a:endParaRPr lang="en-US" dirty="0"/>
          </a:p>
        </p:txBody>
      </p:sp>
    </p:spTree>
    <p:extLst>
      <p:ext uri="{BB962C8B-B14F-4D97-AF65-F5344CB8AC3E}">
        <p14:creationId xmlns:p14="http://schemas.microsoft.com/office/powerpoint/2010/main" val="854205888"/>
      </p:ext>
    </p:extLst>
  </p:cSld>
  <p:clrMapOvr>
    <a:masterClrMapping/>
  </p:clrMapOvr>
  <p:transition spd="slow" advTm="4197">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6F04252-E409-4F0C-9AEC-86C2F6EF90BF}"/>
              </a:ext>
            </a:extLst>
          </p:cNvPr>
          <p:cNvSpPr>
            <a:spLocks noGrp="1"/>
          </p:cNvSpPr>
          <p:nvPr>
            <p:ph type="title"/>
          </p:nvPr>
        </p:nvSpPr>
        <p:spPr>
          <a:solidFill>
            <a:srgbClr val="92D050"/>
          </a:solidFill>
        </p:spPr>
        <p:txBody>
          <a:bodyPr/>
          <a:lstStyle/>
          <a:p>
            <a:r>
              <a:rPr lang="ur-PK" dirty="0"/>
              <a:t>تاریخ تصوف</a:t>
            </a:r>
            <a:endParaRPr lang="en-US" dirty="0"/>
          </a:p>
        </p:txBody>
      </p:sp>
      <p:sp>
        <p:nvSpPr>
          <p:cNvPr id="6" name="Content Placeholder 5">
            <a:extLst>
              <a:ext uri="{FF2B5EF4-FFF2-40B4-BE49-F238E27FC236}">
                <a16:creationId xmlns:a16="http://schemas.microsoft.com/office/drawing/2014/main" id="{E9E53E6F-56B3-4AAD-B5E9-0BF4E54B0DA5}"/>
              </a:ext>
            </a:extLst>
          </p:cNvPr>
          <p:cNvSpPr>
            <a:spLocks noGrp="1"/>
          </p:cNvSpPr>
          <p:nvPr>
            <p:ph idx="1"/>
          </p:nvPr>
        </p:nvSpPr>
        <p:spPr>
          <a:solidFill>
            <a:srgbClr val="FFFF00"/>
          </a:solidFill>
          <a:scene3d>
            <a:camera prst="perspectiveRelaxedModerately"/>
            <a:lightRig rig="threePt" dir="t"/>
          </a:scene3d>
        </p:spPr>
        <p:txBody>
          <a:bodyPr>
            <a:normAutofit fontScale="92500" lnSpcReduction="20000"/>
          </a:bodyPr>
          <a:lstStyle/>
          <a:p>
            <a:r>
              <a:rPr lang="ur-PK" dirty="0"/>
              <a:t>ز اواسط قرن سوم، ارتباط اهل سلوک با یک‌دیگر بیشتر شد و رفت وآمد سالکان و مشایخ به شهرها، بخصوص به بغداد، موجب شد که تعالیم مشایخ این شهر، و در رأس ایشان جنید بغدادی و سپس ابوبکر شبلی، به شهرهای دیگر نفوذ کند. قتل حسین بن منصور حلاج در ۳۰۹ هجری در بغداد، تأثیر ژرفی بر تصوف گذاشت. پس از این واقعه، بغداد به‌تدریج مرکزیت خود را در تاریخ تصوف از دست داد. مشایخ بغداد شاگردان فراوانی از نقاط دیگر، بخصوص خراسان، گِرد خود جمع کرده بودند که از آن پس بسیاری از این شاگردان پراکنده شدند و به شهرها و مناطق خود بازگشتند و همین امر موجب گسترش تصوف و تعالیم صوفیان بغداد، بخصوص جنید بغدادی و شبلی، در مناطق دیگر گردید.</a:t>
            </a:r>
            <a:endParaRPr lang="en-US" dirty="0"/>
          </a:p>
        </p:txBody>
      </p:sp>
    </p:spTree>
    <p:extLst>
      <p:ext uri="{BB962C8B-B14F-4D97-AF65-F5344CB8AC3E}">
        <p14:creationId xmlns:p14="http://schemas.microsoft.com/office/powerpoint/2010/main" val="4212566480"/>
      </p:ext>
    </p:extLst>
  </p:cSld>
  <p:clrMapOvr>
    <a:masterClrMapping/>
  </p:clrMapOvr>
  <p:transition spd="slow" advTm="4197">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B9B627-588E-4DCF-94B7-9FC3B4AFBF8E}"/>
              </a:ext>
            </a:extLst>
          </p:cNvPr>
          <p:cNvSpPr>
            <a:spLocks noGrp="1"/>
          </p:cNvSpPr>
          <p:nvPr>
            <p:ph type="title"/>
          </p:nvPr>
        </p:nvSpPr>
        <p:spPr>
          <a:blipFill>
            <a:blip r:embed="rId2"/>
            <a:tile tx="0" ty="0" sx="100000" sy="100000" flip="none" algn="tl"/>
          </a:blipFill>
        </p:spPr>
        <p:txBody>
          <a:bodyPr/>
          <a:lstStyle/>
          <a:p>
            <a:r>
              <a:rPr lang="ur-PK" dirty="0"/>
              <a:t>تاریخ تصوف</a:t>
            </a:r>
            <a:endParaRPr lang="en-US" dirty="0"/>
          </a:p>
        </p:txBody>
      </p:sp>
      <p:sp>
        <p:nvSpPr>
          <p:cNvPr id="6" name="Content Placeholder 5">
            <a:extLst>
              <a:ext uri="{FF2B5EF4-FFF2-40B4-BE49-F238E27FC236}">
                <a16:creationId xmlns:a16="http://schemas.microsoft.com/office/drawing/2014/main" id="{F108DA8A-2643-4985-8B67-997743B5C17A}"/>
              </a:ext>
            </a:extLst>
          </p:cNvPr>
          <p:cNvSpPr>
            <a:spLocks noGrp="1"/>
          </p:cNvSpPr>
          <p:nvPr>
            <p:ph sz="half" idx="1"/>
          </p:nvPr>
        </p:nvSpPr>
        <p:spPr>
          <a:xfrm>
            <a:off x="-2005043" y="1600200"/>
            <a:ext cx="6500843" cy="4525963"/>
          </a:xfrm>
        </p:spPr>
        <p:txBody>
          <a:bodyPr>
            <a:noAutofit/>
          </a:bodyPr>
          <a:lstStyle/>
          <a:p>
            <a:r>
              <a:rPr lang="ur-PK" sz="2800" dirty="0"/>
              <a:t> </a:t>
            </a:r>
            <a:endParaRPr lang="en-US" sz="2800" dirty="0"/>
          </a:p>
        </p:txBody>
      </p:sp>
      <p:sp>
        <p:nvSpPr>
          <p:cNvPr id="8" name="Content Placeholder 7">
            <a:extLst>
              <a:ext uri="{FF2B5EF4-FFF2-40B4-BE49-F238E27FC236}">
                <a16:creationId xmlns:a16="http://schemas.microsoft.com/office/drawing/2014/main" id="{EF8C4D34-6D92-47BF-94AF-A4A10F9FA5E3}"/>
              </a:ext>
            </a:extLst>
          </p:cNvPr>
          <p:cNvSpPr>
            <a:spLocks noGrp="1"/>
          </p:cNvSpPr>
          <p:nvPr>
            <p:ph sz="half" idx="2"/>
          </p:nvPr>
        </p:nvSpPr>
        <p:spPr>
          <a:solidFill>
            <a:srgbClr val="7030A0"/>
          </a:solidFill>
        </p:spPr>
        <p:txBody>
          <a:bodyPr>
            <a:normAutofit/>
          </a:bodyPr>
          <a:lstStyle/>
          <a:p>
            <a:r>
              <a:rPr lang="ur-PK" dirty="0"/>
              <a:t>در نیمه دوم قرن سوم مشایخ بغداد، مانند جنید بغدادی و خرّاز و نوری، آرا و اندیشه‌های خود را به‌صورت رساله‌های کوتاه می‌نوشتند، اما از اواسط قرن چهارم به بعد نوع ادبی خاصی در تصوف پدید آمد و آن کتابهای جامع یا رساله‌های صوفیانه بود. دست کم چهار رساله مهم        </a:t>
            </a:r>
            <a:endParaRPr lang="en-US" dirty="0"/>
          </a:p>
        </p:txBody>
      </p:sp>
      <p:pic>
        <p:nvPicPr>
          <p:cNvPr id="3074" name="Picture 2" descr="Risala Qasheria / رسالہ قشیریہ / الرسالة القشیریة by امام ...">
            <a:extLst>
              <a:ext uri="{FF2B5EF4-FFF2-40B4-BE49-F238E27FC236}">
                <a16:creationId xmlns:a16="http://schemas.microsoft.com/office/drawing/2014/main" id="{7FF53557-0025-486D-A556-B489AA8C34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1417639"/>
            <a:ext cx="3581400"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93645"/>
      </p:ext>
    </p:extLst>
  </p:cSld>
  <p:clrMapOvr>
    <a:masterClrMapping/>
  </p:clrMapOvr>
  <p:transition spd="slow" advTm="4197">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3B4A-4F35-4719-BF92-2284D28F7AB5}"/>
              </a:ext>
            </a:extLst>
          </p:cNvPr>
          <p:cNvSpPr>
            <a:spLocks noGrp="1"/>
          </p:cNvSpPr>
          <p:nvPr>
            <p:ph type="title"/>
          </p:nvPr>
        </p:nvSpPr>
        <p:spPr>
          <a:blipFill>
            <a:blip r:embed="rId2"/>
            <a:tile tx="0" ty="0" sx="100000" sy="100000" flip="none" algn="tl"/>
          </a:blipFill>
        </p:spPr>
        <p:txBody>
          <a:bodyPr/>
          <a:lstStyle/>
          <a:p>
            <a:r>
              <a:rPr lang="ur-PK" dirty="0"/>
              <a:t>تاریخ تصوف</a:t>
            </a:r>
            <a:endParaRPr lang="en-US" dirty="0"/>
          </a:p>
        </p:txBody>
      </p:sp>
      <p:sp>
        <p:nvSpPr>
          <p:cNvPr id="4" name="Content Placeholder 3">
            <a:extLst>
              <a:ext uri="{FF2B5EF4-FFF2-40B4-BE49-F238E27FC236}">
                <a16:creationId xmlns:a16="http://schemas.microsoft.com/office/drawing/2014/main" id="{D1206ABB-2A4C-4640-A8C6-EEC67B70431D}"/>
              </a:ext>
            </a:extLst>
          </p:cNvPr>
          <p:cNvSpPr>
            <a:spLocks noGrp="1"/>
          </p:cNvSpPr>
          <p:nvPr>
            <p:ph sz="half" idx="2"/>
          </p:nvPr>
        </p:nvSpPr>
        <p:spPr>
          <a:solidFill>
            <a:schemeClr val="accent6">
              <a:lumMod val="40000"/>
              <a:lumOff val="60000"/>
            </a:schemeClr>
          </a:solidFill>
        </p:spPr>
        <p:txBody>
          <a:bodyPr>
            <a:normAutofit fontScale="92500" lnSpcReduction="10000"/>
          </a:bodyPr>
          <a:lstStyle/>
          <a:p>
            <a:r>
              <a:rPr lang="ur-PK" dirty="0"/>
              <a:t>در این دوره نوشته شد که عبارت اند از: قوت القلوب نوشته ابوطالب مکی (درگذشته ۳۸۶هجری قمری)؛ کتاب اللّمع فی التصوف نوشته ابونصر سرّاج طوسی؛ کتاب التعرف لمذهب اهل التصوف نوشته ابوبکر کلاباذی؛ و تهذیب الاسرار نوشته ابوسعد خرگوشی نیشابوری (درگذشته ۴۰۶هجری قمری). رساله‌های قرن چهارم همه به عربی بودند.</a:t>
            </a:r>
            <a:endParaRPr lang="en-US" dirty="0"/>
          </a:p>
        </p:txBody>
      </p:sp>
      <p:pic>
        <p:nvPicPr>
          <p:cNvPr id="2050" name="Picture 2" descr="دانلود کتاب التعرف لمذهب اهل التصوف | Free ebooks download, Arabic ...">
            <a:extLst>
              <a:ext uri="{FF2B5EF4-FFF2-40B4-BE49-F238E27FC236}">
                <a16:creationId xmlns:a16="http://schemas.microsoft.com/office/drawing/2014/main" id="{6B60804D-01D5-4E1D-967A-A7FB11706ADD}"/>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09601" y="2057400"/>
            <a:ext cx="4038599" cy="4267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145732"/>
      </p:ext>
    </p:extLst>
  </p:cSld>
  <p:clrMapOvr>
    <a:masterClrMapping/>
  </p:clrMapOvr>
  <p:transition spd="slow" advTm="4197">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B753F1B-D033-4B57-A9F1-591872458AFE}"/>
              </a:ext>
            </a:extLst>
          </p:cNvPr>
          <p:cNvSpPr>
            <a:spLocks noGrp="1"/>
          </p:cNvSpPr>
          <p:nvPr>
            <p:ph type="title"/>
          </p:nvPr>
        </p:nvSpPr>
        <p:spPr/>
        <p:txBody>
          <a:bodyPr/>
          <a:lstStyle/>
          <a:p>
            <a:endParaRPr lang="en-US"/>
          </a:p>
        </p:txBody>
      </p:sp>
      <p:sp>
        <p:nvSpPr>
          <p:cNvPr id="10" name="Content Placeholder 9">
            <a:extLst>
              <a:ext uri="{FF2B5EF4-FFF2-40B4-BE49-F238E27FC236}">
                <a16:creationId xmlns:a16="http://schemas.microsoft.com/office/drawing/2014/main" id="{2010639C-9220-4AC3-992C-627E949731E5}"/>
              </a:ext>
            </a:extLst>
          </p:cNvPr>
          <p:cNvSpPr>
            <a:spLocks noGrp="1"/>
          </p:cNvSpPr>
          <p:nvPr>
            <p:ph sz="half" idx="2"/>
          </p:nvPr>
        </p:nvSpPr>
        <p:spPr>
          <a:xfrm>
            <a:off x="4648200" y="1600200"/>
            <a:ext cx="4038600" cy="4983162"/>
          </a:xfrm>
        </p:spPr>
        <p:txBody>
          <a:bodyPr>
            <a:normAutofit fontScale="92500" lnSpcReduction="20000"/>
          </a:bodyPr>
          <a:lstStyle/>
          <a:p>
            <a:r>
              <a:rPr lang="ur-PK" dirty="0"/>
              <a:t>در قرن پنجم بر تعداد رساله‌ها افزوده شد. ابوالقاسم قشیری (درگذشته ۴۶۵هجری قمری) نیز رساله خود را به عربی نوشت و به همین سبب انتشار وسیعی در مناطق دیگر پیدا کرد؛ اما ابوابراهیم اسماعیل مستملی بخاری کتاب التعرف کلاباذی را به فارسی شرح کرد و بدین ترتیب نخستین دایره المعارف تصوف را به فارسی نوشت. کشف المحجوب علی بن عثمان هجویری نیز رساله فارسی دیگری بود که در میان صوفیان فارسی زبان شهرت یافت.</a:t>
            </a:r>
            <a:endParaRPr lang="en-US" dirty="0"/>
          </a:p>
        </p:txBody>
      </p:sp>
      <p:sp>
        <p:nvSpPr>
          <p:cNvPr id="7" name="Rectangle 6">
            <a:extLst>
              <a:ext uri="{FF2B5EF4-FFF2-40B4-BE49-F238E27FC236}">
                <a16:creationId xmlns:a16="http://schemas.microsoft.com/office/drawing/2014/main" id="{C3FE1D69-A6D6-44DD-808D-59D7DA9C1D00}"/>
              </a:ext>
            </a:extLst>
          </p:cNvPr>
          <p:cNvSpPr/>
          <p:nvPr/>
        </p:nvSpPr>
        <p:spPr>
          <a:xfrm>
            <a:off x="2286000" y="2274838"/>
            <a:ext cx="4572000" cy="369332"/>
          </a:xfrm>
          <a:prstGeom prst="rect">
            <a:avLst/>
          </a:prstGeom>
        </p:spPr>
        <p:txBody>
          <a:bodyPr>
            <a:spAutoFit/>
          </a:bodyPr>
          <a:lstStyle/>
          <a:p>
            <a:r>
              <a:rPr lang="ur-PK" dirty="0"/>
              <a:t>.</a:t>
            </a:r>
            <a:endParaRPr lang="en-US" dirty="0"/>
          </a:p>
        </p:txBody>
      </p:sp>
      <p:pic>
        <p:nvPicPr>
          <p:cNvPr id="1026" name="Picture 2" descr="طوبٰی ریسرچ لائبریری: کشف المحجوب ۔ نسخئہ حضرت زکریا ملتانی">
            <a:extLst>
              <a:ext uri="{FF2B5EF4-FFF2-40B4-BE49-F238E27FC236}">
                <a16:creationId xmlns:a16="http://schemas.microsoft.com/office/drawing/2014/main" id="{5F3FA8BD-4592-4E31-A853-8D73201887A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2400" y="1417638"/>
            <a:ext cx="4038600" cy="5165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99872"/>
      </p:ext>
    </p:extLst>
  </p:cSld>
  <p:clrMapOvr>
    <a:masterClrMapping/>
  </p:clrMapOvr>
  <p:transition spd="slow" advTm="4197">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2637</TotalTime>
  <Words>2353</Words>
  <Application>Microsoft Office PowerPoint</Application>
  <PresentationFormat>On-screen Show (4:3)</PresentationFormat>
  <Paragraphs>102</Paragraphs>
  <Slides>32</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PhD Persian  Semester 2 Instructor: Dr. Anjum Tahira Topic:  تاریخ تصوف  </vt:lpstr>
      <vt:lpstr>تاریخ تصوف</vt:lpstr>
      <vt:lpstr>تاریخ تصوف</vt:lpstr>
      <vt:lpstr>تاریخ تصوف</vt:lpstr>
      <vt:lpstr>تاریخ تصوف</vt:lpstr>
      <vt:lpstr>تاریخ تصوف</vt:lpstr>
      <vt:lpstr>تاریخ تصوف</vt:lpstr>
      <vt:lpstr>تاریخ تصوف</vt:lpstr>
      <vt:lpstr>PowerPoint Presentation</vt:lpstr>
      <vt:lpstr>تاریخ تصوف</vt:lpstr>
      <vt:lpstr>تاریخ تصوف </vt:lpstr>
      <vt:lpstr>تاریخ تصوف </vt:lpstr>
      <vt:lpstr>آثار و سیر صوفیہ</vt:lpstr>
      <vt:lpstr>تاریخ تصوف </vt:lpstr>
      <vt:lpstr>تاریخ تصوف</vt:lpstr>
      <vt:lpstr>تصوف در قرن ششم</vt:lpstr>
      <vt:lpstr>ویژگی تصوف در دورہ مغول</vt:lpstr>
      <vt:lpstr>سوالھا کہ دانشجو باید پاسخ بدہد </vt:lpstr>
      <vt:lpstr>منابع</vt:lpstr>
      <vt:lpstr>کتابھای معروف صوفیہ</vt:lpstr>
      <vt:lpstr>معروف کتب صوفیہ </vt:lpstr>
      <vt:lpstr>معروف کتب صوفیہ و تصوف</vt:lpstr>
      <vt:lpstr>معروف کتب و رسائل تصوف</vt:lpstr>
      <vt:lpstr>معروف کتب تصوف</vt:lpstr>
      <vt:lpstr>Supporting Links </vt:lpstr>
      <vt:lpstr>Related links </vt:lpstr>
      <vt:lpstr>Related Links </vt:lpstr>
      <vt:lpstr>Related links</vt:lpstr>
      <vt:lpstr>Related links</vt:lpstr>
      <vt:lpstr>Related links </vt:lpstr>
      <vt:lpstr>Related links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Jaffer</dc:creator>
  <cp:lastModifiedBy>sxbasanxsgabq@outlook.com</cp:lastModifiedBy>
  <cp:revision>66</cp:revision>
  <dcterms:created xsi:type="dcterms:W3CDTF">2015-01-03T09:01:24Z</dcterms:created>
  <dcterms:modified xsi:type="dcterms:W3CDTF">2020-05-16T05:42:26Z</dcterms:modified>
</cp:coreProperties>
</file>