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7" r:id="rId2"/>
    <p:sldId id="268" r:id="rId3"/>
    <p:sldId id="280" r:id="rId4"/>
    <p:sldId id="281" r:id="rId5"/>
    <p:sldId id="282" r:id="rId6"/>
    <p:sldId id="283" r:id="rId7"/>
    <p:sldId id="269" r:id="rId8"/>
    <p:sldId id="279" r:id="rId9"/>
    <p:sldId id="284" r:id="rId10"/>
    <p:sldId id="270" r:id="rId11"/>
    <p:sldId id="276" r:id="rId12"/>
    <p:sldId id="277" r:id="rId13"/>
    <p:sldId id="278" r:id="rId14"/>
    <p:sldId id="275" r:id="rId15"/>
    <p:sldId id="28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xbasanxsgabq@outlook.com" initials="s" lastIdx="5" clrIdx="0">
    <p:extLst>
      <p:ext uri="{19B8F6BF-5375-455C-9EA6-DF929625EA0E}">
        <p15:presenceInfo xmlns:p15="http://schemas.microsoft.com/office/powerpoint/2012/main" userId="589cf25aa5e652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74" d="100"/>
          <a:sy n="74" d="100"/>
        </p:scale>
        <p:origin x="127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D51F-B86B-4089-8AF8-D14427CA84AE}" type="datetimeFigureOut">
              <a:rPr lang="en-US" smtClean="0"/>
              <a:t>5/18/2020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6DBEF-2E24-4F76-8DE7-14E00ADD3892}" type="slidenum">
              <a:rPr lang="en-US" smtClean="0"/>
              <a:t>‹#›</a:t>
            </a:fld>
            <a:endParaRPr lang="en-US"/>
          </a:p>
        </p:txBody>
      </p:sp>
    </p:spTree>
    <p:extLst>
      <p:ext uri="{BB962C8B-B14F-4D97-AF65-F5344CB8AC3E}">
        <p14:creationId xmlns:p14="http://schemas.microsoft.com/office/powerpoint/2010/main" val="44251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79323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323585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3106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678704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435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029227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227446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4260614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57662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415823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95350C-1681-428B-BCD3-871029CED474}"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334043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95350C-1681-428B-BCD3-871029CED474}" type="datetimeFigureOut">
              <a:rPr lang="en-US" smtClean="0"/>
              <a:pPr/>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49965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95350C-1681-428B-BCD3-871029CED474}" type="datetimeFigureOut">
              <a:rPr lang="en-US" smtClean="0"/>
              <a:pPr/>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32475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5350C-1681-428B-BCD3-871029CED474}" type="datetimeFigureOut">
              <a:rPr lang="en-US" smtClean="0"/>
              <a:pPr/>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344125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26678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633635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95350C-1681-428B-BCD3-871029CED474}" type="datetimeFigureOut">
              <a:rPr lang="en-US" smtClean="0"/>
              <a:pPr/>
              <a:t>5/18/2020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4047765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www.nlai.ir/detail-page/-/asset_publisher/1XAU1TD4jK8G/content/--6339?fbclid=IwAR2Ezx0Hp6dpgEe3QNihS70YBTQVRNqOhTfFE18b1X5Bjfjk8kBfKYRFOfQ" TargetMode="External"/><Relationship Id="rId2" Type="http://schemas.openxmlformats.org/officeDocument/2006/relationships/hyperlink" Target="http://shabestan.ir/detail/News/50719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youtu.be/Q9uiFWvqFfI?fbclid=IwAR02rPIBanbtHhYDzffqWmGtEhfo9zGX76LR4XeTjkbsRlaEM_kpJtROIUo" TargetMode="External"/><Relationship Id="rId3" Type="http://schemas.openxmlformats.org/officeDocument/2006/relationships/hyperlink" Target="http://www.dar-al-masnavi.org/about_rumi.html" TargetMode="External"/><Relationship Id="rId7" Type="http://schemas.openxmlformats.org/officeDocument/2006/relationships/hyperlink" Target="https://youtu.be/zr0YXGS68eo" TargetMode="External"/><Relationship Id="rId2" Type="http://schemas.openxmlformats.org/officeDocument/2006/relationships/hyperlink" Target="http://www.maktabah.org/en/item/1869-masnaviurdu" TargetMode="External"/><Relationship Id="rId1" Type="http://schemas.openxmlformats.org/officeDocument/2006/relationships/slideLayout" Target="../slideLayouts/slideLayout2.xml"/><Relationship Id="rId6" Type="http://schemas.openxmlformats.org/officeDocument/2006/relationships/hyperlink" Target="https://lastnames.myheritage.com/last-name/rumi?var=partners&amp;tr_account=949-582-2845&amp;utm_source=ppc_google&amp;utm_medium=cpc&amp;utm_campaign=mh_search_ww_en_mob_mul_exact_lastnames&amp;tr_ad_group=adgroup41&amp;tr_brand=&amp;keyword=&amp;tr_size=&amp;tr_camp_id=1668457424&amp;tr_ag_id=60101780850&amp;tr_network=g&amp;tr_keyword=rumi&amp;tr_placement=&amp;tr_matchtype=e&amp;tr_position=&amp;tr_creative=325133842478&amp;tr_device=m&amp;tr_device_model=&amp;tr_extension_id=&amp;tr_target_id=kwd-13698536&amp;tr_location=1011082&amp;tr_placement_target=&amp;gclid=CjwKCAjwwYP2BRBGEiwAkoBpAppZ3qIBqsFTNSaMNl-mdZXY-wlrnopjro8ZRJZ_3MHsKZUDAF11ZxoCaukQAvD_BwE&amp;fbclid=IwAR3haEzvgQamXJkJgzDXoM2Y_6AkDatQ8GlnoljtgN6HT1r_AMrxJyvdVH4" TargetMode="External"/><Relationship Id="rId5" Type="http://schemas.openxmlformats.org/officeDocument/2006/relationships/hyperlink" Target="https://youtu.be/wqcM6bdlywQ" TargetMode="External"/><Relationship Id="rId4" Type="http://schemas.openxmlformats.org/officeDocument/2006/relationships/hyperlink" Target="https://www.rumi.net/about_rumi_main.ht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afghandata.org:8080/xmlui/handle/20.500.12138/18382?fbclid=IwAR02v0I4cBL46mVlxD2lQIy7PGYUBhETXMeYqK6NPl09uiX2SjOQyc73dCw" TargetMode="External"/><Relationship Id="rId3" Type="http://schemas.openxmlformats.org/officeDocument/2006/relationships/hyperlink" Target="https://youtu.be/9JXPD0BMHzc" TargetMode="External"/><Relationship Id="rId7" Type="http://schemas.openxmlformats.org/officeDocument/2006/relationships/hyperlink" Target="https://youtu.be/N2vQ1DtqVHw" TargetMode="External"/><Relationship Id="rId2" Type="http://schemas.openxmlformats.org/officeDocument/2006/relationships/hyperlink" Target="https://youtu.be/lCl_kQ95tIw" TargetMode="External"/><Relationship Id="rId1" Type="http://schemas.openxmlformats.org/officeDocument/2006/relationships/slideLayout" Target="../slideLayouts/slideLayout2.xml"/><Relationship Id="rId6" Type="http://schemas.openxmlformats.org/officeDocument/2006/relationships/hyperlink" Target="https://www.asriran.com/000Y79" TargetMode="External"/><Relationship Id="rId5" Type="http://schemas.openxmlformats.org/officeDocument/2006/relationships/hyperlink" Target="https://youtu.be/b" TargetMode="External"/><Relationship Id="rId4" Type="http://schemas.openxmlformats.org/officeDocument/2006/relationships/hyperlink" Target="https://youtu.be/maBdQGkNGXI"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lastnames.myheritage.com/last-name/rumi?var=partners&amp;tr_account=949-582-2845&amp;utm_source=ppc_google&amp;utm_medium=cpc&amp;utm_campaign=mh_search_ww_en_mob_mul_exact_lastnames&amp;tr_ad_group=adgroup41&amp;tr_brand=&amp;keyword=&amp;tr_size=&amp;tr_camp_id=1668457424&amp;tr_ag_id=60101780850&amp;tr_network=g&amp;tr_keyword=rumi&amp;tr_placement=&amp;tr_matchtype=e&amp;tr_position=&amp;tr_creative=325133842478&amp;tr_device=m&amp;tr_device_model=&amp;tr_extension_id=&amp;tr_target_id=kwd-13698536&amp;tr_location=1011082&amp;tr_placement_target=&amp;gclid=CjwKCAjwwYP2BRBGEiwAkoBpAppZ3qIBqsFTNSaMNl-mdZXY-wlrnopjro8ZRJZ_3MHsKZUDAF11ZxoCaukQAvD_BwE&amp;fbclid=IwAR3haEzvgQamXJkJgzDXoM2Y_6AkDatQ8GlnoljtgN6HT1r_AMrxJyvdVH4" TargetMode="External"/><Relationship Id="rId2" Type="http://schemas.openxmlformats.org/officeDocument/2006/relationships/hyperlink" Target="https://www.poetryfoundation.org/poets/jalal-al-din-rum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9D0DE8-5C0A-439E-9290-DD7C2FE684B6}"/>
              </a:ext>
            </a:extLst>
          </p:cNvPr>
          <p:cNvSpPr>
            <a:spLocks noGrp="1"/>
          </p:cNvSpPr>
          <p:nvPr>
            <p:ph type="title"/>
          </p:nvPr>
        </p:nvSpPr>
        <p:spPr>
          <a:xfrm>
            <a:off x="609599" y="609600"/>
            <a:ext cx="6347714" cy="5029200"/>
          </a:xfrm>
          <a:ln/>
        </p:spPr>
        <p:style>
          <a:lnRef idx="1">
            <a:schemeClr val="accent5"/>
          </a:lnRef>
          <a:fillRef idx="3">
            <a:schemeClr val="accent5"/>
          </a:fillRef>
          <a:effectRef idx="2">
            <a:schemeClr val="accent5"/>
          </a:effectRef>
          <a:fontRef idx="minor">
            <a:schemeClr val="lt1"/>
          </a:fontRef>
        </p:style>
        <p:txBody>
          <a:bodyPr>
            <a:normAutofit/>
          </a:bodyPr>
          <a:lstStyle/>
          <a:p>
            <a:r>
              <a:rPr lang="en-US" dirty="0"/>
              <a:t> Semester II</a:t>
            </a:r>
            <a:br>
              <a:rPr lang="en-US" dirty="0"/>
            </a:br>
            <a:r>
              <a:rPr lang="en-US" dirty="0"/>
              <a:t>PhD ,Analytical study of Mystical Persian lit.</a:t>
            </a:r>
            <a:br>
              <a:rPr lang="en-US" dirty="0"/>
            </a:br>
            <a:r>
              <a:rPr lang="en-US" dirty="0"/>
              <a:t>Anjum </a:t>
            </a:r>
            <a:r>
              <a:rPr lang="en-US" dirty="0" err="1"/>
              <a:t>Tahira</a:t>
            </a:r>
            <a:br>
              <a:rPr lang="en-US" dirty="0"/>
            </a:br>
            <a:br>
              <a:rPr lang="en-US" dirty="0"/>
            </a:br>
            <a:r>
              <a:rPr lang="ur-PK" dirty="0"/>
              <a:t>مولوی رومی    	 </a:t>
            </a:r>
            <a:endParaRPr lang="en-US" dirty="0"/>
          </a:p>
        </p:txBody>
      </p:sp>
    </p:spTree>
    <p:extLst>
      <p:ext uri="{BB962C8B-B14F-4D97-AF65-F5344CB8AC3E}">
        <p14:creationId xmlns:p14="http://schemas.microsoft.com/office/powerpoint/2010/main" val="1363850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E65801-672A-4A1A-BF0A-D3003070E8D1}"/>
              </a:ext>
            </a:extLst>
          </p:cNvPr>
          <p:cNvSpPr>
            <a:spLocks noGrp="1"/>
          </p:cNvSpPr>
          <p:nvPr>
            <p:ph type="title"/>
          </p:nvPr>
        </p:nvSpPr>
        <p:spPr/>
        <p:txBody>
          <a:bodyPr/>
          <a:lstStyle/>
          <a:p>
            <a:r>
              <a:rPr lang="en-US" dirty="0"/>
              <a:t>Book </a:t>
            </a:r>
            <a:r>
              <a:rPr lang="en-US" dirty="0" err="1"/>
              <a:t>refrence</a:t>
            </a:r>
            <a:endParaRPr lang="en-US" dirty="0"/>
          </a:p>
        </p:txBody>
      </p:sp>
      <p:sp>
        <p:nvSpPr>
          <p:cNvPr id="4" name="Text Placeholder 3">
            <a:extLst>
              <a:ext uri="{FF2B5EF4-FFF2-40B4-BE49-F238E27FC236}">
                <a16:creationId xmlns:a16="http://schemas.microsoft.com/office/drawing/2014/main" id="{5916BC9E-9479-499B-BDEC-56A17C4B8E8A}"/>
              </a:ext>
            </a:extLst>
          </p:cNvPr>
          <p:cNvSpPr>
            <a:spLocks noGrp="1"/>
          </p:cNvSpPr>
          <p:nvPr>
            <p:ph type="body" idx="1"/>
          </p:nvPr>
        </p:nvSpPr>
        <p:spPr/>
        <p:txBody>
          <a:bodyPr/>
          <a:lstStyle/>
          <a:p>
            <a:endParaRPr lang="en-US"/>
          </a:p>
        </p:txBody>
      </p:sp>
      <p:sp>
        <p:nvSpPr>
          <p:cNvPr id="6" name="Text Placeholder 5">
            <a:extLst>
              <a:ext uri="{FF2B5EF4-FFF2-40B4-BE49-F238E27FC236}">
                <a16:creationId xmlns:a16="http://schemas.microsoft.com/office/drawing/2014/main" id="{2CD15252-5946-462E-A07A-812548FB9808}"/>
              </a:ext>
            </a:extLst>
          </p:cNvPr>
          <p:cNvSpPr>
            <a:spLocks noGrp="1"/>
          </p:cNvSpPr>
          <p:nvPr>
            <p:ph type="body" sz="quarter" idx="3"/>
          </p:nvPr>
        </p:nvSpPr>
        <p:spPr/>
        <p:txBody>
          <a:bodyPr/>
          <a:lstStyle/>
          <a:p>
            <a:endParaRPr lang="en-US"/>
          </a:p>
        </p:txBody>
      </p:sp>
      <p:pic>
        <p:nvPicPr>
          <p:cNvPr id="1026" name="Picture 2" descr="تصوير کی تفصیل دستیاب نہیں ہے۔">
            <a:extLst>
              <a:ext uri="{FF2B5EF4-FFF2-40B4-BE49-F238E27FC236}">
                <a16:creationId xmlns:a16="http://schemas.microsoft.com/office/drawing/2014/main" id="{A2DB4622-77E2-45B9-B88C-32E0791D642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9600" y="2260492"/>
            <a:ext cx="3090863" cy="40641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تصوير کی تفصیل دستیاب نہیں ہے۔">
            <a:extLst>
              <a:ext uri="{FF2B5EF4-FFF2-40B4-BE49-F238E27FC236}">
                <a16:creationId xmlns:a16="http://schemas.microsoft.com/office/drawing/2014/main" id="{CF8582F9-3E37-46DC-8476-74C5C79BCB1F}"/>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3867150" y="2514600"/>
            <a:ext cx="3371850" cy="406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985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11B58-A30C-4421-B7EE-6D80CCFE6EA8}"/>
              </a:ext>
            </a:extLst>
          </p:cNvPr>
          <p:cNvSpPr>
            <a:spLocks noGrp="1"/>
          </p:cNvSpPr>
          <p:nvPr>
            <p:ph type="title"/>
          </p:nvPr>
        </p:nvSpPr>
        <p:spPr/>
        <p:txBody>
          <a:bodyPr/>
          <a:lstStyle/>
          <a:p>
            <a:r>
              <a:rPr lang="en-US" dirty="0" err="1"/>
              <a:t>Qonia</a:t>
            </a:r>
            <a:r>
              <a:rPr lang="en-US" dirty="0"/>
              <a:t> City of Rumi and </a:t>
            </a:r>
            <a:r>
              <a:rPr lang="en-US" dirty="0" err="1"/>
              <a:t>masnavi</a:t>
            </a:r>
            <a:endParaRPr lang="en-US" dirty="0"/>
          </a:p>
        </p:txBody>
      </p:sp>
      <p:sp>
        <p:nvSpPr>
          <p:cNvPr id="4" name="Text Placeholder 3">
            <a:extLst>
              <a:ext uri="{FF2B5EF4-FFF2-40B4-BE49-F238E27FC236}">
                <a16:creationId xmlns:a16="http://schemas.microsoft.com/office/drawing/2014/main" id="{0305EE4D-9F2D-45AB-A7BA-73CF741E818A}"/>
              </a:ext>
            </a:extLst>
          </p:cNvPr>
          <p:cNvSpPr>
            <a:spLocks noGrp="1"/>
          </p:cNvSpPr>
          <p:nvPr>
            <p:ph type="body" idx="1"/>
          </p:nvPr>
        </p:nvSpPr>
        <p:spPr/>
        <p:txBody>
          <a:bodyPr/>
          <a:lstStyle/>
          <a:p>
            <a:endParaRPr lang="en-US"/>
          </a:p>
        </p:txBody>
      </p:sp>
      <p:pic>
        <p:nvPicPr>
          <p:cNvPr id="2050" name="Picture 2" descr="تصوير کی تفصیل دستیاب نہیں ہے۔">
            <a:extLst>
              <a:ext uri="{FF2B5EF4-FFF2-40B4-BE49-F238E27FC236}">
                <a16:creationId xmlns:a16="http://schemas.microsoft.com/office/drawing/2014/main" id="{8D545DB1-4DD1-4C54-B473-BC9605F75F8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09600" y="2362200"/>
            <a:ext cx="3090863" cy="3581399"/>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6">
            <a:extLst>
              <a:ext uri="{FF2B5EF4-FFF2-40B4-BE49-F238E27FC236}">
                <a16:creationId xmlns:a16="http://schemas.microsoft.com/office/drawing/2014/main" id="{82F7585E-6306-4F12-86EA-7FA9A6E7265B}"/>
              </a:ext>
            </a:extLst>
          </p:cNvPr>
          <p:cNvSpPr>
            <a:spLocks noGrp="1"/>
          </p:cNvSpPr>
          <p:nvPr>
            <p:ph type="body" sz="quarter" idx="3"/>
          </p:nvPr>
        </p:nvSpPr>
        <p:spPr/>
        <p:txBody>
          <a:bodyPr/>
          <a:lstStyle/>
          <a:p>
            <a:endParaRPr lang="en-US"/>
          </a:p>
        </p:txBody>
      </p:sp>
      <p:pic>
        <p:nvPicPr>
          <p:cNvPr id="1026" name="Picture 2" descr="ختم نبوت۔ ختم کے معنی سب سے افضل۔ مثنوی مولوی روم - احمدی مسلم ...">
            <a:extLst>
              <a:ext uri="{FF2B5EF4-FFF2-40B4-BE49-F238E27FC236}">
                <a16:creationId xmlns:a16="http://schemas.microsoft.com/office/drawing/2014/main" id="{C8595D19-003B-45DC-983B-0A3522CF4970}"/>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114800" y="2514600"/>
            <a:ext cx="2590799"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327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5535656-AAD7-40DE-BB67-579BB8BFE022}"/>
              </a:ext>
            </a:extLst>
          </p:cNvPr>
          <p:cNvSpPr>
            <a:spLocks noGrp="1"/>
          </p:cNvSpPr>
          <p:nvPr>
            <p:ph type="title"/>
          </p:nvPr>
        </p:nvSpPr>
        <p:spPr>
          <a:solidFill>
            <a:srgbClr val="FFFF00"/>
          </a:solidFill>
        </p:spPr>
        <p:txBody>
          <a:bodyPr>
            <a:normAutofit/>
          </a:bodyPr>
          <a:lstStyle/>
          <a:p>
            <a:r>
              <a:rPr lang="ur-PK" sz="2000" dirty="0"/>
              <a:t> </a:t>
            </a:r>
            <a:endParaRPr lang="en-US" sz="2000" dirty="0"/>
          </a:p>
        </p:txBody>
      </p:sp>
      <p:sp>
        <p:nvSpPr>
          <p:cNvPr id="2" name="Text Placeholder 1">
            <a:extLst>
              <a:ext uri="{FF2B5EF4-FFF2-40B4-BE49-F238E27FC236}">
                <a16:creationId xmlns:a16="http://schemas.microsoft.com/office/drawing/2014/main" id="{9510AAB5-E7FB-4706-936D-1F88ED78B28D}"/>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27FF4E6C-E91D-4309-80B9-E211A3338207}"/>
              </a:ext>
            </a:extLst>
          </p:cNvPr>
          <p:cNvSpPr>
            <a:spLocks noGrp="1"/>
          </p:cNvSpPr>
          <p:nvPr>
            <p:ph type="body" sz="quarter" idx="3"/>
          </p:nvPr>
        </p:nvSpPr>
        <p:spPr/>
        <p:txBody>
          <a:bodyPr/>
          <a:lstStyle/>
          <a:p>
            <a:endParaRPr lang="en-US"/>
          </a:p>
        </p:txBody>
      </p:sp>
      <p:pic>
        <p:nvPicPr>
          <p:cNvPr id="2050" name="Picture 2" descr="مولانا جلال الدین رومی اور مثنوی رومی کی حقیقت | | Taleemi Zavia">
            <a:extLst>
              <a:ext uri="{FF2B5EF4-FFF2-40B4-BE49-F238E27FC236}">
                <a16:creationId xmlns:a16="http://schemas.microsoft.com/office/drawing/2014/main" id="{69B7C258-CD35-4791-A074-5C9192F36402}"/>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0" y="2160982"/>
            <a:ext cx="3583781" cy="462081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مفتاح العلوم | شرح مثنوی مولانا روم – Dervish Designs Online">
            <a:extLst>
              <a:ext uri="{FF2B5EF4-FFF2-40B4-BE49-F238E27FC236}">
                <a16:creationId xmlns:a16="http://schemas.microsoft.com/office/drawing/2014/main" id="{E8C1004B-5490-4B44-9F02-570323C0C983}"/>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3867150" y="2737245"/>
            <a:ext cx="3090863" cy="370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616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ED6D85-39FB-4264-B6E1-C7987D91D2A7}"/>
              </a:ext>
            </a:extLst>
          </p:cNvPr>
          <p:cNvSpPr>
            <a:spLocks noGrp="1"/>
          </p:cNvSpPr>
          <p:nvPr>
            <p:ph type="title"/>
          </p:nvPr>
        </p:nvSpPr>
        <p:spPr/>
        <p:txBody>
          <a:bodyPr/>
          <a:lstStyle/>
          <a:p>
            <a:endParaRPr lang="en-US"/>
          </a:p>
        </p:txBody>
      </p:sp>
      <p:sp>
        <p:nvSpPr>
          <p:cNvPr id="5" name="Text Placeholder 4">
            <a:extLst>
              <a:ext uri="{FF2B5EF4-FFF2-40B4-BE49-F238E27FC236}">
                <a16:creationId xmlns:a16="http://schemas.microsoft.com/office/drawing/2014/main" id="{796185E3-200B-4592-AEB1-08D591C749AF}"/>
              </a:ext>
            </a:extLst>
          </p:cNvPr>
          <p:cNvSpPr>
            <a:spLocks noGrp="1"/>
          </p:cNvSpPr>
          <p:nvPr>
            <p:ph type="body" idx="1"/>
          </p:nvPr>
        </p:nvSpPr>
        <p:spPr/>
        <p:txBody>
          <a:bodyPr/>
          <a:lstStyle/>
          <a:p>
            <a:endParaRPr lang="en-US"/>
          </a:p>
        </p:txBody>
      </p:sp>
      <p:sp>
        <p:nvSpPr>
          <p:cNvPr id="7" name="Text Placeholder 6">
            <a:extLst>
              <a:ext uri="{FF2B5EF4-FFF2-40B4-BE49-F238E27FC236}">
                <a16:creationId xmlns:a16="http://schemas.microsoft.com/office/drawing/2014/main" id="{F1B7CAF8-B5FE-490B-AD98-BFB29D3ABDFD}"/>
              </a:ext>
            </a:extLst>
          </p:cNvPr>
          <p:cNvSpPr>
            <a:spLocks noGrp="1"/>
          </p:cNvSpPr>
          <p:nvPr>
            <p:ph type="body" sz="quarter" idx="3"/>
          </p:nvPr>
        </p:nvSpPr>
        <p:spPr/>
        <p:txBody>
          <a:bodyPr/>
          <a:lstStyle/>
          <a:p>
            <a:endParaRPr lang="en-US"/>
          </a:p>
        </p:txBody>
      </p:sp>
      <p:pic>
        <p:nvPicPr>
          <p:cNvPr id="3074" name="Picture 2" descr="جلد۔003 مولانا جلال الدین رومی | ریختہ">
            <a:extLst>
              <a:ext uri="{FF2B5EF4-FFF2-40B4-BE49-F238E27FC236}">
                <a16:creationId xmlns:a16="http://schemas.microsoft.com/office/drawing/2014/main" id="{8530533A-0D53-4E20-B5ED-002022DB890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0" y="2514600"/>
            <a:ext cx="3700271" cy="41148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100 Rumi Quotes and Poems on Life, Love &amp; Death - Quote.cc">
            <a:extLst>
              <a:ext uri="{FF2B5EF4-FFF2-40B4-BE49-F238E27FC236}">
                <a16:creationId xmlns:a16="http://schemas.microsoft.com/office/drawing/2014/main" id="{EB503519-8CD8-449A-B272-7E5AA4B989CE}"/>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3931444" y="2514600"/>
            <a:ext cx="3700271"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5521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32A8B-390A-46CE-BF13-BC0415454443}"/>
              </a:ext>
            </a:extLst>
          </p:cNvPr>
          <p:cNvSpPr>
            <a:spLocks noGrp="1"/>
          </p:cNvSpPr>
          <p:nvPr>
            <p:ph type="title"/>
          </p:nvPr>
        </p:nvSpPr>
        <p:spPr/>
        <p:txBody>
          <a:bodyPr/>
          <a:lstStyle/>
          <a:p>
            <a:r>
              <a:rPr lang="en-US" dirty="0"/>
              <a:t>Supporting Links:</a:t>
            </a:r>
          </a:p>
        </p:txBody>
      </p:sp>
      <p:sp>
        <p:nvSpPr>
          <p:cNvPr id="3" name="Content Placeholder 2">
            <a:extLst>
              <a:ext uri="{FF2B5EF4-FFF2-40B4-BE49-F238E27FC236}">
                <a16:creationId xmlns:a16="http://schemas.microsoft.com/office/drawing/2014/main" id="{477094BD-110D-4668-92E7-891E36A94D07}"/>
              </a:ext>
            </a:extLst>
          </p:cNvPr>
          <p:cNvSpPr>
            <a:spLocks noGrp="1"/>
          </p:cNvSpPr>
          <p:nvPr>
            <p:ph idx="1"/>
          </p:nvPr>
        </p:nvSpPr>
        <p:spPr/>
        <p:txBody>
          <a:bodyPr/>
          <a:lstStyle/>
          <a:p>
            <a:r>
              <a:rPr lang="en-US" u="sng" dirty="0">
                <a:hlinkClick r:id="rId2"/>
              </a:rPr>
              <a:t>http://shabestan.ir/detail/News/507195</a:t>
            </a:r>
            <a:endParaRPr lang="en-US" u="sng" dirty="0"/>
          </a:p>
          <a:p>
            <a:endParaRPr lang="en-US" u="sng" dirty="0"/>
          </a:p>
          <a:p>
            <a:r>
              <a:rPr lang="en-US" u="sng" dirty="0">
                <a:hlinkClick r:id="rId3"/>
              </a:rPr>
              <a:t>http://www.nlai.ir/detail-page/-/asset_publisher/1XAU1TD4jK8G/content/--6339</a:t>
            </a:r>
            <a:endParaRPr lang="en-US" dirty="0"/>
          </a:p>
        </p:txBody>
      </p:sp>
    </p:spTree>
    <p:extLst>
      <p:ext uri="{BB962C8B-B14F-4D97-AF65-F5344CB8AC3E}">
        <p14:creationId xmlns:p14="http://schemas.microsoft.com/office/powerpoint/2010/main" val="3104360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484589-BBFE-4171-889F-4E798EB10FE6}"/>
              </a:ext>
            </a:extLst>
          </p:cNvPr>
          <p:cNvSpPr>
            <a:spLocks noGrp="1"/>
          </p:cNvSpPr>
          <p:nvPr>
            <p:ph type="ctrTitle"/>
          </p:nvPr>
        </p:nvSpPr>
        <p:spPr/>
        <p:txBody>
          <a:bodyPr/>
          <a:lstStyle/>
          <a:p>
            <a:r>
              <a:rPr lang="ur-PK" dirty="0"/>
              <a:t>         تشکر</a:t>
            </a:r>
            <a:endParaRPr lang="en-US" dirty="0"/>
          </a:p>
        </p:txBody>
      </p:sp>
      <p:sp>
        <p:nvSpPr>
          <p:cNvPr id="5" name="Subtitle 4">
            <a:extLst>
              <a:ext uri="{FF2B5EF4-FFF2-40B4-BE49-F238E27FC236}">
                <a16:creationId xmlns:a16="http://schemas.microsoft.com/office/drawing/2014/main" id="{83A944BD-73BB-4BCC-9A28-900C415B146B}"/>
              </a:ext>
            </a:extLst>
          </p:cNvPr>
          <p:cNvSpPr>
            <a:spLocks noGrp="1"/>
          </p:cNvSpPr>
          <p:nvPr>
            <p:ph type="subTitle" idx="1"/>
          </p:nvPr>
        </p:nvSpPr>
        <p:spPr/>
        <p:txBody>
          <a:bodyPr/>
          <a:lstStyle/>
          <a:p>
            <a:endParaRPr lang="en-US" dirty="0"/>
          </a:p>
        </p:txBody>
      </p:sp>
      <p:sp>
        <p:nvSpPr>
          <p:cNvPr id="6" name="Star: 5 Points 5">
            <a:extLst>
              <a:ext uri="{FF2B5EF4-FFF2-40B4-BE49-F238E27FC236}">
                <a16:creationId xmlns:a16="http://schemas.microsoft.com/office/drawing/2014/main" id="{87431A94-D168-450D-8E7F-6679297751D4}"/>
              </a:ext>
            </a:extLst>
          </p:cNvPr>
          <p:cNvSpPr/>
          <p:nvPr/>
        </p:nvSpPr>
        <p:spPr>
          <a:xfrm>
            <a:off x="5410200" y="3124200"/>
            <a:ext cx="1066800" cy="92663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tar: 5 Points 6">
            <a:extLst>
              <a:ext uri="{FF2B5EF4-FFF2-40B4-BE49-F238E27FC236}">
                <a16:creationId xmlns:a16="http://schemas.microsoft.com/office/drawing/2014/main" id="{3CEA9B8A-515C-493F-AFD5-649C7B719083}"/>
              </a:ext>
            </a:extLst>
          </p:cNvPr>
          <p:cNvSpPr/>
          <p:nvPr/>
        </p:nvSpPr>
        <p:spPr>
          <a:xfrm>
            <a:off x="838200" y="2895600"/>
            <a:ext cx="1600200" cy="164630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5 Points 7">
            <a:extLst>
              <a:ext uri="{FF2B5EF4-FFF2-40B4-BE49-F238E27FC236}">
                <a16:creationId xmlns:a16="http://schemas.microsoft.com/office/drawing/2014/main" id="{22AD541E-39E8-408D-8462-BB8E58423F00}"/>
              </a:ext>
            </a:extLst>
          </p:cNvPr>
          <p:cNvSpPr/>
          <p:nvPr/>
        </p:nvSpPr>
        <p:spPr>
          <a:xfrm>
            <a:off x="2971800" y="4648200"/>
            <a:ext cx="1447800" cy="2362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tar: 5 Points 8">
            <a:extLst>
              <a:ext uri="{FF2B5EF4-FFF2-40B4-BE49-F238E27FC236}">
                <a16:creationId xmlns:a16="http://schemas.microsoft.com/office/drawing/2014/main" id="{F6C38070-75C2-482F-BE93-0C6E8B24309C}"/>
              </a:ext>
            </a:extLst>
          </p:cNvPr>
          <p:cNvSpPr/>
          <p:nvPr/>
        </p:nvSpPr>
        <p:spPr>
          <a:xfrm>
            <a:off x="4724402" y="4977468"/>
            <a:ext cx="990598" cy="181656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5 Points 9">
            <a:extLst>
              <a:ext uri="{FF2B5EF4-FFF2-40B4-BE49-F238E27FC236}">
                <a16:creationId xmlns:a16="http://schemas.microsoft.com/office/drawing/2014/main" id="{9766F8CD-EA7E-4ED6-80C6-AB219E6C3308}"/>
              </a:ext>
            </a:extLst>
          </p:cNvPr>
          <p:cNvSpPr/>
          <p:nvPr/>
        </p:nvSpPr>
        <p:spPr>
          <a:xfrm>
            <a:off x="228600" y="5147731"/>
            <a:ext cx="1958086" cy="164630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402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0C7130-840E-41CA-82E6-39A5795B3674}"/>
              </a:ext>
            </a:extLst>
          </p:cNvPr>
          <p:cNvSpPr>
            <a:spLocks noGrp="1"/>
          </p:cNvSpPr>
          <p:nvPr>
            <p:ph type="title"/>
          </p:nvPr>
        </p:nvSpPr>
        <p:spPr>
          <a:solidFill>
            <a:srgbClr val="00B050"/>
          </a:solidFill>
        </p:spPr>
        <p:txBody>
          <a:bodyPr/>
          <a:lstStyle/>
          <a:p>
            <a:r>
              <a:rPr lang="ur-PK" dirty="0"/>
              <a:t>مولوی رومی        </a:t>
            </a:r>
            <a:endParaRPr lang="en-US" dirty="0"/>
          </a:p>
        </p:txBody>
      </p:sp>
      <p:sp>
        <p:nvSpPr>
          <p:cNvPr id="4" name="Content Placeholder 3">
            <a:extLst>
              <a:ext uri="{FF2B5EF4-FFF2-40B4-BE49-F238E27FC236}">
                <a16:creationId xmlns:a16="http://schemas.microsoft.com/office/drawing/2014/main" id="{921B8E81-14EF-4E5E-896C-D9896ECB4351}"/>
              </a:ext>
            </a:extLst>
          </p:cNvPr>
          <p:cNvSpPr>
            <a:spLocks noGrp="1"/>
          </p:cNvSpPr>
          <p:nvPr>
            <p:ph idx="1"/>
          </p:nvPr>
        </p:nvSpPr>
        <p:spPr/>
        <p:txBody>
          <a:bodyPr>
            <a:normAutofit/>
          </a:bodyPr>
          <a:lstStyle/>
          <a:p>
            <a:pPr algn="just"/>
            <a:r>
              <a:rPr lang="ur-PK" dirty="0"/>
              <a:t>تأثیر و نفوذ اندیشه های مولانا جلال الدین بلخی خراسانی بر جریانات فکری و عرفانی جهان، مورد اتفاق اندیشمندان و صاحب نظران حوزۀ عرفان و تصوف است‌. آثار حضرت مولانا، به ویژه مثنوی معنوی‌، تبلوری از شخصیت عرفانی اوست‌. مثنوی، اسفار عارفان و در حقیقت شرح احوال و مقامات معنوی اولیاست. مثنوی کتابی است تعلیمی، که حاصل دورۀ پختگی و صحو مولاناست، برخلاف غزلیات شمس، که حاصل بی خودی و محو اوست. مثنوی شرح سفرهای معنوی و تجربیات مولاناست؛ که عارفان را عقیده بر این است که مرید و مراد همچون آینه، تصویر یکدگر را انعکاس می دهند. “مثنوی یکی از بزرگ ترین کتب ادبی و عالی ‌ترین بیان و نظم عرفانی و خلاصه سیر فکری و آخرین نتیجۀ سلوک عقلانی امم اسلامی است‌”۔</a:t>
            </a:r>
            <a:br>
              <a:rPr lang="ur-PK" dirty="0"/>
            </a:br>
            <a:endParaRPr lang="en-US" dirty="0"/>
          </a:p>
        </p:txBody>
      </p:sp>
    </p:spTree>
    <p:extLst>
      <p:ext uri="{BB962C8B-B14F-4D97-AF65-F5344CB8AC3E}">
        <p14:creationId xmlns:p14="http://schemas.microsoft.com/office/powerpoint/2010/main" val="3719863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E8B52-35A0-446C-BB32-C0F889970BD5}"/>
              </a:ext>
            </a:extLst>
          </p:cNvPr>
          <p:cNvSpPr>
            <a:spLocks noGrp="1"/>
          </p:cNvSpPr>
          <p:nvPr>
            <p:ph type="title"/>
          </p:nvPr>
        </p:nvSpPr>
        <p:spPr>
          <a:solidFill>
            <a:srgbClr val="92D050"/>
          </a:solidFill>
        </p:spPr>
        <p:txBody>
          <a:bodyPr/>
          <a:lstStyle/>
          <a:p>
            <a:r>
              <a:rPr lang="ur-PK" dirty="0"/>
              <a:t>مولوی رومی           </a:t>
            </a:r>
            <a:endParaRPr lang="en-US" dirty="0"/>
          </a:p>
        </p:txBody>
      </p:sp>
      <p:sp>
        <p:nvSpPr>
          <p:cNvPr id="3" name="Content Placeholder 2">
            <a:extLst>
              <a:ext uri="{FF2B5EF4-FFF2-40B4-BE49-F238E27FC236}">
                <a16:creationId xmlns:a16="http://schemas.microsoft.com/office/drawing/2014/main" id="{728DD7ED-9284-4F31-B81C-8AC91369F80E}"/>
              </a:ext>
            </a:extLst>
          </p:cNvPr>
          <p:cNvSpPr>
            <a:spLocks noGrp="1"/>
          </p:cNvSpPr>
          <p:nvPr>
            <p:ph idx="1"/>
          </p:nvPr>
        </p:nvSpPr>
        <p:spPr/>
        <p:txBody>
          <a:bodyPr>
            <a:normAutofit lnSpcReduction="10000"/>
          </a:bodyPr>
          <a:lstStyle/>
          <a:p>
            <a:r>
              <a:rPr lang="ur-PK" dirty="0"/>
              <a:t>گرچه الفاظ و صورت حکایات مثنوی متعدد است؛ لیکن داستان اصلی، وحدت حق و یگانگی انسان کامل و عارفان است. افزون بر تصریح مولانا، شواهد تاریخی هم تأییدی است بر این که مثنوی حاصل الهامات ربانی است، نـه زاییدۀ تعقلات بشری. مولانا معانی الهامی را به جنینی تشبیه کرده که روحش از آن باردار می شده و ابیات مثنوی همان نوزاد تازه تولد یافته است. مظاهر تسامح، تساهل، دوستی، صمیمیت، صلح و صفا، چنان در آثار مولانا و به ویژه مثنوی انعکاس یافته که برای همۀ انسانها، فارغ از  زبان و فرهنگ قابل درک است. بدین سان پرده های اختلاف فروافتاده، آثار مولانا حتی در مغرب زمین از پرفروش ترین کتب می شود. مولانا در آثار خویش، مثنوی را با القاب گوناگون از جمله “جامع اصول اصول اصول دین”، “فقه اکبر”، “طریق روشن” و “دلیل آشکار” توصیف کرده است.</a:t>
            </a:r>
            <a:br>
              <a:rPr lang="ur-PK" dirty="0"/>
            </a:br>
            <a:endParaRPr lang="en-US" dirty="0"/>
          </a:p>
        </p:txBody>
      </p:sp>
    </p:spTree>
    <p:extLst>
      <p:ext uri="{BB962C8B-B14F-4D97-AF65-F5344CB8AC3E}">
        <p14:creationId xmlns:p14="http://schemas.microsoft.com/office/powerpoint/2010/main" val="323561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37A79-8C7E-4FD2-84F7-A6D35324D8E4}"/>
              </a:ext>
            </a:extLst>
          </p:cNvPr>
          <p:cNvSpPr>
            <a:spLocks noGrp="1"/>
          </p:cNvSpPr>
          <p:nvPr>
            <p:ph type="title"/>
          </p:nvPr>
        </p:nvSpPr>
        <p:spPr>
          <a:solidFill>
            <a:srgbClr val="00B050"/>
          </a:solidFill>
        </p:spPr>
        <p:txBody>
          <a:bodyPr/>
          <a:lstStyle/>
          <a:p>
            <a:r>
              <a:rPr lang="ur-PK" dirty="0"/>
              <a:t>مولوی رومی        </a:t>
            </a:r>
            <a:endParaRPr lang="en-US" dirty="0"/>
          </a:p>
        </p:txBody>
      </p:sp>
      <p:sp>
        <p:nvSpPr>
          <p:cNvPr id="3" name="Content Placeholder 2">
            <a:extLst>
              <a:ext uri="{FF2B5EF4-FFF2-40B4-BE49-F238E27FC236}">
                <a16:creationId xmlns:a16="http://schemas.microsoft.com/office/drawing/2014/main" id="{70AA56DF-9552-47E6-B932-264F596A456B}"/>
              </a:ext>
            </a:extLst>
          </p:cNvPr>
          <p:cNvSpPr>
            <a:spLocks noGrp="1"/>
          </p:cNvSpPr>
          <p:nvPr>
            <p:ph idx="1"/>
          </p:nvPr>
        </p:nvSpPr>
        <p:spPr/>
        <p:txBody>
          <a:bodyPr>
            <a:normAutofit lnSpcReduction="10000"/>
          </a:bodyPr>
          <a:lstStyle/>
          <a:p>
            <a:pPr algn="r"/>
            <a:r>
              <a:rPr lang="ur-PK" dirty="0"/>
              <a:t>موضوعات حکایات مثنوی معنوی از این قرار است:</a:t>
            </a:r>
            <a:br>
              <a:rPr lang="ur-PK" dirty="0"/>
            </a:br>
            <a:br>
              <a:rPr lang="ur-PK" dirty="0"/>
            </a:br>
            <a:r>
              <a:rPr lang="ur-PK" dirty="0"/>
              <a:t>۱٫ احوال اولیا و مشایخ؛ از قبیل احمد خضرویه، ذوالنون مصری، ابراهیم ادهم، بایزید بسطامی، ابوالحسن خرقانی و . . . .</a:t>
            </a:r>
            <a:br>
              <a:rPr lang="ur-PK" dirty="0"/>
            </a:br>
            <a:br>
              <a:rPr lang="ur-PK" dirty="0"/>
            </a:br>
            <a:r>
              <a:rPr lang="ur-PK" dirty="0"/>
              <a:t>۲٫ حکایات عامیانه مانند؛ کبودی زدن قزوینی، نحوی مغرور، صوفی، فقیه، سید و . . . .</a:t>
            </a:r>
            <a:br>
              <a:rPr lang="ur-PK" dirty="0"/>
            </a:br>
            <a:br>
              <a:rPr lang="ur-PK" dirty="0"/>
            </a:br>
            <a:r>
              <a:rPr lang="ur-PK" dirty="0"/>
              <a:t>۳٫ حکایات تاریخی مثل فتح سبزوار، وکیل صدر جهان، عماد الملک، ایاز و . . . .</a:t>
            </a:r>
            <a:br>
              <a:rPr lang="ur-PK" dirty="0"/>
            </a:br>
            <a:br>
              <a:rPr lang="ur-PK" dirty="0"/>
            </a:br>
            <a:r>
              <a:rPr lang="ur-PK" dirty="0"/>
              <a:t>۴٫ حکایات رمزی چون؛ حکایت نی، کنیزک و پادشاه، پیر چنگی، محمود و ایاز، باز پادشاه، رومیان و چینیان، شهری و روستایی، قلعه ذات الصور، طوطی و بازرگان و . . . .</a:t>
            </a:r>
            <a:endParaRPr lang="en-US" dirty="0"/>
          </a:p>
        </p:txBody>
      </p:sp>
    </p:spTree>
    <p:extLst>
      <p:ext uri="{BB962C8B-B14F-4D97-AF65-F5344CB8AC3E}">
        <p14:creationId xmlns:p14="http://schemas.microsoft.com/office/powerpoint/2010/main" val="205838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9632-3450-4541-B976-7AFAC23337D3}"/>
              </a:ext>
            </a:extLst>
          </p:cNvPr>
          <p:cNvSpPr>
            <a:spLocks noGrp="1"/>
          </p:cNvSpPr>
          <p:nvPr>
            <p:ph type="title"/>
          </p:nvPr>
        </p:nvSpPr>
        <p:spPr>
          <a:solidFill>
            <a:srgbClr val="92D050"/>
          </a:solidFill>
        </p:spPr>
        <p:txBody>
          <a:bodyPr/>
          <a:lstStyle/>
          <a:p>
            <a:r>
              <a:rPr lang="ur-PK" dirty="0"/>
              <a:t>مولوی رومی          </a:t>
            </a:r>
            <a:endParaRPr lang="en-US" dirty="0"/>
          </a:p>
        </p:txBody>
      </p:sp>
      <p:sp>
        <p:nvSpPr>
          <p:cNvPr id="3" name="Content Placeholder 2">
            <a:extLst>
              <a:ext uri="{FF2B5EF4-FFF2-40B4-BE49-F238E27FC236}">
                <a16:creationId xmlns:a16="http://schemas.microsoft.com/office/drawing/2014/main" id="{E3DCB7CB-6B53-43CD-A89B-0BD3A02CF59F}"/>
              </a:ext>
            </a:extLst>
          </p:cNvPr>
          <p:cNvSpPr>
            <a:spLocks noGrp="1"/>
          </p:cNvSpPr>
          <p:nvPr>
            <p:ph idx="1"/>
          </p:nvPr>
        </p:nvSpPr>
        <p:spPr/>
        <p:txBody>
          <a:bodyPr>
            <a:normAutofit/>
          </a:bodyPr>
          <a:lstStyle/>
          <a:p>
            <a:pPr algn="r"/>
            <a:br>
              <a:rPr lang="ur-PK" dirty="0"/>
            </a:br>
            <a:r>
              <a:rPr lang="ur-PK" dirty="0"/>
              <a:t>“مثنوی گذشته از اشتمال بر تبیین حقایق ادیان و اصولِ تصوف و شرح و رموز آیات قرآنی و اخبار نبوی‌، نموداری است از مراتب و مقامات مولانا و یاران برگزیدۀ او. بلکه غرض اصلی مولانا از نظم مثنوی، بیان احوال معنوی خود او و آن برگزیدگان در لباس امثال و حکایات و قصۀ موسی و عیسی و مشایخ طریقت و گفتن سِـرِّ دلبران در حدیث دیگران بوده است‌.</a:t>
            </a:r>
            <a:br>
              <a:rPr lang="ur-PK" dirty="0"/>
            </a:br>
            <a:br>
              <a:rPr lang="ur-PK" dirty="0"/>
            </a:br>
            <a:r>
              <a:rPr lang="ur-PK" dirty="0"/>
              <a:t>پس از حضرت حسام‌الدین چلبی، سلطان ولد به عنوان شیخ طریقت مولویه، “کلام پدر خود را به فصاحت لسان و صاحب بیان تقریر می فرمود و در شرح اسرار و تفسیر اخبار، ید بیضا می نمود و تمامت ممالک روم را در خلفای کرام پر کرده‌، تحقیق اسرار خاندان صدیق را شایع گردانید.”</a:t>
            </a:r>
            <a:endParaRPr lang="en-US" dirty="0"/>
          </a:p>
        </p:txBody>
      </p:sp>
    </p:spTree>
    <p:extLst>
      <p:ext uri="{BB962C8B-B14F-4D97-AF65-F5344CB8AC3E}">
        <p14:creationId xmlns:p14="http://schemas.microsoft.com/office/powerpoint/2010/main" val="549576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30208-E52B-4CCE-837C-DEBC138867FE}"/>
              </a:ext>
            </a:extLst>
          </p:cNvPr>
          <p:cNvSpPr>
            <a:spLocks noGrp="1"/>
          </p:cNvSpPr>
          <p:nvPr>
            <p:ph type="title"/>
          </p:nvPr>
        </p:nvSpPr>
        <p:spPr>
          <a:solidFill>
            <a:srgbClr val="00B050"/>
          </a:solidFill>
          <a:scene3d>
            <a:camera prst="perspectiveContrastingRightFacing"/>
            <a:lightRig rig="threePt" dir="t"/>
          </a:scene3d>
        </p:spPr>
        <p:txBody>
          <a:bodyPr/>
          <a:lstStyle/>
          <a:p>
            <a:r>
              <a:rPr lang="ur-PK" dirty="0"/>
              <a:t>مولوی رومی         </a:t>
            </a:r>
            <a:endParaRPr lang="en-US" dirty="0"/>
          </a:p>
        </p:txBody>
      </p:sp>
      <p:sp>
        <p:nvSpPr>
          <p:cNvPr id="3" name="Content Placeholder 2">
            <a:extLst>
              <a:ext uri="{FF2B5EF4-FFF2-40B4-BE49-F238E27FC236}">
                <a16:creationId xmlns:a16="http://schemas.microsoft.com/office/drawing/2014/main" id="{9B6D8EC2-DEA7-4578-AE97-225483BBAE09}"/>
              </a:ext>
            </a:extLst>
          </p:cNvPr>
          <p:cNvSpPr>
            <a:spLocks noGrp="1"/>
          </p:cNvSpPr>
          <p:nvPr>
            <p:ph idx="1"/>
          </p:nvPr>
        </p:nvSpPr>
        <p:spPr/>
        <p:txBody>
          <a:bodyPr/>
          <a:lstStyle/>
          <a:p>
            <a:pPr algn="r"/>
            <a:endParaRPr lang="ur-PK" dirty="0"/>
          </a:p>
          <a:p>
            <a:pPr algn="r"/>
            <a:endParaRPr lang="ur-PK" dirty="0"/>
          </a:p>
          <a:p>
            <a:pPr algn="r"/>
            <a:endParaRPr lang="ur-PK" dirty="0"/>
          </a:p>
          <a:p>
            <a:pPr algn="r"/>
            <a:r>
              <a:rPr lang="ur-PK" dirty="0"/>
              <a:t>آثار مولوی با برقراری ارتباطات فرهنگی، رشتۀ مودتی بین ممالک برقرار نمود. دانشمندان ترک، ادبای ایران‌، ماوراءالنهر و نیم ‌قاره هند، همه به سرود مولانا مترنم اند و به یک آهنگ، ترانۀ محبت و انسانیت می سرایند.</a:t>
            </a:r>
          </a:p>
          <a:p>
            <a:pPr algn="r"/>
            <a:endParaRPr lang="en-US" dirty="0"/>
          </a:p>
        </p:txBody>
      </p:sp>
    </p:spTree>
    <p:extLst>
      <p:ext uri="{BB962C8B-B14F-4D97-AF65-F5344CB8AC3E}">
        <p14:creationId xmlns:p14="http://schemas.microsoft.com/office/powerpoint/2010/main" val="1909750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CEAE9F-F5CE-4578-9B82-F97672FB3312}"/>
              </a:ext>
            </a:extLst>
          </p:cNvPr>
          <p:cNvSpPr>
            <a:spLocks noGrp="1"/>
          </p:cNvSpPr>
          <p:nvPr>
            <p:ph type="title"/>
          </p:nvPr>
        </p:nvSpPr>
        <p:spPr/>
        <p:txBody>
          <a:bodyPr/>
          <a:lstStyle/>
          <a:p>
            <a:r>
              <a:rPr lang="en-US" dirty="0" err="1"/>
              <a:t>BOOk</a:t>
            </a:r>
            <a:r>
              <a:rPr lang="en-US" dirty="0"/>
              <a:t> </a:t>
            </a:r>
            <a:r>
              <a:rPr lang="en-US" dirty="0" err="1"/>
              <a:t>Refrence</a:t>
            </a:r>
            <a:r>
              <a:rPr lang="en-US" dirty="0"/>
              <a:t>( </a:t>
            </a:r>
            <a:r>
              <a:rPr lang="en-US" dirty="0" err="1"/>
              <a:t>Masnavi</a:t>
            </a:r>
            <a:r>
              <a:rPr lang="en-US" dirty="0"/>
              <a:t> Sharif) and related links</a:t>
            </a:r>
          </a:p>
        </p:txBody>
      </p:sp>
      <p:sp>
        <p:nvSpPr>
          <p:cNvPr id="4" name="Content Placeholder 3">
            <a:extLst>
              <a:ext uri="{FF2B5EF4-FFF2-40B4-BE49-F238E27FC236}">
                <a16:creationId xmlns:a16="http://schemas.microsoft.com/office/drawing/2014/main" id="{D0BE29C3-545B-4812-BDD2-B9C03DF0F7C8}"/>
              </a:ext>
            </a:extLst>
          </p:cNvPr>
          <p:cNvSpPr>
            <a:spLocks noGrp="1"/>
          </p:cNvSpPr>
          <p:nvPr>
            <p:ph idx="1"/>
          </p:nvPr>
        </p:nvSpPr>
        <p:spPr/>
        <p:txBody>
          <a:bodyPr>
            <a:normAutofit fontScale="70000" lnSpcReduction="20000"/>
          </a:bodyPr>
          <a:lstStyle/>
          <a:p>
            <a:r>
              <a:rPr lang="en-US" u="sng" dirty="0">
                <a:hlinkClick r:id="rId2"/>
              </a:rPr>
              <a:t>http://www.maktabah.org/en/item/1869-masnaviurdu</a:t>
            </a:r>
            <a:endParaRPr lang="en-US" u="sng" dirty="0"/>
          </a:p>
          <a:p>
            <a:endParaRPr lang="en-US" u="sng" dirty="0"/>
          </a:p>
          <a:p>
            <a:r>
              <a:rPr lang="en-US" u="sng" dirty="0">
                <a:hlinkClick r:id="rId3"/>
              </a:rPr>
              <a:t>http://www.dar-al-masnavi.org/about_rumi.html</a:t>
            </a:r>
            <a:endParaRPr lang="en-US" u="sng" dirty="0"/>
          </a:p>
          <a:p>
            <a:r>
              <a:rPr lang="en-US" u="sng" dirty="0">
                <a:hlinkClick r:id="rId4"/>
              </a:rPr>
              <a:t>https://www.rumi.net/about_rumi_main.htm</a:t>
            </a:r>
            <a:endParaRPr lang="en-US" u="sng" dirty="0"/>
          </a:p>
          <a:p>
            <a:r>
              <a:rPr lang="en-US" u="sng" dirty="0">
                <a:hlinkClick r:id="rId5"/>
              </a:rPr>
              <a:t>https://youtu.be/wqcM6bdlywQ</a:t>
            </a:r>
            <a:endParaRPr lang="en-US" u="sng" dirty="0"/>
          </a:p>
          <a:p>
            <a:r>
              <a:rPr lang="en-US" u="sng" dirty="0">
                <a:hlinkClick r:id="rId6"/>
              </a:rPr>
              <a:t>https://lastnames.myheritage.com/last-name/rumi?var=partners&amp;tr_account=949-582-2845&amp;utm_source=ppc_google&amp;utm_medium=cpc&amp;utm_campaign=mh_search_ww_en_mob_mul_exact_lastnames&amp;tr_ad_group=adgroup41&amp;tr_brand=&amp;keyword=&amp;tr_size=&amp;tr_camp_id=1668457424&amp;tr_ag_id=60101780850&amp;tr_network=g&amp;tr_keyword=rumi&amp;tr_placement=&amp;tr_matchtype=e&amp;tr_position=&amp;tr_creative=325133842478&amp;tr_device=m&amp;tr_device_model=&amp;tr_extension_id=&amp;tr_target_id=kwd-13698536&amp;tr_location=1011082&amp;tr_placement_target=&amp;gclid=CjwKCAjwwYP2BRBGEiwAkoBpAppZ3qIBqsFTNSaMNl-mdZXY-wlrnopjro8ZRJZ_3MHsKZUDAF11ZxoCaukQAvD_BwE</a:t>
            </a:r>
            <a:endParaRPr lang="en-US" u="sng" dirty="0"/>
          </a:p>
          <a:p>
            <a:r>
              <a:rPr lang="en-US" u="sng" dirty="0">
                <a:hlinkClick r:id="rId7"/>
              </a:rPr>
              <a:t>https://youtu.be/zr0YXGS68eo</a:t>
            </a:r>
            <a:endParaRPr lang="en-US" u="sng" dirty="0"/>
          </a:p>
          <a:p>
            <a:r>
              <a:rPr lang="en-US" u="sng" dirty="0">
                <a:hlinkClick r:id="rId8"/>
              </a:rPr>
              <a:t>https://youtu.be/Q9uiFWvqFfI</a:t>
            </a:r>
            <a:endParaRPr lang="en-US" dirty="0"/>
          </a:p>
        </p:txBody>
      </p:sp>
    </p:spTree>
    <p:extLst>
      <p:ext uri="{BB962C8B-B14F-4D97-AF65-F5344CB8AC3E}">
        <p14:creationId xmlns:p14="http://schemas.microsoft.com/office/powerpoint/2010/main" val="3072116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2B0F7-C804-438E-AA82-6D0419BE070B}"/>
              </a:ext>
            </a:extLst>
          </p:cNvPr>
          <p:cNvSpPr>
            <a:spLocks noGrp="1"/>
          </p:cNvSpPr>
          <p:nvPr>
            <p:ph type="title"/>
          </p:nvPr>
        </p:nvSpPr>
        <p:spPr/>
        <p:txBody>
          <a:bodyPr/>
          <a:lstStyle/>
          <a:p>
            <a:r>
              <a:rPr lang="en-US" dirty="0"/>
              <a:t>Related links:</a:t>
            </a:r>
          </a:p>
        </p:txBody>
      </p:sp>
      <p:sp>
        <p:nvSpPr>
          <p:cNvPr id="3" name="Content Placeholder 2">
            <a:extLst>
              <a:ext uri="{FF2B5EF4-FFF2-40B4-BE49-F238E27FC236}">
                <a16:creationId xmlns:a16="http://schemas.microsoft.com/office/drawing/2014/main" id="{C6AEAC5D-139E-4657-91D9-69A9CF748A2B}"/>
              </a:ext>
            </a:extLst>
          </p:cNvPr>
          <p:cNvSpPr>
            <a:spLocks noGrp="1"/>
          </p:cNvSpPr>
          <p:nvPr>
            <p:ph idx="1"/>
          </p:nvPr>
        </p:nvSpPr>
        <p:spPr>
          <a:xfrm>
            <a:off x="609599" y="1295400"/>
            <a:ext cx="6347714" cy="4745963"/>
          </a:xfrm>
        </p:spPr>
        <p:txBody>
          <a:bodyPr>
            <a:normAutofit/>
          </a:bodyPr>
          <a:lstStyle/>
          <a:p>
            <a:r>
              <a:rPr lang="en-US" u="sng" dirty="0">
                <a:hlinkClick r:id="rId2"/>
              </a:rPr>
              <a:t>https://youtu.be/lCl_kQ95tIw</a:t>
            </a:r>
            <a:endParaRPr lang="en-US" u="sng" dirty="0"/>
          </a:p>
          <a:p>
            <a:r>
              <a:rPr lang="en-US" u="sng" dirty="0">
                <a:hlinkClick r:id="rId3"/>
              </a:rPr>
              <a:t>https://youtu.be/9JXPD0BMHzc</a:t>
            </a:r>
            <a:endParaRPr lang="en-US" u="sng" dirty="0"/>
          </a:p>
          <a:p>
            <a:endParaRPr lang="en-US" u="sng" dirty="0"/>
          </a:p>
          <a:p>
            <a:r>
              <a:rPr lang="en-US" u="sng" dirty="0">
                <a:hlinkClick r:id="rId4"/>
              </a:rPr>
              <a:t>https://youtu.be/maBdQGkNGXI</a:t>
            </a:r>
            <a:endParaRPr lang="ur-PK" u="sng" dirty="0"/>
          </a:p>
          <a:p>
            <a:endParaRPr lang="en-US" u="sng" dirty="0"/>
          </a:p>
          <a:p>
            <a:r>
              <a:rPr lang="en-US" u="sng" dirty="0">
                <a:hlinkClick r:id="rId5"/>
              </a:rPr>
              <a:t>https://youtu.be/b</a:t>
            </a:r>
            <a:endParaRPr lang="ur-PK" u="sng" dirty="0"/>
          </a:p>
          <a:p>
            <a:r>
              <a:rPr lang="en-US" dirty="0"/>
              <a:t> </a:t>
            </a:r>
            <a:r>
              <a:rPr lang="en-US" dirty="0">
                <a:hlinkClick r:id="rId6"/>
              </a:rPr>
              <a:t>asriran.com/000Y7</a:t>
            </a:r>
            <a:r>
              <a:rPr lang="ur-PK" dirty="0"/>
              <a:t>9</a:t>
            </a:r>
            <a:endParaRPr lang="en-US" u="sng" dirty="0"/>
          </a:p>
          <a:p>
            <a:endParaRPr lang="en-US" u="sng" dirty="0"/>
          </a:p>
          <a:p>
            <a:r>
              <a:rPr lang="en-US" u="sng" dirty="0">
                <a:hlinkClick r:id="rId7"/>
              </a:rPr>
              <a:t>https://youtu.be/N2vQ1DtqVHw</a:t>
            </a:r>
            <a:endParaRPr lang="en-US" u="sng" dirty="0"/>
          </a:p>
          <a:p>
            <a:r>
              <a:rPr lang="en-US" u="sng" dirty="0">
                <a:hlinkClick r:id="rId8"/>
              </a:rPr>
              <a:t>http://www.afghandata.org:8080/xmlui/handle/20.500.12138/18382</a:t>
            </a:r>
            <a:endParaRPr lang="en-US" u="sng" dirty="0"/>
          </a:p>
        </p:txBody>
      </p:sp>
    </p:spTree>
    <p:extLst>
      <p:ext uri="{BB962C8B-B14F-4D97-AF65-F5344CB8AC3E}">
        <p14:creationId xmlns:p14="http://schemas.microsoft.com/office/powerpoint/2010/main" val="64125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C4EAE-9099-40B6-A2FE-007571CE4F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84CF54-8395-4BA6-AC84-8E8C24260753}"/>
              </a:ext>
            </a:extLst>
          </p:cNvPr>
          <p:cNvSpPr>
            <a:spLocks noGrp="1"/>
          </p:cNvSpPr>
          <p:nvPr>
            <p:ph idx="1"/>
          </p:nvPr>
        </p:nvSpPr>
        <p:spPr/>
        <p:txBody>
          <a:bodyPr>
            <a:normAutofit fontScale="92500" lnSpcReduction="10000"/>
          </a:bodyPr>
          <a:lstStyle/>
          <a:p>
            <a:r>
              <a:rPr lang="en-US" u="sng" dirty="0">
                <a:hlinkClick r:id="rId2"/>
              </a:rPr>
              <a:t>https://www.poetryfoundation.org/poets/jalal-al-din-rumi</a:t>
            </a:r>
            <a:endParaRPr lang="en-US" u="sng" dirty="0"/>
          </a:p>
          <a:p>
            <a:endParaRPr lang="en-US" u="sng" dirty="0"/>
          </a:p>
          <a:p>
            <a:r>
              <a:rPr lang="en-US" u="sng" dirty="0">
                <a:hlinkClick r:id="rId3"/>
              </a:rPr>
              <a:t>https://lastnames.myheritage.com/last-name/rumi?var=partners&amp;tr_account=949-582-2845&amp;utm_source=ppc_google&amp;utm_medium=cpc&amp;utm_campaign=mh_search_ww_en_mob_mul_exact_lastnames&amp;tr_ad_group=adgroup41&amp;tr_brand=&amp;keyword=&amp;tr_size=&amp;tr_camp_id=1668457424&amp;tr_ag_id=60101780850&amp;tr_network=g&amp;tr_keyword=rumi&amp;tr_placement=&amp;tr_matchtype=e&amp;tr_position=&amp;tr_creative=325133842478&amp;tr_device=m&amp;tr_device_model=&amp;tr_extension_id=&amp;tr_target_id=kwd-13698536&amp;tr_location=1011082&amp;tr_placement_target=&amp;gclid=CjwKCAjwwYP2BRBGEiwAkoBpAppZ3qIBqsFTNSaMNl-mdZXY-wlrnopjro8ZRJZ_3MHsKZUDAF11ZxoCaukQAvD_BwE</a:t>
            </a:r>
            <a:endParaRPr lang="en-US" dirty="0"/>
          </a:p>
        </p:txBody>
      </p:sp>
    </p:spTree>
    <p:extLst>
      <p:ext uri="{BB962C8B-B14F-4D97-AF65-F5344CB8AC3E}">
        <p14:creationId xmlns:p14="http://schemas.microsoft.com/office/powerpoint/2010/main" val="39714925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6457</TotalTime>
  <Words>1172</Words>
  <Application>Microsoft Office PowerPoint</Application>
  <PresentationFormat>On-screen Show (4:3)</PresentationFormat>
  <Paragraphs>45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 Semester II PhD ,Analytical study of Mystical Persian lit. Anjum Tahira  مولوی رومی      </vt:lpstr>
      <vt:lpstr>مولوی رومی        </vt:lpstr>
      <vt:lpstr>مولوی رومی           </vt:lpstr>
      <vt:lpstr>مولوی رومی        </vt:lpstr>
      <vt:lpstr>مولوی رومی          </vt:lpstr>
      <vt:lpstr>مولوی رومی         </vt:lpstr>
      <vt:lpstr>BOOk Refrence( Masnavi Sharif) and related links</vt:lpstr>
      <vt:lpstr>Related links:</vt:lpstr>
      <vt:lpstr>PowerPoint Presentation</vt:lpstr>
      <vt:lpstr>Book refrence</vt:lpstr>
      <vt:lpstr>Qonia City of Rumi and masnavi</vt:lpstr>
      <vt:lpstr> </vt:lpstr>
      <vt:lpstr>PowerPoint Presentation</vt:lpstr>
      <vt:lpstr>Supporting Links:</vt:lpstr>
      <vt:lpstr>         تشکر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Jaffer</dc:creator>
  <cp:lastModifiedBy>sxbasanxsgabq@outlook.com</cp:lastModifiedBy>
  <cp:revision>79</cp:revision>
  <dcterms:created xsi:type="dcterms:W3CDTF">2015-01-03T09:01:24Z</dcterms:created>
  <dcterms:modified xsi:type="dcterms:W3CDTF">2020-05-18T01:32:48Z</dcterms:modified>
</cp:coreProperties>
</file>